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16"/>
  </p:notesMasterIdLst>
  <p:sldIdLst>
    <p:sldId id="256" r:id="rId2"/>
    <p:sldId id="1189" r:id="rId3"/>
    <p:sldId id="257" r:id="rId4"/>
    <p:sldId id="1247" r:id="rId5"/>
    <p:sldId id="1248" r:id="rId6"/>
    <p:sldId id="1249" r:id="rId7"/>
    <p:sldId id="1250" r:id="rId8"/>
    <p:sldId id="1251" r:id="rId9"/>
    <p:sldId id="1252" r:id="rId10"/>
    <p:sldId id="1253" r:id="rId11"/>
    <p:sldId id="1254" r:id="rId12"/>
    <p:sldId id="1255" r:id="rId13"/>
    <p:sldId id="1256" r:id="rId14"/>
    <p:sldId id="12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w, Nathan B Civ USAF AETC AFIT/ENS" initials="GNBCUAA" lastIdx="1" clrIdx="0">
    <p:extLst>
      <p:ext uri="{19B8F6BF-5375-455C-9EA6-DF929625EA0E}">
        <p15:presenceInfo xmlns:p15="http://schemas.microsoft.com/office/powerpoint/2012/main" userId="S-1-5-21-1660827705-1073358324-288910612-18766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66CC"/>
    <a:srgbClr val="00FF00"/>
    <a:srgbClr val="66FFFF"/>
    <a:srgbClr val="0000FF"/>
    <a:srgbClr val="4472C4"/>
    <a:srgbClr val="4171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06" autoAdjust="0"/>
    <p:restoredTop sz="94660"/>
  </p:normalViewPr>
  <p:slideViewPr>
    <p:cSldViewPr snapToGrid="0">
      <p:cViewPr varScale="1">
        <p:scale>
          <a:sx n="74" d="100"/>
          <a:sy n="74" d="100"/>
        </p:scale>
        <p:origin x="300"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han Gaw" userId="8e174504aa626a76" providerId="LiveId" clId="{9FCD7E1F-4811-401E-ADFF-72F25ADD028E}"/>
    <pc:docChg chg="modSld">
      <pc:chgData name="Nathan Gaw" userId="8e174504aa626a76" providerId="LiveId" clId="{9FCD7E1F-4811-401E-ADFF-72F25ADD028E}" dt="2023-02-23T16:56:40.705" v="8" actId="1038"/>
      <pc:docMkLst>
        <pc:docMk/>
      </pc:docMkLst>
      <pc:sldChg chg="modSp mod">
        <pc:chgData name="Nathan Gaw" userId="8e174504aa626a76" providerId="LiveId" clId="{9FCD7E1F-4811-401E-ADFF-72F25ADD028E}" dt="2023-02-23T16:56:40.705" v="8" actId="1038"/>
        <pc:sldMkLst>
          <pc:docMk/>
          <pc:sldMk cId="1355245816" sldId="1253"/>
        </pc:sldMkLst>
        <pc:spChg chg="mod">
          <ac:chgData name="Nathan Gaw" userId="8e174504aa626a76" providerId="LiveId" clId="{9FCD7E1F-4811-401E-ADFF-72F25ADD028E}" dt="2023-02-23T16:56:40.705" v="8" actId="1038"/>
          <ac:spMkLst>
            <pc:docMk/>
            <pc:sldMk cId="1355245816" sldId="1253"/>
            <ac:spMk id="5" creationId="{FF19E9B4-057B-4B08-81C8-0549B9D2F2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579DA9-9712-4436-BA78-656DACCF6275}" type="datetimeFigureOut">
              <a:rPr lang="en-US" smtClean="0"/>
              <a:t>2/23/2023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20FD01-5081-41A5-9328-8850C01520B5}" type="slidenum">
              <a:rPr lang="en-US" smtClean="0"/>
              <a:t>‹#›</a:t>
            </a:fld>
            <a:endParaRPr lang="en-US"/>
          </a:p>
        </p:txBody>
      </p:sp>
    </p:spTree>
    <p:extLst>
      <p:ext uri="{BB962C8B-B14F-4D97-AF65-F5344CB8AC3E}">
        <p14:creationId xmlns:p14="http://schemas.microsoft.com/office/powerpoint/2010/main" val="3574622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rgbClr val="002060"/>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0206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D3B43B4-9C8A-4339-A5D2-E858F9A05BE3}"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3583912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D18373-DFB0-4D02-AE7B-FE2457C1C9A9}"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150194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A5205-9DC7-4570-B09D-A5CBFA1DA382}"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517060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F9C04C0-A356-4E6A-B564-24B5408A3A22}"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
        <p:nvSpPr>
          <p:cNvPr id="8"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1353364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5E9DB3F-751D-4827-8BE8-E7313A408214}" type="datetime1">
              <a:rPr lang="en-US" smtClean="0"/>
              <a:t>2/23/2023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91909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4640"/>
            <a:ext cx="10515600" cy="1281235"/>
          </a:xfrm>
        </p:spPr>
        <p:txBody>
          <a:bodyPr/>
          <a:lstStyle/>
          <a:p>
            <a:r>
              <a:rPr lang="en-US"/>
              <a:t>Click to edit Master title style</a:t>
            </a:r>
          </a:p>
        </p:txBody>
      </p:sp>
      <p:sp>
        <p:nvSpPr>
          <p:cNvPr id="3" name="Content Placeholder 2"/>
          <p:cNvSpPr>
            <a:spLocks noGrp="1"/>
          </p:cNvSpPr>
          <p:nvPr>
            <p:ph sz="half" idx="1"/>
          </p:nvPr>
        </p:nvSpPr>
        <p:spPr>
          <a:xfrm>
            <a:off x="838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285875"/>
            <a:ext cx="5181600" cy="48910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D5674A-8009-4A9E-9C89-F3897ABADFE2}"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8759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cxnSp>
        <p:nvCxnSpPr>
          <p:cNvPr id="10" name="Straight Connector 9"/>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Text Placeholder 2"/>
          <p:cNvSpPr>
            <a:spLocks noGrp="1"/>
          </p:cNvSpPr>
          <p:nvPr>
            <p:ph type="body" idx="1"/>
          </p:nvPr>
        </p:nvSpPr>
        <p:spPr>
          <a:xfrm>
            <a:off x="839788" y="1338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162175"/>
            <a:ext cx="5157787"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3382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162175"/>
            <a:ext cx="5183188" cy="40274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CF9B63-AAA8-43D7-A10C-24828ECAB60F}" type="datetime1">
              <a:rPr lang="en-US" smtClean="0"/>
              <a:t>2/23/2023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44AB33A-367C-40BB-BE1C-07D1887BB17F}" type="slidenum">
              <a:rPr lang="en-US" smtClean="0"/>
              <a:t>‹#›</a:t>
            </a:fld>
            <a:endParaRPr lang="en-US"/>
          </a:p>
        </p:txBody>
      </p:sp>
      <p:sp>
        <p:nvSpPr>
          <p:cNvPr id="11"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0406512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7" name="Straight Connector 6"/>
          <p:cNvCxnSpPr/>
          <p:nvPr/>
        </p:nvCxnSpPr>
        <p:spPr>
          <a:xfrm>
            <a:off x="838200" y="1184030"/>
            <a:ext cx="105156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Date Placeholder 2"/>
          <p:cNvSpPr>
            <a:spLocks noGrp="1"/>
          </p:cNvSpPr>
          <p:nvPr>
            <p:ph type="dt" sz="half" idx="10"/>
          </p:nvPr>
        </p:nvSpPr>
        <p:spPr/>
        <p:txBody>
          <a:bodyPr/>
          <a:lstStyle/>
          <a:p>
            <a:fld id="{E51B8917-B17D-46BE-849E-13781F4CB527}" type="datetime1">
              <a:rPr lang="en-US" smtClean="0"/>
              <a:t>2/23/2023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44AB33A-367C-40BB-BE1C-07D1887BB17F}" type="slidenum">
              <a:rPr lang="en-US" smtClean="0"/>
              <a:t>‹#›</a:t>
            </a:fld>
            <a:endParaRPr lang="en-US"/>
          </a:p>
        </p:txBody>
      </p:sp>
      <p:sp>
        <p:nvSpPr>
          <p:cNvPr id="6" name="Title 1"/>
          <p:cNvSpPr>
            <a:spLocks noGrp="1"/>
          </p:cNvSpPr>
          <p:nvPr>
            <p:ph type="title"/>
          </p:nvPr>
        </p:nvSpPr>
        <p:spPr>
          <a:xfrm>
            <a:off x="838200" y="4640"/>
            <a:ext cx="10515600" cy="1281235"/>
          </a:xfrm>
        </p:spPr>
        <p:txBody>
          <a:bodyPr/>
          <a:lstStyle/>
          <a:p>
            <a:r>
              <a:rPr lang="en-US"/>
              <a:t>Click to edit Master title style</a:t>
            </a:r>
          </a:p>
        </p:txBody>
      </p:sp>
    </p:spTree>
    <p:extLst>
      <p:ext uri="{BB962C8B-B14F-4D97-AF65-F5344CB8AC3E}">
        <p14:creationId xmlns:p14="http://schemas.microsoft.com/office/powerpoint/2010/main" val="3567284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3586A-DB27-48B9-8837-BCA76FDCD64C}" type="datetime1">
              <a:rPr lang="en-US" smtClean="0"/>
              <a:t>2/23/2023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44AB33A-367C-40BB-BE1C-07D1887BB17F}" type="slidenum">
              <a:rPr lang="en-US" smtClean="0"/>
              <a:t>‹#›</a:t>
            </a:fld>
            <a:endParaRPr lang="en-US"/>
          </a:p>
        </p:txBody>
      </p:sp>
    </p:spTree>
    <p:extLst>
      <p:ext uri="{BB962C8B-B14F-4D97-AF65-F5344CB8AC3E}">
        <p14:creationId xmlns:p14="http://schemas.microsoft.com/office/powerpoint/2010/main" val="2426358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B480C85-2285-4470-9326-F1183A52B280}"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91776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B174713-F118-4C98-911F-87866819B9A2}" type="datetime1">
              <a:rPr lang="en-US" smtClean="0"/>
              <a:t>2/23/2023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44AB33A-367C-40BB-BE1C-07D1887BB17F}" type="slidenum">
              <a:rPr lang="en-US" smtClean="0"/>
              <a:t>‹#›</a:t>
            </a:fld>
            <a:endParaRPr lang="en-US"/>
          </a:p>
        </p:txBody>
      </p:sp>
      <p:cxnSp>
        <p:nvCxnSpPr>
          <p:cNvPr id="8" name="Straight Connector 7"/>
          <p:cNvCxnSpPr/>
          <p:nvPr/>
        </p:nvCxnSpPr>
        <p:spPr>
          <a:xfrm>
            <a:off x="839788" y="2057400"/>
            <a:ext cx="3932237"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521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640"/>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7" name="Rectangle 6"/>
          <p:cNvSpPr/>
          <p:nvPr/>
        </p:nvSpPr>
        <p:spPr>
          <a:xfrm>
            <a:off x="0" y="6268915"/>
            <a:ext cx="12192000" cy="589085"/>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838200" y="1352550"/>
            <a:ext cx="10515600" cy="48244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22739" y="6488235"/>
            <a:ext cx="2743200" cy="365125"/>
          </a:xfrm>
          <a:prstGeom prst="rect">
            <a:avLst/>
          </a:prstGeom>
        </p:spPr>
        <p:txBody>
          <a:bodyPr vert="horz" lIns="91440" tIns="45720" rIns="91440" bIns="45720" rtlCol="0" anchor="ctr"/>
          <a:lstStyle>
            <a:lvl1pPr algn="l">
              <a:defRPr sz="1200" b="1">
                <a:solidFill>
                  <a:schemeClr val="bg1"/>
                </a:solidFill>
              </a:defRPr>
            </a:lvl1pPr>
          </a:lstStyle>
          <a:p>
            <a:fld id="{71B52A61-E61C-42BE-A52C-25BC92A517F9}" type="datetime1">
              <a:rPr lang="en-US" smtClean="0"/>
              <a:t>2/23/2023</a:t>
            </a:fld>
            <a:endParaRPr lang="en-US"/>
          </a:p>
        </p:txBody>
      </p:sp>
      <p:sp>
        <p:nvSpPr>
          <p:cNvPr id="5" name="Footer Placeholder 4"/>
          <p:cNvSpPr>
            <a:spLocks noGrp="1"/>
          </p:cNvSpPr>
          <p:nvPr>
            <p:ph type="ftr" sz="quarter" idx="3"/>
          </p:nvPr>
        </p:nvSpPr>
        <p:spPr>
          <a:xfrm>
            <a:off x="4038600" y="6492875"/>
            <a:ext cx="4114800" cy="365125"/>
          </a:xfrm>
          <a:prstGeom prst="rect">
            <a:avLst/>
          </a:prstGeom>
        </p:spPr>
        <p:txBody>
          <a:bodyPr vert="horz" lIns="91440" tIns="45720" rIns="91440" bIns="45720" rtlCol="0" anchor="ctr"/>
          <a:lstStyle>
            <a:lvl1pPr algn="ctr">
              <a:defRPr sz="1200" b="1">
                <a:solidFill>
                  <a:schemeClr val="bg1"/>
                </a:solidFill>
              </a:defRPr>
            </a:lvl1pPr>
          </a:lstStyle>
          <a:p>
            <a:endParaRPr lang="en-US"/>
          </a:p>
        </p:txBody>
      </p:sp>
      <p:sp>
        <p:nvSpPr>
          <p:cNvPr id="6" name="Slide Number Placeholder 5"/>
          <p:cNvSpPr>
            <a:spLocks noGrp="1"/>
          </p:cNvSpPr>
          <p:nvPr>
            <p:ph type="sldNum" sz="quarter" idx="4"/>
          </p:nvPr>
        </p:nvSpPr>
        <p:spPr>
          <a:xfrm>
            <a:off x="9448800" y="6492875"/>
            <a:ext cx="2743200" cy="365125"/>
          </a:xfrm>
          <a:prstGeom prst="rect">
            <a:avLst/>
          </a:prstGeom>
        </p:spPr>
        <p:txBody>
          <a:bodyPr vert="horz" lIns="91440" tIns="45720" rIns="91440" bIns="45720" rtlCol="0" anchor="ctr"/>
          <a:lstStyle>
            <a:lvl1pPr algn="r">
              <a:defRPr sz="1200" b="1">
                <a:solidFill>
                  <a:schemeClr val="bg1"/>
                </a:solidFill>
              </a:defRPr>
            </a:lvl1pPr>
          </a:lstStyle>
          <a:p>
            <a:fld id="{D44AB33A-367C-40BB-BE1C-07D1887BB17F}" type="slidenum">
              <a:rPr lang="en-US" smtClean="0"/>
              <a:t>‹#›</a:t>
            </a:fld>
            <a:endParaRPr lang="en-US"/>
          </a:p>
        </p:txBody>
      </p:sp>
    </p:spTree>
    <p:extLst>
      <p:ext uri="{BB962C8B-B14F-4D97-AF65-F5344CB8AC3E}">
        <p14:creationId xmlns:p14="http://schemas.microsoft.com/office/powerpoint/2010/main" val="40843952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000" b="1" kern="1200">
          <a:solidFill>
            <a:srgbClr val="002060"/>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rgbClr val="002060"/>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rgbClr val="002060"/>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rgbClr val="002060"/>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rgbClr val="002060"/>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F3C63-FF3C-4E0C-9EAF-A87A6C54E4D4}"/>
              </a:ext>
            </a:extLst>
          </p:cNvPr>
          <p:cNvSpPr>
            <a:spLocks noGrp="1"/>
          </p:cNvSpPr>
          <p:nvPr>
            <p:ph type="ctrTitle"/>
          </p:nvPr>
        </p:nvSpPr>
        <p:spPr>
          <a:xfrm>
            <a:off x="1524000" y="1033878"/>
            <a:ext cx="9144000" cy="2387600"/>
          </a:xfrm>
        </p:spPr>
        <p:txBody>
          <a:bodyPr/>
          <a:lstStyle/>
          <a:p>
            <a:r>
              <a:rPr lang="en-US" dirty="0"/>
              <a:t>OPER 679</a:t>
            </a:r>
            <a:br>
              <a:rPr lang="en-US" dirty="0"/>
            </a:br>
            <a:r>
              <a:rPr lang="en-US" dirty="0"/>
              <a:t>Lesson 16</a:t>
            </a:r>
          </a:p>
        </p:txBody>
      </p:sp>
      <p:sp>
        <p:nvSpPr>
          <p:cNvPr id="3" name="Subtitle 2">
            <a:extLst>
              <a:ext uri="{FF2B5EF4-FFF2-40B4-BE49-F238E27FC236}">
                <a16:creationId xmlns:a16="http://schemas.microsoft.com/office/drawing/2014/main" id="{5441177B-AD31-4BD5-80B1-8EB527031764}"/>
              </a:ext>
            </a:extLst>
          </p:cNvPr>
          <p:cNvSpPr>
            <a:spLocks noGrp="1"/>
          </p:cNvSpPr>
          <p:nvPr>
            <p:ph type="subTitle" idx="1"/>
          </p:nvPr>
        </p:nvSpPr>
        <p:spPr/>
        <p:txBody>
          <a:bodyPr>
            <a:normAutofit lnSpcReduction="10000"/>
          </a:bodyPr>
          <a:lstStyle/>
          <a:p>
            <a:r>
              <a:rPr lang="en-US" dirty="0"/>
              <a:t>Dr. Nathan Gaw</a:t>
            </a:r>
          </a:p>
          <a:p>
            <a:r>
              <a:rPr lang="en-US" dirty="0"/>
              <a:t>Assistant Professor</a:t>
            </a:r>
          </a:p>
          <a:p>
            <a:r>
              <a:rPr lang="en-US" dirty="0"/>
              <a:t>Department of Operational Sciences</a:t>
            </a:r>
          </a:p>
          <a:p>
            <a:r>
              <a:rPr lang="en-US" dirty="0"/>
              <a:t>Air Force Institute of Technology</a:t>
            </a:r>
          </a:p>
        </p:txBody>
      </p:sp>
      <p:cxnSp>
        <p:nvCxnSpPr>
          <p:cNvPr id="4" name="Straight Connector 3">
            <a:extLst>
              <a:ext uri="{FF2B5EF4-FFF2-40B4-BE49-F238E27FC236}">
                <a16:creationId xmlns:a16="http://schemas.microsoft.com/office/drawing/2014/main" id="{07175AC8-5C75-4423-B3C9-9EAFAB102B81}"/>
              </a:ext>
            </a:extLst>
          </p:cNvPr>
          <p:cNvCxnSpPr/>
          <p:nvPr/>
        </p:nvCxnSpPr>
        <p:spPr>
          <a:xfrm>
            <a:off x="1524000" y="3446413"/>
            <a:ext cx="9144000" cy="0"/>
          </a:xfrm>
          <a:prstGeom prst="line">
            <a:avLst/>
          </a:prstGeom>
          <a:ln w="38100">
            <a:solidFill>
              <a:schemeClr val="accent4"/>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BF6D5278-9411-4031-B2F3-98798CA458B6}"/>
              </a:ext>
            </a:extLst>
          </p:cNvPr>
          <p:cNvSpPr txBox="1"/>
          <p:nvPr/>
        </p:nvSpPr>
        <p:spPr>
          <a:xfrm>
            <a:off x="1702468" y="5557014"/>
            <a:ext cx="8787063" cy="553998"/>
          </a:xfrm>
          <a:prstGeom prst="rect">
            <a:avLst/>
          </a:prstGeom>
          <a:noFill/>
        </p:spPr>
        <p:txBody>
          <a:bodyPr wrap="square" rtlCol="0">
            <a:spAutoFit/>
          </a:bodyPr>
          <a:lstStyle/>
          <a:p>
            <a:pPr algn="ctr"/>
            <a:r>
              <a:rPr lang="en-US" sz="1500" i="1" dirty="0"/>
              <a:t>The views expressed in this presentation are those of the author(s) and do not reflect the official policy or position of the United States Air Force, the Department of Defense, or the United States Government.</a:t>
            </a:r>
          </a:p>
        </p:txBody>
      </p:sp>
      <p:pic>
        <p:nvPicPr>
          <p:cNvPr id="7" name="Picture 6">
            <a:extLst>
              <a:ext uri="{FF2B5EF4-FFF2-40B4-BE49-F238E27FC236}">
                <a16:creationId xmlns:a16="http://schemas.microsoft.com/office/drawing/2014/main" id="{6C0E65EC-4C42-49EF-A133-1565C022C16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6462" y="4894474"/>
            <a:ext cx="1347538" cy="1325079"/>
          </a:xfrm>
          <a:prstGeom prst="rect">
            <a:avLst/>
          </a:prstGeom>
        </p:spPr>
      </p:pic>
      <p:pic>
        <p:nvPicPr>
          <p:cNvPr id="9" name="Picture 8"/>
          <p:cNvPicPr>
            <a:picLocks noChangeAspect="1"/>
          </p:cNvPicPr>
          <p:nvPr/>
        </p:nvPicPr>
        <p:blipFill>
          <a:blip r:embed="rId3" cstate="hqprint">
            <a:duotone>
              <a:prstClr val="black"/>
              <a:schemeClr val="tx2">
                <a:tint val="45000"/>
                <a:satMod val="400000"/>
              </a:schemeClr>
            </a:duotone>
            <a:extLst>
              <a:ext uri="{28A0092B-C50C-407E-A947-70E740481C1C}">
                <a14:useLocalDpi xmlns:a14="http://schemas.microsoft.com/office/drawing/2010/main" val="0"/>
              </a:ext>
            </a:extLst>
          </a:blip>
          <a:stretch>
            <a:fillRect/>
          </a:stretch>
        </p:blipFill>
        <p:spPr>
          <a:xfrm>
            <a:off x="10667999" y="4863388"/>
            <a:ext cx="1402597" cy="1387249"/>
          </a:xfrm>
          <a:prstGeom prst="rect">
            <a:avLst/>
          </a:prstGeom>
        </p:spPr>
      </p:pic>
      <p:sp>
        <p:nvSpPr>
          <p:cNvPr id="6" name="TextBox 5"/>
          <p:cNvSpPr txBox="1"/>
          <p:nvPr/>
        </p:nvSpPr>
        <p:spPr>
          <a:xfrm>
            <a:off x="5639462" y="2971800"/>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24943614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9F274B4-C7EA-4D0D-8A65-1F6FD18A42E8}"/>
              </a:ext>
            </a:extLst>
          </p:cNvPr>
          <p:cNvSpPr/>
          <p:nvPr/>
        </p:nvSpPr>
        <p:spPr>
          <a:xfrm>
            <a:off x="0" y="6002026"/>
            <a:ext cx="12192000" cy="851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E54A6B1-8711-4924-B395-C63A93637494}"/>
                  </a:ext>
                </a:extLst>
              </p:cNvPr>
              <p:cNvSpPr>
                <a:spLocks noGrp="1"/>
              </p:cNvSpPr>
              <p:nvPr>
                <p:ph idx="1"/>
              </p:nvPr>
            </p:nvSpPr>
            <p:spPr>
              <a:xfrm>
                <a:off x="469121" y="1166884"/>
                <a:ext cx="11731734" cy="5686474"/>
              </a:xfrm>
            </p:spPr>
            <p:txBody>
              <a:bodyPr>
                <a:normAutofit/>
              </a:bodyPr>
              <a:lstStyle/>
              <a:p>
                <a:pPr marL="457200" indent="-457200">
                  <a:buFont typeface="+mj-lt"/>
                  <a:buAutoNum type="arabicPeriod" startAt="2"/>
                </a:pPr>
                <a:r>
                  <a:rPr lang="en-US" b="1" dirty="0"/>
                  <a:t>Goodness of Fit</a:t>
                </a:r>
              </a:p>
              <a:p>
                <a:pPr lvl="1"/>
                <a:r>
                  <a:rPr lang="en-US" dirty="0"/>
                  <a:t>Compares the current model to a saturated model (SM)</a:t>
                </a:r>
              </a:p>
              <a:p>
                <a:pPr lvl="1"/>
                <a:endParaRPr lang="en-US" dirty="0"/>
              </a:p>
              <a:p>
                <a:pPr lvl="1"/>
                <a:endParaRPr lang="en-US" dirty="0"/>
              </a:p>
              <a:p>
                <a:pPr lvl="1"/>
                <a:endParaRPr lang="en-US" dirty="0"/>
              </a:p>
              <a:p>
                <a:pPr lvl="1"/>
                <a:endParaRPr lang="en-US" dirty="0"/>
              </a:p>
              <a:p>
                <a:pPr lvl="1"/>
                <a:endParaRPr lang="en-US" sz="500" dirty="0"/>
              </a:p>
              <a:p>
                <a:pPr lvl="1"/>
                <a:r>
                  <a:rPr lang="en-US" dirty="0"/>
                  <a:t>Define deviance (</a:t>
                </a:r>
                <a14:m>
                  <m:oMath xmlns:m="http://schemas.openxmlformats.org/officeDocument/2006/math">
                    <m:r>
                      <a:rPr lang="en-US" b="0" i="1" smtClean="0">
                        <a:latin typeface="Cambria Math" panose="02040503050406030204" pitchFamily="18" charset="0"/>
                      </a:rPr>
                      <m:t>𝐷</m:t>
                    </m:r>
                  </m:oMath>
                </a14:m>
                <a:r>
                  <a:rPr lang="en-US" dirty="0"/>
                  <a:t>) as twice the difference in log-likelihood between the saturated model (</a:t>
                </a:r>
                <a14:m>
                  <m:oMath xmlns:m="http://schemas.openxmlformats.org/officeDocument/2006/math">
                    <m:r>
                      <a:rPr lang="en-US" i="1" dirty="0" smtClean="0">
                        <a:latin typeface="Cambria Math" panose="02040503050406030204" pitchFamily="18" charset="0"/>
                      </a:rPr>
                      <m:t>𝑆𝑀</m:t>
                    </m:r>
                  </m:oMath>
                </a14:m>
                <a:r>
                  <a:rPr lang="en-US" dirty="0"/>
                  <a:t>) and the full model (</a:t>
                </a:r>
                <a14:m>
                  <m:oMath xmlns:m="http://schemas.openxmlformats.org/officeDocument/2006/math">
                    <m:r>
                      <a:rPr lang="en-US" i="1" dirty="0" smtClean="0">
                        <a:latin typeface="Cambria Math" panose="02040503050406030204" pitchFamily="18" charset="0"/>
                      </a:rPr>
                      <m:t>𝐹𝑀</m:t>
                    </m:r>
                  </m:oMath>
                </a14:m>
                <a:r>
                  <a:rPr lang="en-US" dirty="0"/>
                  <a:t>)</a:t>
                </a:r>
              </a:p>
              <a:p>
                <a:pPr lvl="2">
                  <a:buFont typeface="Wingdings" panose="05000000000000000000" pitchFamily="2" charset="2"/>
                  <a:buChar char="à"/>
                </a:pPr>
                <a14:m>
                  <m:oMath xmlns:m="http://schemas.openxmlformats.org/officeDocument/2006/math">
                    <m:r>
                      <a:rPr lang="en-US" sz="2000" b="0" i="1" smtClean="0">
                        <a:latin typeface="Cambria Math" panose="02040503050406030204" pitchFamily="18" charset="0"/>
                        <a:sym typeface="Wingdings" panose="05000000000000000000" pitchFamily="2" charset="2"/>
                      </a:rPr>
                      <m:t>𝐷</m:t>
                    </m:r>
                    <m:r>
                      <a:rPr lang="en-US" sz="2000" b="0" i="1" smtClean="0">
                        <a:latin typeface="Cambria Math" panose="02040503050406030204" pitchFamily="18" charset="0"/>
                        <a:sym typeface="Wingdings" panose="05000000000000000000" pitchFamily="2" charset="2"/>
                      </a:rPr>
                      <m:t>=2</m:t>
                    </m:r>
                    <m:func>
                      <m:funcPr>
                        <m:ctrlPr>
                          <a:rPr lang="en-US" sz="2000" b="0" i="1" smtClean="0">
                            <a:latin typeface="Cambria Math" panose="02040503050406030204" pitchFamily="18" charset="0"/>
                            <a:sym typeface="Wingdings" panose="05000000000000000000" pitchFamily="2" charset="2"/>
                          </a:rPr>
                        </m:ctrlPr>
                      </m:funcPr>
                      <m:fName>
                        <m:r>
                          <m:rPr>
                            <m:sty m:val="p"/>
                          </m:rPr>
                          <a:rPr lang="en-US" sz="2000" b="0" i="0" smtClean="0">
                            <a:latin typeface="Cambria Math" panose="02040503050406030204" pitchFamily="18" charset="0"/>
                            <a:sym typeface="Wingdings" panose="05000000000000000000" pitchFamily="2" charset="2"/>
                          </a:rPr>
                          <m:t>ln</m:t>
                        </m:r>
                      </m:fName>
                      <m:e>
                        <m:f>
                          <m:fPr>
                            <m:ctrlPr>
                              <a:rPr lang="en-US" sz="2000" b="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𝐿</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𝑆𝑀</m:t>
                                </m:r>
                              </m:e>
                            </m:d>
                          </m:num>
                          <m:den>
                            <m:r>
                              <a:rPr lang="en-US" sz="2000" b="0" i="1" smtClean="0">
                                <a:latin typeface="Cambria Math" panose="02040503050406030204" pitchFamily="18" charset="0"/>
                                <a:sym typeface="Wingdings" panose="05000000000000000000" pitchFamily="2" charset="2"/>
                              </a:rPr>
                              <m:t>𝐿</m:t>
                            </m:r>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𝐹𝑀</m:t>
                                </m:r>
                              </m:e>
                            </m:d>
                          </m:den>
                        </m:f>
                      </m:e>
                    </m:func>
                    <m:r>
                      <a:rPr lang="en-US" sz="2000" b="0" i="1" smtClean="0">
                        <a:latin typeface="Cambria Math" panose="02040503050406030204" pitchFamily="18" charset="0"/>
                        <a:sym typeface="Wingdings" panose="05000000000000000000" pitchFamily="2" charset="2"/>
                      </a:rPr>
                      <m:t>=2</m:t>
                    </m:r>
                    <m:nary>
                      <m:naryPr>
                        <m:chr m:val="∑"/>
                        <m:ctrlPr>
                          <a:rPr lang="en-US" sz="2000" b="0" i="1" smtClean="0">
                            <a:latin typeface="Cambria Math" panose="02040503050406030204" pitchFamily="18" charset="0"/>
                            <a:sym typeface="Wingdings" panose="05000000000000000000" pitchFamily="2" charset="2"/>
                          </a:rPr>
                        </m:ctrlPr>
                      </m:naryPr>
                      <m:sub>
                        <m:r>
                          <m:rPr>
                            <m:brk m:alnAt="23"/>
                          </m:rPr>
                          <a:rPr lang="en-US" sz="2000" b="0" i="1" smtClean="0">
                            <a:latin typeface="Cambria Math" panose="02040503050406030204" pitchFamily="18" charset="0"/>
                            <a:sym typeface="Wingdings" panose="05000000000000000000" pitchFamily="2" charset="2"/>
                          </a:rPr>
                          <m:t>𝑖</m:t>
                        </m:r>
                        <m:r>
                          <a:rPr lang="en-US" sz="2000" b="0" i="1" smtClean="0">
                            <a:latin typeface="Cambria Math" panose="02040503050406030204" pitchFamily="18" charset="0"/>
                            <a:sym typeface="Wingdings" panose="05000000000000000000" pitchFamily="2" charset="2"/>
                          </a:rPr>
                          <m:t>=1</m:t>
                        </m:r>
                      </m:sub>
                      <m:sup>
                        <m:r>
                          <a:rPr lang="en-US" sz="2000" b="0" i="1" smtClean="0">
                            <a:latin typeface="Cambria Math" panose="02040503050406030204" pitchFamily="18" charset="0"/>
                            <a:sym typeface="Wingdings" panose="05000000000000000000" pitchFamily="2" charset="2"/>
                          </a:rPr>
                          <m:t>𝑛</m:t>
                        </m:r>
                      </m:sup>
                      <m:e>
                        <m:d>
                          <m:dPr>
                            <m:begChr m:val="["/>
                            <m:endChr m:val="]"/>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func>
                              <m:funcPr>
                                <m:ctrlPr>
                                  <a:rPr lang="en-US" sz="2000" b="0" i="1" smtClean="0">
                                    <a:latin typeface="Cambria Math" panose="02040503050406030204" pitchFamily="18" charset="0"/>
                                    <a:sym typeface="Wingdings" panose="05000000000000000000" pitchFamily="2" charset="2"/>
                                  </a:rPr>
                                </m:ctrlPr>
                              </m:funcPr>
                              <m:fName>
                                <m:r>
                                  <m:rPr>
                                    <m:sty m:val="p"/>
                                  </m:rPr>
                                  <a:rPr lang="en-US" sz="2000" b="0" i="0" smtClean="0">
                                    <a:latin typeface="Cambria Math" panose="02040503050406030204" pitchFamily="18" charset="0"/>
                                    <a:sym typeface="Wingdings" panose="05000000000000000000" pitchFamily="2" charset="2"/>
                                  </a:rPr>
                                  <m:t>ln</m:t>
                                </m:r>
                              </m:fName>
                              <m:e>
                                <m:d>
                                  <m:dPr>
                                    <m:ctrlPr>
                                      <a:rPr lang="en-US" sz="2000" b="0" i="1" smtClean="0">
                                        <a:latin typeface="Cambria Math" panose="02040503050406030204" pitchFamily="18" charset="0"/>
                                        <a:sym typeface="Wingdings" panose="05000000000000000000" pitchFamily="2" charset="2"/>
                                      </a:rPr>
                                    </m:ctrlPr>
                                  </m:dPr>
                                  <m:e>
                                    <m:f>
                                      <m:fPr>
                                        <m:ctrlPr>
                                          <a:rPr lang="en-US" sz="2000" b="0" i="1" smtClean="0">
                                            <a:latin typeface="Cambria Math" panose="02040503050406030204" pitchFamily="18" charset="0"/>
                                            <a:sym typeface="Wingdings" panose="05000000000000000000" pitchFamily="2" charset="2"/>
                                          </a:rPr>
                                        </m:ctrlPr>
                                      </m:fPr>
                                      <m:num>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num>
                                      <m:den>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𝑛</m:t>
                                            </m:r>
                                          </m:e>
                                          <m:sub>
                                            <m:r>
                                              <a:rPr lang="en-US" sz="2000" b="0" i="1" smtClean="0">
                                                <a:latin typeface="Cambria Math" panose="02040503050406030204" pitchFamily="18" charset="0"/>
                                                <a:sym typeface="Wingdings" panose="05000000000000000000" pitchFamily="2" charset="2"/>
                                              </a:rPr>
                                              <m:t>𝑖</m:t>
                                            </m:r>
                                          </m:sub>
                                        </m:sSub>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𝜋</m:t>
                                            </m:r>
                                          </m:e>
                                          <m:sub>
                                            <m:r>
                                              <a:rPr lang="en-US" sz="2000" b="0" i="1" smtClean="0">
                                                <a:latin typeface="Cambria Math" panose="02040503050406030204" pitchFamily="18" charset="0"/>
                                                <a:sym typeface="Wingdings" panose="05000000000000000000" pitchFamily="2" charset="2"/>
                                              </a:rPr>
                                              <m:t>𝑖</m:t>
                                            </m:r>
                                          </m:sub>
                                        </m:sSub>
                                      </m:den>
                                    </m:f>
                                  </m:e>
                                </m:d>
                                <m:r>
                                  <a:rPr lang="en-US" sz="2000" b="0" i="1" smtClean="0">
                                    <a:latin typeface="Cambria Math" panose="02040503050406030204" pitchFamily="18" charset="0"/>
                                    <a:sym typeface="Wingdings" panose="05000000000000000000" pitchFamily="2" charset="2"/>
                                  </a:rPr>
                                  <m:t>+</m:t>
                                </m:r>
                                <m:d>
                                  <m:dPr>
                                    <m:ctrlPr>
                                      <a:rPr lang="en-US" sz="2000" b="0" i="1" smtClean="0">
                                        <a:latin typeface="Cambria Math" panose="02040503050406030204" pitchFamily="18" charset="0"/>
                                        <a:sym typeface="Wingdings" panose="05000000000000000000" pitchFamily="2" charset="2"/>
                                      </a:rPr>
                                    </m:ctrlPr>
                                  </m:dPr>
                                  <m:e>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𝑛</m:t>
                                        </m:r>
                                      </m:e>
                                      <m:sub>
                                        <m:r>
                                          <a:rPr lang="en-US" sz="2000" b="0" i="1" smtClean="0">
                                            <a:latin typeface="Cambria Math" panose="02040503050406030204" pitchFamily="18" charset="0"/>
                                            <a:sym typeface="Wingdings" panose="05000000000000000000" pitchFamily="2" charset="2"/>
                                          </a:rPr>
                                          <m:t>𝑖</m:t>
                                        </m:r>
                                      </m:sub>
                                    </m:sSub>
                                    <m:r>
                                      <a:rPr lang="en-US" sz="2000" b="0" i="1" smtClean="0">
                                        <a:latin typeface="Cambria Math" panose="02040503050406030204" pitchFamily="18" charset="0"/>
                                        <a:sym typeface="Wingdings" panose="05000000000000000000" pitchFamily="2" charset="2"/>
                                      </a:rPr>
                                      <m:t>−</m:t>
                                    </m:r>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e>
                                </m:d>
                                <m:func>
                                  <m:funcPr>
                                    <m:ctrlPr>
                                      <a:rPr lang="en-US" sz="2000" b="0" i="1" smtClean="0">
                                        <a:latin typeface="Cambria Math" panose="02040503050406030204" pitchFamily="18" charset="0"/>
                                        <a:sym typeface="Wingdings" panose="05000000000000000000" pitchFamily="2" charset="2"/>
                                      </a:rPr>
                                    </m:ctrlPr>
                                  </m:funcPr>
                                  <m:fName>
                                    <m:r>
                                      <m:rPr>
                                        <m:sty m:val="p"/>
                                      </m:rPr>
                                      <a:rPr lang="en-US" sz="2000" b="0" i="0" smtClean="0">
                                        <a:latin typeface="Cambria Math" panose="02040503050406030204" pitchFamily="18" charset="0"/>
                                        <a:sym typeface="Wingdings" panose="05000000000000000000" pitchFamily="2" charset="2"/>
                                      </a:rPr>
                                      <m:t>ln</m:t>
                                    </m:r>
                                  </m:fName>
                                  <m:e>
                                    <m:d>
                                      <m:dPr>
                                        <m:ctrlPr>
                                          <a:rPr lang="en-US" sz="2000" b="0" i="1" smtClean="0">
                                            <a:latin typeface="Cambria Math" panose="02040503050406030204" pitchFamily="18" charset="0"/>
                                            <a:sym typeface="Wingdings" panose="05000000000000000000" pitchFamily="2" charset="2"/>
                                          </a:rPr>
                                        </m:ctrlPr>
                                      </m:dPr>
                                      <m:e>
                                        <m:f>
                                          <m:fPr>
                                            <m:ctrlPr>
                                              <a:rPr lang="en-US" sz="2000" b="0" i="1" smtClean="0">
                                                <a:latin typeface="Cambria Math" panose="02040503050406030204" pitchFamily="18" charset="0"/>
                                                <a:sym typeface="Wingdings" panose="05000000000000000000" pitchFamily="2" charset="2"/>
                                              </a:rPr>
                                            </m:ctrlPr>
                                          </m:fPr>
                                          <m:num>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𝑛</m:t>
                                                </m:r>
                                              </m:e>
                                              <m:sub>
                                                <m:r>
                                                  <a:rPr lang="en-US" sz="2000" b="0" i="1" smtClean="0">
                                                    <a:latin typeface="Cambria Math" panose="02040503050406030204" pitchFamily="18" charset="0"/>
                                                    <a:sym typeface="Wingdings" panose="05000000000000000000" pitchFamily="2" charset="2"/>
                                                  </a:rPr>
                                                  <m:t>𝑖</m:t>
                                                </m:r>
                                              </m:sub>
                                            </m:sSub>
                                            <m:r>
                                              <a:rPr lang="en-US" sz="2000" b="0" i="1" smtClean="0">
                                                <a:latin typeface="Cambria Math" panose="02040503050406030204" pitchFamily="18" charset="0"/>
                                                <a:sym typeface="Wingdings" panose="05000000000000000000" pitchFamily="2" charset="2"/>
                                              </a:rPr>
                                              <m:t>−</m:t>
                                            </m:r>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𝑦</m:t>
                                                </m:r>
                                              </m:e>
                                              <m:sub>
                                                <m:r>
                                                  <a:rPr lang="en-US" sz="2000" b="0" i="1" smtClean="0">
                                                    <a:latin typeface="Cambria Math" panose="02040503050406030204" pitchFamily="18" charset="0"/>
                                                    <a:sym typeface="Wingdings" panose="05000000000000000000" pitchFamily="2" charset="2"/>
                                                  </a:rPr>
                                                  <m:t>𝑖</m:t>
                                                </m:r>
                                              </m:sub>
                                            </m:sSub>
                                          </m:num>
                                          <m:den>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𝑛</m:t>
                                                </m:r>
                                              </m:e>
                                              <m:sub>
                                                <m:r>
                                                  <a:rPr lang="en-US" sz="2000" b="0" i="1" smtClean="0">
                                                    <a:latin typeface="Cambria Math" panose="02040503050406030204" pitchFamily="18" charset="0"/>
                                                    <a:sym typeface="Wingdings" panose="05000000000000000000" pitchFamily="2" charset="2"/>
                                                  </a:rPr>
                                                  <m:t>𝑖</m:t>
                                                </m:r>
                                              </m:sub>
                                            </m:sSub>
                                            <m:d>
                                              <m:dPr>
                                                <m:ctrlPr>
                                                  <a:rPr lang="en-US" sz="2000" b="0" i="1" smtClean="0">
                                                    <a:latin typeface="Cambria Math" panose="02040503050406030204" pitchFamily="18" charset="0"/>
                                                    <a:sym typeface="Wingdings" panose="05000000000000000000" pitchFamily="2" charset="2"/>
                                                  </a:rPr>
                                                </m:ctrlPr>
                                              </m:dPr>
                                              <m:e>
                                                <m:r>
                                                  <a:rPr lang="en-US" sz="2000" b="0" i="1" smtClean="0">
                                                    <a:latin typeface="Cambria Math" panose="02040503050406030204" pitchFamily="18" charset="0"/>
                                                    <a:sym typeface="Wingdings" panose="05000000000000000000" pitchFamily="2" charset="2"/>
                                                  </a:rPr>
                                                  <m:t>1−</m:t>
                                                </m:r>
                                                <m:sSub>
                                                  <m:sSubPr>
                                                    <m:ctrlPr>
                                                      <a:rPr lang="en-US" sz="2000" b="0" i="1" smtClean="0">
                                                        <a:latin typeface="Cambria Math" panose="02040503050406030204" pitchFamily="18" charset="0"/>
                                                        <a:sym typeface="Wingdings" panose="05000000000000000000" pitchFamily="2" charset="2"/>
                                                      </a:rPr>
                                                    </m:ctrlPr>
                                                  </m:sSub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𝜋</m:t>
                                                        </m:r>
                                                      </m:e>
                                                    </m:acc>
                                                  </m:e>
                                                  <m:sub>
                                                    <m:r>
                                                      <a:rPr lang="en-US" sz="2000" b="0" i="1" smtClean="0">
                                                        <a:latin typeface="Cambria Math" panose="02040503050406030204" pitchFamily="18" charset="0"/>
                                                        <a:sym typeface="Wingdings" panose="05000000000000000000" pitchFamily="2" charset="2"/>
                                                      </a:rPr>
                                                      <m:t>𝑖</m:t>
                                                    </m:r>
                                                  </m:sub>
                                                </m:sSub>
                                              </m:e>
                                            </m:d>
                                          </m:den>
                                        </m:f>
                                      </m:e>
                                    </m:d>
                                  </m:e>
                                </m:func>
                              </m:e>
                            </m:func>
                          </m:e>
                        </m:d>
                      </m:e>
                    </m:nary>
                  </m:oMath>
                </a14:m>
                <a:endParaRPr lang="en-US" sz="2000" dirty="0"/>
              </a:p>
              <a:p>
                <a:pPr lvl="3"/>
                <a14:m>
                  <m:oMath xmlns:m="http://schemas.openxmlformats.org/officeDocument/2006/math">
                    <m:sSub>
                      <m:sSubPr>
                        <m:ctrlPr>
                          <a:rPr lang="en-US" sz="2000" b="0" i="1" smtClean="0">
                            <a:latin typeface="Cambria Math" panose="02040503050406030204" pitchFamily="18" charset="0"/>
                            <a:sym typeface="Wingdings" panose="05000000000000000000" pitchFamily="2" charset="2"/>
                          </a:rPr>
                        </m:ctrlPr>
                      </m:sSubPr>
                      <m:e>
                        <m:acc>
                          <m:accPr>
                            <m:chr m:val="̂"/>
                            <m:ctrlPr>
                              <a:rPr lang="en-US" sz="2000" b="0" i="1" smtClean="0">
                                <a:latin typeface="Cambria Math" panose="02040503050406030204" pitchFamily="18" charset="0"/>
                                <a:sym typeface="Wingdings" panose="05000000000000000000" pitchFamily="2" charset="2"/>
                              </a:rPr>
                            </m:ctrlPr>
                          </m:accPr>
                          <m:e>
                            <m:r>
                              <a:rPr lang="en-US" sz="2000" b="0" i="1" smtClean="0">
                                <a:latin typeface="Cambria Math" panose="02040503050406030204" pitchFamily="18" charset="0"/>
                                <a:sym typeface="Wingdings" panose="05000000000000000000" pitchFamily="2" charset="2"/>
                              </a:rPr>
                              <m:t>𝜋</m:t>
                            </m:r>
                          </m:e>
                        </m:acc>
                      </m:e>
                      <m:sub>
                        <m:r>
                          <a:rPr lang="en-US" sz="2000" b="0" i="1" smtClean="0">
                            <a:latin typeface="Cambria Math" panose="02040503050406030204" pitchFamily="18" charset="0"/>
                            <a:sym typeface="Wingdings" panose="05000000000000000000" pitchFamily="2" charset="2"/>
                          </a:rPr>
                          <m:t>𝑖</m:t>
                        </m:r>
                      </m:sub>
                    </m:sSub>
                  </m:oMath>
                </a14:m>
                <a:r>
                  <a:rPr lang="en-US" sz="2000" dirty="0"/>
                  <a:t> is estimated probability of success </a:t>
                </a:r>
                <a14:m>
                  <m:oMath xmlns:m="http://schemas.openxmlformats.org/officeDocument/2006/math">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𝑒</m:t>
                            </m:r>
                          </m:e>
                          <m:sup>
                            <m:sSubSup>
                              <m:sSubSupPr>
                                <m:ctrlPr>
                                  <a:rPr lang="en-US" sz="2000" b="0" i="1" smtClean="0">
                                    <a:latin typeface="Cambria Math" panose="02040503050406030204" pitchFamily="18" charset="0"/>
                                  </a:rPr>
                                </m:ctrlPr>
                              </m:sSubSupPr>
                              <m:e>
                                <m:r>
                                  <a:rPr lang="en-US" sz="2000" b="1" i="0" smtClean="0">
                                    <a:latin typeface="Cambria Math" panose="02040503050406030204" pitchFamily="18" charset="0"/>
                                  </a:rPr>
                                  <m:t>𝐱</m:t>
                                </m:r>
                              </m:e>
                              <m:sub>
                                <m:r>
                                  <a:rPr lang="en-US" sz="2000" b="0" i="1" smtClean="0">
                                    <a:latin typeface="Cambria Math" panose="02040503050406030204" pitchFamily="18" charset="0"/>
                                  </a:rPr>
                                  <m:t>𝑖</m:t>
                                </m:r>
                              </m:sub>
                              <m:sup>
                                <m:r>
                                  <a:rPr lang="en-US" sz="2000" b="0" i="1" smtClean="0">
                                    <a:latin typeface="Cambria Math" panose="02040503050406030204" pitchFamily="18" charset="0"/>
                                  </a:rPr>
                                  <m:t>𝑇</m:t>
                                </m:r>
                              </m:sup>
                            </m:sSubSup>
                            <m:acc>
                              <m:accPr>
                                <m:chr m:val="̂"/>
                                <m:ctrlPr>
                                  <a:rPr lang="en-US" sz="2000" b="1" i="1" smtClean="0">
                                    <a:latin typeface="Cambria Math" panose="02040503050406030204" pitchFamily="18" charset="0"/>
                                  </a:rPr>
                                </m:ctrlPr>
                              </m:accPr>
                              <m:e>
                                <m:r>
                                  <a:rPr lang="en-US" sz="2000" b="1" i="0" smtClean="0">
                                    <a:latin typeface="Cambria Math" panose="02040503050406030204" pitchFamily="18" charset="0"/>
                                  </a:rPr>
                                  <m:t>𝛃</m:t>
                                </m:r>
                              </m:e>
                            </m:acc>
                          </m:sup>
                        </m:sSup>
                      </m:num>
                      <m:den>
                        <m:r>
                          <a:rPr lang="en-US" sz="2000" b="0" i="1" smtClean="0">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sSubSup>
                              <m:sSubSupPr>
                                <m:ctrlPr>
                                  <a:rPr lang="en-US" sz="2000" i="1">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𝑖</m:t>
                                </m:r>
                              </m:sub>
                              <m:sup>
                                <m:r>
                                  <a:rPr lang="en-US" sz="2000" i="1">
                                    <a:latin typeface="Cambria Math" panose="02040503050406030204" pitchFamily="18" charset="0"/>
                                  </a:rPr>
                                  <m:t>𝑇</m:t>
                                </m:r>
                              </m:sup>
                            </m:sSubSup>
                            <m:acc>
                              <m:accPr>
                                <m:chr m:val="̂"/>
                                <m:ctrlPr>
                                  <a:rPr lang="en-US" sz="2000" b="1" i="1">
                                    <a:latin typeface="Cambria Math" panose="02040503050406030204" pitchFamily="18" charset="0"/>
                                  </a:rPr>
                                </m:ctrlPr>
                              </m:accPr>
                              <m:e>
                                <m:r>
                                  <a:rPr lang="en-US" sz="2000" b="1">
                                    <a:latin typeface="Cambria Math" panose="02040503050406030204" pitchFamily="18" charset="0"/>
                                  </a:rPr>
                                  <m:t>𝛃</m:t>
                                </m:r>
                              </m:e>
                            </m:acc>
                          </m:sup>
                        </m:sSup>
                      </m:den>
                    </m:f>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sSup>
                          <m:sSupPr>
                            <m:ctrlPr>
                              <a:rPr lang="en-US" sz="2000" i="1">
                                <a:latin typeface="Cambria Math" panose="02040503050406030204" pitchFamily="18" charset="0"/>
                              </a:rPr>
                            </m:ctrlPr>
                          </m:sSupPr>
                          <m:e>
                            <m:r>
                              <a:rPr lang="en-US" sz="2000" i="1">
                                <a:latin typeface="Cambria Math" panose="02040503050406030204" pitchFamily="18" charset="0"/>
                              </a:rPr>
                              <m:t>𝑒</m:t>
                            </m:r>
                          </m:e>
                          <m:sup>
                            <m:r>
                              <a:rPr lang="en-US" sz="2000" b="0" i="1" smtClean="0">
                                <a:latin typeface="Cambria Math" panose="02040503050406030204" pitchFamily="18" charset="0"/>
                              </a:rPr>
                              <m:t>−</m:t>
                            </m:r>
                            <m:sSubSup>
                              <m:sSubSupPr>
                                <m:ctrlPr>
                                  <a:rPr lang="en-US" sz="2000" i="1">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𝑖</m:t>
                                </m:r>
                              </m:sub>
                              <m:sup>
                                <m:r>
                                  <a:rPr lang="en-US" sz="2000" i="1">
                                    <a:latin typeface="Cambria Math" panose="02040503050406030204" pitchFamily="18" charset="0"/>
                                  </a:rPr>
                                  <m:t>𝑇</m:t>
                                </m:r>
                              </m:sup>
                            </m:sSubSup>
                            <m:acc>
                              <m:accPr>
                                <m:chr m:val="̂"/>
                                <m:ctrlPr>
                                  <a:rPr lang="en-US" sz="2000" b="1" i="1">
                                    <a:latin typeface="Cambria Math" panose="02040503050406030204" pitchFamily="18" charset="0"/>
                                  </a:rPr>
                                </m:ctrlPr>
                              </m:accPr>
                              <m:e>
                                <m:r>
                                  <a:rPr lang="en-US" sz="2000" b="1">
                                    <a:latin typeface="Cambria Math" panose="02040503050406030204" pitchFamily="18" charset="0"/>
                                  </a:rPr>
                                  <m:t>𝛃</m:t>
                                </m:r>
                              </m:e>
                            </m:acc>
                          </m:sup>
                        </m:sSup>
                      </m:den>
                    </m:f>
                  </m:oMath>
                </a14:m>
                <a:endParaRPr lang="en-US" sz="2000" dirty="0"/>
              </a:p>
              <a:p>
                <a:pPr lvl="2"/>
                <a:r>
                  <a:rPr lang="en-US" sz="2000" dirty="0"/>
                  <a:t>If sample size is large, </a:t>
                </a:r>
                <a14:m>
                  <m:oMath xmlns:m="http://schemas.openxmlformats.org/officeDocument/2006/math">
                    <m:r>
                      <a:rPr lang="en-US" sz="2000" b="0" i="1" smtClean="0">
                        <a:latin typeface="Cambria Math" panose="02040503050406030204" pitchFamily="18" charset="0"/>
                      </a:rPr>
                      <m:t>𝐷</m:t>
                    </m:r>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𝜒</m:t>
                        </m:r>
                      </m:e>
                      <m:sub>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m:t>
                        </m:r>
                      </m:sub>
                      <m:sup>
                        <m:r>
                          <a:rPr lang="en-US" sz="2000" b="0" i="1" smtClean="0">
                            <a:latin typeface="Cambria Math" panose="02040503050406030204" pitchFamily="18" charset="0"/>
                          </a:rPr>
                          <m:t>2</m:t>
                        </m:r>
                      </m:sup>
                    </m:sSubSup>
                  </m:oMath>
                </a14:m>
                <a:r>
                  <a:rPr lang="en-US" sz="2000" dirty="0"/>
                  <a:t>. If </a:t>
                </a:r>
                <a14:m>
                  <m:oMath xmlns:m="http://schemas.openxmlformats.org/officeDocument/2006/math">
                    <m:r>
                      <a:rPr lang="en-US" sz="2000" i="1">
                        <a:latin typeface="Cambria Math" panose="02040503050406030204" pitchFamily="18" charset="0"/>
                      </a:rPr>
                      <m:t>𝐷</m:t>
                    </m:r>
                  </m:oMath>
                </a14:m>
                <a:r>
                  <a:rPr lang="en-US" sz="2000" dirty="0"/>
                  <a:t> is small (high p-value), then the full model provides a satisfactory fit to the data</a:t>
                </a:r>
              </a:p>
              <a:p>
                <a:pPr lvl="3">
                  <a:buFont typeface="Wingdings" panose="05000000000000000000" pitchFamily="2" charset="2"/>
                  <a:buChar char="à"/>
                </a:pPr>
                <a:r>
                  <a:rPr lang="en-US" sz="2000" dirty="0">
                    <a:solidFill>
                      <a:srgbClr val="FF0000"/>
                    </a:solidFill>
                    <a:sym typeface="Wingdings" panose="05000000000000000000" pitchFamily="2" charset="2"/>
                  </a:rPr>
                  <a:t>We don’t want this test to be significant</a:t>
                </a:r>
              </a:p>
              <a:p>
                <a:pPr lvl="3"/>
                <a:r>
                  <a:rPr lang="en-US" sz="2000" u="sng" dirty="0">
                    <a:solidFill>
                      <a:srgbClr val="FF0000"/>
                    </a:solidFill>
                    <a:sym typeface="Wingdings" panose="05000000000000000000" pitchFamily="2" charset="2"/>
                  </a:rPr>
                  <a:t>Rule of thumb</a:t>
                </a:r>
                <a:r>
                  <a:rPr lang="en-US" sz="2000" dirty="0">
                    <a:solidFill>
                      <a:srgbClr val="FF0000"/>
                    </a:solidFill>
                    <a:sym typeface="Wingdings" panose="05000000000000000000" pitchFamily="2" charset="2"/>
                  </a:rPr>
                  <a:t>: </a:t>
                </a:r>
                <a:r>
                  <a:rPr lang="en-US" sz="2000" dirty="0">
                    <a:sym typeface="Wingdings" panose="05000000000000000000" pitchFamily="2" charset="2"/>
                  </a:rPr>
                  <a:t>Calculate </a:t>
                </a:r>
                <a14:m>
                  <m:oMath xmlns:m="http://schemas.openxmlformats.org/officeDocument/2006/math">
                    <m:f>
                      <m:fPr>
                        <m:ctrlPr>
                          <a:rPr lang="en-US" sz="2000" i="1" smtClean="0">
                            <a:latin typeface="Cambria Math" panose="02040503050406030204" pitchFamily="18" charset="0"/>
                            <a:sym typeface="Wingdings" panose="05000000000000000000" pitchFamily="2" charset="2"/>
                          </a:rPr>
                        </m:ctrlPr>
                      </m:fPr>
                      <m:num>
                        <m:r>
                          <a:rPr lang="en-US" sz="2000" b="0" i="1" smtClean="0">
                            <a:latin typeface="Cambria Math" panose="02040503050406030204" pitchFamily="18" charset="0"/>
                            <a:sym typeface="Wingdings" panose="05000000000000000000" pitchFamily="2" charset="2"/>
                          </a:rPr>
                          <m:t>𝐷</m:t>
                        </m:r>
                      </m:num>
                      <m:den>
                        <m:r>
                          <a:rPr lang="en-US" sz="2000" b="0" i="1" smtClean="0">
                            <a:latin typeface="Cambria Math" panose="02040503050406030204" pitchFamily="18" charset="0"/>
                            <a:sym typeface="Wingdings" panose="05000000000000000000" pitchFamily="2" charset="2"/>
                          </a:rPr>
                          <m:t>𝑛</m:t>
                        </m:r>
                        <m:r>
                          <a:rPr lang="en-US" sz="2000" b="0" i="1" smtClean="0">
                            <a:latin typeface="Cambria Math" panose="02040503050406030204" pitchFamily="18" charset="0"/>
                            <a:sym typeface="Wingdings" panose="05000000000000000000" pitchFamily="2" charset="2"/>
                          </a:rPr>
                          <m:t>−</m:t>
                        </m:r>
                        <m:r>
                          <a:rPr lang="en-US" sz="2000" b="0" i="1" smtClean="0">
                            <a:latin typeface="Cambria Math" panose="02040503050406030204" pitchFamily="18" charset="0"/>
                            <a:sym typeface="Wingdings" panose="05000000000000000000" pitchFamily="2" charset="2"/>
                          </a:rPr>
                          <m:t>𝑝</m:t>
                        </m:r>
                      </m:den>
                    </m:f>
                  </m:oMath>
                </a14:m>
                <a:r>
                  <a:rPr lang="en-US" sz="2000" dirty="0"/>
                  <a:t>. If much greater than one, we do not have an adequate fit.</a:t>
                </a:r>
              </a:p>
            </p:txBody>
          </p:sp>
        </mc:Choice>
        <mc:Fallback xmlns="">
          <p:sp>
            <p:nvSpPr>
              <p:cNvPr id="2" name="Content Placeholder 1">
                <a:extLst>
                  <a:ext uri="{FF2B5EF4-FFF2-40B4-BE49-F238E27FC236}">
                    <a16:creationId xmlns:a16="http://schemas.microsoft.com/office/drawing/2014/main" id="{3E54A6B1-8711-4924-B395-C63A93637494}"/>
                  </a:ext>
                </a:extLst>
              </p:cNvPr>
              <p:cNvSpPr>
                <a:spLocks noGrp="1" noRot="1" noChangeAspect="1" noMove="1" noResize="1" noEditPoints="1" noAdjustHandles="1" noChangeArrowheads="1" noChangeShapeType="1" noTextEdit="1"/>
              </p:cNvSpPr>
              <p:nvPr>
                <p:ph idx="1"/>
              </p:nvPr>
            </p:nvSpPr>
            <p:spPr>
              <a:xfrm>
                <a:off x="469121" y="1166884"/>
                <a:ext cx="11731734" cy="5686474"/>
              </a:xfrm>
              <a:blipFill>
                <a:blip r:embed="rId2"/>
                <a:stretch>
                  <a:fillRect l="-624" t="-1179"/>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41ACB780-7944-408B-832F-7DDC67344045}"/>
              </a:ext>
            </a:extLst>
          </p:cNvPr>
          <p:cNvSpPr>
            <a:spLocks noGrp="1"/>
          </p:cNvSpPr>
          <p:nvPr>
            <p:ph type="sldNum" sz="quarter" idx="12"/>
          </p:nvPr>
        </p:nvSpPr>
        <p:spPr/>
        <p:txBody>
          <a:bodyPr/>
          <a:lstStyle/>
          <a:p>
            <a:fld id="{D44AB33A-367C-40BB-BE1C-07D1887BB17F}" type="slidenum">
              <a:rPr lang="en-US" smtClean="0">
                <a:solidFill>
                  <a:srgbClr val="002060"/>
                </a:solidFill>
              </a:rPr>
              <a:t>10</a:t>
            </a:fld>
            <a:endParaRPr lang="en-US" dirty="0">
              <a:solidFill>
                <a:srgbClr val="002060"/>
              </a:solidFill>
            </a:endParaRPr>
          </a:p>
        </p:txBody>
      </p:sp>
      <p:sp>
        <p:nvSpPr>
          <p:cNvPr id="4" name="Title 3">
            <a:extLst>
              <a:ext uri="{FF2B5EF4-FFF2-40B4-BE49-F238E27FC236}">
                <a16:creationId xmlns:a16="http://schemas.microsoft.com/office/drawing/2014/main" id="{BE7F86C7-3C5A-4D4C-866A-07347F151BA8}"/>
              </a:ext>
            </a:extLst>
          </p:cNvPr>
          <p:cNvSpPr>
            <a:spLocks noGrp="1"/>
          </p:cNvSpPr>
          <p:nvPr>
            <p:ph type="title"/>
          </p:nvPr>
        </p:nvSpPr>
        <p:spPr/>
        <p:txBody>
          <a:bodyPr/>
          <a:lstStyle/>
          <a:p>
            <a:r>
              <a:rPr lang="en-US" dirty="0"/>
              <a:t>Statistical Inference on Model Parameters</a:t>
            </a:r>
          </a:p>
        </p:txBody>
      </p:sp>
      <p:sp>
        <p:nvSpPr>
          <p:cNvPr id="5" name="Left Brace 4">
            <a:extLst>
              <a:ext uri="{FF2B5EF4-FFF2-40B4-BE49-F238E27FC236}">
                <a16:creationId xmlns:a16="http://schemas.microsoft.com/office/drawing/2014/main" id="{FF19E9B4-057B-4B08-81C8-0549B9D2F223}"/>
              </a:ext>
            </a:extLst>
          </p:cNvPr>
          <p:cNvSpPr/>
          <p:nvPr/>
        </p:nvSpPr>
        <p:spPr>
          <a:xfrm rot="16200000">
            <a:off x="6129683" y="703581"/>
            <a:ext cx="265647" cy="2510860"/>
          </a:xfrm>
          <a:prstGeom prst="leftBrace">
            <a:avLst>
              <a:gd name="adj1" fmla="val 5055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4A759F8-C8F8-46B5-85CF-31A92894D78C}"/>
                  </a:ext>
                </a:extLst>
              </p:cNvPr>
              <p:cNvSpPr txBox="1"/>
              <p:nvPr/>
            </p:nvSpPr>
            <p:spPr>
              <a:xfrm>
                <a:off x="3140932" y="2091835"/>
                <a:ext cx="8629649" cy="1159741"/>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Each observation or group of observations has its own success probability</a:t>
                </a:r>
              </a:p>
              <a:p>
                <a:pPr marL="342900" indent="-342900">
                  <a:buFont typeface="Wingdings" panose="05000000000000000000" pitchFamily="2" charset="2"/>
                  <a:buChar char="à"/>
                </a:pPr>
                <a14:m>
                  <m:oMath xmlns:m="http://schemas.openxmlformats.org/officeDocument/2006/math">
                    <m:sSub>
                      <m:sSubPr>
                        <m:ctrlPr>
                          <a:rPr lang="en-US" sz="2000" b="0" i="1" smtClean="0">
                            <a:latin typeface="Cambria Math" panose="02040503050406030204" pitchFamily="18" charset="0"/>
                            <a:cs typeface="Arial" panose="020B0604020202020204" pitchFamily="34" charset="0"/>
                            <a:sym typeface="Wingdings" panose="05000000000000000000" pitchFamily="2" charset="2"/>
                          </a:rPr>
                        </m:ctrlPr>
                      </m:sSubPr>
                      <m:e>
                        <m:r>
                          <a:rPr lang="en-US" sz="2000" b="0" i="1" smtClean="0">
                            <a:latin typeface="Cambria Math" panose="02040503050406030204" pitchFamily="18" charset="0"/>
                            <a:cs typeface="Arial" panose="020B0604020202020204" pitchFamily="34" charset="0"/>
                            <a:sym typeface="Wingdings" panose="05000000000000000000" pitchFamily="2" charset="2"/>
                          </a:rPr>
                          <m:t>𝜋</m:t>
                        </m:r>
                      </m:e>
                      <m:sub>
                        <m:r>
                          <a:rPr lang="en-US" sz="2000" b="0" i="1" smtClean="0">
                            <a:latin typeface="Cambria Math" panose="02040503050406030204" pitchFamily="18" charset="0"/>
                            <a:cs typeface="Arial" panose="020B0604020202020204" pitchFamily="34" charset="0"/>
                            <a:sym typeface="Wingdings" panose="05000000000000000000" pitchFamily="2" charset="2"/>
                          </a:rPr>
                          <m:t>𝑖</m:t>
                        </m:r>
                      </m:sub>
                    </m:sSub>
                    <m:r>
                      <a:rPr lang="en-US" sz="2000" b="0" i="1" smtClean="0">
                        <a:latin typeface="Cambria Math" panose="02040503050406030204" pitchFamily="18" charset="0"/>
                        <a:cs typeface="Arial" panose="020B0604020202020204" pitchFamily="34" charset="0"/>
                        <a:sym typeface="Wingdings" panose="05000000000000000000" pitchFamily="2" charset="2"/>
                      </a:rPr>
                      <m:t>=</m:t>
                    </m:r>
                    <m:f>
                      <m:fPr>
                        <m:ctrlPr>
                          <a:rPr lang="en-US" sz="2000" b="0" i="1" smtClean="0">
                            <a:latin typeface="Cambria Math" panose="02040503050406030204" pitchFamily="18" charset="0"/>
                            <a:cs typeface="Arial" panose="020B0604020202020204" pitchFamily="34" charset="0"/>
                            <a:sym typeface="Wingdings" panose="05000000000000000000" pitchFamily="2" charset="2"/>
                          </a:rPr>
                        </m:ctrlPr>
                      </m:fPr>
                      <m:num>
                        <m:sSub>
                          <m:sSubPr>
                            <m:ctrlPr>
                              <a:rPr lang="en-US" sz="2000" b="0" i="1" smtClean="0">
                                <a:latin typeface="Cambria Math" panose="02040503050406030204" pitchFamily="18" charset="0"/>
                                <a:cs typeface="Arial" panose="020B0604020202020204" pitchFamily="34" charset="0"/>
                                <a:sym typeface="Wingdings" panose="05000000000000000000" pitchFamily="2" charset="2"/>
                              </a:rPr>
                            </m:ctrlPr>
                          </m:sSubPr>
                          <m:e>
                            <m:r>
                              <a:rPr lang="en-US" sz="2000" b="0" i="1" smtClean="0">
                                <a:latin typeface="Cambria Math" panose="02040503050406030204" pitchFamily="18" charset="0"/>
                                <a:cs typeface="Arial" panose="020B0604020202020204" pitchFamily="34" charset="0"/>
                                <a:sym typeface="Wingdings" panose="05000000000000000000" pitchFamily="2" charset="2"/>
                              </a:rPr>
                              <m:t>𝑦</m:t>
                            </m:r>
                          </m:e>
                          <m:sub>
                            <m:r>
                              <a:rPr lang="en-US" sz="2000" b="0" i="1" smtClean="0">
                                <a:latin typeface="Cambria Math" panose="02040503050406030204" pitchFamily="18" charset="0"/>
                                <a:cs typeface="Arial" panose="020B0604020202020204" pitchFamily="34" charset="0"/>
                                <a:sym typeface="Wingdings" panose="05000000000000000000" pitchFamily="2" charset="2"/>
                              </a:rPr>
                              <m:t>𝑖</m:t>
                            </m:r>
                          </m:sub>
                        </m:sSub>
                      </m:num>
                      <m:den>
                        <m:sSub>
                          <m:sSubPr>
                            <m:ctrlPr>
                              <a:rPr lang="en-US" sz="2000" b="0" i="1" smtClean="0">
                                <a:latin typeface="Cambria Math" panose="02040503050406030204" pitchFamily="18" charset="0"/>
                                <a:cs typeface="Arial" panose="020B0604020202020204" pitchFamily="34" charset="0"/>
                                <a:sym typeface="Wingdings" panose="05000000000000000000" pitchFamily="2" charset="2"/>
                              </a:rPr>
                            </m:ctrlPr>
                          </m:sSubPr>
                          <m:e>
                            <m:r>
                              <a:rPr lang="en-US" sz="2000" b="0" i="1" smtClean="0">
                                <a:latin typeface="Cambria Math" panose="02040503050406030204" pitchFamily="18" charset="0"/>
                                <a:cs typeface="Arial" panose="020B0604020202020204" pitchFamily="34" charset="0"/>
                                <a:sym typeface="Wingdings" panose="05000000000000000000" pitchFamily="2" charset="2"/>
                              </a:rPr>
                              <m:t>𝑛</m:t>
                            </m:r>
                          </m:e>
                          <m:sub>
                            <m:r>
                              <a:rPr lang="en-US" sz="2000" b="0" i="1" smtClean="0">
                                <a:latin typeface="Cambria Math" panose="02040503050406030204" pitchFamily="18" charset="0"/>
                                <a:cs typeface="Arial" panose="020B0604020202020204" pitchFamily="34" charset="0"/>
                                <a:sym typeface="Wingdings" panose="05000000000000000000" pitchFamily="2" charset="2"/>
                              </a:rPr>
                              <m:t>𝑖</m:t>
                            </m:r>
                          </m:sub>
                        </m:sSub>
                      </m:den>
                    </m:f>
                  </m:oMath>
                </a14:m>
                <a:endParaRPr lang="en-US" sz="2000" b="0" i="1" dirty="0">
                  <a:latin typeface="Cambria Math" panose="02040503050406030204" pitchFamily="18" charset="0"/>
                  <a:cs typeface="Arial" panose="020B0604020202020204" pitchFamily="34" charset="0"/>
                  <a:sym typeface="Wingdings" panose="05000000000000000000" pitchFamily="2" charset="2"/>
                </a:endParaRPr>
              </a:p>
              <a:p>
                <a14:m>
                  <m:oMath xmlns:m="http://schemas.openxmlformats.org/officeDocument/2006/math">
                    <m:sSub>
                      <m:sSubPr>
                        <m:ctrlPr>
                          <a:rPr lang="en-US" sz="2000" i="1">
                            <a:latin typeface="Cambria Math" panose="02040503050406030204" pitchFamily="18" charset="0"/>
                            <a:cs typeface="Arial" panose="020B0604020202020204" pitchFamily="34" charset="0"/>
                            <a:sym typeface="Wingdings" panose="05000000000000000000" pitchFamily="2" charset="2"/>
                          </a:rPr>
                        </m:ctrlPr>
                      </m:sSubPr>
                      <m:e>
                        <m:r>
                          <a:rPr lang="en-US" sz="2000" i="1">
                            <a:latin typeface="Cambria Math" panose="02040503050406030204" pitchFamily="18" charset="0"/>
                            <a:cs typeface="Arial" panose="020B0604020202020204" pitchFamily="34" charset="0"/>
                            <a:sym typeface="Wingdings" panose="05000000000000000000" pitchFamily="2" charset="2"/>
                          </a:rPr>
                          <m:t>𝑦</m:t>
                        </m:r>
                      </m:e>
                      <m:sub>
                        <m:r>
                          <a:rPr lang="en-US" sz="2000" i="1">
                            <a:latin typeface="Cambria Math" panose="02040503050406030204" pitchFamily="18" charset="0"/>
                            <a:cs typeface="Arial" panose="020B0604020202020204" pitchFamily="34" charset="0"/>
                            <a:sym typeface="Wingdings" panose="05000000000000000000" pitchFamily="2" charset="2"/>
                          </a:rPr>
                          <m:t>𝑖</m:t>
                        </m:r>
                      </m:sub>
                    </m:sSub>
                    <m:r>
                      <a:rPr lang="en-US" sz="2000" b="0" i="1" smtClean="0">
                        <a:latin typeface="Cambria Math" panose="02040503050406030204" pitchFamily="18" charset="0"/>
                        <a:cs typeface="Arial" panose="020B0604020202020204" pitchFamily="34" charset="0"/>
                        <a:sym typeface="Wingdings" panose="05000000000000000000" pitchFamily="2" charset="2"/>
                      </a:rPr>
                      <m:t>=#</m:t>
                    </m:r>
                  </m:oMath>
                </a14:m>
                <a:r>
                  <a:rPr lang="en-US" sz="2000" dirty="0">
                    <a:latin typeface="Arial" panose="020B0604020202020204" pitchFamily="34" charset="0"/>
                    <a:cs typeface="Arial" panose="020B0604020202020204" pitchFamily="34" charset="0"/>
                  </a:rPr>
                  <a:t> of successes in the group;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𝑛</m:t>
                        </m:r>
                      </m:e>
                      <m:sub>
                        <m:r>
                          <a:rPr lang="en-US" sz="2000" b="0" i="1" smtClean="0">
                            <a:latin typeface="Cambria Math" panose="02040503050406030204" pitchFamily="18" charset="0"/>
                            <a:cs typeface="Arial" panose="020B0604020202020204" pitchFamily="34" charset="0"/>
                          </a:rPr>
                          <m:t>𝑖</m:t>
                        </m:r>
                      </m:sub>
                    </m:sSub>
                    <m:r>
                      <a:rPr lang="en-US" sz="2000" b="0" i="1" smtClean="0">
                        <a:latin typeface="Cambria Math" panose="02040503050406030204" pitchFamily="18" charset="0"/>
                        <a:cs typeface="Arial" panose="020B0604020202020204" pitchFamily="34" charset="0"/>
                      </a:rPr>
                      <m:t>=#</m:t>
                    </m:r>
                  </m:oMath>
                </a14:m>
                <a:r>
                  <a:rPr lang="en-US" sz="2000" dirty="0">
                    <a:latin typeface="Arial" panose="020B0604020202020204" pitchFamily="34" charset="0"/>
                    <a:cs typeface="Arial" panose="020B0604020202020204" pitchFamily="34" charset="0"/>
                  </a:rPr>
                  <a:t> of observations in the group</a:t>
                </a:r>
              </a:p>
            </p:txBody>
          </p:sp>
        </mc:Choice>
        <mc:Fallback xmlns="">
          <p:sp>
            <p:nvSpPr>
              <p:cNvPr id="6" name="TextBox 5">
                <a:extLst>
                  <a:ext uri="{FF2B5EF4-FFF2-40B4-BE49-F238E27FC236}">
                    <a16:creationId xmlns:a16="http://schemas.microsoft.com/office/drawing/2014/main" id="{44A759F8-C8F8-46B5-85CF-31A92894D78C}"/>
                  </a:ext>
                </a:extLst>
              </p:cNvPr>
              <p:cNvSpPr txBox="1">
                <a:spLocks noRot="1" noChangeAspect="1" noMove="1" noResize="1" noEditPoints="1" noAdjustHandles="1" noChangeArrowheads="1" noChangeShapeType="1" noTextEdit="1"/>
              </p:cNvSpPr>
              <p:nvPr/>
            </p:nvSpPr>
            <p:spPr>
              <a:xfrm>
                <a:off x="3140932" y="2091835"/>
                <a:ext cx="8629649" cy="1159741"/>
              </a:xfrm>
              <a:prstGeom prst="rect">
                <a:avLst/>
              </a:prstGeom>
              <a:blipFill>
                <a:blip r:embed="rId3"/>
                <a:stretch>
                  <a:fillRect l="-706" t="-2105" b="-8947"/>
                </a:stretch>
              </a:blipFill>
            </p:spPr>
            <p:txBody>
              <a:bodyPr/>
              <a:lstStyle/>
              <a:p>
                <a:r>
                  <a:rPr lang="en-US">
                    <a:noFill/>
                  </a:rPr>
                  <a:t> </a:t>
                </a:r>
              </a:p>
            </p:txBody>
          </p:sp>
        </mc:Fallback>
      </mc:AlternateContent>
    </p:spTree>
    <p:extLst>
      <p:ext uri="{BB962C8B-B14F-4D97-AF65-F5344CB8AC3E}">
        <p14:creationId xmlns:p14="http://schemas.microsoft.com/office/powerpoint/2010/main" val="1355245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500"/>
                                        <p:tgtEl>
                                          <p:spTgt spid="2">
                                            <p:txEl>
                                              <p:pRg st="7" end="7"/>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animEffect transition="in" filter="fade">
                                      <p:cBhvr>
                                        <p:cTn id="25" dur="500"/>
                                        <p:tgtEl>
                                          <p:spTgt spid="2">
                                            <p:txEl>
                                              <p:pRg st="8" end="8"/>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9" end="9"/>
                                            </p:txEl>
                                          </p:spTgt>
                                        </p:tgtEl>
                                        <p:attrNameLst>
                                          <p:attrName>style.visibility</p:attrName>
                                        </p:attrNameLst>
                                      </p:cBhvr>
                                      <p:to>
                                        <p:strVal val="visible"/>
                                      </p:to>
                                    </p:set>
                                    <p:animEffect transition="in" filter="fade">
                                      <p:cBhvr>
                                        <p:cTn id="30" dur="500"/>
                                        <p:tgtEl>
                                          <p:spTgt spid="2">
                                            <p:txEl>
                                              <p:pRg st="9" end="9"/>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animEffect transition="in" filter="fade">
                                      <p:cBhvr>
                                        <p:cTn id="35" dur="500"/>
                                        <p:tgtEl>
                                          <p:spTgt spid="2">
                                            <p:txEl>
                                              <p:pRg st="10" end="1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fade">
                                      <p:cBhvr>
                                        <p:cTn id="40" dur="500"/>
                                        <p:tgtEl>
                                          <p:spTgt spid="2">
                                            <p:txEl>
                                              <p:pRg st="11" end="1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12" end="12"/>
                                            </p:txEl>
                                          </p:spTgt>
                                        </p:tgtEl>
                                        <p:attrNameLst>
                                          <p:attrName>style.visibility</p:attrName>
                                        </p:attrNameLst>
                                      </p:cBhvr>
                                      <p:to>
                                        <p:strVal val="visible"/>
                                      </p:to>
                                    </p:set>
                                    <p:animEffect transition="in" filter="fade">
                                      <p:cBhvr>
                                        <p:cTn id="45"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41DE4D4-512E-43DE-AAF3-EF93D2229D80}"/>
                  </a:ext>
                </a:extLst>
              </p:cNvPr>
              <p:cNvSpPr>
                <a:spLocks noGrp="1"/>
              </p:cNvSpPr>
              <p:nvPr>
                <p:ph idx="1"/>
              </p:nvPr>
            </p:nvSpPr>
            <p:spPr/>
            <p:txBody>
              <a:bodyPr>
                <a:normAutofit/>
              </a:bodyPr>
              <a:lstStyle/>
              <a:p>
                <a:pPr marL="457200" indent="-457200">
                  <a:buFont typeface="+mj-lt"/>
                  <a:buAutoNum type="arabicPeriod" startAt="3"/>
                </a:pPr>
                <a:r>
                  <a:rPr lang="en-US" b="1" dirty="0"/>
                  <a:t>Hypothesis Testing on Subsets of Parameters</a:t>
                </a:r>
              </a:p>
              <a:p>
                <a:pPr lvl="1"/>
                <a:r>
                  <a:rPr lang="en-US" sz="2200" dirty="0"/>
                  <a:t>Use deviance again</a:t>
                </a:r>
              </a:p>
              <a:p>
                <a:pPr lvl="1"/>
                <a:r>
                  <a:rPr lang="en-US" sz="2200" dirty="0"/>
                  <a:t>Partition </a:t>
                </a:r>
                <a14:m>
                  <m:oMath xmlns:m="http://schemas.openxmlformats.org/officeDocument/2006/math">
                    <m:r>
                      <a:rPr lang="en-US" sz="2200" b="1" i="0" smtClean="0">
                        <a:latin typeface="Cambria Math" panose="02040503050406030204" pitchFamily="18" charset="0"/>
                      </a:rPr>
                      <m:t>𝐗</m:t>
                    </m:r>
                    <m:r>
                      <a:rPr lang="en-US" sz="2200" b="1" i="0" smtClean="0">
                        <a:latin typeface="Cambria Math" panose="02040503050406030204" pitchFamily="18" charset="0"/>
                      </a:rPr>
                      <m:t>𝛃</m:t>
                    </m:r>
                  </m:oMath>
                </a14:m>
                <a:r>
                  <a:rPr lang="en-US" sz="2200" dirty="0"/>
                  <a:t> into </a:t>
                </a:r>
                <a14:m>
                  <m:oMath xmlns:m="http://schemas.openxmlformats.org/officeDocument/2006/math">
                    <m:sSub>
                      <m:sSubPr>
                        <m:ctrlPr>
                          <a:rPr lang="en-US" sz="2200" b="1" i="1" smtClean="0">
                            <a:latin typeface="Cambria Math" panose="02040503050406030204" pitchFamily="18" charset="0"/>
                          </a:rPr>
                        </m:ctrlPr>
                      </m:sSubPr>
                      <m:e>
                        <m:r>
                          <a:rPr lang="en-US" sz="2200" b="1">
                            <a:latin typeface="Cambria Math" panose="02040503050406030204" pitchFamily="18" charset="0"/>
                          </a:rPr>
                          <m:t>𝐗</m:t>
                        </m:r>
                      </m:e>
                      <m:sub>
                        <m:r>
                          <a:rPr lang="en-US" sz="2200" b="0" i="1" smtClean="0">
                            <a:latin typeface="Cambria Math" panose="02040503050406030204" pitchFamily="18" charset="0"/>
                          </a:rPr>
                          <m:t>1</m:t>
                        </m:r>
                      </m:sub>
                    </m:sSub>
                    <m:sSub>
                      <m:sSubPr>
                        <m:ctrlPr>
                          <a:rPr lang="en-US" sz="2200" b="1" i="1" smtClean="0">
                            <a:latin typeface="Cambria Math" panose="02040503050406030204" pitchFamily="18" charset="0"/>
                          </a:rPr>
                        </m:ctrlPr>
                      </m:sSubPr>
                      <m:e>
                        <m:r>
                          <a:rPr lang="en-US" sz="2200" b="1">
                            <a:latin typeface="Cambria Math" panose="02040503050406030204" pitchFamily="18" charset="0"/>
                          </a:rPr>
                          <m:t>𝛃</m:t>
                        </m:r>
                      </m:e>
                      <m:sub>
                        <m:r>
                          <a:rPr lang="en-US" sz="2200" b="0" i="1" smtClean="0">
                            <a:latin typeface="Cambria Math" panose="02040503050406030204" pitchFamily="18" charset="0"/>
                          </a:rPr>
                          <m:t>1</m:t>
                        </m:r>
                      </m:sub>
                    </m:sSub>
                    <m:r>
                      <a:rPr lang="en-US" sz="2200" b="1" i="0" smtClean="0">
                        <a:latin typeface="Cambria Math" panose="02040503050406030204" pitchFamily="18" charset="0"/>
                      </a:rPr>
                      <m:t>+</m:t>
                    </m:r>
                    <m:sSub>
                      <m:sSubPr>
                        <m:ctrlPr>
                          <a:rPr lang="en-US" sz="2200" b="1" i="1" smtClean="0">
                            <a:latin typeface="Cambria Math" panose="02040503050406030204" pitchFamily="18" charset="0"/>
                          </a:rPr>
                        </m:ctrlPr>
                      </m:sSubPr>
                      <m:e>
                        <m:r>
                          <a:rPr lang="en-US" sz="2200" b="1">
                            <a:latin typeface="Cambria Math" panose="02040503050406030204" pitchFamily="18" charset="0"/>
                          </a:rPr>
                          <m:t>𝐗</m:t>
                        </m:r>
                      </m:e>
                      <m:sub>
                        <m:r>
                          <a:rPr lang="en-US" sz="2200" b="0" i="1" smtClean="0">
                            <a:latin typeface="Cambria Math" panose="02040503050406030204" pitchFamily="18" charset="0"/>
                          </a:rPr>
                          <m:t>2</m:t>
                        </m:r>
                      </m:sub>
                    </m:sSub>
                    <m:sSub>
                      <m:sSubPr>
                        <m:ctrlPr>
                          <a:rPr lang="en-US" sz="2200" b="1" i="1" smtClean="0">
                            <a:latin typeface="Cambria Math" panose="02040503050406030204" pitchFamily="18" charset="0"/>
                          </a:rPr>
                        </m:ctrlPr>
                      </m:sSubPr>
                      <m:e>
                        <m:r>
                          <a:rPr lang="en-US" sz="2200" b="1">
                            <a:latin typeface="Cambria Math" panose="02040503050406030204" pitchFamily="18" charset="0"/>
                          </a:rPr>
                          <m:t>𝛃</m:t>
                        </m:r>
                      </m:e>
                      <m:sub>
                        <m:r>
                          <a:rPr lang="en-US" sz="2200" b="0" i="1" smtClean="0">
                            <a:latin typeface="Cambria Math" panose="02040503050406030204" pitchFamily="18" charset="0"/>
                          </a:rPr>
                          <m:t>2</m:t>
                        </m:r>
                      </m:sub>
                    </m:sSub>
                  </m:oMath>
                </a14:m>
                <a:endParaRPr lang="en-US" sz="2200" dirty="0"/>
              </a:p>
              <a:p>
                <a:pPr lvl="1"/>
                <a:endParaRPr lang="en-US" sz="2200" dirty="0"/>
              </a:p>
              <a:p>
                <a:pPr lvl="1"/>
                <a:endParaRPr lang="en-US" sz="2200" dirty="0"/>
              </a:p>
              <a:p>
                <a:pPr lvl="1"/>
                <a:endParaRPr lang="en-US" sz="2200" dirty="0"/>
              </a:p>
              <a:p>
                <a:pPr lvl="1"/>
                <a:endParaRPr lang="en-US" sz="2200" dirty="0"/>
              </a:p>
              <a:p>
                <a:pPr lvl="1">
                  <a:spcAft>
                    <a:spcPts val="1200"/>
                  </a:spcAft>
                </a:pPr>
                <a:r>
                  <a:rPr lang="en-US" sz="2200" dirty="0"/>
                  <a:t>Define </a:t>
                </a:r>
                <a14:m>
                  <m:oMath xmlns:m="http://schemas.openxmlformats.org/officeDocument/2006/math">
                    <m:r>
                      <a:rPr lang="en-US" sz="2200" b="0" i="1" smtClean="0">
                        <a:latin typeface="Cambria Math" panose="02040503050406030204" pitchFamily="18" charset="0"/>
                      </a:rPr>
                      <m:t>𝐷</m:t>
                    </m:r>
                    <m:r>
                      <a:rPr lang="en-US" sz="2200" b="0" i="1" smtClean="0">
                        <a:latin typeface="Cambria Math" panose="02040503050406030204" pitchFamily="18" charset="0"/>
                      </a:rPr>
                      <m:t>(</m:t>
                    </m:r>
                    <m:r>
                      <a:rPr lang="en-US" sz="2200" b="1" i="0" smtClean="0">
                        <a:latin typeface="Cambria Math" panose="02040503050406030204" pitchFamily="18" charset="0"/>
                      </a:rPr>
                      <m:t>𝛃</m:t>
                    </m:r>
                    <m:r>
                      <a:rPr lang="en-US" sz="2200" b="0" i="1" smtClean="0">
                        <a:latin typeface="Cambria Math" panose="02040503050406030204" pitchFamily="18" charset="0"/>
                      </a:rPr>
                      <m:t>)</m:t>
                    </m:r>
                  </m:oMath>
                </a14:m>
                <a:r>
                  <a:rPr lang="en-US" sz="2200" dirty="0"/>
                  <a:t> as the deviance of the full model and </a:t>
                </a:r>
                <a14:m>
                  <m:oMath xmlns:m="http://schemas.openxmlformats.org/officeDocument/2006/math">
                    <m:r>
                      <a:rPr lang="en-US" sz="2200" i="1">
                        <a:latin typeface="Cambria Math" panose="02040503050406030204" pitchFamily="18" charset="0"/>
                      </a:rPr>
                      <m:t>𝐷</m:t>
                    </m:r>
                    <m:r>
                      <a:rPr lang="en-US" sz="2200" i="1">
                        <a:latin typeface="Cambria Math" panose="02040503050406030204" pitchFamily="18" charset="0"/>
                      </a:rPr>
                      <m:t>(</m:t>
                    </m:r>
                    <m:sSub>
                      <m:sSubPr>
                        <m:ctrlPr>
                          <a:rPr lang="en-US" sz="2200" b="0" i="1" smtClean="0">
                            <a:latin typeface="Cambria Math" panose="02040503050406030204" pitchFamily="18" charset="0"/>
                          </a:rPr>
                        </m:ctrlPr>
                      </m:sSubPr>
                      <m:e>
                        <m:r>
                          <a:rPr lang="en-US" sz="2200" b="1">
                            <a:latin typeface="Cambria Math" panose="02040503050406030204" pitchFamily="18" charset="0"/>
                          </a:rPr>
                          <m:t>𝛃</m:t>
                        </m:r>
                      </m:e>
                      <m:sub>
                        <m:r>
                          <a:rPr lang="en-US" sz="2200" b="0" i="1" smtClean="0">
                            <a:latin typeface="Cambria Math" panose="02040503050406030204" pitchFamily="18" charset="0"/>
                          </a:rPr>
                          <m:t>1</m:t>
                        </m:r>
                      </m:sub>
                    </m:sSub>
                    <m:r>
                      <a:rPr lang="en-US" sz="2200" i="1">
                        <a:latin typeface="Cambria Math" panose="02040503050406030204" pitchFamily="18" charset="0"/>
                      </a:rPr>
                      <m:t>)</m:t>
                    </m:r>
                  </m:oMath>
                </a14:m>
                <a:r>
                  <a:rPr lang="en-US" sz="2200" dirty="0"/>
                  <a:t> as the deviance of the reduced model (</a:t>
                </a:r>
                <a14:m>
                  <m:oMath xmlns:m="http://schemas.openxmlformats.org/officeDocument/2006/math">
                    <m:r>
                      <a:rPr lang="en-US" sz="2200" i="1">
                        <a:latin typeface="Cambria Math" panose="02040503050406030204" pitchFamily="18" charset="0"/>
                      </a:rPr>
                      <m:t>𝐷</m:t>
                    </m:r>
                    <m:r>
                      <a:rPr lang="en-US" sz="2200" i="1">
                        <a:latin typeface="Cambria Math" panose="02040503050406030204" pitchFamily="18" charset="0"/>
                      </a:rPr>
                      <m:t>(</m:t>
                    </m:r>
                    <m:sSub>
                      <m:sSubPr>
                        <m:ctrlPr>
                          <a:rPr lang="en-US" sz="2200" i="1">
                            <a:latin typeface="Cambria Math" panose="02040503050406030204" pitchFamily="18" charset="0"/>
                          </a:rPr>
                        </m:ctrlPr>
                      </m:sSubPr>
                      <m:e>
                        <m:r>
                          <a:rPr lang="en-US" sz="2200" b="1">
                            <a:latin typeface="Cambria Math" panose="02040503050406030204" pitchFamily="18" charset="0"/>
                          </a:rPr>
                          <m:t>𝛃</m:t>
                        </m:r>
                      </m:e>
                      <m:sub>
                        <m:r>
                          <a:rPr lang="en-US" sz="2200" i="1">
                            <a:latin typeface="Cambria Math" panose="02040503050406030204" pitchFamily="18" charset="0"/>
                          </a:rPr>
                          <m:t>1</m:t>
                        </m:r>
                      </m:sub>
                    </m:sSub>
                    <m:r>
                      <a:rPr lang="en-US" sz="2200" i="1">
                        <a:latin typeface="Cambria Math" panose="02040503050406030204" pitchFamily="18" charset="0"/>
                      </a:rPr>
                      <m:t>)</m:t>
                    </m:r>
                  </m:oMath>
                </a14:m>
                <a:r>
                  <a:rPr lang="en-US" sz="2200" dirty="0"/>
                  <a:t> will always be larger than </a:t>
                </a:r>
                <a14:m>
                  <m:oMath xmlns:m="http://schemas.openxmlformats.org/officeDocument/2006/math">
                    <m:r>
                      <a:rPr lang="en-US" sz="2200" i="1">
                        <a:latin typeface="Cambria Math" panose="02040503050406030204" pitchFamily="18" charset="0"/>
                      </a:rPr>
                      <m:t>𝐷</m:t>
                    </m:r>
                    <m:r>
                      <a:rPr lang="en-US" sz="2200" i="1">
                        <a:latin typeface="Cambria Math" panose="02040503050406030204" pitchFamily="18" charset="0"/>
                      </a:rPr>
                      <m:t>(</m:t>
                    </m:r>
                    <m:r>
                      <a:rPr lang="en-US" sz="2200" b="1">
                        <a:latin typeface="Cambria Math" panose="02040503050406030204" pitchFamily="18" charset="0"/>
                      </a:rPr>
                      <m:t>𝛃</m:t>
                    </m:r>
                    <m:r>
                      <a:rPr lang="en-US" sz="2200" i="1">
                        <a:latin typeface="Cambria Math" panose="02040503050406030204" pitchFamily="18" charset="0"/>
                      </a:rPr>
                      <m:t>)</m:t>
                    </m:r>
                  </m:oMath>
                </a14:m>
                <a:r>
                  <a:rPr lang="en-US" sz="2200" dirty="0"/>
                  <a:t> )</a:t>
                </a:r>
              </a:p>
              <a:p>
                <a:pPr lvl="1">
                  <a:spcAft>
                    <a:spcPts val="1200"/>
                  </a:spcAft>
                </a:pPr>
                <a:r>
                  <a:rPr lang="en-US" sz="2200" dirty="0"/>
                  <a:t>Define (</a:t>
                </a:r>
                <a14:m>
                  <m:oMath xmlns:m="http://schemas.openxmlformats.org/officeDocument/2006/math">
                    <m:r>
                      <a:rPr lang="en-US" sz="2200" i="1">
                        <a:latin typeface="Cambria Math" panose="02040503050406030204" pitchFamily="18" charset="0"/>
                      </a:rPr>
                      <m:t>𝐷</m:t>
                    </m:r>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b="1">
                                <a:latin typeface="Cambria Math" panose="02040503050406030204" pitchFamily="18" charset="0"/>
                              </a:rPr>
                              <m:t>𝛃</m:t>
                            </m:r>
                          </m:e>
                          <m:sub>
                            <m:r>
                              <a:rPr lang="en-US" sz="2200" b="0" i="1" smtClean="0">
                                <a:latin typeface="Cambria Math" panose="02040503050406030204" pitchFamily="18" charset="0"/>
                              </a:rPr>
                              <m:t>2</m:t>
                            </m:r>
                          </m:sub>
                        </m:sSub>
                      </m:e>
                      <m:e>
                        <m:sSub>
                          <m:sSubPr>
                            <m:ctrlPr>
                              <a:rPr lang="en-US" sz="2200" i="1">
                                <a:latin typeface="Cambria Math" panose="02040503050406030204" pitchFamily="18" charset="0"/>
                              </a:rPr>
                            </m:ctrlPr>
                          </m:sSubPr>
                          <m:e>
                            <m:r>
                              <a:rPr lang="en-US" sz="2200" b="1">
                                <a:latin typeface="Cambria Math" panose="02040503050406030204" pitchFamily="18" charset="0"/>
                              </a:rPr>
                              <m:t>𝛃</m:t>
                            </m:r>
                          </m:e>
                          <m:sub>
                            <m:r>
                              <a:rPr lang="en-US" sz="2200" i="1">
                                <a:latin typeface="Cambria Math" panose="02040503050406030204" pitchFamily="18" charset="0"/>
                              </a:rPr>
                              <m:t>1</m:t>
                            </m:r>
                          </m:sub>
                        </m:sSub>
                      </m:e>
                    </m:d>
                    <m:r>
                      <a:rPr lang="en-US" sz="2200" b="0" i="1" smtClean="0">
                        <a:latin typeface="Cambria Math" panose="02040503050406030204" pitchFamily="18" charset="0"/>
                      </a:rPr>
                      <m:t>=</m:t>
                    </m:r>
                    <m:r>
                      <a:rPr lang="en-US" sz="2200" i="1">
                        <a:latin typeface="Cambria Math" panose="02040503050406030204" pitchFamily="18" charset="0"/>
                      </a:rPr>
                      <m:t>𝐷</m:t>
                    </m:r>
                    <m:d>
                      <m:dPr>
                        <m:ctrlPr>
                          <a:rPr lang="en-US" sz="2200" i="1">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1">
                                <a:latin typeface="Cambria Math" panose="02040503050406030204" pitchFamily="18" charset="0"/>
                              </a:rPr>
                              <m:t>𝛃</m:t>
                            </m:r>
                          </m:e>
                          <m:sub>
                            <m:r>
                              <a:rPr lang="en-US" sz="2200" b="0" i="1" smtClean="0">
                                <a:latin typeface="Cambria Math" panose="02040503050406030204" pitchFamily="18" charset="0"/>
                              </a:rPr>
                              <m:t>1</m:t>
                            </m:r>
                          </m:sub>
                        </m:sSub>
                      </m:e>
                    </m:d>
                    <m:r>
                      <a:rPr lang="en-US" sz="2200" b="0" i="1" smtClean="0">
                        <a:latin typeface="Cambria Math" panose="02040503050406030204" pitchFamily="18" charset="0"/>
                      </a:rPr>
                      <m:t>−</m:t>
                    </m:r>
                    <m:r>
                      <a:rPr lang="en-US" sz="2200" i="1">
                        <a:latin typeface="Cambria Math" panose="02040503050406030204" pitchFamily="18" charset="0"/>
                      </a:rPr>
                      <m:t>𝐷</m:t>
                    </m:r>
                    <m:d>
                      <m:dPr>
                        <m:ctrlPr>
                          <a:rPr lang="en-US" sz="2200" i="1">
                            <a:latin typeface="Cambria Math" panose="02040503050406030204" pitchFamily="18" charset="0"/>
                          </a:rPr>
                        </m:ctrlPr>
                      </m:dPr>
                      <m:e>
                        <m:r>
                          <a:rPr lang="en-US" sz="2200" b="1">
                            <a:latin typeface="Cambria Math" panose="02040503050406030204" pitchFamily="18" charset="0"/>
                          </a:rPr>
                          <m:t>𝛃</m:t>
                        </m:r>
                      </m:e>
                    </m:d>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0" i="1" smtClean="0">
                            <a:latin typeface="Cambria Math" panose="02040503050406030204" pitchFamily="18" charset="0"/>
                          </a:rPr>
                          <m:t>𝜒</m:t>
                        </m:r>
                      </m:e>
                      <m:sub>
                        <m:r>
                          <a:rPr lang="en-US" sz="2200" b="0" i="1" smtClean="0">
                            <a:latin typeface="Cambria Math" panose="02040503050406030204" pitchFamily="18" charset="0"/>
                          </a:rPr>
                          <m:t>𝑟</m:t>
                        </m:r>
                      </m:sub>
                      <m:sup>
                        <m:r>
                          <a:rPr lang="en-US" sz="2200" b="0" i="1" smtClean="0">
                            <a:latin typeface="Cambria Math" panose="02040503050406030204" pitchFamily="18" charset="0"/>
                          </a:rPr>
                          <m:t>2</m:t>
                        </m:r>
                      </m:sup>
                    </m:sSubSup>
                  </m:oMath>
                </a14:m>
                <a:r>
                  <a:rPr lang="en-US" sz="2200" dirty="0"/>
                  <a:t>)</a:t>
                </a:r>
              </a:p>
              <a:p>
                <a:pPr marL="914400" lvl="2" indent="0">
                  <a:spcAft>
                    <a:spcPts val="1200"/>
                  </a:spcAft>
                  <a:buNone/>
                </a:pPr>
                <a:r>
                  <a:rPr lang="en-US" sz="2000" dirty="0">
                    <a:sym typeface="Wingdings" panose="05000000000000000000" pitchFamily="2" charset="2"/>
                  </a:rPr>
                  <a:t> Large value implies that at least one </a:t>
                </a:r>
                <a14:m>
                  <m:oMath xmlns:m="http://schemas.openxmlformats.org/officeDocument/2006/math">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𝛽</m:t>
                        </m:r>
                      </m:e>
                      <m:sub>
                        <m:r>
                          <a:rPr lang="en-US" sz="2000" b="0" i="1" smtClean="0">
                            <a:latin typeface="Cambria Math" panose="02040503050406030204" pitchFamily="18" charset="0"/>
                            <a:sym typeface="Wingdings" panose="05000000000000000000" pitchFamily="2" charset="2"/>
                          </a:rPr>
                          <m:t>𝑗</m:t>
                        </m:r>
                      </m:sub>
                    </m:sSub>
                    <m:r>
                      <a:rPr lang="en-US" sz="2000" b="0" i="1" smtClean="0">
                        <a:latin typeface="Cambria Math" panose="02040503050406030204" pitchFamily="18" charset="0"/>
                        <a:sym typeface="Wingdings" panose="05000000000000000000" pitchFamily="2" charset="2"/>
                      </a:rPr>
                      <m:t>∈</m:t>
                    </m:r>
                    <m:sSub>
                      <m:sSubPr>
                        <m:ctrlPr>
                          <a:rPr lang="en-US" sz="2000" i="1">
                            <a:latin typeface="Cambria Math" panose="02040503050406030204" pitchFamily="18" charset="0"/>
                          </a:rPr>
                        </m:ctrlPr>
                      </m:sSubPr>
                      <m:e>
                        <m:r>
                          <a:rPr lang="en-US" sz="2000" b="1">
                            <a:latin typeface="Cambria Math" panose="02040503050406030204" pitchFamily="18" charset="0"/>
                          </a:rPr>
                          <m:t>𝛃</m:t>
                        </m:r>
                      </m:e>
                      <m:sub>
                        <m:r>
                          <a:rPr lang="en-US" sz="2000" i="1">
                            <a:latin typeface="Cambria Math" panose="02040503050406030204" pitchFamily="18" charset="0"/>
                          </a:rPr>
                          <m:t>2</m:t>
                        </m:r>
                      </m:sub>
                    </m:sSub>
                    <m:r>
                      <a:rPr lang="en-US" sz="2000" b="0" i="1" smtClean="0">
                        <a:latin typeface="Cambria Math" panose="02040503050406030204" pitchFamily="18" charset="0"/>
                      </a:rPr>
                      <m:t>≠0</m:t>
                    </m:r>
                  </m:oMath>
                </a14:m>
                <a:endParaRPr lang="en-US" sz="2000" dirty="0"/>
              </a:p>
            </p:txBody>
          </p:sp>
        </mc:Choice>
        <mc:Fallback xmlns="">
          <p:sp>
            <p:nvSpPr>
              <p:cNvPr id="2" name="Content Placeholder 1">
                <a:extLst>
                  <a:ext uri="{FF2B5EF4-FFF2-40B4-BE49-F238E27FC236}">
                    <a16:creationId xmlns:a16="http://schemas.microsoft.com/office/drawing/2014/main" id="{F41DE4D4-512E-43DE-AAF3-EF93D2229D80}"/>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5DC07483-1692-4C71-8539-D6B273D23417}"/>
              </a:ext>
            </a:extLst>
          </p:cNvPr>
          <p:cNvSpPr>
            <a:spLocks noGrp="1"/>
          </p:cNvSpPr>
          <p:nvPr>
            <p:ph type="sldNum" sz="quarter" idx="12"/>
          </p:nvPr>
        </p:nvSpPr>
        <p:spPr/>
        <p:txBody>
          <a:bodyPr/>
          <a:lstStyle/>
          <a:p>
            <a:fld id="{D44AB33A-367C-40BB-BE1C-07D1887BB17F}" type="slidenum">
              <a:rPr lang="en-US" smtClean="0"/>
              <a:t>11</a:t>
            </a:fld>
            <a:endParaRPr lang="en-US"/>
          </a:p>
        </p:txBody>
      </p:sp>
      <p:sp>
        <p:nvSpPr>
          <p:cNvPr id="4" name="Title 3">
            <a:extLst>
              <a:ext uri="{FF2B5EF4-FFF2-40B4-BE49-F238E27FC236}">
                <a16:creationId xmlns:a16="http://schemas.microsoft.com/office/drawing/2014/main" id="{D52E2A79-21F3-4157-BE1D-D27E0097A954}"/>
              </a:ext>
            </a:extLst>
          </p:cNvPr>
          <p:cNvSpPr>
            <a:spLocks noGrp="1"/>
          </p:cNvSpPr>
          <p:nvPr>
            <p:ph type="title"/>
          </p:nvPr>
        </p:nvSpPr>
        <p:spPr/>
        <p:txBody>
          <a:bodyPr/>
          <a:lstStyle/>
          <a:p>
            <a:r>
              <a:rPr lang="en-US" dirty="0"/>
              <a:t>Statistical Inference on Model Parameters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6652882-1C9B-48ED-8E63-371FA32FB0FC}"/>
                  </a:ext>
                </a:extLst>
              </p:cNvPr>
              <p:cNvSpPr txBox="1"/>
              <p:nvPr/>
            </p:nvSpPr>
            <p:spPr>
              <a:xfrm>
                <a:off x="2086726" y="2893701"/>
                <a:ext cx="1639114" cy="707886"/>
              </a:xfrm>
              <a:prstGeom prst="rect">
                <a:avLst/>
              </a:prstGeom>
              <a:noFill/>
            </p:spPr>
            <p:txBody>
              <a:bodyPr wrap="square" rtlCol="0">
                <a:spAutoFit/>
              </a:bodyPr>
              <a:lstStyle/>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𝑝</m:t>
                    </m:r>
                  </m:oMath>
                </a14:m>
                <a:r>
                  <a:rPr lang="en-US" sz="2000" dirty="0">
                    <a:latin typeface="Arial" panose="020B0604020202020204" pitchFamily="34" charset="0"/>
                    <a:cs typeface="Arial" panose="020B0604020202020204" pitchFamily="34" charset="0"/>
                  </a:rPr>
                  <a:t> parameters</a:t>
                </a:r>
              </a:p>
            </p:txBody>
          </p:sp>
        </mc:Choice>
        <mc:Fallback xmlns="">
          <p:sp>
            <p:nvSpPr>
              <p:cNvPr id="5" name="TextBox 4">
                <a:extLst>
                  <a:ext uri="{FF2B5EF4-FFF2-40B4-BE49-F238E27FC236}">
                    <a16:creationId xmlns:a16="http://schemas.microsoft.com/office/drawing/2014/main" id="{56652882-1C9B-48ED-8E63-371FA32FB0FC}"/>
                  </a:ext>
                </a:extLst>
              </p:cNvPr>
              <p:cNvSpPr txBox="1">
                <a:spLocks noRot="1" noChangeAspect="1" noMove="1" noResize="1" noEditPoints="1" noAdjustHandles="1" noChangeArrowheads="1" noChangeShapeType="1" noTextEdit="1"/>
              </p:cNvSpPr>
              <p:nvPr/>
            </p:nvSpPr>
            <p:spPr>
              <a:xfrm>
                <a:off x="2086726" y="2893701"/>
                <a:ext cx="1639114" cy="707886"/>
              </a:xfrm>
              <a:prstGeom prst="rect">
                <a:avLst/>
              </a:prstGeom>
              <a:blipFill>
                <a:blip r:embed="rId3"/>
                <a:stretch>
                  <a:fillRect b="-15517"/>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723ABF14-E369-4050-8FF0-4A9B54268C35}"/>
              </a:ext>
            </a:extLst>
          </p:cNvPr>
          <p:cNvCxnSpPr>
            <a:cxnSpLocks/>
          </p:cNvCxnSpPr>
          <p:nvPr/>
        </p:nvCxnSpPr>
        <p:spPr>
          <a:xfrm>
            <a:off x="2906283" y="2469452"/>
            <a:ext cx="0" cy="519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DD078CA-C807-47F4-8AC4-12DC85EF8FA5}"/>
                  </a:ext>
                </a:extLst>
              </p:cNvPr>
              <p:cNvSpPr txBox="1"/>
              <p:nvPr/>
            </p:nvSpPr>
            <p:spPr>
              <a:xfrm>
                <a:off x="3173998" y="2577789"/>
                <a:ext cx="1639114" cy="707886"/>
              </a:xfrm>
              <a:prstGeom prst="rect">
                <a:avLst/>
              </a:prstGeom>
              <a:noFill/>
            </p:spPr>
            <p:txBody>
              <a:bodyPr wrap="square" rtlCol="0">
                <a:spAutoFit/>
              </a:bodyPr>
              <a:lstStyle/>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𝑝</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𝑟</m:t>
                    </m:r>
                  </m:oMath>
                </a14:m>
                <a:r>
                  <a:rPr lang="en-US" sz="2000" dirty="0">
                    <a:latin typeface="Arial" panose="020B0604020202020204" pitchFamily="34" charset="0"/>
                    <a:cs typeface="Arial" panose="020B0604020202020204" pitchFamily="34" charset="0"/>
                  </a:rPr>
                  <a:t> parameters</a:t>
                </a:r>
              </a:p>
            </p:txBody>
          </p:sp>
        </mc:Choice>
        <mc:Fallback xmlns="">
          <p:sp>
            <p:nvSpPr>
              <p:cNvPr id="8" name="TextBox 7">
                <a:extLst>
                  <a:ext uri="{FF2B5EF4-FFF2-40B4-BE49-F238E27FC236}">
                    <a16:creationId xmlns:a16="http://schemas.microsoft.com/office/drawing/2014/main" id="{5DD078CA-C807-47F4-8AC4-12DC85EF8FA5}"/>
                  </a:ext>
                </a:extLst>
              </p:cNvPr>
              <p:cNvSpPr txBox="1">
                <a:spLocks noRot="1" noChangeAspect="1" noMove="1" noResize="1" noEditPoints="1" noAdjustHandles="1" noChangeArrowheads="1" noChangeShapeType="1" noTextEdit="1"/>
              </p:cNvSpPr>
              <p:nvPr/>
            </p:nvSpPr>
            <p:spPr>
              <a:xfrm>
                <a:off x="3173998" y="2577789"/>
                <a:ext cx="1639114" cy="707886"/>
              </a:xfrm>
              <a:prstGeom prst="rect">
                <a:avLst/>
              </a:prstGeom>
              <a:blipFill>
                <a:blip r:embed="rId4"/>
                <a:stretch>
                  <a:fillRect b="-15517"/>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6A538C5-5DF9-495C-8B94-4A168198A95E}"/>
              </a:ext>
            </a:extLst>
          </p:cNvPr>
          <p:cNvCxnSpPr>
            <a:cxnSpLocks/>
          </p:cNvCxnSpPr>
          <p:nvPr/>
        </p:nvCxnSpPr>
        <p:spPr>
          <a:xfrm>
            <a:off x="3993555" y="2469452"/>
            <a:ext cx="0" cy="2601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A67C10-72D2-4286-850C-769E181115B2}"/>
                  </a:ext>
                </a:extLst>
              </p:cNvPr>
              <p:cNvSpPr txBox="1"/>
              <p:nvPr/>
            </p:nvSpPr>
            <p:spPr>
              <a:xfrm>
                <a:off x="4074750" y="2925795"/>
                <a:ext cx="1639114" cy="707886"/>
              </a:xfrm>
              <a:prstGeom prst="rect">
                <a:avLst/>
              </a:prstGeom>
              <a:noFill/>
            </p:spPr>
            <p:txBody>
              <a:bodyPr wrap="square" rtlCol="0">
                <a:spAutoFit/>
              </a:bodyPr>
              <a:lstStyle/>
              <a:p>
                <a:pPr algn="ctr"/>
                <a14:m>
                  <m:oMath xmlns:m="http://schemas.openxmlformats.org/officeDocument/2006/math">
                    <m:r>
                      <a:rPr lang="en-US" sz="2000" b="0" i="1" smtClean="0">
                        <a:latin typeface="Cambria Math" panose="02040503050406030204" pitchFamily="18" charset="0"/>
                        <a:cs typeface="Arial" panose="020B0604020202020204" pitchFamily="34" charset="0"/>
                      </a:rPr>
                      <m:t>𝑟</m:t>
                    </m:r>
                  </m:oMath>
                </a14:m>
                <a:r>
                  <a:rPr lang="en-US" sz="2000" dirty="0">
                    <a:latin typeface="Arial" panose="020B0604020202020204" pitchFamily="34" charset="0"/>
                    <a:cs typeface="Arial" panose="020B0604020202020204" pitchFamily="34" charset="0"/>
                  </a:rPr>
                  <a:t> parameters</a:t>
                </a:r>
              </a:p>
            </p:txBody>
          </p:sp>
        </mc:Choice>
        <mc:Fallback xmlns="">
          <p:sp>
            <p:nvSpPr>
              <p:cNvPr id="11" name="TextBox 10">
                <a:extLst>
                  <a:ext uri="{FF2B5EF4-FFF2-40B4-BE49-F238E27FC236}">
                    <a16:creationId xmlns:a16="http://schemas.microsoft.com/office/drawing/2014/main" id="{07A67C10-72D2-4286-850C-769E181115B2}"/>
                  </a:ext>
                </a:extLst>
              </p:cNvPr>
              <p:cNvSpPr txBox="1">
                <a:spLocks noRot="1" noChangeAspect="1" noMove="1" noResize="1" noEditPoints="1" noAdjustHandles="1" noChangeArrowheads="1" noChangeShapeType="1" noTextEdit="1"/>
              </p:cNvSpPr>
              <p:nvPr/>
            </p:nvSpPr>
            <p:spPr>
              <a:xfrm>
                <a:off x="4074750" y="2925795"/>
                <a:ext cx="1639114" cy="707886"/>
              </a:xfrm>
              <a:prstGeom prst="rect">
                <a:avLst/>
              </a:prstGeom>
              <a:blipFill>
                <a:blip r:embed="rId5"/>
                <a:stretch>
                  <a:fillRect b="-15517"/>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288461E9-F8E2-4648-AA94-43B1FD0067EF}"/>
              </a:ext>
            </a:extLst>
          </p:cNvPr>
          <p:cNvCxnSpPr>
            <a:cxnSpLocks/>
          </p:cNvCxnSpPr>
          <p:nvPr/>
        </p:nvCxnSpPr>
        <p:spPr>
          <a:xfrm>
            <a:off x="4894307" y="2501546"/>
            <a:ext cx="0" cy="519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2586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500"/>
                                        <p:tgtEl>
                                          <p:spTgt spid="12"/>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fade">
                                      <p:cBhvr>
                                        <p:cTn id="46" dur="500"/>
                                        <p:tgtEl>
                                          <p:spTgt spid="2">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1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5F83DC7A-9DD6-42C4-B8AE-3FCCA68C06B7}"/>
              </a:ext>
            </a:extLst>
          </p:cNvPr>
          <p:cNvSpPr/>
          <p:nvPr/>
        </p:nvSpPr>
        <p:spPr>
          <a:xfrm>
            <a:off x="0" y="6002026"/>
            <a:ext cx="12192000" cy="851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A4DAC02-FE81-446B-ACFA-CF9CBF3120E3}"/>
                  </a:ext>
                </a:extLst>
              </p:cNvPr>
              <p:cNvSpPr>
                <a:spLocks noGrp="1"/>
              </p:cNvSpPr>
              <p:nvPr>
                <p:ph idx="1"/>
              </p:nvPr>
            </p:nvSpPr>
            <p:spPr>
              <a:xfrm>
                <a:off x="464025" y="1352550"/>
                <a:ext cx="11334460" cy="5500808"/>
              </a:xfrm>
            </p:spPr>
            <p:txBody>
              <a:bodyPr>
                <a:normAutofit/>
              </a:bodyPr>
              <a:lstStyle/>
              <a:p>
                <a:pPr marL="457200" indent="-457200">
                  <a:buFont typeface="+mj-lt"/>
                  <a:buAutoNum type="arabicPeriod" startAt="4"/>
                </a:pPr>
                <a:r>
                  <a:rPr lang="en-US" b="1" dirty="0"/>
                  <a:t>Individual Model Coefficients</a:t>
                </a:r>
              </a:p>
              <a:p>
                <a:pPr marL="457200" lvl="1"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0</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𝛽</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=0</m:t>
                    </m:r>
                  </m:oMath>
                </a14:m>
                <a:r>
                  <a:rPr lang="en-US" sz="2200" dirty="0"/>
                  <a:t> </a:t>
                </a:r>
              </a:p>
              <a:p>
                <a:pPr marL="457200" lvl="1" indent="0">
                  <a:buNone/>
                </a:pP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𝐻</m:t>
                        </m:r>
                      </m:e>
                      <m:sub>
                        <m:r>
                          <a:rPr lang="en-US" sz="2200" b="0" i="1" smtClean="0">
                            <a:latin typeface="Cambria Math" panose="02040503050406030204" pitchFamily="18" charset="0"/>
                          </a:rPr>
                          <m:t>1</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𝛽</m:t>
                        </m:r>
                      </m:e>
                      <m:sub>
                        <m:r>
                          <a:rPr lang="en-US" sz="2200" b="0" i="1" smtClean="0">
                            <a:latin typeface="Cambria Math" panose="02040503050406030204" pitchFamily="18" charset="0"/>
                          </a:rPr>
                          <m:t>𝑗</m:t>
                        </m:r>
                      </m:sub>
                    </m:sSub>
                    <m:r>
                      <a:rPr lang="en-US" sz="2200" b="0" i="1" smtClean="0">
                        <a:latin typeface="Cambria Math" panose="02040503050406030204" pitchFamily="18" charset="0"/>
                      </a:rPr>
                      <m:t>≠0</m:t>
                    </m:r>
                  </m:oMath>
                </a14:m>
                <a:r>
                  <a:rPr lang="en-US" sz="2200" dirty="0"/>
                  <a:t> </a:t>
                </a:r>
              </a:p>
              <a:p>
                <a:pPr lvl="1"/>
                <a:r>
                  <a:rPr lang="en-US" sz="2200" dirty="0"/>
                  <a:t>Can use the difference in deviance approach discussed in #3 (previous slide)</a:t>
                </a:r>
              </a:p>
              <a:p>
                <a:pPr lvl="1"/>
                <a:r>
                  <a:rPr lang="en-US" sz="2200" dirty="0"/>
                  <a:t>Can also use an approach based on maximum likelihood estimators</a:t>
                </a:r>
              </a:p>
              <a:p>
                <a:pPr marL="1371600" lvl="2" indent="-457200">
                  <a:buFont typeface="+mj-lt"/>
                  <a:buAutoNum type="alphaLcPeriod"/>
                </a:pPr>
                <a:r>
                  <a:rPr lang="en-US" sz="2000" dirty="0"/>
                  <a:t>If sample is large, then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(0,</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𝑗</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endParaRPr lang="en-US" sz="2000" dirty="0"/>
              </a:p>
              <a:p>
                <a:pPr marL="1371600" lvl="2" indent="-457200">
                  <a:buFont typeface="+mj-lt"/>
                  <a:buAutoNum type="alphaLcPeriod"/>
                </a:pPr>
                <a:r>
                  <a:rPr lang="en-US" sz="2000" dirty="0"/>
                  <a:t>Variances and covariances can be found from the second partial derivatives of the log-likelihood function</a:t>
                </a:r>
              </a:p>
              <a:p>
                <a:pPr lvl="3">
                  <a:buFont typeface="Wingdings" panose="05000000000000000000" pitchFamily="2" charset="2"/>
                  <a:buChar char="à"/>
                </a:pPr>
                <a:r>
                  <a:rPr lang="en-US" sz="2000" dirty="0">
                    <a:sym typeface="Wingdings" panose="05000000000000000000" pitchFamily="2" charset="2"/>
                  </a:rPr>
                  <a:t>Define </a:t>
                </a:r>
                <a14:m>
                  <m:oMath xmlns:m="http://schemas.openxmlformats.org/officeDocument/2006/math">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𝐺</m:t>
                        </m:r>
                      </m:e>
                      <m:sub>
                        <m:r>
                          <a:rPr lang="en-US" sz="2000" b="0" i="1" smtClean="0">
                            <a:latin typeface="Cambria Math" panose="02040503050406030204" pitchFamily="18" charset="0"/>
                            <a:sym typeface="Wingdings" panose="05000000000000000000" pitchFamily="2" charset="2"/>
                          </a:rPr>
                          <m:t>𝑖𝑗</m:t>
                        </m:r>
                      </m:sub>
                    </m:sSub>
                    <m:r>
                      <a:rPr lang="en-US" sz="2000" b="0" i="1" smtClean="0">
                        <a:latin typeface="Cambria Math" panose="02040503050406030204" pitchFamily="18" charset="0"/>
                        <a:sym typeface="Wingdings" panose="05000000000000000000" pitchFamily="2" charset="2"/>
                      </a:rPr>
                      <m:t>=</m:t>
                    </m:r>
                    <m:f>
                      <m:fPr>
                        <m:ctrlPr>
                          <a:rPr lang="en-US" sz="2000" b="0" i="1" smtClean="0">
                            <a:latin typeface="Cambria Math" panose="02040503050406030204" pitchFamily="18" charset="0"/>
                            <a:sym typeface="Wingdings" panose="05000000000000000000" pitchFamily="2" charset="2"/>
                          </a:rPr>
                        </m:ctrlPr>
                      </m:fPr>
                      <m:num>
                        <m:sSup>
                          <m:sSupPr>
                            <m:ctrlPr>
                              <a:rPr lang="en-US" sz="2000" b="0" i="1" smtClean="0">
                                <a:latin typeface="Cambria Math" panose="02040503050406030204" pitchFamily="18" charset="0"/>
                                <a:sym typeface="Wingdings" panose="05000000000000000000" pitchFamily="2" charset="2"/>
                              </a:rPr>
                            </m:ctrlPr>
                          </m:sSupPr>
                          <m:e>
                            <m:r>
                              <a:rPr lang="en-US" sz="2000" b="0" i="1" smtClean="0">
                                <a:latin typeface="Cambria Math" panose="02040503050406030204" pitchFamily="18" charset="0"/>
                                <a:sym typeface="Wingdings" panose="05000000000000000000" pitchFamily="2" charset="2"/>
                              </a:rPr>
                              <m:t>𝜕</m:t>
                            </m:r>
                          </m:e>
                          <m:sup>
                            <m:r>
                              <a:rPr lang="en-US" sz="2000" b="0" i="1" smtClean="0">
                                <a:latin typeface="Cambria Math" panose="02040503050406030204" pitchFamily="18" charset="0"/>
                                <a:sym typeface="Wingdings" panose="05000000000000000000" pitchFamily="2" charset="2"/>
                              </a:rPr>
                              <m:t>2</m:t>
                            </m:r>
                          </m:sup>
                        </m:sSup>
                        <m:r>
                          <a:rPr lang="en-US" sz="2000" b="0" i="1" smtClean="0">
                            <a:latin typeface="Cambria Math" panose="02040503050406030204" pitchFamily="18" charset="0"/>
                            <a:sym typeface="Wingdings" panose="05000000000000000000" pitchFamily="2" charset="2"/>
                          </a:rPr>
                          <m:t>𝐿</m:t>
                        </m:r>
                        <m:r>
                          <a:rPr lang="en-US" sz="2000" b="0" i="1" smtClean="0">
                            <a:latin typeface="Cambria Math" panose="02040503050406030204" pitchFamily="18" charset="0"/>
                            <a:sym typeface="Wingdings" panose="05000000000000000000" pitchFamily="2" charset="2"/>
                          </a:rPr>
                          <m:t>(</m:t>
                        </m:r>
                        <m:r>
                          <a:rPr lang="en-US" sz="2000" b="1" i="0" smtClean="0">
                            <a:latin typeface="Cambria Math" panose="02040503050406030204" pitchFamily="18" charset="0"/>
                            <a:sym typeface="Wingdings" panose="05000000000000000000" pitchFamily="2" charset="2"/>
                          </a:rPr>
                          <m:t>𝛃</m:t>
                        </m:r>
                        <m:r>
                          <a:rPr lang="en-US" sz="2000" b="0" i="1" smtClean="0">
                            <a:latin typeface="Cambria Math" panose="02040503050406030204" pitchFamily="18" charset="0"/>
                            <a:sym typeface="Wingdings" panose="05000000000000000000" pitchFamily="2" charset="2"/>
                          </a:rPr>
                          <m:t>)</m:t>
                        </m:r>
                      </m:num>
                      <m:den>
                        <m:r>
                          <a:rPr lang="en-US" sz="2000" b="0" i="1" smtClean="0">
                            <a:latin typeface="Cambria Math" panose="02040503050406030204" pitchFamily="18" charset="0"/>
                            <a:sym typeface="Wingdings" panose="05000000000000000000" pitchFamily="2" charset="2"/>
                          </a:rPr>
                          <m:t>𝜕</m:t>
                        </m:r>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𝛽</m:t>
                            </m:r>
                          </m:e>
                          <m:sub>
                            <m:r>
                              <a:rPr lang="en-US" sz="2000" b="0" i="1" smtClean="0">
                                <a:latin typeface="Cambria Math" panose="02040503050406030204" pitchFamily="18" charset="0"/>
                                <a:sym typeface="Wingdings" panose="05000000000000000000" pitchFamily="2" charset="2"/>
                              </a:rPr>
                              <m:t>𝑖</m:t>
                            </m:r>
                          </m:sub>
                        </m:sSub>
                        <m:sSub>
                          <m:sSubPr>
                            <m:ctrlPr>
                              <a:rPr lang="en-US" sz="2000" b="0" i="1" smtClean="0">
                                <a:latin typeface="Cambria Math" panose="02040503050406030204" pitchFamily="18" charset="0"/>
                                <a:sym typeface="Wingdings" panose="05000000000000000000" pitchFamily="2" charset="2"/>
                              </a:rPr>
                            </m:ctrlPr>
                          </m:sSubPr>
                          <m:e>
                            <m:r>
                              <a:rPr lang="en-US" sz="2000" b="0" i="1" smtClean="0">
                                <a:latin typeface="Cambria Math" panose="02040503050406030204" pitchFamily="18" charset="0"/>
                                <a:sym typeface="Wingdings" panose="05000000000000000000" pitchFamily="2" charset="2"/>
                              </a:rPr>
                              <m:t>𝛽</m:t>
                            </m:r>
                          </m:e>
                          <m:sub>
                            <m:r>
                              <a:rPr lang="en-US" sz="2000" b="0" i="1" smtClean="0">
                                <a:latin typeface="Cambria Math" panose="02040503050406030204" pitchFamily="18" charset="0"/>
                                <a:sym typeface="Wingdings" panose="05000000000000000000" pitchFamily="2" charset="2"/>
                              </a:rPr>
                              <m:t>𝑗</m:t>
                            </m:r>
                          </m:sub>
                        </m:sSub>
                      </m:den>
                    </m:f>
                  </m:oMath>
                </a14:m>
                <a:endParaRPr lang="en-US" sz="2000" dirty="0"/>
              </a:p>
              <a:p>
                <a:pPr lvl="3"/>
                <a:r>
                  <a:rPr lang="en-US" sz="2000" dirty="0"/>
                  <a:t>Now, </a:t>
                </a:r>
                <a14:m>
                  <m:oMath xmlns:m="http://schemas.openxmlformats.org/officeDocument/2006/math">
                    <m:r>
                      <a:rPr lang="en-US" sz="2000" b="0" i="1" smtClean="0">
                        <a:latin typeface="Cambria Math" panose="02040503050406030204" pitchFamily="18" charset="0"/>
                      </a:rPr>
                      <m:t>𝑉𝑎𝑟</m:t>
                    </m:r>
                    <m:d>
                      <m:dPr>
                        <m:ctrlPr>
                          <a:rPr lang="en-US" sz="2000" b="0" i="1" smtClean="0">
                            <a:latin typeface="Cambria Math" panose="02040503050406030204" pitchFamily="18" charset="0"/>
                          </a:rPr>
                        </m:ctrlPr>
                      </m:dPr>
                      <m:e>
                        <m:r>
                          <a:rPr lang="en-US" sz="2000" b="1" i="0" smtClean="0">
                            <a:latin typeface="Cambria Math" panose="02040503050406030204" pitchFamily="18" charset="0"/>
                          </a:rPr>
                          <m:t>𝛃</m:t>
                        </m:r>
                      </m:e>
                    </m:d>
                    <m:r>
                      <a:rPr lang="en-US" sz="2000" b="0" i="1" smtClean="0">
                        <a:latin typeface="Cambria Math" panose="02040503050406030204" pitchFamily="18" charset="0"/>
                      </a:rPr>
                      <m:t>=−</m:t>
                    </m:r>
                    <m:r>
                      <a:rPr lang="en-US" sz="2000" b="1" i="0" smtClean="0">
                        <a:latin typeface="Cambria Math" panose="02040503050406030204" pitchFamily="18" charset="0"/>
                      </a:rPr>
                      <m:t>𝐆</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acc>
                              <m:accPr>
                                <m:chr m:val="̂"/>
                                <m:ctrlPr>
                                  <a:rPr lang="en-US" sz="2000" b="1" i="1" smtClean="0">
                                    <a:latin typeface="Cambria Math" panose="02040503050406030204" pitchFamily="18" charset="0"/>
                                  </a:rPr>
                                </m:ctrlPr>
                              </m:accPr>
                              <m:e>
                                <m:r>
                                  <a:rPr lang="en-US" sz="2000" b="1" i="0" smtClean="0">
                                    <a:latin typeface="Cambria Math" panose="02040503050406030204" pitchFamily="18" charset="0"/>
                                  </a:rPr>
                                  <m:t>𝛃</m:t>
                                </m:r>
                              </m:e>
                            </m:acc>
                          </m:e>
                        </m:d>
                      </m:e>
                      <m:sup>
                        <m:r>
                          <a:rPr lang="en-US" sz="2000" b="0" i="1" smtClean="0">
                            <a:latin typeface="Cambria Math" panose="02040503050406030204" pitchFamily="18" charset="0"/>
                          </a:rPr>
                          <m:t>−1</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d>
                          <m:dPr>
                            <m:ctrlPr>
                              <a:rPr lang="en-US" sz="2000" b="0" i="1" smtClean="0">
                                <a:latin typeface="Cambria Math" panose="02040503050406030204" pitchFamily="18" charset="0"/>
                              </a:rPr>
                            </m:ctrlPr>
                          </m:dPr>
                          <m:e>
                            <m:sSup>
                              <m:sSupPr>
                                <m:ctrlPr>
                                  <a:rPr lang="en-US" sz="2000" b="0" i="1" smtClean="0">
                                    <a:latin typeface="Cambria Math" panose="02040503050406030204" pitchFamily="18" charset="0"/>
                                  </a:rPr>
                                </m:ctrlPr>
                              </m:sSupPr>
                              <m:e>
                                <m:r>
                                  <a:rPr lang="en-US" sz="2000" b="1" i="0" smtClean="0">
                                    <a:latin typeface="Cambria Math" panose="02040503050406030204" pitchFamily="18" charset="0"/>
                                  </a:rPr>
                                  <m:t>𝐗</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𝐕𝐗</m:t>
                            </m:r>
                          </m:e>
                        </m:d>
                      </m:e>
                      <m:sup>
                        <m:r>
                          <a:rPr lang="en-US" sz="2000" b="0" i="1" smtClean="0">
                            <a:latin typeface="Cambria Math" panose="02040503050406030204" pitchFamily="18" charset="0"/>
                          </a:rPr>
                          <m:t>−1</m:t>
                        </m:r>
                      </m:sup>
                    </m:sSup>
                  </m:oMath>
                </a14:m>
                <a:endParaRPr lang="en-US" sz="2000" dirty="0"/>
              </a:p>
              <a:p>
                <a:pPr lvl="3"/>
                <a14:m>
                  <m:oMath xmlns:m="http://schemas.openxmlformats.org/officeDocument/2006/math">
                    <m:r>
                      <a:rPr lang="en-US" sz="2000" b="0" i="1" smtClean="0">
                        <a:latin typeface="Cambria Math" panose="02040503050406030204" pitchFamily="18" charset="0"/>
                      </a:rPr>
                      <m:t>𝑠𝑒</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m:t>
                    </m:r>
                  </m:oMath>
                </a14:m>
                <a:r>
                  <a:rPr lang="en-US" sz="2000" dirty="0"/>
                  <a:t> Diagonal of </a:t>
                </a:r>
                <a14:m>
                  <m:oMath xmlns:m="http://schemas.openxmlformats.org/officeDocument/2006/math">
                    <m:r>
                      <a:rPr lang="en-US" sz="2000" i="1">
                        <a:latin typeface="Cambria Math" panose="02040503050406030204" pitchFamily="18" charset="0"/>
                      </a:rPr>
                      <m:t>−</m:t>
                    </m:r>
                    <m:r>
                      <a:rPr lang="en-US" sz="2000" b="1">
                        <a:latin typeface="Cambria Math" panose="02040503050406030204" pitchFamily="18" charset="0"/>
                      </a:rPr>
                      <m:t>𝐆</m:t>
                    </m:r>
                    <m:sSup>
                      <m:sSupPr>
                        <m:ctrlPr>
                          <a:rPr lang="en-US" sz="2000" i="1">
                            <a:latin typeface="Cambria Math" panose="02040503050406030204" pitchFamily="18" charset="0"/>
                          </a:rPr>
                        </m:ctrlPr>
                      </m:sSupPr>
                      <m:e>
                        <m:d>
                          <m:dPr>
                            <m:ctrlPr>
                              <a:rPr lang="en-US" sz="2000" i="1">
                                <a:latin typeface="Cambria Math" panose="02040503050406030204" pitchFamily="18" charset="0"/>
                              </a:rPr>
                            </m:ctrlPr>
                          </m:dPr>
                          <m:e>
                            <m:acc>
                              <m:accPr>
                                <m:chr m:val="̂"/>
                                <m:ctrlPr>
                                  <a:rPr lang="en-US" sz="2000" b="1" i="1">
                                    <a:latin typeface="Cambria Math" panose="02040503050406030204" pitchFamily="18" charset="0"/>
                                  </a:rPr>
                                </m:ctrlPr>
                              </m:accPr>
                              <m:e>
                                <m:r>
                                  <a:rPr lang="en-US" sz="2000" b="1">
                                    <a:latin typeface="Cambria Math" panose="02040503050406030204" pitchFamily="18" charset="0"/>
                                  </a:rPr>
                                  <m:t>𝛃</m:t>
                                </m:r>
                              </m:e>
                            </m:acc>
                          </m:e>
                        </m:d>
                      </m:e>
                      <m:sup>
                        <m:r>
                          <a:rPr lang="en-US" sz="2000" i="1">
                            <a:latin typeface="Cambria Math" panose="02040503050406030204" pitchFamily="18" charset="0"/>
                          </a:rPr>
                          <m:t>−1</m:t>
                        </m:r>
                      </m:sup>
                    </m:sSup>
                  </m:oMath>
                </a14:m>
                <a:endParaRPr lang="en-US" sz="2000" dirty="0"/>
              </a:p>
              <a:p>
                <a:pPr lvl="3"/>
                <a:endParaRPr lang="en-US" sz="2000" u="sng" dirty="0"/>
              </a:p>
              <a:p>
                <a:pPr lvl="3"/>
                <a:r>
                  <a:rPr lang="en-US" sz="2000" u="sng" dirty="0"/>
                  <a:t>Test statistic</a:t>
                </a:r>
                <a:r>
                  <a:rPr lang="en-US" sz="2000" dirty="0"/>
                  <a:t>: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𝑧</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𝑗</m:t>
                            </m:r>
                          </m:sub>
                        </m:sSub>
                      </m:num>
                      <m:den>
                        <m:r>
                          <a:rPr lang="en-US" sz="2000" b="0" i="1" smtClean="0">
                            <a:latin typeface="Cambria Math" panose="02040503050406030204" pitchFamily="18" charset="0"/>
                          </a:rPr>
                          <m:t>𝑠𝑒</m:t>
                        </m:r>
                        <m:d>
                          <m:dPr>
                            <m:ctrlPr>
                              <a:rPr lang="en-US" sz="2000" b="0" i="1" smtClean="0">
                                <a:latin typeface="Cambria Math" panose="02040503050406030204" pitchFamily="18" charset="0"/>
                              </a:rPr>
                            </m:ctrlPr>
                          </m:dPr>
                          <m:e>
                            <m:sSub>
                              <m:sSubPr>
                                <m:ctrlPr>
                                  <a:rPr lang="en-US" sz="2000" i="1">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e>
                              <m:sub>
                                <m:r>
                                  <a:rPr lang="en-US" sz="2000" i="1">
                                    <a:latin typeface="Cambria Math" panose="02040503050406030204" pitchFamily="18" charset="0"/>
                                  </a:rPr>
                                  <m:t>𝑗</m:t>
                                </m:r>
                              </m:sub>
                            </m:sSub>
                          </m:e>
                        </m:d>
                      </m:den>
                    </m:f>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(0,1)</m:t>
                    </m:r>
                  </m:oMath>
                </a14:m>
                <a:endParaRPr lang="en-US" sz="2000" dirty="0"/>
              </a:p>
              <a:p>
                <a:pPr lvl="3">
                  <a:buFont typeface="Wingdings" panose="05000000000000000000" pitchFamily="2" charset="2"/>
                  <a:buChar char="à"/>
                </a:pPr>
                <a:endParaRPr lang="en-US" sz="1800" dirty="0"/>
              </a:p>
            </p:txBody>
          </p:sp>
        </mc:Choice>
        <mc:Fallback xmlns="">
          <p:sp>
            <p:nvSpPr>
              <p:cNvPr id="2" name="Content Placeholder 1">
                <a:extLst>
                  <a:ext uri="{FF2B5EF4-FFF2-40B4-BE49-F238E27FC236}">
                    <a16:creationId xmlns:a16="http://schemas.microsoft.com/office/drawing/2014/main" id="{EA4DAC02-FE81-446B-ACFA-CF9CBF3120E3}"/>
                  </a:ext>
                </a:extLst>
              </p:cNvPr>
              <p:cNvSpPr>
                <a:spLocks noGrp="1" noRot="1" noChangeAspect="1" noMove="1" noResize="1" noEditPoints="1" noAdjustHandles="1" noChangeArrowheads="1" noChangeShapeType="1" noTextEdit="1"/>
              </p:cNvSpPr>
              <p:nvPr>
                <p:ph idx="1"/>
              </p:nvPr>
            </p:nvSpPr>
            <p:spPr>
              <a:xfrm>
                <a:off x="464025" y="1352550"/>
                <a:ext cx="11334460" cy="5500808"/>
              </a:xfrm>
              <a:blipFill>
                <a:blip r:embed="rId2"/>
                <a:stretch>
                  <a:fillRect l="-592" t="-1330"/>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273BE099-4E7A-46B8-B985-7C77BE9CB5B2}"/>
              </a:ext>
            </a:extLst>
          </p:cNvPr>
          <p:cNvSpPr>
            <a:spLocks noGrp="1"/>
          </p:cNvSpPr>
          <p:nvPr>
            <p:ph type="sldNum" sz="quarter" idx="12"/>
          </p:nvPr>
        </p:nvSpPr>
        <p:spPr/>
        <p:txBody>
          <a:bodyPr/>
          <a:lstStyle/>
          <a:p>
            <a:fld id="{D44AB33A-367C-40BB-BE1C-07D1887BB17F}" type="slidenum">
              <a:rPr lang="en-US" smtClean="0">
                <a:solidFill>
                  <a:srgbClr val="002060"/>
                </a:solidFill>
              </a:rPr>
              <a:t>12</a:t>
            </a:fld>
            <a:endParaRPr lang="en-US">
              <a:solidFill>
                <a:srgbClr val="002060"/>
              </a:solidFill>
            </a:endParaRPr>
          </a:p>
        </p:txBody>
      </p:sp>
      <p:sp>
        <p:nvSpPr>
          <p:cNvPr id="4" name="Title 3">
            <a:extLst>
              <a:ext uri="{FF2B5EF4-FFF2-40B4-BE49-F238E27FC236}">
                <a16:creationId xmlns:a16="http://schemas.microsoft.com/office/drawing/2014/main" id="{F0C3B418-6436-4620-8A3A-9BE0B89FA9AC}"/>
              </a:ext>
            </a:extLst>
          </p:cNvPr>
          <p:cNvSpPr>
            <a:spLocks noGrp="1"/>
          </p:cNvSpPr>
          <p:nvPr>
            <p:ph type="title"/>
          </p:nvPr>
        </p:nvSpPr>
        <p:spPr/>
        <p:txBody>
          <a:bodyPr/>
          <a:lstStyle/>
          <a:p>
            <a:r>
              <a:rPr lang="en-US" dirty="0"/>
              <a:t>Statistical Inference on Model Parameters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FA0E4A2-D37E-496B-B2D9-B5851DE33AD6}"/>
                  </a:ext>
                </a:extLst>
              </p:cNvPr>
              <p:cNvSpPr txBox="1"/>
              <p:nvPr/>
            </p:nvSpPr>
            <p:spPr>
              <a:xfrm>
                <a:off x="3466531" y="3969056"/>
                <a:ext cx="6196084" cy="707886"/>
              </a:xfrm>
              <a:prstGeom prst="rect">
                <a:avLst/>
              </a:prstGeom>
              <a:noFill/>
            </p:spPr>
            <p:txBody>
              <a:bodyPr wrap="square">
                <a:spAutoFit/>
              </a:bodyPr>
              <a:lstStyle/>
              <a:p>
                <a:pPr lvl="3"/>
                <a14:m>
                  <m:oMath xmlns:m="http://schemas.openxmlformats.org/officeDocument/2006/math">
                    <m:r>
                      <a:rPr lang="en-US" sz="2000" b="1" i="0" smtClean="0">
                        <a:latin typeface="Cambria Math" panose="02040503050406030204" pitchFamily="18" charset="0"/>
                      </a:rPr>
                      <m:t>𝐆</m:t>
                    </m:r>
                  </m:oMath>
                </a14:m>
                <a:r>
                  <a:rPr lang="en-US" sz="2000" dirty="0">
                    <a:latin typeface="Arial" panose="020B0604020202020204" pitchFamily="34" charset="0"/>
                    <a:cs typeface="Arial" panose="020B0604020202020204" pitchFamily="34" charset="0"/>
                  </a:rPr>
                  <a:t> is a </a:t>
                </a:r>
                <a14:m>
                  <m:oMath xmlns:m="http://schemas.openxmlformats.org/officeDocument/2006/math">
                    <m:r>
                      <a:rPr lang="en-US" sz="2000" b="0" i="1" smtClean="0">
                        <a:latin typeface="Cambria Math" panose="02040503050406030204" pitchFamily="18" charset="0"/>
                      </a:rPr>
                      <m:t>𝑝</m:t>
                    </m:r>
                    <m:r>
                      <a:rPr lang="en-US" sz="2000" b="0" i="1" smtClean="0">
                        <a:latin typeface="Cambria Math" panose="02040503050406030204" pitchFamily="18" charset="0"/>
                      </a:rPr>
                      <m:t>×</m:t>
                    </m:r>
                    <m:r>
                      <a:rPr lang="en-US" sz="2000" b="0" i="1" smtClean="0">
                        <a:latin typeface="Cambria Math" panose="02040503050406030204" pitchFamily="18" charset="0"/>
                      </a:rPr>
                      <m:t>𝑝</m:t>
                    </m:r>
                  </m:oMath>
                </a14:m>
                <a:r>
                  <a:rPr lang="en-US" sz="2000" dirty="0">
                    <a:latin typeface="Arial" panose="020B0604020202020204" pitchFamily="34" charset="0"/>
                    <a:cs typeface="Arial" panose="020B0604020202020204" pitchFamily="34" charset="0"/>
                  </a:rPr>
                  <a:t> matrix of 2</a:t>
                </a:r>
                <a:r>
                  <a:rPr lang="en-US" sz="2000" baseline="30000" dirty="0">
                    <a:latin typeface="Arial" panose="020B0604020202020204" pitchFamily="34" charset="0"/>
                    <a:cs typeface="Arial" panose="020B0604020202020204" pitchFamily="34" charset="0"/>
                  </a:rPr>
                  <a:t>nd</a:t>
                </a:r>
                <a:r>
                  <a:rPr lang="en-US" sz="2000" dirty="0">
                    <a:latin typeface="Arial" panose="020B0604020202020204" pitchFamily="34" charset="0"/>
                    <a:cs typeface="Arial" panose="020B0604020202020204" pitchFamily="34" charset="0"/>
                  </a:rPr>
                  <a:t> partial derivatives called a Hessian matrix</a:t>
                </a:r>
              </a:p>
            </p:txBody>
          </p:sp>
        </mc:Choice>
        <mc:Fallback xmlns="">
          <p:sp>
            <p:nvSpPr>
              <p:cNvPr id="6" name="TextBox 5">
                <a:extLst>
                  <a:ext uri="{FF2B5EF4-FFF2-40B4-BE49-F238E27FC236}">
                    <a16:creationId xmlns:a16="http://schemas.microsoft.com/office/drawing/2014/main" id="{5FA0E4A2-D37E-496B-B2D9-B5851DE33AD6}"/>
                  </a:ext>
                </a:extLst>
              </p:cNvPr>
              <p:cNvSpPr txBox="1">
                <a:spLocks noRot="1" noChangeAspect="1" noMove="1" noResize="1" noEditPoints="1" noAdjustHandles="1" noChangeArrowheads="1" noChangeShapeType="1" noTextEdit="1"/>
              </p:cNvSpPr>
              <p:nvPr/>
            </p:nvSpPr>
            <p:spPr>
              <a:xfrm>
                <a:off x="3466531" y="3969056"/>
                <a:ext cx="6196084" cy="707886"/>
              </a:xfrm>
              <a:prstGeom prst="rect">
                <a:avLst/>
              </a:prstGeom>
              <a:blipFill>
                <a:blip r:embed="rId3"/>
                <a:stretch>
                  <a:fillRect t="-3448" b="-15517"/>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0337ECB5-6DC9-49DC-8B4D-8F6AB0455A04}"/>
              </a:ext>
            </a:extLst>
          </p:cNvPr>
          <p:cNvCxnSpPr>
            <a:cxnSpLocks/>
          </p:cNvCxnSpPr>
          <p:nvPr/>
        </p:nvCxnSpPr>
        <p:spPr>
          <a:xfrm flipV="1">
            <a:off x="4318826" y="4346812"/>
            <a:ext cx="546601" cy="14933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CDCD817-9467-40B8-8F6A-F9A3084B5E2C}"/>
              </a:ext>
            </a:extLst>
          </p:cNvPr>
          <p:cNvCxnSpPr>
            <a:cxnSpLocks/>
          </p:cNvCxnSpPr>
          <p:nvPr/>
        </p:nvCxnSpPr>
        <p:spPr>
          <a:xfrm>
            <a:off x="6368265" y="5044330"/>
            <a:ext cx="564798"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AB00D6F-D17F-43E5-BA97-C3FB3B4C4393}"/>
                  </a:ext>
                </a:extLst>
              </p:cNvPr>
              <p:cNvSpPr txBox="1"/>
              <p:nvPr/>
            </p:nvSpPr>
            <p:spPr>
              <a:xfrm>
                <a:off x="5616049" y="4676942"/>
                <a:ext cx="6196084" cy="1015663"/>
              </a:xfrm>
              <a:prstGeom prst="rect">
                <a:avLst/>
              </a:prstGeom>
              <a:noFill/>
            </p:spPr>
            <p:txBody>
              <a:bodyPr wrap="square">
                <a:spAutoFit/>
              </a:bodyPr>
              <a:lstStyle/>
              <a:p>
                <a:pPr lvl="3"/>
                <a14:m>
                  <m:oMath xmlns:m="http://schemas.openxmlformats.org/officeDocument/2006/math">
                    <m:r>
                      <a:rPr lang="en-US" sz="2000" b="1" i="0" smtClean="0">
                        <a:latin typeface="Cambria Math" panose="02040503050406030204" pitchFamily="18" charset="0"/>
                        <a:cs typeface="Arial" panose="020B0604020202020204" pitchFamily="34" charset="0"/>
                      </a:rPr>
                      <m:t>𝐕</m:t>
                    </m:r>
                  </m:oMath>
                </a14:m>
                <a:r>
                  <a:rPr lang="en-US" sz="2000" dirty="0">
                    <a:latin typeface="Arial" panose="020B0604020202020204" pitchFamily="34" charset="0"/>
                    <a:cs typeface="Arial" panose="020B0604020202020204" pitchFamily="34" charset="0"/>
                  </a:rPr>
                  <a:t> is an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𝑛</m:t>
                    </m:r>
                  </m:oMath>
                </a14:m>
                <a:r>
                  <a:rPr lang="en-US" sz="2000" dirty="0">
                    <a:latin typeface="Arial" panose="020B0604020202020204" pitchFamily="34" charset="0"/>
                    <a:cs typeface="Arial" panose="020B0604020202020204" pitchFamily="34" charset="0"/>
                  </a:rPr>
                  <a:t> diagonal matrix with estimated variance of each observation on the main diagonal.</a:t>
                </a:r>
              </a:p>
            </p:txBody>
          </p:sp>
        </mc:Choice>
        <mc:Fallback xmlns="">
          <p:sp>
            <p:nvSpPr>
              <p:cNvPr id="12" name="TextBox 11">
                <a:extLst>
                  <a:ext uri="{FF2B5EF4-FFF2-40B4-BE49-F238E27FC236}">
                    <a16:creationId xmlns:a16="http://schemas.microsoft.com/office/drawing/2014/main" id="{7AB00D6F-D17F-43E5-BA97-C3FB3B4C4393}"/>
                  </a:ext>
                </a:extLst>
              </p:cNvPr>
              <p:cNvSpPr txBox="1">
                <a:spLocks noRot="1" noChangeAspect="1" noMove="1" noResize="1" noEditPoints="1" noAdjustHandles="1" noChangeArrowheads="1" noChangeShapeType="1" noTextEdit="1"/>
              </p:cNvSpPr>
              <p:nvPr/>
            </p:nvSpPr>
            <p:spPr>
              <a:xfrm>
                <a:off x="5616049" y="4676942"/>
                <a:ext cx="6196084" cy="1015663"/>
              </a:xfrm>
              <a:prstGeom prst="rect">
                <a:avLst/>
              </a:prstGeom>
              <a:blipFill>
                <a:blip r:embed="rId4"/>
                <a:stretch>
                  <a:fillRect t="-2395" b="-10180"/>
                </a:stretch>
              </a:blipFill>
            </p:spPr>
            <p:txBody>
              <a:bodyPr/>
              <a:lstStyle/>
              <a:p>
                <a:r>
                  <a:rPr lang="en-US">
                    <a:noFill/>
                  </a:rPr>
                  <a:t> </a:t>
                </a:r>
              </a:p>
            </p:txBody>
          </p:sp>
        </mc:Fallback>
      </mc:AlternateContent>
    </p:spTree>
    <p:extLst>
      <p:ext uri="{BB962C8B-B14F-4D97-AF65-F5344CB8AC3E}">
        <p14:creationId xmlns:p14="http://schemas.microsoft.com/office/powerpoint/2010/main" val="3371808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500"/>
                                        <p:tgtEl>
                                          <p:spTgt spid="7"/>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8" end="8"/>
                                            </p:txEl>
                                          </p:spTgt>
                                        </p:tgtEl>
                                        <p:attrNameLst>
                                          <p:attrName>style.visibility</p:attrName>
                                        </p:attrNameLst>
                                      </p:cBhvr>
                                      <p:to>
                                        <p:strVal val="visible"/>
                                      </p:to>
                                    </p:set>
                                    <p:animEffect transition="in" filter="fade">
                                      <p:cBhvr>
                                        <p:cTn id="50" dur="500"/>
                                        <p:tgtEl>
                                          <p:spTgt spid="2">
                                            <p:txEl>
                                              <p:pRg st="8" end="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fade">
                                      <p:cBhvr>
                                        <p:cTn id="55" dur="500"/>
                                        <p:tgtEl>
                                          <p:spTgt spid="9"/>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fade">
                                      <p:cBhvr>
                                        <p:cTn id="58" dur="500"/>
                                        <p:tgtEl>
                                          <p:spTgt spid="12"/>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9" end="9"/>
                                            </p:txEl>
                                          </p:spTgt>
                                        </p:tgtEl>
                                        <p:attrNameLst>
                                          <p:attrName>style.visibility</p:attrName>
                                        </p:attrNameLst>
                                      </p:cBhvr>
                                      <p:to>
                                        <p:strVal val="visible"/>
                                      </p:to>
                                    </p:set>
                                    <p:animEffect transition="in" filter="fade">
                                      <p:cBhvr>
                                        <p:cTn id="63" dur="500"/>
                                        <p:tgtEl>
                                          <p:spTgt spid="2">
                                            <p:txEl>
                                              <p:pRg st="9" end="9"/>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2">
                                            <p:txEl>
                                              <p:pRg st="11" end="11"/>
                                            </p:txEl>
                                          </p:spTgt>
                                        </p:tgtEl>
                                        <p:attrNameLst>
                                          <p:attrName>style.visibility</p:attrName>
                                        </p:attrNameLst>
                                      </p:cBhvr>
                                      <p:to>
                                        <p:strVal val="visible"/>
                                      </p:to>
                                    </p:set>
                                    <p:animEffect transition="in" filter="fade">
                                      <p:cBhvr>
                                        <p:cTn id="68"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5959FB4-DBF0-466B-A59D-4BADD2340DE3}"/>
                  </a:ext>
                </a:extLst>
              </p:cNvPr>
              <p:cNvSpPr>
                <a:spLocks noGrp="1"/>
              </p:cNvSpPr>
              <p:nvPr>
                <p:ph idx="1"/>
              </p:nvPr>
            </p:nvSpPr>
            <p:spPr/>
            <p:txBody>
              <a:bodyPr/>
              <a:lstStyle/>
              <a:p>
                <a:r>
                  <a:rPr lang="en-US" dirty="0"/>
                  <a:t>Define the residual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𝑒</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oMath>
                </a14:m>
                <a:endParaRPr lang="en-US" dirty="0"/>
              </a:p>
              <a:p>
                <a:r>
                  <a:rPr lang="en-US" dirty="0"/>
                  <a:t>In logistic regression, deviance is analogous to residual sum of squares</a:t>
                </a:r>
              </a:p>
              <a:p>
                <a:pPr lvl="1">
                  <a:buFont typeface="Wingdings" panose="05000000000000000000" pitchFamily="2" charset="2"/>
                  <a:buChar char="à"/>
                </a:pPr>
                <a:r>
                  <a:rPr lang="en-US" dirty="0">
                    <a:sym typeface="Wingdings" panose="05000000000000000000" pitchFamily="2" charset="2"/>
                  </a:rPr>
                  <a:t>So, we define the deviance residual as:</a:t>
                </a:r>
              </a:p>
              <a:p>
                <a:pPr marL="45720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2</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smtClean="0">
                                                      <a:latin typeface="Cambria Math" panose="02040503050406030204" pitchFamily="18" charset="0"/>
                                                    </a:rPr>
                                                    <m:t>𝑖</m:t>
                                                  </m:r>
                                                </m:sub>
                                              </m:sSub>
                                            </m:den>
                                          </m:f>
                                        </m:e>
                                      </m:d>
                                    </m:e>
                                  </m:func>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e>
                                                    <m:sub>
                                                      <m:r>
                                                        <a:rPr lang="en-US" b="0" i="1" smtClean="0">
                                                          <a:latin typeface="Cambria Math" panose="02040503050406030204" pitchFamily="18" charset="0"/>
                                                        </a:rPr>
                                                        <m:t>𝑖</m:t>
                                                      </m:r>
                                                    </m:sub>
                                                  </m:sSub>
                                                </m:e>
                                              </m:d>
                                            </m:den>
                                          </m:f>
                                        </m:e>
                                      </m:d>
                                    </m:e>
                                  </m:func>
                                </m:e>
                              </m:d>
                            </m:e>
                          </m:d>
                        </m:e>
                        <m:sup>
                          <m:r>
                            <a:rPr lang="en-US" b="0" i="1" smtClean="0">
                              <a:latin typeface="Cambria Math" panose="02040503050406030204" pitchFamily="18" charset="0"/>
                            </a:rPr>
                            <m:t>2</m:t>
                          </m:r>
                        </m:sup>
                      </m:sSup>
                    </m:oMath>
                  </m:oMathPara>
                </a14:m>
                <a:endParaRPr lang="en-US" dirty="0"/>
              </a:p>
              <a:p>
                <a:pPr marL="457200" lvl="1" indent="0">
                  <a:buNone/>
                </a:pPr>
                <a:endParaRPr lang="en-US" dirty="0"/>
              </a:p>
              <a:p>
                <a:pPr marL="457200" lvl="1" indent="0">
                  <a:buNone/>
                </a:pPr>
                <a:endParaRPr lang="en-US" dirty="0"/>
              </a:p>
              <a:p>
                <a:r>
                  <a:rPr lang="en-US" dirty="0"/>
                  <a:t>Analyze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𝑖</m:t>
                        </m:r>
                      </m:sub>
                    </m:sSub>
                  </m:oMath>
                </a14:m>
                <a:r>
                  <a:rPr lang="en-US" dirty="0"/>
                  <a:t> using:</a:t>
                </a:r>
              </a:p>
              <a:p>
                <a:pPr lvl="1"/>
                <a:r>
                  <a:rPr lang="en-US" sz="2200" dirty="0"/>
                  <a:t>Normal probability plot</a:t>
                </a:r>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𝑑</m:t>
                        </m:r>
                      </m:e>
                      <m:sub>
                        <m:r>
                          <a:rPr lang="en-US" sz="2200" b="0" i="1" smtClean="0">
                            <a:latin typeface="Cambria Math" panose="02040503050406030204" pitchFamily="18" charset="0"/>
                          </a:rPr>
                          <m:t>𝑖</m:t>
                        </m:r>
                      </m:sub>
                    </m:sSub>
                  </m:oMath>
                </a14:m>
                <a:r>
                  <a:rPr lang="en-US" sz="2200" dirty="0"/>
                  <a:t> vs.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𝜋</m:t>
                            </m:r>
                          </m:e>
                        </m:acc>
                      </m:e>
                      <m:sub>
                        <m:r>
                          <a:rPr lang="en-US" sz="2200" i="1">
                            <a:latin typeface="Cambria Math" panose="02040503050406030204" pitchFamily="18" charset="0"/>
                          </a:rPr>
                          <m:t>𝑖</m:t>
                        </m:r>
                      </m:sub>
                    </m:sSub>
                  </m:oMath>
                </a14:m>
                <a:r>
                  <a:rPr lang="en-US" sz="2200" dirty="0"/>
                  <a:t> (Residuals vs. Fits)</a:t>
                </a:r>
              </a:p>
              <a:p>
                <a:pPr lvl="1"/>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oMath>
                </a14:m>
                <a:r>
                  <a:rPr lang="en-US" sz="2200" dirty="0"/>
                  <a:t> vs. </a:t>
                </a:r>
                <a14:m>
                  <m:oMath xmlns:m="http://schemas.openxmlformats.org/officeDocument/2006/math">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𝜋</m:t>
                            </m:r>
                          </m:e>
                        </m:acc>
                      </m:e>
                      <m:sub>
                        <m:r>
                          <a:rPr lang="en-US" sz="2200" i="1">
                            <a:latin typeface="Cambria Math" panose="02040503050406030204" pitchFamily="18" charset="0"/>
                          </a:rPr>
                          <m:t>𝑖</m:t>
                        </m:r>
                      </m:sub>
                    </m:sSub>
                  </m:oMath>
                </a14:m>
                <a:endParaRPr lang="en-US" sz="2200" dirty="0"/>
              </a:p>
              <a:p>
                <a:pPr lvl="2"/>
                <a:r>
                  <a:rPr lang="en-US" sz="2200" u="sng" dirty="0"/>
                  <a:t>Pearson residual</a:t>
                </a:r>
                <a:r>
                  <a:rPr lang="en-US" sz="2200" dirty="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𝑟</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𝑖</m:t>
                            </m:r>
                          </m:sub>
                        </m:sSub>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𝜋</m:t>
                                </m:r>
                              </m:e>
                            </m:acc>
                          </m:e>
                          <m:sub>
                            <m:r>
                              <a:rPr lang="en-US" sz="2200" b="0" i="1" smtClean="0">
                                <a:latin typeface="Cambria Math" panose="02040503050406030204" pitchFamily="18" charset="0"/>
                              </a:rPr>
                              <m:t>𝑖</m:t>
                            </m:r>
                          </m:sub>
                        </m:sSub>
                      </m:num>
                      <m:den>
                        <m:rad>
                          <m:radPr>
                            <m:degHide m:val="on"/>
                            <m:ctrlPr>
                              <a:rPr lang="en-US" sz="2200" b="0" i="1" smtClean="0">
                                <a:latin typeface="Cambria Math" panose="02040503050406030204" pitchFamily="18" charset="0"/>
                              </a:rPr>
                            </m:ctrlPr>
                          </m:radPr>
                          <m:deg/>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𝑖</m:t>
                                </m:r>
                              </m:sub>
                            </m:sSub>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𝜋</m:t>
                                    </m:r>
                                  </m:e>
                                </m:acc>
                              </m:e>
                              <m:sub>
                                <m:r>
                                  <a:rPr lang="en-US" sz="2200" i="1">
                                    <a:latin typeface="Cambria Math" panose="02040503050406030204" pitchFamily="18" charset="0"/>
                                  </a:rPr>
                                  <m:t>𝑖</m:t>
                                </m:r>
                              </m:sub>
                            </m:sSub>
                            <m:d>
                              <m:dPr>
                                <m:ctrlPr>
                                  <a:rPr lang="en-US" sz="2200" i="1">
                                    <a:latin typeface="Cambria Math" panose="02040503050406030204" pitchFamily="18" charset="0"/>
                                  </a:rPr>
                                </m:ctrlPr>
                              </m:dPr>
                              <m:e>
                                <m:r>
                                  <a:rPr lang="en-US" sz="2200" i="1">
                                    <a:latin typeface="Cambria Math" panose="02040503050406030204" pitchFamily="18" charset="0"/>
                                  </a:rPr>
                                  <m:t>1−</m:t>
                                </m:r>
                                <m:sSub>
                                  <m:sSubPr>
                                    <m:ctrlPr>
                                      <a:rPr lang="en-US" sz="2200" i="1">
                                        <a:latin typeface="Cambria Math" panose="02040503050406030204" pitchFamily="18" charset="0"/>
                                      </a:rPr>
                                    </m:ctrlPr>
                                  </m:sSubPr>
                                  <m:e>
                                    <m:acc>
                                      <m:accPr>
                                        <m:chr m:val="̂"/>
                                        <m:ctrlPr>
                                          <a:rPr lang="en-US" sz="2200" i="1">
                                            <a:latin typeface="Cambria Math" panose="02040503050406030204" pitchFamily="18" charset="0"/>
                                          </a:rPr>
                                        </m:ctrlPr>
                                      </m:accPr>
                                      <m:e>
                                        <m:r>
                                          <a:rPr lang="en-US" sz="2200" i="1">
                                            <a:latin typeface="Cambria Math" panose="02040503050406030204" pitchFamily="18" charset="0"/>
                                          </a:rPr>
                                          <m:t>𝜋</m:t>
                                        </m:r>
                                      </m:e>
                                    </m:acc>
                                  </m:e>
                                  <m:sub>
                                    <m:r>
                                      <a:rPr lang="en-US" sz="2200" i="1">
                                        <a:latin typeface="Cambria Math" panose="02040503050406030204" pitchFamily="18" charset="0"/>
                                      </a:rPr>
                                      <m:t>𝑖</m:t>
                                    </m:r>
                                  </m:sub>
                                </m:sSub>
                              </m:e>
                            </m:d>
                          </m:e>
                        </m:rad>
                      </m:den>
                    </m:f>
                    <m:r>
                      <a:rPr lang="en-US" sz="2200" b="0" i="1" smtClean="0">
                        <a:latin typeface="Cambria Math" panose="02040503050406030204" pitchFamily="18" charset="0"/>
                      </a:rPr>
                      <m:t> </m:t>
                    </m:r>
                  </m:oMath>
                </a14:m>
                <a:r>
                  <a:rPr lang="en-US" sz="2200" dirty="0"/>
                  <a:t> </a:t>
                </a:r>
              </a:p>
            </p:txBody>
          </p:sp>
        </mc:Choice>
        <mc:Fallback xmlns="">
          <p:sp>
            <p:nvSpPr>
              <p:cNvPr id="2" name="Content Placeholder 1">
                <a:extLst>
                  <a:ext uri="{FF2B5EF4-FFF2-40B4-BE49-F238E27FC236}">
                    <a16:creationId xmlns:a16="http://schemas.microsoft.com/office/drawing/2014/main" id="{05959FB4-DBF0-466B-A59D-4BADD2340DE3}"/>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FA63BD01-0B86-48C2-9C0B-BF176CA42837}"/>
              </a:ext>
            </a:extLst>
          </p:cNvPr>
          <p:cNvSpPr>
            <a:spLocks noGrp="1"/>
          </p:cNvSpPr>
          <p:nvPr>
            <p:ph type="sldNum" sz="quarter" idx="12"/>
          </p:nvPr>
        </p:nvSpPr>
        <p:spPr/>
        <p:txBody>
          <a:bodyPr/>
          <a:lstStyle/>
          <a:p>
            <a:fld id="{D44AB33A-367C-40BB-BE1C-07D1887BB17F}" type="slidenum">
              <a:rPr lang="en-US" smtClean="0"/>
              <a:t>13</a:t>
            </a:fld>
            <a:endParaRPr lang="en-US"/>
          </a:p>
        </p:txBody>
      </p:sp>
      <p:sp>
        <p:nvSpPr>
          <p:cNvPr id="4" name="Title 3">
            <a:extLst>
              <a:ext uri="{FF2B5EF4-FFF2-40B4-BE49-F238E27FC236}">
                <a16:creationId xmlns:a16="http://schemas.microsoft.com/office/drawing/2014/main" id="{64F9F9C5-D237-4599-A28C-604DA0CC7101}"/>
              </a:ext>
            </a:extLst>
          </p:cNvPr>
          <p:cNvSpPr>
            <a:spLocks noGrp="1"/>
          </p:cNvSpPr>
          <p:nvPr>
            <p:ph type="title"/>
          </p:nvPr>
        </p:nvSpPr>
        <p:spPr/>
        <p:txBody>
          <a:bodyPr/>
          <a:lstStyle/>
          <a:p>
            <a:r>
              <a:rPr lang="en-US" dirty="0"/>
              <a:t>Diagnostic Checking</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37F9308-C351-4971-86E4-EC21BB87FEE8}"/>
                  </a:ext>
                </a:extLst>
              </p:cNvPr>
              <p:cNvSpPr txBox="1"/>
              <p:nvPr/>
            </p:nvSpPr>
            <p:spPr>
              <a:xfrm>
                <a:off x="2707698" y="3521122"/>
                <a:ext cx="7132333"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Sign of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𝑑</m:t>
                        </m:r>
                      </m:e>
                      <m:sub>
                        <m:r>
                          <a:rPr lang="en-US" sz="2000" b="0" i="1" smtClean="0">
                            <a:latin typeface="Cambria Math" panose="02040503050406030204" pitchFamily="18" charset="0"/>
                            <a:cs typeface="Arial" panose="020B0604020202020204" pitchFamily="34" charset="0"/>
                          </a:rPr>
                          <m:t>𝑖</m:t>
                        </m:r>
                      </m:sub>
                    </m:sSub>
                  </m:oMath>
                </a14:m>
                <a:r>
                  <a:rPr lang="en-US" sz="2000" dirty="0">
                    <a:latin typeface="Arial" panose="020B0604020202020204" pitchFamily="34" charset="0"/>
                    <a:cs typeface="Arial" panose="020B0604020202020204" pitchFamily="34" charset="0"/>
                  </a:rPr>
                  <a:t> is the same as the sign of the ordinary residual.</a:t>
                </a:r>
              </a:p>
            </p:txBody>
          </p:sp>
        </mc:Choice>
        <mc:Fallback xmlns="">
          <p:sp>
            <p:nvSpPr>
              <p:cNvPr id="5" name="TextBox 4">
                <a:extLst>
                  <a:ext uri="{FF2B5EF4-FFF2-40B4-BE49-F238E27FC236}">
                    <a16:creationId xmlns:a16="http://schemas.microsoft.com/office/drawing/2014/main" id="{D37F9308-C351-4971-86E4-EC21BB87FEE8}"/>
                  </a:ext>
                </a:extLst>
              </p:cNvPr>
              <p:cNvSpPr txBox="1">
                <a:spLocks noRot="1" noChangeAspect="1" noMove="1" noResize="1" noEditPoints="1" noAdjustHandles="1" noChangeArrowheads="1" noChangeShapeType="1" noTextEdit="1"/>
              </p:cNvSpPr>
              <p:nvPr/>
            </p:nvSpPr>
            <p:spPr>
              <a:xfrm>
                <a:off x="2707698" y="3521122"/>
                <a:ext cx="7132333" cy="400110"/>
              </a:xfrm>
              <a:prstGeom prst="rect">
                <a:avLst/>
              </a:prstGeom>
              <a:blipFill>
                <a:blip r:embed="rId3"/>
                <a:stretch>
                  <a:fillRect l="-855" t="-7692" b="-29231"/>
                </a:stretch>
              </a:blipFill>
            </p:spPr>
            <p:txBody>
              <a:bodyPr/>
              <a:lstStyle/>
              <a:p>
                <a:r>
                  <a:rPr lang="en-US">
                    <a:noFill/>
                  </a:rPr>
                  <a:t> </a:t>
                </a:r>
              </a:p>
            </p:txBody>
          </p:sp>
        </mc:Fallback>
      </mc:AlternateContent>
      <p:cxnSp>
        <p:nvCxnSpPr>
          <p:cNvPr id="6" name="Straight Arrow Connector 5">
            <a:extLst>
              <a:ext uri="{FF2B5EF4-FFF2-40B4-BE49-F238E27FC236}">
                <a16:creationId xmlns:a16="http://schemas.microsoft.com/office/drawing/2014/main" id="{F2B8451A-A2A1-4C92-807C-E66E2764422C}"/>
              </a:ext>
            </a:extLst>
          </p:cNvPr>
          <p:cNvCxnSpPr>
            <a:cxnSpLocks/>
          </p:cNvCxnSpPr>
          <p:nvPr/>
        </p:nvCxnSpPr>
        <p:spPr>
          <a:xfrm>
            <a:off x="3029113" y="3004751"/>
            <a:ext cx="0" cy="51978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2743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2">
                                            <p:txEl>
                                              <p:pRg st="6" end="6"/>
                                            </p:txEl>
                                          </p:spTgt>
                                        </p:tgtEl>
                                        <p:attrNameLst>
                                          <p:attrName>style.visibility</p:attrName>
                                        </p:attrNameLst>
                                      </p:cBhvr>
                                      <p:to>
                                        <p:strVal val="visible"/>
                                      </p:to>
                                    </p:set>
                                    <p:animEffect transition="in" filter="fade">
                                      <p:cBhvr>
                                        <p:cTn id="30" dur="500"/>
                                        <p:tgtEl>
                                          <p:spTgt spid="2">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animEffect transition="in" filter="fade">
                                      <p:cBhvr>
                                        <p:cTn id="35" dur="500"/>
                                        <p:tgtEl>
                                          <p:spTgt spid="2">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
                                            <p:txEl>
                                              <p:pRg st="8" end="8"/>
                                            </p:txEl>
                                          </p:spTgt>
                                        </p:tgtEl>
                                        <p:attrNameLst>
                                          <p:attrName>style.visibility</p:attrName>
                                        </p:attrNameLst>
                                      </p:cBhvr>
                                      <p:to>
                                        <p:strVal val="visible"/>
                                      </p:to>
                                    </p:set>
                                    <p:animEffect transition="in" filter="fade">
                                      <p:cBhvr>
                                        <p:cTn id="40" dur="500"/>
                                        <p:tgtEl>
                                          <p:spTgt spid="2">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
                                            <p:txEl>
                                              <p:pRg st="9" end="9"/>
                                            </p:txEl>
                                          </p:spTgt>
                                        </p:tgtEl>
                                        <p:attrNameLst>
                                          <p:attrName>style.visibility</p:attrName>
                                        </p:attrNameLst>
                                      </p:cBhvr>
                                      <p:to>
                                        <p:strVal val="visible"/>
                                      </p:to>
                                    </p:set>
                                    <p:animEffect transition="in" filter="fade">
                                      <p:cBhvr>
                                        <p:cTn id="45" dur="500"/>
                                        <p:tgtEl>
                                          <p:spTgt spid="2">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2">
                                            <p:txEl>
                                              <p:pRg st="10" end="10"/>
                                            </p:txEl>
                                          </p:spTgt>
                                        </p:tgtEl>
                                        <p:attrNameLst>
                                          <p:attrName>style.visibility</p:attrName>
                                        </p:attrNameLst>
                                      </p:cBhvr>
                                      <p:to>
                                        <p:strVal val="visible"/>
                                      </p:to>
                                    </p:set>
                                    <p:animEffect transition="in" filter="fade">
                                      <p:cBhvr>
                                        <p:cTn id="50" dur="5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At the end of the session, you should now be able to…</a:t>
            </a:r>
          </a:p>
          <a:p>
            <a:pPr>
              <a:spcBef>
                <a:spcPts val="0"/>
              </a:spcBef>
              <a:spcAft>
                <a:spcPts val="1800"/>
              </a:spcAft>
            </a:pPr>
            <a:r>
              <a:rPr lang="en-US" dirty="0"/>
              <a:t>Explain the theoretical basis for logistic regression</a:t>
            </a:r>
          </a:p>
          <a:p>
            <a:pPr>
              <a:spcBef>
                <a:spcPts val="0"/>
              </a:spcBef>
              <a:spcAft>
                <a:spcPts val="1800"/>
              </a:spcAft>
            </a:pPr>
            <a:r>
              <a:rPr lang="en-US" dirty="0"/>
              <a:t>Perform logistic regression and interpret software output</a:t>
            </a:r>
          </a:p>
          <a:p>
            <a:pPr>
              <a:spcBef>
                <a:spcPts val="0"/>
              </a:spcBef>
              <a:spcAft>
                <a:spcPts val="1800"/>
              </a:spcAft>
            </a:pPr>
            <a:r>
              <a:rPr lang="en-US" dirty="0"/>
              <a:t>Perform and interpret statistical inference on a logistic regression model using likelihood ratio test(s)</a:t>
            </a:r>
          </a:p>
          <a:p>
            <a:pPr>
              <a:spcBef>
                <a:spcPts val="0"/>
              </a:spcBef>
              <a:spcAft>
                <a:spcPts val="1800"/>
              </a:spcAft>
            </a:pPr>
            <a:r>
              <a:rPr lang="en-US" dirty="0"/>
              <a:t>Calculate deviance residuals and use to check model adequacy</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13.1-13.2</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Lesson Objectives</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14</a:t>
            </a:fld>
            <a:endParaRPr lang="en-US"/>
          </a:p>
        </p:txBody>
      </p:sp>
    </p:spTree>
    <p:extLst>
      <p:ext uri="{BB962C8B-B14F-4D97-AF65-F5344CB8AC3E}">
        <p14:creationId xmlns:p14="http://schemas.microsoft.com/office/powerpoint/2010/main" val="1955978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We learned how to…</a:t>
            </a:r>
          </a:p>
          <a:p>
            <a:pPr>
              <a:spcBef>
                <a:spcPts val="0"/>
              </a:spcBef>
              <a:spcAft>
                <a:spcPts val="1800"/>
              </a:spcAft>
            </a:pPr>
            <a:r>
              <a:rPr lang="en-US" dirty="0"/>
              <a:t>Perform model validation through analysis of model coefficients and predicted values</a:t>
            </a:r>
          </a:p>
          <a:p>
            <a:pPr>
              <a:spcBef>
                <a:spcPts val="0"/>
              </a:spcBef>
              <a:spcAft>
                <a:spcPts val="1800"/>
              </a:spcAft>
            </a:pPr>
            <a:r>
              <a:rPr lang="en-US" dirty="0"/>
              <a:t>Perform model validation through analysis of model performance on new data</a:t>
            </a:r>
          </a:p>
          <a:p>
            <a:pPr>
              <a:spcBef>
                <a:spcPts val="0"/>
              </a:spcBef>
              <a:spcAft>
                <a:spcPts val="1800"/>
              </a:spcAft>
            </a:pPr>
            <a:r>
              <a:rPr lang="en-US" dirty="0"/>
              <a:t>Perform data splitting using a variety of approaches and explain the advantages and disadvantages of each</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11.1-11.3</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Previously</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2</a:t>
            </a:fld>
            <a:endParaRPr lang="en-US"/>
          </a:p>
        </p:txBody>
      </p:sp>
    </p:spTree>
    <p:extLst>
      <p:ext uri="{BB962C8B-B14F-4D97-AF65-F5344CB8AC3E}">
        <p14:creationId xmlns:p14="http://schemas.microsoft.com/office/powerpoint/2010/main" val="2752263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43F5FE-DFAE-4E73-AF0A-DC7336FB3AAD}"/>
              </a:ext>
            </a:extLst>
          </p:cNvPr>
          <p:cNvSpPr>
            <a:spLocks noGrp="1"/>
          </p:cNvSpPr>
          <p:nvPr>
            <p:ph idx="1"/>
          </p:nvPr>
        </p:nvSpPr>
        <p:spPr/>
        <p:txBody>
          <a:bodyPr>
            <a:normAutofit/>
          </a:bodyPr>
          <a:lstStyle/>
          <a:p>
            <a:pPr marL="0" indent="0">
              <a:spcBef>
                <a:spcPts val="0"/>
              </a:spcBef>
              <a:spcAft>
                <a:spcPts val="1800"/>
              </a:spcAft>
              <a:buNone/>
            </a:pPr>
            <a:r>
              <a:rPr lang="en-US" dirty="0"/>
              <a:t>At the end of the session, students will be able to…</a:t>
            </a:r>
          </a:p>
          <a:p>
            <a:pPr>
              <a:spcBef>
                <a:spcPts val="0"/>
              </a:spcBef>
              <a:spcAft>
                <a:spcPts val="1800"/>
              </a:spcAft>
            </a:pPr>
            <a:r>
              <a:rPr lang="en-US" dirty="0"/>
              <a:t>Explain the theoretical basis for logistic regression</a:t>
            </a:r>
          </a:p>
          <a:p>
            <a:pPr>
              <a:spcBef>
                <a:spcPts val="0"/>
              </a:spcBef>
              <a:spcAft>
                <a:spcPts val="1800"/>
              </a:spcAft>
            </a:pPr>
            <a:r>
              <a:rPr lang="en-US" dirty="0"/>
              <a:t>Perform logistic regression and interpret software output</a:t>
            </a:r>
          </a:p>
          <a:p>
            <a:pPr>
              <a:spcBef>
                <a:spcPts val="0"/>
              </a:spcBef>
              <a:spcAft>
                <a:spcPts val="1800"/>
              </a:spcAft>
            </a:pPr>
            <a:r>
              <a:rPr lang="en-US" dirty="0"/>
              <a:t>Perform and interpret statistical inference on a logistic regression model using likelihood ratio test(s)</a:t>
            </a:r>
          </a:p>
          <a:p>
            <a:pPr>
              <a:spcBef>
                <a:spcPts val="0"/>
              </a:spcBef>
              <a:spcAft>
                <a:spcPts val="1800"/>
              </a:spcAft>
            </a:pPr>
            <a:r>
              <a:rPr lang="en-US" dirty="0"/>
              <a:t>Calculate deviance residuals and use to check model adequacy</a:t>
            </a:r>
          </a:p>
          <a:p>
            <a:pPr>
              <a:spcBef>
                <a:spcPts val="0"/>
              </a:spcBef>
              <a:spcAft>
                <a:spcPts val="1800"/>
              </a:spcAft>
            </a:pPr>
            <a:endParaRPr lang="en-US" dirty="0"/>
          </a:p>
          <a:p>
            <a:pPr marL="0" indent="0">
              <a:spcBef>
                <a:spcPts val="0"/>
              </a:spcBef>
              <a:spcAft>
                <a:spcPts val="1800"/>
              </a:spcAft>
              <a:buNone/>
            </a:pPr>
            <a:r>
              <a:rPr lang="en-US" u="sng" dirty="0"/>
              <a:t>Text Covered</a:t>
            </a:r>
            <a:r>
              <a:rPr lang="en-US" dirty="0"/>
              <a:t>: Ch. 13.1-13.2</a:t>
            </a:r>
          </a:p>
        </p:txBody>
      </p:sp>
      <p:sp>
        <p:nvSpPr>
          <p:cNvPr id="3" name="Title 2">
            <a:extLst>
              <a:ext uri="{FF2B5EF4-FFF2-40B4-BE49-F238E27FC236}">
                <a16:creationId xmlns:a16="http://schemas.microsoft.com/office/drawing/2014/main" id="{072CE2DE-185E-4F39-B84D-D95922D5F3AE}"/>
              </a:ext>
            </a:extLst>
          </p:cNvPr>
          <p:cNvSpPr>
            <a:spLocks noGrp="1"/>
          </p:cNvSpPr>
          <p:nvPr>
            <p:ph type="title"/>
          </p:nvPr>
        </p:nvSpPr>
        <p:spPr/>
        <p:txBody>
          <a:bodyPr/>
          <a:lstStyle/>
          <a:p>
            <a:r>
              <a:rPr lang="en-US" dirty="0"/>
              <a:t>Lesson Objectives</a:t>
            </a:r>
          </a:p>
        </p:txBody>
      </p:sp>
      <p:sp>
        <p:nvSpPr>
          <p:cNvPr id="4" name="Slide Number Placeholder 3">
            <a:extLst>
              <a:ext uri="{FF2B5EF4-FFF2-40B4-BE49-F238E27FC236}">
                <a16:creationId xmlns:a16="http://schemas.microsoft.com/office/drawing/2014/main" id="{EDB6A237-ACD2-4F98-AF37-8DE4F4424F3A}"/>
              </a:ext>
            </a:extLst>
          </p:cNvPr>
          <p:cNvSpPr>
            <a:spLocks noGrp="1"/>
          </p:cNvSpPr>
          <p:nvPr>
            <p:ph type="sldNum" sz="quarter" idx="12"/>
          </p:nvPr>
        </p:nvSpPr>
        <p:spPr/>
        <p:txBody>
          <a:bodyPr/>
          <a:lstStyle/>
          <a:p>
            <a:fld id="{D44AB33A-367C-40BB-BE1C-07D1887BB17F}" type="slidenum">
              <a:rPr lang="en-US" smtClean="0"/>
              <a:t>3</a:t>
            </a:fld>
            <a:endParaRPr lang="en-US"/>
          </a:p>
        </p:txBody>
      </p:sp>
    </p:spTree>
    <p:extLst>
      <p:ext uri="{BB962C8B-B14F-4D97-AF65-F5344CB8AC3E}">
        <p14:creationId xmlns:p14="http://schemas.microsoft.com/office/powerpoint/2010/main" val="1277014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38F573D9-7D8F-4CBE-9344-7FA331421B52}"/>
                  </a:ext>
                </a:extLst>
              </p:cNvPr>
              <p:cNvSpPr>
                <a:spLocks noGrp="1"/>
              </p:cNvSpPr>
              <p:nvPr>
                <p:ph idx="1"/>
              </p:nvPr>
            </p:nvSpPr>
            <p:spPr/>
            <p:txBody>
              <a:bodyPr>
                <a:normAutofit/>
              </a:bodyPr>
              <a:lstStyle/>
              <a:p>
                <a:pPr>
                  <a:spcAft>
                    <a:spcPts val="1200"/>
                  </a:spcAft>
                </a:pPr>
                <a:r>
                  <a:rPr lang="en-US" dirty="0"/>
                  <a:t>Suppose that we have a binary response variable, and we </a:t>
                </a:r>
                <a:r>
                  <a:rPr lang="en-US" u="sng" dirty="0"/>
                  <a:t>try</a:t>
                </a:r>
                <a:r>
                  <a:rPr lang="en-US" dirty="0"/>
                  <a:t> to model using the “usual” multiple regression model</a:t>
                </a:r>
              </a:p>
              <a:p>
                <a:pPr lvl="1">
                  <a:spcAft>
                    <a:spcPts val="1200"/>
                  </a:spcAft>
                  <a:buFont typeface="Wingdings" panose="05000000000000000000" pitchFamily="2" charset="2"/>
                  <a:buChar char="à"/>
                </a:pPr>
                <a:r>
                  <a:rPr lang="en-US" sz="2200" b="0" dirty="0">
                    <a:sym typeface="Wingdings" panose="05000000000000000000" pitchFamily="2" charset="2"/>
                  </a:rPr>
                  <a:t> </a:t>
                </a:r>
                <a14:m>
                  <m:oMath xmlns:m="http://schemas.openxmlformats.org/officeDocument/2006/math">
                    <m:r>
                      <a:rPr lang="en-US" sz="2200" b="0" i="1" smtClean="0">
                        <a:latin typeface="Cambria Math" panose="02040503050406030204" pitchFamily="18" charset="0"/>
                        <a:sym typeface="Wingdings" panose="05000000000000000000" pitchFamily="2" charset="2"/>
                      </a:rPr>
                      <m:t>𝑦</m:t>
                    </m:r>
                    <m:r>
                      <a:rPr lang="en-US" sz="2200" b="0" i="1" smtClean="0">
                        <a:latin typeface="Cambria Math" panose="02040503050406030204" pitchFamily="18" charset="0"/>
                        <a:sym typeface="Wingdings" panose="05000000000000000000" pitchFamily="2" charset="2"/>
                      </a:rPr>
                      <m:t>=</m:t>
                    </m:r>
                    <m:r>
                      <a:rPr lang="en-US" sz="2200" b="1" i="0" smtClean="0">
                        <a:latin typeface="Cambria Math" panose="02040503050406030204" pitchFamily="18" charset="0"/>
                        <a:sym typeface="Wingdings" panose="05000000000000000000" pitchFamily="2" charset="2"/>
                      </a:rPr>
                      <m:t>𝐗</m:t>
                    </m:r>
                    <m:r>
                      <a:rPr lang="en-US" sz="2200" b="1" i="0" smtClean="0">
                        <a:latin typeface="Cambria Math" panose="02040503050406030204" pitchFamily="18" charset="0"/>
                        <a:sym typeface="Wingdings" panose="05000000000000000000" pitchFamily="2" charset="2"/>
                      </a:rPr>
                      <m:t>𝛃</m:t>
                    </m:r>
                    <m:r>
                      <a:rPr lang="en-US" sz="2200" b="0" i="1" smtClean="0">
                        <a:latin typeface="Cambria Math" panose="02040503050406030204" pitchFamily="18" charset="0"/>
                        <a:sym typeface="Wingdings" panose="05000000000000000000" pitchFamily="2" charset="2"/>
                      </a:rPr>
                      <m:t>+</m:t>
                    </m:r>
                    <m:r>
                      <a:rPr lang="en-US" sz="2200" b="1" i="0" smtClean="0">
                        <a:latin typeface="Cambria Math" panose="02040503050406030204" pitchFamily="18" charset="0"/>
                        <a:sym typeface="Wingdings" panose="05000000000000000000" pitchFamily="2" charset="2"/>
                      </a:rPr>
                      <m:t>𝛆</m:t>
                    </m:r>
                  </m:oMath>
                </a14:m>
                <a:r>
                  <a:rPr lang="en-US" sz="2200" dirty="0"/>
                  <a:t>   or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1" i="0" smtClean="0">
                            <a:latin typeface="Cambria Math" panose="02040503050406030204" pitchFamily="18" charset="0"/>
                          </a:rPr>
                          <m:t>𝐱</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r>
                      <a:rPr lang="en-US" sz="2200" b="1" i="0" smtClean="0">
                        <a:latin typeface="Cambria Math" panose="02040503050406030204" pitchFamily="18" charset="0"/>
                      </a:rPr>
                      <m:t>𝛃</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𝜀</m:t>
                        </m:r>
                      </m:e>
                      <m:sub>
                        <m:r>
                          <a:rPr lang="en-US" sz="2200" b="0" i="1" smtClean="0">
                            <a:latin typeface="Cambria Math" panose="02040503050406030204" pitchFamily="18" charset="0"/>
                          </a:rPr>
                          <m:t>𝑖</m:t>
                        </m:r>
                      </m:sub>
                    </m:sSub>
                  </m:oMath>
                </a14:m>
                <a:endParaRPr lang="en-US" sz="2200" dirty="0"/>
              </a:p>
              <a:p>
                <a:pPr>
                  <a:spcAft>
                    <a:spcPts val="1200"/>
                  </a:spcAft>
                </a:pPr>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𝐵𝑒𝑟𝑛𝑜𝑢𝑙𝑙𝑖</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then:</a:t>
                </a:r>
              </a:p>
              <a:p>
                <a:pPr marL="457200" lvl="1" indent="0">
                  <a:spcAft>
                    <a:spcPts val="1200"/>
                  </a:spcAft>
                  <a:buNone/>
                </a:pPr>
                <a14:m>
                  <m:oMath xmlns:m="http://schemas.openxmlformats.org/officeDocument/2006/math">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+0∙</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oMath>
                </a14:m>
                <a:r>
                  <a:rPr lang="en-US" sz="2200" dirty="0"/>
                  <a:t> </a:t>
                </a:r>
              </a:p>
              <a:p>
                <a:pPr marL="457200" lvl="1" indent="0">
                  <a:spcAft>
                    <a:spcPts val="1200"/>
                  </a:spcAft>
                  <a:buNone/>
                </a:pPr>
                <a14:m>
                  <m:oMath xmlns:m="http://schemas.openxmlformats.org/officeDocument/2006/math">
                    <m:r>
                      <a:rPr lang="en-US" sz="2200" b="0" i="1" smtClean="0">
                        <a:latin typeface="Cambria Math" panose="02040503050406030204" pitchFamily="18" charset="0"/>
                      </a:rPr>
                      <m:t>𝑉𝑎𝑟</m:t>
                    </m:r>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e>
                            </m:d>
                          </m:e>
                          <m:sup>
                            <m:r>
                              <a:rPr lang="en-US" sz="2200" b="0" i="1" smtClean="0">
                                <a:latin typeface="Cambria Math" panose="02040503050406030204" pitchFamily="18" charset="0"/>
                              </a:rPr>
                              <m:t>2</m:t>
                            </m:r>
                          </m:sup>
                        </m:sSup>
                      </m:e>
                    </m:d>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e>
                        </m:d>
                      </m:e>
                      <m:sup>
                        <m:r>
                          <a:rPr lang="en-US" sz="2200" b="0" i="1" smtClean="0">
                            <a:latin typeface="Cambria Math" panose="02040503050406030204" pitchFamily="18" charset="0"/>
                          </a:rPr>
                          <m:t>2</m:t>
                        </m:r>
                      </m:sup>
                    </m:sSup>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p>
                      <m:sSupPr>
                        <m:ctrlPr>
                          <a:rPr lang="en-US" sz="2200" b="0" i="1" smtClean="0">
                            <a:latin typeface="Cambria Math" panose="02040503050406030204" pitchFamily="18" charset="0"/>
                          </a:rPr>
                        </m:ctrlPr>
                      </m:sSupPr>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0−</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e>
                        </m:d>
                      </m:e>
                      <m:sup>
                        <m:r>
                          <a:rPr lang="en-US" sz="2200" b="0" i="1" smtClean="0">
                            <a:latin typeface="Cambria Math" panose="02040503050406030204" pitchFamily="18" charset="0"/>
                          </a:rPr>
                          <m:t>2</m:t>
                        </m:r>
                      </m:sup>
                    </m:sSup>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oMath>
                </a14:m>
                <a:r>
                  <a:rPr lang="en-US" sz="2200" dirty="0"/>
                  <a:t> </a:t>
                </a:r>
              </a:p>
              <a:p>
                <a:pPr marL="457200" lvl="1" indent="0">
                  <a:spcAft>
                    <a:spcPts val="1200"/>
                  </a:spcAft>
                  <a:buNone/>
                </a:pPr>
                <a:r>
                  <a:rPr lang="en-US" sz="2200" dirty="0"/>
                  <a:t>			           </a:t>
                </a:r>
                <a14:m>
                  <m:oMath xmlns:m="http://schemas.openxmlformats.org/officeDocument/2006/math">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oMath>
                </a14:m>
                <a:endParaRPr lang="en-US" sz="2200" dirty="0"/>
              </a:p>
              <a:p>
                <a:pPr marL="457200" lvl="1" indent="0">
                  <a:spcAft>
                    <a:spcPts val="1200"/>
                  </a:spcAft>
                  <a:buNone/>
                </a:pPr>
                <a:r>
                  <a:rPr lang="en-US" sz="2200" dirty="0"/>
                  <a:t>			           </a:t>
                </a:r>
                <a14:m>
                  <m:oMath xmlns:m="http://schemas.openxmlformats.org/officeDocument/2006/math">
                    <m:r>
                      <a:rPr lang="en-US" sz="2200" b="0" i="1" smtClean="0">
                        <a:latin typeface="Cambria Math" panose="02040503050406030204" pitchFamily="18" charset="0"/>
                      </a:rPr>
                      <m:t>=</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d>
                      <m:dPr>
                        <m:ctrlPr>
                          <a:rPr lang="en-US" sz="2200" b="0" i="1" smtClean="0">
                            <a:latin typeface="Cambria Math" panose="02040503050406030204" pitchFamily="18" charset="0"/>
                          </a:rPr>
                        </m:ctrlPr>
                      </m:dPr>
                      <m:e>
                        <m:r>
                          <a:rPr lang="en-US" sz="2200" b="0" i="1" smtClean="0">
                            <a:latin typeface="Cambria Math" panose="02040503050406030204" pitchFamily="18" charset="0"/>
                          </a:rPr>
                          <m:t>1−</m:t>
                        </m:r>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e>
                    </m:d>
                  </m:oMath>
                </a14:m>
                <a:r>
                  <a:rPr lang="en-US" sz="2200" dirty="0"/>
                  <a:t> </a:t>
                </a:r>
              </a:p>
            </p:txBody>
          </p:sp>
        </mc:Choice>
        <mc:Fallback xmlns="">
          <p:sp>
            <p:nvSpPr>
              <p:cNvPr id="2" name="Content Placeholder 1">
                <a:extLst>
                  <a:ext uri="{FF2B5EF4-FFF2-40B4-BE49-F238E27FC236}">
                    <a16:creationId xmlns:a16="http://schemas.microsoft.com/office/drawing/2014/main" id="{38F573D9-7D8F-4CBE-9344-7FA331421B52}"/>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83668D12-319E-49BA-B73F-6ADC775B080D}"/>
              </a:ext>
            </a:extLst>
          </p:cNvPr>
          <p:cNvSpPr>
            <a:spLocks noGrp="1"/>
          </p:cNvSpPr>
          <p:nvPr>
            <p:ph type="sldNum" sz="quarter" idx="12"/>
          </p:nvPr>
        </p:nvSpPr>
        <p:spPr/>
        <p:txBody>
          <a:bodyPr/>
          <a:lstStyle/>
          <a:p>
            <a:fld id="{D44AB33A-367C-40BB-BE1C-07D1887BB17F}" type="slidenum">
              <a:rPr lang="en-US" smtClean="0"/>
              <a:t>4</a:t>
            </a:fld>
            <a:endParaRPr lang="en-US"/>
          </a:p>
        </p:txBody>
      </p:sp>
      <p:sp>
        <p:nvSpPr>
          <p:cNvPr id="4" name="Title 3">
            <a:extLst>
              <a:ext uri="{FF2B5EF4-FFF2-40B4-BE49-F238E27FC236}">
                <a16:creationId xmlns:a16="http://schemas.microsoft.com/office/drawing/2014/main" id="{150984B8-4D30-467B-840C-1885FD518C4E}"/>
              </a:ext>
            </a:extLst>
          </p:cNvPr>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3364276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fade">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fade">
                                      <p:cBhvr>
                                        <p:cTn id="31"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E927FB1-CBC9-45F7-A07C-E63946C79AD1}"/>
                  </a:ext>
                </a:extLst>
              </p:cNvPr>
              <p:cNvSpPr>
                <a:spLocks noGrp="1"/>
              </p:cNvSpPr>
              <p:nvPr>
                <p:ph idx="1"/>
              </p:nvPr>
            </p:nvSpPr>
            <p:spPr/>
            <p:txBody>
              <a:bodyPr>
                <a:normAutofit/>
              </a:bodyPr>
              <a:lstStyle/>
              <a:p>
                <a:r>
                  <a:rPr lang="en-US" b="1" dirty="0"/>
                  <a:t>Issues with traditional formulation</a:t>
                </a:r>
              </a:p>
              <a:p>
                <a:pPr lvl="1"/>
                <a:r>
                  <a:rPr lang="en-US" sz="2200" dirty="0"/>
                  <a:t>It assumes a linear response when </a:t>
                </a:r>
                <a14:m>
                  <m:oMath xmlns:m="http://schemas.openxmlformats.org/officeDocument/2006/math">
                    <m:r>
                      <a:rPr lang="en-US" sz="2200" b="0" i="1" smtClean="0">
                        <a:latin typeface="Cambria Math" panose="02040503050406030204" pitchFamily="18" charset="0"/>
                      </a:rPr>
                      <m:t>𝑦</m:t>
                    </m:r>
                  </m:oMath>
                </a14:m>
                <a:r>
                  <a:rPr lang="en-US" sz="2200" dirty="0"/>
                  <a:t> is binary</a:t>
                </a:r>
              </a:p>
              <a:p>
                <a:pPr lvl="1"/>
                <a:r>
                  <a:rPr lang="en-US" sz="2200" dirty="0"/>
                  <a:t>Error terms associated with each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oMath>
                </a14:m>
                <a:r>
                  <a:rPr lang="en-US" sz="2200" dirty="0"/>
                  <a:t> can only take on two values:</a:t>
                </a:r>
              </a:p>
              <a:p>
                <a:pPr marL="914400" lvl="2" indent="0">
                  <a:buNone/>
                </a:pPr>
                <a14:m>
                  <m:oMath xmlns:m="http://schemas.openxmlformats.org/officeDocument/2006/math">
                    <m:r>
                      <a:rPr lang="en-US" sz="2200" b="0" i="1" smtClean="0">
                        <a:latin typeface="Cambria Math" panose="02040503050406030204" pitchFamily="18" charset="0"/>
                      </a:rPr>
                      <m:t>1−</m:t>
                    </m:r>
                    <m:sSubSup>
                      <m:sSubSupPr>
                        <m:ctrlPr>
                          <a:rPr lang="en-US" sz="2200" b="0" i="1" smtClean="0">
                            <a:latin typeface="Cambria Math" panose="02040503050406030204" pitchFamily="18" charset="0"/>
                          </a:rPr>
                        </m:ctrlPr>
                      </m:sSubSupPr>
                      <m:e>
                        <m:r>
                          <a:rPr lang="en-US" sz="2200" b="1" i="0" smtClean="0">
                            <a:latin typeface="Cambria Math" panose="02040503050406030204" pitchFamily="18" charset="0"/>
                          </a:rPr>
                          <m:t>𝐱</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r>
                      <a:rPr lang="en-US" sz="2200" b="1" i="0" smtClean="0">
                        <a:latin typeface="Cambria Math" panose="02040503050406030204" pitchFamily="18" charset="0"/>
                      </a:rPr>
                      <m:t>𝛃</m:t>
                    </m:r>
                  </m:oMath>
                </a14:m>
                <a:r>
                  <a:rPr lang="en-US" sz="2200" dirty="0"/>
                  <a:t>   or   </a:t>
                </a:r>
                <a14:m>
                  <m:oMath xmlns:m="http://schemas.openxmlformats.org/officeDocument/2006/math">
                    <m:r>
                      <a:rPr lang="en-US" sz="2200" b="0" i="1" smtClean="0">
                        <a:latin typeface="Cambria Math" panose="02040503050406030204" pitchFamily="18" charset="0"/>
                      </a:rPr>
                      <m:t>0−</m:t>
                    </m:r>
                    <m:sSubSup>
                      <m:sSubSupPr>
                        <m:ctrlPr>
                          <a:rPr lang="en-US" sz="2200" b="0" i="1" smtClean="0">
                            <a:latin typeface="Cambria Math" panose="02040503050406030204" pitchFamily="18" charset="0"/>
                          </a:rPr>
                        </m:ctrlPr>
                      </m:sSubSupPr>
                      <m:e>
                        <m:r>
                          <a:rPr lang="en-US" sz="2200" b="1" i="0" smtClean="0">
                            <a:latin typeface="Cambria Math" panose="02040503050406030204" pitchFamily="18" charset="0"/>
                          </a:rPr>
                          <m:t>𝐱</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r>
                      <a:rPr lang="en-US" sz="2200" b="1" i="0" smtClean="0">
                        <a:latin typeface="Cambria Math" panose="02040503050406030204" pitchFamily="18" charset="0"/>
                      </a:rPr>
                      <m:t>𝛃</m:t>
                    </m:r>
                  </m:oMath>
                </a14:m>
                <a:r>
                  <a:rPr lang="en-US" sz="2200" b="1" dirty="0"/>
                  <a:t> </a:t>
                </a:r>
              </a:p>
              <a:p>
                <a:pPr marL="914400" lvl="2" indent="0">
                  <a:buNone/>
                </a:pPr>
                <a:endParaRPr lang="en-US" sz="2200" b="1" dirty="0"/>
              </a:p>
              <a:p>
                <a:pPr marL="914400" lvl="2" indent="0">
                  <a:buNone/>
                </a:pPr>
                <a:endParaRPr lang="en-US" sz="2200" b="1" dirty="0"/>
              </a:p>
              <a:p>
                <a:pPr lvl="2">
                  <a:buFont typeface="Wingdings" panose="05000000000000000000" pitchFamily="2" charset="2"/>
                  <a:buChar char="à"/>
                </a:pPr>
                <a:r>
                  <a:rPr lang="en-US" sz="2200" b="1" dirty="0">
                    <a:sym typeface="Wingdings" panose="05000000000000000000" pitchFamily="2" charset="2"/>
                  </a:rPr>
                  <a:t>Not normally distributed</a:t>
                </a:r>
              </a:p>
              <a:p>
                <a:pPr lvl="1"/>
                <a:r>
                  <a:rPr lang="en-US" sz="2200" dirty="0">
                    <a:sym typeface="Wingdings" panose="05000000000000000000" pitchFamily="2" charset="2"/>
                  </a:rPr>
                  <a:t>Variance of the error terms is a function of the mean (</a:t>
                </a:r>
                <a14:m>
                  <m:oMath xmlns:m="http://schemas.openxmlformats.org/officeDocument/2006/math">
                    <m:r>
                      <a:rPr lang="en-US" sz="2200" b="0" i="1" smtClean="0">
                        <a:latin typeface="Cambria Math" panose="02040503050406030204" pitchFamily="18" charset="0"/>
                        <a:sym typeface="Wingdings" panose="05000000000000000000" pitchFamily="2" charset="2"/>
                      </a:rPr>
                      <m:t>𝐸</m:t>
                    </m:r>
                    <m:d>
                      <m:dPr>
                        <m:begChr m:val="["/>
                        <m:endChr m:val="]"/>
                        <m:ctrlPr>
                          <a:rPr lang="en-US" sz="2200" b="0" i="1" smtClean="0">
                            <a:latin typeface="Cambria Math" panose="02040503050406030204" pitchFamily="18" charset="0"/>
                            <a:sym typeface="Wingdings" panose="05000000000000000000" pitchFamily="2" charset="2"/>
                          </a:rPr>
                        </m:ctrlPr>
                      </m:dPr>
                      <m:e>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𝑦</m:t>
                            </m:r>
                          </m:e>
                          <m:sub>
                            <m:r>
                              <a:rPr lang="en-US" sz="2200" b="0" i="1" smtClean="0">
                                <a:latin typeface="Cambria Math" panose="02040503050406030204" pitchFamily="18" charset="0"/>
                                <a:sym typeface="Wingdings" panose="05000000000000000000" pitchFamily="2" charset="2"/>
                              </a:rPr>
                              <m:t>𝑖</m:t>
                            </m:r>
                          </m:sub>
                        </m:sSub>
                      </m:e>
                    </m:d>
                  </m:oMath>
                </a14:m>
                <a:r>
                  <a:rPr lang="en-US" sz="2200" dirty="0"/>
                  <a:t>)</a:t>
                </a:r>
              </a:p>
              <a:p>
                <a:r>
                  <a:rPr lang="en-US" u="sng" dirty="0"/>
                  <a:t>Solution</a:t>
                </a:r>
                <a:r>
                  <a:rPr lang="en-US" dirty="0"/>
                  <a:t>: Need to select a suitable nonlinear response function</a:t>
                </a:r>
              </a:p>
              <a:p>
                <a:pPr marL="457200" lvl="1" indent="0">
                  <a:buNone/>
                </a:pPr>
                <a:r>
                  <a:rPr lang="en-US" sz="2200" dirty="0">
                    <a:sym typeface="Wingdings" panose="05000000000000000000" pitchFamily="2" charset="2"/>
                  </a:rPr>
                  <a:t> Consider the sigmoid function</a:t>
                </a:r>
                <a:endParaRPr lang="en-US" sz="2200" dirty="0"/>
              </a:p>
            </p:txBody>
          </p:sp>
        </mc:Choice>
        <mc:Fallback xmlns="">
          <p:sp>
            <p:nvSpPr>
              <p:cNvPr id="2" name="Content Placeholder 1">
                <a:extLst>
                  <a:ext uri="{FF2B5EF4-FFF2-40B4-BE49-F238E27FC236}">
                    <a16:creationId xmlns:a16="http://schemas.microsoft.com/office/drawing/2014/main" id="{AE927FB1-CBC9-45F7-A07C-E63946C79AD1}"/>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1688E079-BCE8-4F88-B957-FB19A5B3B9BE}"/>
              </a:ext>
            </a:extLst>
          </p:cNvPr>
          <p:cNvSpPr>
            <a:spLocks noGrp="1"/>
          </p:cNvSpPr>
          <p:nvPr>
            <p:ph type="sldNum" sz="quarter" idx="12"/>
          </p:nvPr>
        </p:nvSpPr>
        <p:spPr/>
        <p:txBody>
          <a:bodyPr/>
          <a:lstStyle/>
          <a:p>
            <a:fld id="{D44AB33A-367C-40BB-BE1C-07D1887BB17F}" type="slidenum">
              <a:rPr lang="en-US" smtClean="0"/>
              <a:t>5</a:t>
            </a:fld>
            <a:endParaRPr lang="en-US"/>
          </a:p>
        </p:txBody>
      </p:sp>
      <p:sp>
        <p:nvSpPr>
          <p:cNvPr id="4" name="Title 3">
            <a:extLst>
              <a:ext uri="{FF2B5EF4-FFF2-40B4-BE49-F238E27FC236}">
                <a16:creationId xmlns:a16="http://schemas.microsoft.com/office/drawing/2014/main" id="{2DF3F3E5-2266-495E-BC63-ECA4B4509752}"/>
              </a:ext>
            </a:extLst>
          </p:cNvPr>
          <p:cNvSpPr>
            <a:spLocks noGrp="1"/>
          </p:cNvSpPr>
          <p:nvPr>
            <p:ph type="title"/>
          </p:nvPr>
        </p:nvSpPr>
        <p:spPr/>
        <p:txBody>
          <a:bodyPr/>
          <a:lstStyle/>
          <a:p>
            <a:r>
              <a:rPr lang="en-US" dirty="0"/>
              <a:t>Logistic Regression</a:t>
            </a:r>
          </a:p>
        </p:txBody>
      </p:sp>
      <p:cxnSp>
        <p:nvCxnSpPr>
          <p:cNvPr id="6" name="Straight Arrow Connector 5">
            <a:extLst>
              <a:ext uri="{FF2B5EF4-FFF2-40B4-BE49-F238E27FC236}">
                <a16:creationId xmlns:a16="http://schemas.microsoft.com/office/drawing/2014/main" id="{CD90A4B6-0CFC-4961-9859-535DB974FE30}"/>
              </a:ext>
            </a:extLst>
          </p:cNvPr>
          <p:cNvCxnSpPr/>
          <p:nvPr/>
        </p:nvCxnSpPr>
        <p:spPr>
          <a:xfrm flipV="1">
            <a:off x="1924050" y="2806700"/>
            <a:ext cx="0" cy="355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74A75AC-7070-4CB7-B959-FC0E3063C4F5}"/>
              </a:ext>
            </a:extLst>
          </p:cNvPr>
          <p:cNvCxnSpPr/>
          <p:nvPr/>
        </p:nvCxnSpPr>
        <p:spPr>
          <a:xfrm flipV="1">
            <a:off x="3587750" y="2806700"/>
            <a:ext cx="0" cy="3556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5A734B8-B5B8-410C-871F-DF99B974BBF1}"/>
                  </a:ext>
                </a:extLst>
              </p:cNvPr>
              <p:cNvSpPr txBox="1"/>
              <p:nvPr/>
            </p:nvSpPr>
            <p:spPr>
              <a:xfrm>
                <a:off x="1714501" y="3120201"/>
                <a:ext cx="419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oMath>
                  </m:oMathPara>
                </a14:m>
                <a:endParaRPr lang="en-US" sz="2000" dirty="0"/>
              </a:p>
            </p:txBody>
          </p:sp>
        </mc:Choice>
        <mc:Fallback xmlns="">
          <p:sp>
            <p:nvSpPr>
              <p:cNvPr id="8" name="TextBox 7">
                <a:extLst>
                  <a:ext uri="{FF2B5EF4-FFF2-40B4-BE49-F238E27FC236}">
                    <a16:creationId xmlns:a16="http://schemas.microsoft.com/office/drawing/2014/main" id="{E5A734B8-B5B8-410C-871F-DF99B974BBF1}"/>
                  </a:ext>
                </a:extLst>
              </p:cNvPr>
              <p:cNvSpPr txBox="1">
                <a:spLocks noRot="1" noChangeAspect="1" noMove="1" noResize="1" noEditPoints="1" noAdjustHandles="1" noChangeArrowheads="1" noChangeShapeType="1" noTextEdit="1"/>
              </p:cNvSpPr>
              <p:nvPr/>
            </p:nvSpPr>
            <p:spPr>
              <a:xfrm>
                <a:off x="1714501" y="3120201"/>
                <a:ext cx="419098" cy="400110"/>
              </a:xfrm>
              <a:prstGeom prst="rect">
                <a:avLst/>
              </a:prstGeom>
              <a:blipFill>
                <a:blip r:embed="rId3"/>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BD958CE-F16C-44F0-A40A-162617BAE5AB}"/>
                  </a:ext>
                </a:extLst>
              </p:cNvPr>
              <p:cNvSpPr txBox="1"/>
              <p:nvPr/>
            </p:nvSpPr>
            <p:spPr>
              <a:xfrm>
                <a:off x="3378201" y="3120201"/>
                <a:ext cx="419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𝑦</m:t>
                          </m:r>
                        </m:e>
                        <m:sub>
                          <m:r>
                            <a:rPr lang="en-US" sz="2000" b="0" i="1" smtClean="0">
                              <a:latin typeface="Cambria Math" panose="02040503050406030204" pitchFamily="18" charset="0"/>
                            </a:rPr>
                            <m:t>𝑖</m:t>
                          </m:r>
                        </m:sub>
                      </m:sSub>
                    </m:oMath>
                  </m:oMathPara>
                </a14:m>
                <a:endParaRPr lang="en-US" sz="2000" dirty="0"/>
              </a:p>
            </p:txBody>
          </p:sp>
        </mc:Choice>
        <mc:Fallback xmlns="">
          <p:sp>
            <p:nvSpPr>
              <p:cNvPr id="9" name="TextBox 8">
                <a:extLst>
                  <a:ext uri="{FF2B5EF4-FFF2-40B4-BE49-F238E27FC236}">
                    <a16:creationId xmlns:a16="http://schemas.microsoft.com/office/drawing/2014/main" id="{3BD958CE-F16C-44F0-A40A-162617BAE5AB}"/>
                  </a:ext>
                </a:extLst>
              </p:cNvPr>
              <p:cNvSpPr txBox="1">
                <a:spLocks noRot="1" noChangeAspect="1" noMove="1" noResize="1" noEditPoints="1" noAdjustHandles="1" noChangeArrowheads="1" noChangeShapeType="1" noTextEdit="1"/>
              </p:cNvSpPr>
              <p:nvPr/>
            </p:nvSpPr>
            <p:spPr>
              <a:xfrm>
                <a:off x="3378201" y="3120201"/>
                <a:ext cx="419098" cy="400110"/>
              </a:xfrm>
              <a:prstGeom prst="rect">
                <a:avLst/>
              </a:prstGeom>
              <a:blipFill>
                <a:blip r:embed="rId4"/>
                <a:stretch>
                  <a:fillRect b="-7692"/>
                </a:stretch>
              </a:blipFill>
            </p:spPr>
            <p:txBody>
              <a:bodyPr/>
              <a:lstStyle/>
              <a:p>
                <a:r>
                  <a:rPr lang="en-US">
                    <a:noFill/>
                  </a:rPr>
                  <a:t> </a:t>
                </a:r>
              </a:p>
            </p:txBody>
          </p:sp>
        </mc:Fallback>
      </mc:AlternateContent>
      <p:sp>
        <p:nvSpPr>
          <p:cNvPr id="10" name="Left Brace 9">
            <a:extLst>
              <a:ext uri="{FF2B5EF4-FFF2-40B4-BE49-F238E27FC236}">
                <a16:creationId xmlns:a16="http://schemas.microsoft.com/office/drawing/2014/main" id="{0EB4E217-D9D0-4AF1-A310-6D4C3868477D}"/>
              </a:ext>
            </a:extLst>
          </p:cNvPr>
          <p:cNvSpPr/>
          <p:nvPr/>
        </p:nvSpPr>
        <p:spPr>
          <a:xfrm rot="16200000">
            <a:off x="4283075" y="4103687"/>
            <a:ext cx="279400" cy="2089149"/>
          </a:xfrm>
          <a:prstGeom prst="leftBrace">
            <a:avLst>
              <a:gd name="adj1" fmla="val 5055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20DEC2E4-4D6B-4F49-86B9-6411D0C755CB}"/>
              </a:ext>
            </a:extLst>
          </p:cNvPr>
          <p:cNvSpPr txBox="1"/>
          <p:nvPr/>
        </p:nvSpPr>
        <p:spPr>
          <a:xfrm>
            <a:off x="3378200" y="5219747"/>
            <a:ext cx="2133600" cy="707886"/>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S-shaped</a:t>
            </a:r>
          </a:p>
          <a:p>
            <a:pPr algn="ctr"/>
            <a:r>
              <a:rPr lang="en-US" sz="2000" dirty="0">
                <a:latin typeface="Arial" panose="020B0604020202020204" pitchFamily="34" charset="0"/>
                <a:cs typeface="Arial" panose="020B0604020202020204" pitchFamily="34" charset="0"/>
              </a:rPr>
              <a:t>(several types)</a:t>
            </a:r>
          </a:p>
        </p:txBody>
      </p:sp>
      <p:pic>
        <p:nvPicPr>
          <p:cNvPr id="1026" name="Picture 2" descr="Sigmoid function - Wikipedia">
            <a:extLst>
              <a:ext uri="{FF2B5EF4-FFF2-40B4-BE49-F238E27FC236}">
                <a16:creationId xmlns:a16="http://schemas.microsoft.com/office/drawing/2014/main" id="{678BB624-C57B-443A-AF7F-0D874D8E735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44000" y="4075111"/>
            <a:ext cx="3048000" cy="2032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B2587102-830D-4482-89E8-AC0D425BBAAA}"/>
                  </a:ext>
                </a:extLst>
              </p:cNvPr>
              <p:cNvSpPr txBox="1"/>
              <p:nvPr/>
            </p:nvSpPr>
            <p:spPr>
              <a:xfrm>
                <a:off x="9493246" y="2313256"/>
                <a:ext cx="2781301" cy="1839093"/>
              </a:xfrm>
              <a:prstGeom prst="rect">
                <a:avLst/>
              </a:prstGeom>
              <a:noFill/>
            </p:spPr>
            <p:txBody>
              <a:bodyPr wrap="square" rtlCol="0">
                <a:spAutoFit/>
              </a:bodyPr>
              <a:lstStyle/>
              <a:p>
                <a:pPr>
                  <a:spcAft>
                    <a:spcPts val="600"/>
                  </a:spcAft>
                </a:pPr>
                <a:r>
                  <a:rPr lang="en-US" sz="2200" b="1" dirty="0">
                    <a:latin typeface="Arial" panose="020B0604020202020204" pitchFamily="34" charset="0"/>
                    <a:cs typeface="Arial" panose="020B0604020202020204" pitchFamily="34" charset="0"/>
                  </a:rPr>
                  <a:t>Sigmoid/“Logistic” function:</a:t>
                </a:r>
              </a:p>
              <a:p>
                <a14:m>
                  <m:oMath xmlns:m="http://schemas.openxmlformats.org/officeDocument/2006/math">
                    <m:r>
                      <a:rPr lang="en-US" sz="2200" b="0" i="1" smtClean="0">
                        <a:latin typeface="Cambria Math" panose="02040503050406030204" pitchFamily="18" charset="0"/>
                      </a:rPr>
                      <m:t>𝑓</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𝑥</m:t>
                        </m:r>
                      </m:e>
                    </m:d>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𝑥</m:t>
                            </m:r>
                          </m:sup>
                        </m:sSup>
                      </m:num>
                      <m:den>
                        <m:r>
                          <a:rPr lang="en-US" sz="2200" b="0" i="1" smtClean="0">
                            <a:latin typeface="Cambria Math" panose="02040503050406030204" pitchFamily="18" charset="0"/>
                          </a:rPr>
                          <m:t>1+</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𝑥</m:t>
                            </m:r>
                          </m:sup>
                        </m:sSup>
                      </m:den>
                    </m:f>
                  </m:oMath>
                </a14:m>
                <a:r>
                  <a:rPr lang="en-US" sz="2200" b="0" i="1" dirty="0">
                    <a:latin typeface="Cambria Math" panose="02040503050406030204" pitchFamily="18" charset="0"/>
                  </a:rPr>
                  <a:t> </a:t>
                </a:r>
              </a:p>
              <a:p>
                <a:r>
                  <a:rPr lang="en-US" sz="2200" b="0" dirty="0"/>
                  <a:t>          </a:t>
                </a:r>
                <a14:m>
                  <m:oMath xmlns:m="http://schemas.openxmlformats.org/officeDocument/2006/math">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1+</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m:t>
                            </m:r>
                            <m:r>
                              <a:rPr lang="en-US" sz="2200" b="0" i="1" smtClean="0">
                                <a:latin typeface="Cambria Math" panose="02040503050406030204" pitchFamily="18" charset="0"/>
                              </a:rPr>
                              <m:t>𝑥</m:t>
                            </m:r>
                          </m:sup>
                        </m:sSup>
                      </m:den>
                    </m:f>
                  </m:oMath>
                </a14:m>
                <a:r>
                  <a:rPr lang="en-US" sz="2000" dirty="0"/>
                  <a:t> </a:t>
                </a:r>
              </a:p>
            </p:txBody>
          </p:sp>
        </mc:Choice>
        <mc:Fallback xmlns="">
          <p:sp>
            <p:nvSpPr>
              <p:cNvPr id="13" name="TextBox 12">
                <a:extLst>
                  <a:ext uri="{FF2B5EF4-FFF2-40B4-BE49-F238E27FC236}">
                    <a16:creationId xmlns:a16="http://schemas.microsoft.com/office/drawing/2014/main" id="{B2587102-830D-4482-89E8-AC0D425BBAAA}"/>
                  </a:ext>
                </a:extLst>
              </p:cNvPr>
              <p:cNvSpPr txBox="1">
                <a:spLocks noRot="1" noChangeAspect="1" noMove="1" noResize="1" noEditPoints="1" noAdjustHandles="1" noChangeArrowheads="1" noChangeShapeType="1" noTextEdit="1"/>
              </p:cNvSpPr>
              <p:nvPr/>
            </p:nvSpPr>
            <p:spPr>
              <a:xfrm>
                <a:off x="9493246" y="2313256"/>
                <a:ext cx="2781301" cy="1839093"/>
              </a:xfrm>
              <a:prstGeom prst="rect">
                <a:avLst/>
              </a:prstGeom>
              <a:blipFill>
                <a:blip r:embed="rId6"/>
                <a:stretch>
                  <a:fillRect l="-2845" t="-1656" r="-32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5B948C5-C738-40DC-B6AE-B2829C0E8EE3}"/>
                  </a:ext>
                </a:extLst>
              </p:cNvPr>
              <p:cNvSpPr txBox="1"/>
              <p:nvPr/>
            </p:nvSpPr>
            <p:spPr>
              <a:xfrm>
                <a:off x="10045701" y="4383751"/>
                <a:ext cx="419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m:oMathPara>
                </a14:m>
                <a:endParaRPr lang="en-US" sz="2000" dirty="0"/>
              </a:p>
            </p:txBody>
          </p:sp>
        </mc:Choice>
        <mc:Fallback xmlns="">
          <p:sp>
            <p:nvSpPr>
              <p:cNvPr id="14" name="TextBox 13">
                <a:extLst>
                  <a:ext uri="{FF2B5EF4-FFF2-40B4-BE49-F238E27FC236}">
                    <a16:creationId xmlns:a16="http://schemas.microsoft.com/office/drawing/2014/main" id="{55B948C5-C738-40DC-B6AE-B2829C0E8EE3}"/>
                  </a:ext>
                </a:extLst>
              </p:cNvPr>
              <p:cNvSpPr txBox="1">
                <a:spLocks noRot="1" noChangeAspect="1" noMove="1" noResize="1" noEditPoints="1" noAdjustHandles="1" noChangeArrowheads="1" noChangeShapeType="1" noTextEdit="1"/>
              </p:cNvSpPr>
              <p:nvPr/>
            </p:nvSpPr>
            <p:spPr>
              <a:xfrm>
                <a:off x="10045701" y="4383751"/>
                <a:ext cx="419098" cy="400110"/>
              </a:xfrm>
              <a:prstGeom prst="rect">
                <a:avLst/>
              </a:prstGeom>
              <a:blipFill>
                <a:blip r:embed="rId7"/>
                <a:stretch>
                  <a:fillRect l="-7246" r="-69565" b="-151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6F66486-BA82-41BE-ACCA-322905769D09}"/>
                  </a:ext>
                </a:extLst>
              </p:cNvPr>
              <p:cNvSpPr txBox="1"/>
              <p:nvPr/>
            </p:nvSpPr>
            <p:spPr>
              <a:xfrm>
                <a:off x="10464799" y="5934809"/>
                <a:ext cx="41909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𝑥</m:t>
                      </m:r>
                    </m:oMath>
                  </m:oMathPara>
                </a14:m>
                <a:endParaRPr lang="en-US" sz="2000" dirty="0"/>
              </a:p>
            </p:txBody>
          </p:sp>
        </mc:Choice>
        <mc:Fallback xmlns="">
          <p:sp>
            <p:nvSpPr>
              <p:cNvPr id="15" name="TextBox 14">
                <a:extLst>
                  <a:ext uri="{FF2B5EF4-FFF2-40B4-BE49-F238E27FC236}">
                    <a16:creationId xmlns:a16="http://schemas.microsoft.com/office/drawing/2014/main" id="{E6F66486-BA82-41BE-ACCA-322905769D09}"/>
                  </a:ext>
                </a:extLst>
              </p:cNvPr>
              <p:cNvSpPr txBox="1">
                <a:spLocks noRot="1" noChangeAspect="1" noMove="1" noResize="1" noEditPoints="1" noAdjustHandles="1" noChangeArrowheads="1" noChangeShapeType="1" noTextEdit="1"/>
              </p:cNvSpPr>
              <p:nvPr/>
            </p:nvSpPr>
            <p:spPr>
              <a:xfrm>
                <a:off x="10464799" y="5934809"/>
                <a:ext cx="419098" cy="400110"/>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5858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2">
                                            <p:txEl>
                                              <p:pRg st="6" end="6"/>
                                            </p:txEl>
                                          </p:spTgt>
                                        </p:tgtEl>
                                        <p:attrNameLst>
                                          <p:attrName>style.visibility</p:attrName>
                                        </p:attrNameLst>
                                      </p:cBhvr>
                                      <p:to>
                                        <p:strVal val="visible"/>
                                      </p:to>
                                    </p:set>
                                    <p:animEffect transition="in" filter="fade">
                                      <p:cBhvr>
                                        <p:cTn id="36" dur="500"/>
                                        <p:tgtEl>
                                          <p:spTgt spid="2">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
                                            <p:txEl>
                                              <p:pRg st="7" end="7"/>
                                            </p:txEl>
                                          </p:spTgt>
                                        </p:tgtEl>
                                        <p:attrNameLst>
                                          <p:attrName>style.visibility</p:attrName>
                                        </p:attrNameLst>
                                      </p:cBhvr>
                                      <p:to>
                                        <p:strVal val="visible"/>
                                      </p:to>
                                    </p:set>
                                    <p:animEffect transition="in" filter="fade">
                                      <p:cBhvr>
                                        <p:cTn id="41" dur="500"/>
                                        <p:tgtEl>
                                          <p:spTgt spid="2">
                                            <p:txEl>
                                              <p:pRg st="7" end="7"/>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8" end="8"/>
                                            </p:txEl>
                                          </p:spTgt>
                                        </p:tgtEl>
                                        <p:attrNameLst>
                                          <p:attrName>style.visibility</p:attrName>
                                        </p:attrNameLst>
                                      </p:cBhvr>
                                      <p:to>
                                        <p:strVal val="visible"/>
                                      </p:to>
                                    </p:set>
                                    <p:animEffect transition="in" filter="fade">
                                      <p:cBhvr>
                                        <p:cTn id="46" dur="500"/>
                                        <p:tgtEl>
                                          <p:spTgt spid="2">
                                            <p:txEl>
                                              <p:pRg st="8" end="8"/>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
                                            <p:txEl>
                                              <p:pRg st="9" end="9"/>
                                            </p:txEl>
                                          </p:spTgt>
                                        </p:tgtEl>
                                        <p:attrNameLst>
                                          <p:attrName>style.visibility</p:attrName>
                                        </p:attrNameLst>
                                      </p:cBhvr>
                                      <p:to>
                                        <p:strVal val="visible"/>
                                      </p:to>
                                    </p:set>
                                    <p:animEffect transition="in" filter="fade">
                                      <p:cBhvr>
                                        <p:cTn id="51" dur="500"/>
                                        <p:tgtEl>
                                          <p:spTgt spid="2">
                                            <p:txEl>
                                              <p:pRg st="9" end="9"/>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fade">
                                      <p:cBhvr>
                                        <p:cTn id="56" dur="500"/>
                                        <p:tgtEl>
                                          <p:spTgt spid="11"/>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500"/>
                                        <p:tgtEl>
                                          <p:spTgt spid="10"/>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nodeType="clickEffect">
                                  <p:stCondLst>
                                    <p:cond delay="0"/>
                                  </p:stCondLst>
                                  <p:childTnLst>
                                    <p:set>
                                      <p:cBhvr>
                                        <p:cTn id="63" dur="1" fill="hold">
                                          <p:stCondLst>
                                            <p:cond delay="0"/>
                                          </p:stCondLst>
                                        </p:cTn>
                                        <p:tgtEl>
                                          <p:spTgt spid="1026"/>
                                        </p:tgtEl>
                                        <p:attrNameLst>
                                          <p:attrName>style.visibility</p:attrName>
                                        </p:attrNameLst>
                                      </p:cBhvr>
                                      <p:to>
                                        <p:strVal val="visible"/>
                                      </p:to>
                                    </p:set>
                                    <p:animEffect transition="in" filter="fade">
                                      <p:cBhvr>
                                        <p:cTn id="64" dur="500"/>
                                        <p:tgtEl>
                                          <p:spTgt spid="1026"/>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500"/>
                                        <p:tgtEl>
                                          <p:spTgt spid="15"/>
                                        </p:tgtEl>
                                      </p:cBhvr>
                                    </p:animEffect>
                                  </p:childTnLst>
                                </p:cTn>
                              </p:par>
                              <p:par>
                                <p:cTn id="68" presetID="10" presetClass="entr" presetSubtype="0" fill="hold" grpId="0" nodeType="with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fade">
                                      <p:cBhvr>
                                        <p:cTn id="70" dur="500"/>
                                        <p:tgtEl>
                                          <p:spTgt spid="14"/>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grpId="0" nodeType="clickEffect">
                                  <p:stCondLst>
                                    <p:cond delay="0"/>
                                  </p:stCondLst>
                                  <p:childTnLst>
                                    <p:set>
                                      <p:cBhvr>
                                        <p:cTn id="74" dur="1" fill="hold">
                                          <p:stCondLst>
                                            <p:cond delay="0"/>
                                          </p:stCondLst>
                                        </p:cTn>
                                        <p:tgtEl>
                                          <p:spTgt spid="13"/>
                                        </p:tgtEl>
                                        <p:attrNameLst>
                                          <p:attrName>style.visibility</p:attrName>
                                        </p:attrNameLst>
                                      </p:cBhvr>
                                      <p:to>
                                        <p:strVal val="visible"/>
                                      </p:to>
                                    </p:set>
                                    <p:animEffect transition="in" filter="fade">
                                      <p:cBhvr>
                                        <p:cTn id="7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animBg="1"/>
      <p:bldP spid="11"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F865AB-6918-4354-834F-69D84D87269A}"/>
              </a:ext>
            </a:extLst>
          </p:cNvPr>
          <p:cNvSpPr/>
          <p:nvPr/>
        </p:nvSpPr>
        <p:spPr>
          <a:xfrm>
            <a:off x="0" y="6002026"/>
            <a:ext cx="12192000" cy="851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AFE643-5AE6-4562-A6A9-13B9DA51364E}"/>
                  </a:ext>
                </a:extLst>
              </p:cNvPr>
              <p:cNvSpPr>
                <a:spLocks noGrp="1"/>
              </p:cNvSpPr>
              <p:nvPr>
                <p:ph idx="1"/>
              </p:nvPr>
            </p:nvSpPr>
            <p:spPr>
              <a:xfrm>
                <a:off x="838200" y="1352550"/>
                <a:ext cx="10515600" cy="5505450"/>
              </a:xfrm>
            </p:spPr>
            <p:txBody>
              <a:bodyPr>
                <a:normAutofit/>
              </a:bodyPr>
              <a:lstStyle/>
              <a:p>
                <a:r>
                  <a:rPr lang="en-US" dirty="0"/>
                  <a:t>So, instead of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1" i="0" smtClean="0">
                            <a:latin typeface="Cambria Math" panose="02040503050406030204" pitchFamily="18" charset="0"/>
                          </a:rPr>
                          <m:t>𝐱</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1" i="0" smtClean="0">
                        <a:latin typeface="Cambria Math" panose="02040503050406030204" pitchFamily="18" charset="0"/>
                      </a:rPr>
                      <m:t>𝛃</m:t>
                    </m:r>
                  </m:oMath>
                </a14:m>
                <a:r>
                  <a:rPr lang="en-US" dirty="0"/>
                  <a:t>, we have </a:t>
                </a:r>
                <a14:m>
                  <m:oMath xmlns:m="http://schemas.openxmlformats.org/officeDocument/2006/math">
                    <m:r>
                      <a:rPr lang="en-US" i="1">
                        <a:latin typeface="Cambria Math" panose="02040503050406030204" pitchFamily="18" charset="0"/>
                      </a:rPr>
                      <m:t>𝐸</m:t>
                    </m:r>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e>
                    </m:d>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i="1">
                                    <a:latin typeface="Cambria Math" panose="02040503050406030204" pitchFamily="18" charset="0"/>
                                  </a:rPr>
                                </m:ctrlPr>
                              </m:sSubSupPr>
                              <m:e>
                                <m:r>
                                  <a:rPr lang="en-US" b="1">
                                    <a:latin typeface="Cambria Math" panose="02040503050406030204" pitchFamily="18" charset="0"/>
                                  </a:rPr>
                                  <m:t>𝐱</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a:latin typeface="Cambria Math" panose="02040503050406030204" pitchFamily="18" charset="0"/>
                              </a:rPr>
                              <m:t>𝛃</m:t>
                            </m:r>
                          </m:sup>
                        </m:sSup>
                      </m:num>
                      <m:den>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sSubSup>
                              <m:sSubSupPr>
                                <m:ctrlPr>
                                  <a:rPr lang="en-US" i="1">
                                    <a:latin typeface="Cambria Math" panose="02040503050406030204" pitchFamily="18" charset="0"/>
                                  </a:rPr>
                                </m:ctrlPr>
                              </m:sSubSupPr>
                              <m:e>
                                <m:r>
                                  <a:rPr lang="en-US" b="1">
                                    <a:latin typeface="Cambria Math" panose="02040503050406030204" pitchFamily="18" charset="0"/>
                                  </a:rPr>
                                  <m:t>𝐱</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b="1">
                                <a:latin typeface="Cambria Math" panose="02040503050406030204" pitchFamily="18" charset="0"/>
                              </a:rPr>
                              <m:t>𝛃</m:t>
                            </m:r>
                          </m:sup>
                        </m:sSup>
                      </m:den>
                    </m:f>
                  </m:oMath>
                </a14:m>
                <a:endParaRPr lang="en-US" b="1" dirty="0"/>
              </a:p>
              <a:p>
                <a:r>
                  <a:rPr lang="en-US" dirty="0"/>
                  <a:t>Recall, </a:t>
                </a:r>
                <a14:m>
                  <m:oMath xmlns:m="http://schemas.openxmlformats.org/officeDocument/2006/math">
                    <m:r>
                      <a:rPr lang="en-US" b="0" i="1" smtClean="0">
                        <a:latin typeface="Cambria Math" panose="02040503050406030204" pitchFamily="18" charset="0"/>
                      </a:rPr>
                      <m:t>𝐸</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oMath>
                </a14:m>
                <a:r>
                  <a:rPr lang="en-US" dirty="0"/>
                  <a:t> also equals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𝜋</m:t>
                        </m:r>
                      </m:e>
                      <m:sub>
                        <m:r>
                          <a:rPr lang="en-US" b="0" i="1" smtClean="0">
                            <a:latin typeface="Cambria Math" panose="02040503050406030204" pitchFamily="18" charset="0"/>
                          </a:rPr>
                          <m:t>𝑖</m:t>
                        </m:r>
                      </m:sub>
                    </m:sSub>
                  </m:oMath>
                </a14:m>
                <a:r>
                  <a:rPr lang="en-US" dirty="0"/>
                  <a:t> from earlier</a:t>
                </a:r>
              </a:p>
              <a:p>
                <a:r>
                  <a:rPr lang="en-US" u="sng" dirty="0"/>
                  <a:t>Derive the logistic regression model</a:t>
                </a:r>
                <a:r>
                  <a:rPr lang="en-US" dirty="0"/>
                  <a:t>:</a:t>
                </a:r>
              </a:p>
              <a:p>
                <a:pPr marL="457200" lvl="1" indent="0">
                  <a:buNone/>
                </a:pPr>
                <a14:m>
                  <m:oMath xmlns:m="http://schemas.openxmlformats.org/officeDocument/2006/math">
                    <m:r>
                      <a:rPr lang="en-US" sz="2200" b="0" i="1" smtClean="0">
                        <a:latin typeface="Cambria Math" panose="02040503050406030204" pitchFamily="18" charset="0"/>
                      </a:rPr>
                      <m:t>𝐸</m:t>
                    </m:r>
                    <m:d>
                      <m:dPr>
                        <m:begChr m:val="["/>
                        <m:endChr m:val="]"/>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f>
                      <m:fPr>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sup>
                        </m:sSup>
                      </m:num>
                      <m:den>
                        <m:r>
                          <a:rPr lang="en-US" sz="2200" i="1">
                            <a:latin typeface="Cambria Math" panose="02040503050406030204" pitchFamily="18" charset="0"/>
                          </a:rPr>
                          <m:t>1+</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sup>
                        </m:sSup>
                      </m:den>
                    </m:f>
                  </m:oMath>
                </a14:m>
                <a:r>
                  <a:rPr lang="en-US" sz="2200" dirty="0"/>
                  <a:t> </a:t>
                </a:r>
              </a:p>
              <a:p>
                <a:pPr lvl="1">
                  <a:buFont typeface="Wingdings" panose="05000000000000000000" pitchFamily="2" charset="2"/>
                  <a:buChar char="à"/>
                </a:pPr>
                <a:r>
                  <a:rPr lang="en-US" sz="2200" b="0" dirty="0">
                    <a:sym typeface="Wingdings" panose="05000000000000000000" pitchFamily="2" charset="2"/>
                  </a:rPr>
                  <a:t> </a:t>
                </a:r>
                <a14:m>
                  <m:oMath xmlns:m="http://schemas.openxmlformats.org/officeDocument/2006/math">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𝜋</m:t>
                        </m:r>
                      </m:e>
                      <m:sub>
                        <m:r>
                          <a:rPr lang="en-US" sz="2200" b="0" i="1" smtClean="0">
                            <a:latin typeface="Cambria Math" panose="02040503050406030204" pitchFamily="18" charset="0"/>
                            <a:sym typeface="Wingdings" panose="05000000000000000000" pitchFamily="2" charset="2"/>
                          </a:rPr>
                          <m:t>𝑖</m:t>
                        </m:r>
                      </m:sub>
                    </m:sSub>
                    <m:r>
                      <a:rPr lang="en-US" sz="2200" b="0" i="1" smtClean="0">
                        <a:latin typeface="Cambria Math" panose="02040503050406030204" pitchFamily="18" charset="0"/>
                        <a:sym typeface="Wingdings" panose="05000000000000000000" pitchFamily="2" charset="2"/>
                      </a:rPr>
                      <m:t>+</m:t>
                    </m:r>
                    <m:sSub>
                      <m:sSubPr>
                        <m:ctrlPr>
                          <a:rPr lang="en-US" sz="2200" b="0" i="1" smtClean="0">
                            <a:latin typeface="Cambria Math" panose="02040503050406030204" pitchFamily="18" charset="0"/>
                            <a:sym typeface="Wingdings" panose="05000000000000000000" pitchFamily="2" charset="2"/>
                          </a:rPr>
                        </m:ctrlPr>
                      </m:sSubPr>
                      <m:e>
                        <m:r>
                          <a:rPr lang="en-US" sz="2200" b="0" i="1" smtClean="0">
                            <a:latin typeface="Cambria Math" panose="02040503050406030204" pitchFamily="18" charset="0"/>
                            <a:sym typeface="Wingdings" panose="05000000000000000000" pitchFamily="2" charset="2"/>
                          </a:rPr>
                          <m:t>𝜋</m:t>
                        </m:r>
                      </m:e>
                      <m:sub>
                        <m:r>
                          <a:rPr lang="en-US" sz="2200" b="0" i="1" smtClean="0">
                            <a:latin typeface="Cambria Math" panose="02040503050406030204" pitchFamily="18" charset="0"/>
                            <a:sym typeface="Wingdings" panose="05000000000000000000" pitchFamily="2" charset="2"/>
                          </a:rPr>
                          <m:t>𝑖</m:t>
                        </m:r>
                      </m:sub>
                    </m:sSub>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sup>
                    </m:sSup>
                    <m:r>
                      <a:rPr lang="en-US" sz="2200" b="1"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sup>
                    </m:sSup>
                  </m:oMath>
                </a14:m>
                <a:endParaRPr lang="en-US" sz="2200" dirty="0"/>
              </a:p>
              <a:p>
                <a:pPr lvl="1">
                  <a:buFont typeface="Wingdings" panose="05000000000000000000" pitchFamily="2" charset="2"/>
                  <a:buChar char="à"/>
                </a:pPr>
                <a:r>
                  <a:rPr lang="en-US" sz="2200" dirty="0"/>
                  <a:t> </a:t>
                </a:r>
                <a14:m>
                  <m:oMath xmlns:m="http://schemas.openxmlformats.org/officeDocument/2006/math">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sup>
                    </m:sSup>
                    <m:r>
                      <a:rPr lang="en-US" sz="2200" b="1" i="1" smtClean="0">
                        <a:latin typeface="Cambria Math" panose="02040503050406030204" pitchFamily="18" charset="0"/>
                      </a:rPr>
                      <m:t>(</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oMath>
                </a14:m>
                <a:endParaRPr lang="en-US" sz="2200" dirty="0"/>
              </a:p>
              <a:p>
                <a:pPr lvl="1">
                  <a:buFont typeface="Wingdings" panose="05000000000000000000" pitchFamily="2" charset="2"/>
                  <a:buChar char="à"/>
                </a:pPr>
                <a:r>
                  <a:rPr lang="en-US" sz="2200" dirty="0"/>
                  <a:t> </a:t>
                </a:r>
                <a14:m>
                  <m:oMath xmlns:m="http://schemas.openxmlformats.org/officeDocument/2006/math">
                    <m:f>
                      <m:fPr>
                        <m:ctrlPr>
                          <a:rPr lang="en-US" sz="2200" i="1" smtClean="0">
                            <a:latin typeface="Cambria Math" panose="02040503050406030204" pitchFamily="18" charset="0"/>
                          </a:rPr>
                        </m:ctrlPr>
                      </m:fPr>
                      <m:num>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num>
                      <m:den>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den>
                    </m:f>
                    <m:r>
                      <a:rPr lang="en-US" sz="2200" b="0" i="1" smtClean="0">
                        <a:latin typeface="Cambria Math" panose="02040503050406030204" pitchFamily="18" charset="0"/>
                      </a:rPr>
                      <m:t>=</m:t>
                    </m:r>
                    <m:sSup>
                      <m:sSupPr>
                        <m:ctrlPr>
                          <a:rPr lang="en-US" sz="2200" i="1">
                            <a:latin typeface="Cambria Math" panose="02040503050406030204" pitchFamily="18" charset="0"/>
                          </a:rPr>
                        </m:ctrlPr>
                      </m:sSupPr>
                      <m:e>
                        <m:r>
                          <a:rPr lang="en-US" sz="2200" i="1">
                            <a:latin typeface="Cambria Math" panose="02040503050406030204" pitchFamily="18" charset="0"/>
                          </a:rPr>
                          <m:t>𝑒</m:t>
                        </m:r>
                      </m:e>
                      <m:sup>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sup>
                    </m:sSup>
                  </m:oMath>
                </a14:m>
                <a:endParaRPr lang="en-US" sz="2200" dirty="0"/>
              </a:p>
              <a:p>
                <a:pPr lvl="1">
                  <a:buFont typeface="Wingdings" panose="05000000000000000000" pitchFamily="2" charset="2"/>
                  <a:buChar char="à"/>
                </a:pPr>
                <a:r>
                  <a:rPr lang="en-US" sz="2200" dirty="0"/>
                  <a:t> </a:t>
                </a: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f>
                              <m:fPr>
                                <m:ctrlPr>
                                  <a:rPr lang="en-US" sz="2200" i="1">
                                    <a:latin typeface="Cambria Math" panose="02040503050406030204" pitchFamily="18" charset="0"/>
                                  </a:rPr>
                                </m:ctrlPr>
                              </m:fPr>
                              <m:num>
                                <m:sSub>
                                  <m:sSubPr>
                                    <m:ctrlPr>
                                      <a:rPr lang="en-US" sz="2200" i="1">
                                        <a:latin typeface="Cambria Math" panose="02040503050406030204" pitchFamily="18" charset="0"/>
                                      </a:rPr>
                                    </m:ctrlPr>
                                  </m:sSubPr>
                                  <m:e>
                                    <m:r>
                                      <a:rPr lang="en-US" sz="2200" i="1">
                                        <a:latin typeface="Cambria Math" panose="02040503050406030204" pitchFamily="18" charset="0"/>
                                      </a:rPr>
                                      <m:t>𝜋</m:t>
                                    </m:r>
                                  </m:e>
                                  <m:sub>
                                    <m:r>
                                      <a:rPr lang="en-US" sz="2200" i="1">
                                        <a:latin typeface="Cambria Math" panose="02040503050406030204" pitchFamily="18" charset="0"/>
                                      </a:rPr>
                                      <m:t>𝑖</m:t>
                                    </m:r>
                                  </m:sub>
                                </m:sSub>
                              </m:num>
                              <m:den>
                                <m:r>
                                  <a:rPr lang="en-US" sz="2200" i="1">
                                    <a:latin typeface="Cambria Math" panose="02040503050406030204" pitchFamily="18" charset="0"/>
                                  </a:rPr>
                                  <m:t>1−</m:t>
                                </m:r>
                                <m:sSub>
                                  <m:sSubPr>
                                    <m:ctrlPr>
                                      <a:rPr lang="en-US" sz="2200" i="1">
                                        <a:latin typeface="Cambria Math" panose="02040503050406030204" pitchFamily="18" charset="0"/>
                                      </a:rPr>
                                    </m:ctrlPr>
                                  </m:sSubPr>
                                  <m:e>
                                    <m:r>
                                      <a:rPr lang="en-US" sz="2200" i="1">
                                        <a:latin typeface="Cambria Math" panose="02040503050406030204" pitchFamily="18" charset="0"/>
                                      </a:rPr>
                                      <m:t>𝜋</m:t>
                                    </m:r>
                                  </m:e>
                                  <m:sub>
                                    <m:r>
                                      <a:rPr lang="en-US" sz="2200" i="1">
                                        <a:latin typeface="Cambria Math" panose="02040503050406030204" pitchFamily="18" charset="0"/>
                                      </a:rPr>
                                      <m:t>𝑖</m:t>
                                    </m:r>
                                  </m:sub>
                                </m:sSub>
                              </m:den>
                            </m:f>
                          </m:e>
                        </m:d>
                      </m:e>
                    </m:func>
                    <m:r>
                      <a:rPr lang="en-US" sz="2200" b="0" i="1" smtClean="0">
                        <a:latin typeface="Cambria Math" panose="02040503050406030204" pitchFamily="18" charset="0"/>
                      </a:rPr>
                      <m:t>=</m:t>
                    </m:r>
                    <m:sSubSup>
                      <m:sSubSupPr>
                        <m:ctrlPr>
                          <a:rPr lang="en-US" sz="2200" i="1">
                            <a:latin typeface="Cambria Math" panose="02040503050406030204" pitchFamily="18" charset="0"/>
                          </a:rPr>
                        </m:ctrlPr>
                      </m:sSubSupPr>
                      <m:e>
                        <m:r>
                          <a:rPr lang="en-US" sz="2200" b="1">
                            <a:latin typeface="Cambria Math" panose="02040503050406030204" pitchFamily="18" charset="0"/>
                          </a:rPr>
                          <m:t>𝐱</m:t>
                        </m:r>
                      </m:e>
                      <m:sub>
                        <m:r>
                          <a:rPr lang="en-US" sz="2200" i="1">
                            <a:latin typeface="Cambria Math" panose="02040503050406030204" pitchFamily="18" charset="0"/>
                          </a:rPr>
                          <m:t>𝑖</m:t>
                        </m:r>
                      </m:sub>
                      <m:sup>
                        <m:r>
                          <a:rPr lang="en-US" sz="2200" i="1">
                            <a:latin typeface="Cambria Math" panose="02040503050406030204" pitchFamily="18" charset="0"/>
                          </a:rPr>
                          <m:t>𝑇</m:t>
                        </m:r>
                      </m:sup>
                    </m:sSubSup>
                    <m:r>
                      <a:rPr lang="en-US" sz="2200" b="1">
                        <a:latin typeface="Cambria Math" panose="02040503050406030204" pitchFamily="18" charset="0"/>
                      </a:rPr>
                      <m:t>𝛃</m:t>
                    </m:r>
                  </m:oMath>
                </a14:m>
                <a:r>
                  <a:rPr lang="en-US" sz="2200" dirty="0"/>
                  <a:t>   </a:t>
                </a:r>
              </a:p>
            </p:txBody>
          </p:sp>
        </mc:Choice>
        <mc:Fallback xmlns="">
          <p:sp>
            <p:nvSpPr>
              <p:cNvPr id="2" name="Content Placeholder 1">
                <a:extLst>
                  <a:ext uri="{FF2B5EF4-FFF2-40B4-BE49-F238E27FC236}">
                    <a16:creationId xmlns:a16="http://schemas.microsoft.com/office/drawing/2014/main" id="{BDAFE643-5AE6-4562-A6A9-13B9DA51364E}"/>
                  </a:ext>
                </a:extLst>
              </p:cNvPr>
              <p:cNvSpPr>
                <a:spLocks noGrp="1" noRot="1" noChangeAspect="1" noMove="1" noResize="1" noEditPoints="1" noAdjustHandles="1" noChangeArrowheads="1" noChangeShapeType="1" noTextEdit="1"/>
              </p:cNvSpPr>
              <p:nvPr>
                <p:ph idx="1"/>
              </p:nvPr>
            </p:nvSpPr>
            <p:spPr>
              <a:xfrm>
                <a:off x="838200" y="1352550"/>
                <a:ext cx="10515600" cy="5505450"/>
              </a:xfrm>
              <a:blipFill>
                <a:blip r:embed="rId2"/>
                <a:stretch>
                  <a:fillRect l="-69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CF0B85D9-70CA-4B73-87EB-473FB0AB97F8}"/>
              </a:ext>
            </a:extLst>
          </p:cNvPr>
          <p:cNvSpPr>
            <a:spLocks noGrp="1"/>
          </p:cNvSpPr>
          <p:nvPr>
            <p:ph type="sldNum" sz="quarter" idx="12"/>
          </p:nvPr>
        </p:nvSpPr>
        <p:spPr/>
        <p:txBody>
          <a:bodyPr/>
          <a:lstStyle/>
          <a:p>
            <a:fld id="{D44AB33A-367C-40BB-BE1C-07D1887BB17F}" type="slidenum">
              <a:rPr lang="en-US" smtClean="0">
                <a:solidFill>
                  <a:srgbClr val="002060"/>
                </a:solidFill>
              </a:rPr>
              <a:t>6</a:t>
            </a:fld>
            <a:endParaRPr lang="en-US">
              <a:solidFill>
                <a:srgbClr val="002060"/>
              </a:solidFill>
            </a:endParaRPr>
          </a:p>
        </p:txBody>
      </p:sp>
      <p:sp>
        <p:nvSpPr>
          <p:cNvPr id="4" name="Title 3">
            <a:extLst>
              <a:ext uri="{FF2B5EF4-FFF2-40B4-BE49-F238E27FC236}">
                <a16:creationId xmlns:a16="http://schemas.microsoft.com/office/drawing/2014/main" id="{21315308-E9A8-4715-B039-21FDFC13621F}"/>
              </a:ext>
            </a:extLst>
          </p:cNvPr>
          <p:cNvSpPr>
            <a:spLocks noGrp="1"/>
          </p:cNvSpPr>
          <p:nvPr>
            <p:ph type="title"/>
          </p:nvPr>
        </p:nvSpPr>
        <p:spPr/>
        <p:txBody>
          <a:bodyPr/>
          <a:lstStyle/>
          <a:p>
            <a:r>
              <a:rPr lang="en-US" dirty="0"/>
              <a:t>Logistic Regression</a:t>
            </a:r>
          </a:p>
        </p:txBody>
      </p:sp>
      <p:sp>
        <p:nvSpPr>
          <p:cNvPr id="5" name="TextBox 4">
            <a:extLst>
              <a:ext uri="{FF2B5EF4-FFF2-40B4-BE49-F238E27FC236}">
                <a16:creationId xmlns:a16="http://schemas.microsoft.com/office/drawing/2014/main" id="{70576FAF-7993-4270-8C2B-8E7769B48DE2}"/>
              </a:ext>
            </a:extLst>
          </p:cNvPr>
          <p:cNvSpPr txBox="1"/>
          <p:nvPr/>
        </p:nvSpPr>
        <p:spPr>
          <a:xfrm>
            <a:off x="3754844" y="5144578"/>
            <a:ext cx="5232397"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sym typeface="Wingdings" panose="05000000000000000000" pitchFamily="2" charset="2"/>
              </a:rPr>
              <a:t> This is a linear function of the regressors!</a:t>
            </a:r>
            <a:endParaRPr lang="en-US" sz="200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0155B35-B652-44DF-95C8-03AFD608E59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46827" y="4467949"/>
            <a:ext cx="721434" cy="721434"/>
          </a:xfrm>
          <a:prstGeom prst="rect">
            <a:avLst/>
          </a:prstGeom>
        </p:spPr>
      </p:pic>
      <p:sp>
        <p:nvSpPr>
          <p:cNvPr id="7" name="Left Brace 6">
            <a:extLst>
              <a:ext uri="{FF2B5EF4-FFF2-40B4-BE49-F238E27FC236}">
                <a16:creationId xmlns:a16="http://schemas.microsoft.com/office/drawing/2014/main" id="{6BFAE389-212D-428B-96D6-D760D9D4D582}"/>
              </a:ext>
            </a:extLst>
          </p:cNvPr>
          <p:cNvSpPr/>
          <p:nvPr/>
        </p:nvSpPr>
        <p:spPr>
          <a:xfrm rot="16200000">
            <a:off x="2500981" y="4819526"/>
            <a:ext cx="290062" cy="1758952"/>
          </a:xfrm>
          <a:prstGeom prst="leftBrace">
            <a:avLst>
              <a:gd name="adj1" fmla="val 5055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EEF50E31-D839-4DE2-A9AF-3779D48DB170}"/>
                  </a:ext>
                </a:extLst>
              </p:cNvPr>
              <p:cNvSpPr txBox="1"/>
              <p:nvPr/>
            </p:nvSpPr>
            <p:spPr>
              <a:xfrm>
                <a:off x="1766534" y="5766766"/>
                <a:ext cx="7924800" cy="636585"/>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We obtain our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b="1" i="1" smtClean="0">
                                <a:latin typeface="Cambria Math" panose="02040503050406030204" pitchFamily="18" charset="0"/>
                                <a:cs typeface="Arial" panose="020B0604020202020204" pitchFamily="34" charset="0"/>
                              </a:rPr>
                            </m:ctrlPr>
                          </m:accPr>
                          <m:e>
                            <m:r>
                              <a:rPr lang="en-US" sz="2000" b="1" i="0" smtClean="0">
                                <a:latin typeface="Cambria Math" panose="02040503050406030204" pitchFamily="18" charset="0"/>
                                <a:cs typeface="Arial" panose="020B0604020202020204" pitchFamily="34" charset="0"/>
                              </a:rPr>
                              <m:t>𝛃</m:t>
                            </m:r>
                          </m:e>
                        </m:acc>
                      </m:e>
                      <m:sub>
                        <m:r>
                          <a:rPr lang="en-US" sz="2000" b="0" i="1" smtClean="0">
                            <a:latin typeface="Cambria Math" panose="02040503050406030204" pitchFamily="18" charset="0"/>
                            <a:cs typeface="Arial" panose="020B0604020202020204" pitchFamily="34" charset="0"/>
                          </a:rPr>
                          <m:t>𝑗</m:t>
                        </m:r>
                      </m:sub>
                    </m:sSub>
                  </m:oMath>
                </a14:m>
                <a:r>
                  <a:rPr lang="en-US" sz="2000" dirty="0">
                    <a:latin typeface="Arial" panose="020B0604020202020204" pitchFamily="34" charset="0"/>
                    <a:cs typeface="Arial" panose="020B0604020202020204" pitchFamily="34" charset="0"/>
                  </a:rPr>
                  <a:t> estimates by regressing </a:t>
                </a:r>
                <a14:m>
                  <m:oMath xmlns:m="http://schemas.openxmlformats.org/officeDocument/2006/math">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ln</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sSub>
                                  <m:sSubPr>
                                    <m:ctrlPr>
                                      <a:rPr lang="en-US" sz="2000" i="1">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𝑖</m:t>
                                    </m:r>
                                  </m:sub>
                                </m:sSub>
                              </m:num>
                              <m:den>
                                <m:r>
                                  <a:rPr lang="en-US" sz="2000" i="1">
                                    <a:latin typeface="Cambria Math" panose="02040503050406030204" pitchFamily="18" charset="0"/>
                                  </a:rPr>
                                  <m:t>1−</m:t>
                                </m:r>
                                <m:sSub>
                                  <m:sSubPr>
                                    <m:ctrlPr>
                                      <a:rPr lang="en-US" sz="2000" i="1">
                                        <a:latin typeface="Cambria Math" panose="02040503050406030204" pitchFamily="18" charset="0"/>
                                      </a:rPr>
                                    </m:ctrlPr>
                                  </m:sSubPr>
                                  <m:e>
                                    <m:r>
                                      <a:rPr lang="en-US" sz="2000" i="1">
                                        <a:latin typeface="Cambria Math" panose="02040503050406030204" pitchFamily="18" charset="0"/>
                                      </a:rPr>
                                      <m:t>𝜋</m:t>
                                    </m:r>
                                  </m:e>
                                  <m:sub>
                                    <m:r>
                                      <a:rPr lang="en-US" sz="2000" i="1">
                                        <a:latin typeface="Cambria Math" panose="02040503050406030204" pitchFamily="18" charset="0"/>
                                      </a:rPr>
                                      <m:t>𝑖</m:t>
                                    </m:r>
                                  </m:sub>
                                </m:sSub>
                              </m:den>
                            </m:f>
                          </m:e>
                        </m:d>
                      </m:e>
                    </m:func>
                  </m:oMath>
                </a14:m>
                <a:r>
                  <a:rPr lang="en-US" sz="2000" dirty="0">
                    <a:latin typeface="Arial" panose="020B0604020202020204" pitchFamily="34" charset="0"/>
                    <a:cs typeface="Arial" panose="020B0604020202020204" pitchFamily="34" charset="0"/>
                  </a:rPr>
                  <a:t> against </a:t>
                </a:r>
                <a14:m>
                  <m:oMath xmlns:m="http://schemas.openxmlformats.org/officeDocument/2006/math">
                    <m:sSubSup>
                      <m:sSubSupPr>
                        <m:ctrlPr>
                          <a:rPr lang="en-US" sz="2000" i="1">
                            <a:latin typeface="Cambria Math" panose="02040503050406030204" pitchFamily="18" charset="0"/>
                          </a:rPr>
                        </m:ctrlPr>
                      </m:sSubSupPr>
                      <m:e>
                        <m:r>
                          <a:rPr lang="en-US" sz="2000" b="1">
                            <a:latin typeface="Cambria Math" panose="02040503050406030204" pitchFamily="18" charset="0"/>
                          </a:rPr>
                          <m:t>𝐱</m:t>
                        </m:r>
                      </m:e>
                      <m:sub>
                        <m:r>
                          <a:rPr lang="en-US" sz="2000" i="1">
                            <a:latin typeface="Cambria Math" panose="02040503050406030204" pitchFamily="18" charset="0"/>
                          </a:rPr>
                          <m:t>𝑖</m:t>
                        </m:r>
                      </m:sub>
                      <m:sup>
                        <m:r>
                          <a:rPr lang="en-US" sz="2000" i="1">
                            <a:latin typeface="Cambria Math" panose="02040503050406030204" pitchFamily="18" charset="0"/>
                          </a:rPr>
                          <m:t>𝑇</m:t>
                        </m:r>
                      </m:sup>
                    </m:sSubSup>
                    <m:r>
                      <a:rPr lang="en-US" sz="2000" b="1">
                        <a:latin typeface="Cambria Math" panose="02040503050406030204" pitchFamily="18" charset="0"/>
                      </a:rPr>
                      <m:t>𝛃</m:t>
                    </m:r>
                  </m:oMath>
                </a14:m>
                <a:r>
                  <a:rPr lang="en-US" sz="2000" dirty="0"/>
                  <a:t> </a:t>
                </a:r>
                <a:endParaRPr lang="en-US" sz="2000"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EEF50E31-D839-4DE2-A9AF-3779D48DB170}"/>
                  </a:ext>
                </a:extLst>
              </p:cNvPr>
              <p:cNvSpPr txBox="1">
                <a:spLocks noRot="1" noChangeAspect="1" noMove="1" noResize="1" noEditPoints="1" noAdjustHandles="1" noChangeArrowheads="1" noChangeShapeType="1" noTextEdit="1"/>
              </p:cNvSpPr>
              <p:nvPr/>
            </p:nvSpPr>
            <p:spPr>
              <a:xfrm>
                <a:off x="1766534" y="5766766"/>
                <a:ext cx="7924800" cy="636585"/>
              </a:xfrm>
              <a:prstGeom prst="rect">
                <a:avLst/>
              </a:prstGeom>
              <a:blipFill>
                <a:blip r:embed="rId4"/>
                <a:stretch>
                  <a:fillRect l="-846"/>
                </a:stretch>
              </a:blipFill>
            </p:spPr>
            <p:txBody>
              <a:bodyPr/>
              <a:lstStyle/>
              <a:p>
                <a:r>
                  <a:rPr lang="en-US">
                    <a:noFill/>
                  </a:rPr>
                  <a:t> </a:t>
                </a:r>
              </a:p>
            </p:txBody>
          </p:sp>
        </mc:Fallback>
      </mc:AlternateContent>
    </p:spTree>
    <p:extLst>
      <p:ext uri="{BB962C8B-B14F-4D97-AF65-F5344CB8AC3E}">
        <p14:creationId xmlns:p14="http://schemas.microsoft.com/office/powerpoint/2010/main" val="180847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
                                        </p:tgtEl>
                                        <p:attrNameLst>
                                          <p:attrName>style.visibility</p:attrName>
                                        </p:attrNameLst>
                                      </p:cBhvr>
                                      <p:to>
                                        <p:strVal val="visible"/>
                                      </p:to>
                                    </p:set>
                                    <p:animEffect transition="in" filter="fade">
                                      <p:cBhvr>
                                        <p:cTn id="42" dur="500"/>
                                        <p:tgtEl>
                                          <p:spTgt spid="5"/>
                                        </p:tgtEl>
                                      </p:cBhvr>
                                    </p:animEffect>
                                  </p:childTnLst>
                                </p:cTn>
                              </p:par>
                              <p:par>
                                <p:cTn id="43" presetID="10" presetClass="entr" presetSubtype="0" fill="hold" nodeType="with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500"/>
                                        <p:tgtEl>
                                          <p:spTgt spid="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fade">
                                      <p:cBhvr>
                                        <p:cTn id="50" dur="500"/>
                                        <p:tgtEl>
                                          <p:spTgt spid="8"/>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fade">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911C303-6FEA-4B5A-8EFA-27048C791379}"/>
                  </a:ext>
                </a:extLst>
              </p:cNvPr>
              <p:cNvSpPr>
                <a:spLocks noGrp="1"/>
              </p:cNvSpPr>
              <p:nvPr>
                <p:ph idx="1"/>
              </p:nvPr>
            </p:nvSpPr>
            <p:spPr/>
            <p:txBody>
              <a:bodyPr>
                <a:normAutofit/>
              </a:bodyPr>
              <a:lstStyle/>
              <a:p>
                <a:r>
                  <a:rPr lang="en-US" dirty="0"/>
                  <a:t>If we have a large number of replications, we can estimate</a:t>
                </a:r>
              </a:p>
              <a:p>
                <a:pPr marL="457200" lvl="1" indent="0">
                  <a:buNone/>
                </a:pPr>
                <a14:m>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𝜋</m:t>
                            </m:r>
                          </m:e>
                        </m:acc>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oMath>
                </a14:m>
                <a:r>
                  <a:rPr lang="en-US" sz="2200" dirty="0"/>
                  <a:t> sample proportion for a given </a:t>
                </a:r>
                <a14:m>
                  <m:oMath xmlns:m="http://schemas.openxmlformats.org/officeDocument/2006/math">
                    <m:sSub>
                      <m:sSubPr>
                        <m:ctrlPr>
                          <a:rPr lang="en-US" sz="2200" b="0" i="1" smtClean="0">
                            <a:latin typeface="Cambria Math" panose="02040503050406030204" pitchFamily="18" charset="0"/>
                          </a:rPr>
                        </m:ctrlPr>
                      </m:sSubPr>
                      <m:e>
                        <m:r>
                          <a:rPr lang="en-US" sz="2200" b="1" i="0" smtClean="0">
                            <a:latin typeface="Cambria Math" panose="02040503050406030204" pitchFamily="18" charset="0"/>
                          </a:rPr>
                          <m:t>𝐱</m:t>
                        </m:r>
                      </m:e>
                      <m:sub>
                        <m:r>
                          <a:rPr lang="en-US" sz="2200" b="0" i="1" smtClean="0">
                            <a:latin typeface="Cambria Math" panose="02040503050406030204" pitchFamily="18" charset="0"/>
                          </a:rPr>
                          <m:t>𝑖</m:t>
                        </m:r>
                      </m:sub>
                    </m:sSub>
                  </m:oMath>
                </a14:m>
                <a:endParaRPr lang="en-US" sz="2200" dirty="0"/>
              </a:p>
              <a:p>
                <a:pPr marL="457200" lvl="1" indent="0">
                  <a:buNone/>
                </a:pPr>
                <a:r>
                  <a:rPr lang="en-US" sz="2200" dirty="0"/>
                  <a:t>    </a:t>
                </a:r>
                <a14:m>
                  <m:oMath xmlns:m="http://schemas.openxmlformats.org/officeDocument/2006/math">
                    <m:r>
                      <a:rPr lang="en-US" sz="2200" b="0" i="1" smtClean="0">
                        <a:latin typeface="Cambria Math" panose="02040503050406030204" pitchFamily="18" charset="0"/>
                      </a:rPr>
                      <m:t>= </m:t>
                    </m:r>
                    <m:f>
                      <m:fPr>
                        <m:ctrlPr>
                          <a:rPr lang="en-US" sz="2200" b="0" i="1" smtClean="0">
                            <a:latin typeface="Cambria Math" panose="02040503050406030204" pitchFamily="18" charset="0"/>
                          </a:rPr>
                        </m:ctrlPr>
                      </m:fPr>
                      <m:num>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sSub>
                                  <m:sSubPr>
                                    <m:ctrlPr>
                                      <a:rPr lang="en-US" sz="2200" b="0" i="1" smtClean="0">
                                        <a:latin typeface="Cambria Math" panose="02040503050406030204" pitchFamily="18" charset="0"/>
                                      </a:rPr>
                                    </m:ctrlPr>
                                  </m:sSubPr>
                                  <m:e>
                                    <m:r>
                                      <a:rPr lang="en-US" sz="2200" b="1" i="0" smtClean="0">
                                        <a:latin typeface="Cambria Math" panose="02040503050406030204" pitchFamily="18" charset="0"/>
                                      </a:rPr>
                                      <m:t>𝐱</m:t>
                                    </m:r>
                                  </m:e>
                                  <m:sub>
                                    <m:r>
                                      <a:rPr lang="en-US" sz="2200" b="0" i="1" smtClean="0">
                                        <a:latin typeface="Cambria Math" panose="02040503050406030204" pitchFamily="18" charset="0"/>
                                      </a:rPr>
                                      <m:t>𝑗</m:t>
                                    </m:r>
                                  </m:sub>
                                </m:sSub>
                              </m:sub>
                            </m:sSub>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r>
                              <a:rPr lang="en-US" sz="2200" b="1" i="0" smtClean="0">
                                <a:latin typeface="Cambria Math" panose="02040503050406030204" pitchFamily="18" charset="0"/>
                              </a:rPr>
                              <m:t>𝐱</m:t>
                            </m:r>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1" i="0" smtClean="0">
                                    <a:latin typeface="Cambria Math" panose="02040503050406030204" pitchFamily="18" charset="0"/>
                                  </a:rPr>
                                  <m:t>𝐱</m:t>
                                </m:r>
                              </m:e>
                              <m:sub>
                                <m:r>
                                  <a:rPr lang="en-US" sz="2200" b="0" i="1" smtClean="0">
                                    <a:latin typeface="Cambria Math" panose="02040503050406030204" pitchFamily="18" charset="0"/>
                                  </a:rPr>
                                  <m:t>𝑗</m:t>
                                </m:r>
                              </m:sub>
                            </m:sSub>
                          </m:e>
                        </m:nary>
                      </m:num>
                      <m:den>
                        <m:sSub>
                          <m:sSubPr>
                            <m:ctrlPr>
                              <a:rPr lang="en-US" sz="2200" i="1">
                                <a:latin typeface="Cambria Math" panose="02040503050406030204" pitchFamily="18" charset="0"/>
                              </a:rPr>
                            </m:ctrlPr>
                          </m:sSubPr>
                          <m:e>
                            <m:r>
                              <a:rPr lang="en-US" sz="2200" i="1">
                                <a:latin typeface="Cambria Math" panose="02040503050406030204" pitchFamily="18" charset="0"/>
                              </a:rPr>
                              <m:t>𝑛</m:t>
                            </m:r>
                          </m:e>
                          <m:sub>
                            <m:sSub>
                              <m:sSubPr>
                                <m:ctrlPr>
                                  <a:rPr lang="en-US" sz="2200" i="1">
                                    <a:latin typeface="Cambria Math" panose="02040503050406030204" pitchFamily="18" charset="0"/>
                                  </a:rPr>
                                </m:ctrlPr>
                              </m:sSubPr>
                              <m:e>
                                <m:r>
                                  <a:rPr lang="en-US" sz="2200" b="1">
                                    <a:latin typeface="Cambria Math" panose="02040503050406030204" pitchFamily="18" charset="0"/>
                                  </a:rPr>
                                  <m:t>𝐱</m:t>
                                </m:r>
                              </m:e>
                              <m:sub>
                                <m:r>
                                  <a:rPr lang="en-US" sz="2200" i="1">
                                    <a:latin typeface="Cambria Math" panose="02040503050406030204" pitchFamily="18" charset="0"/>
                                  </a:rPr>
                                  <m:t>𝑗</m:t>
                                </m:r>
                              </m:sub>
                            </m:sSub>
                          </m:sub>
                        </m:sSub>
                      </m:den>
                    </m:f>
                  </m:oMath>
                </a14:m>
                <a:endParaRPr lang="en-US" sz="2200" dirty="0"/>
              </a:p>
              <a:p>
                <a:r>
                  <a:rPr lang="en-US" dirty="0"/>
                  <a:t>Then, perform OLS or WLS</a:t>
                </a:r>
              </a:p>
              <a:p>
                <a:r>
                  <a:rPr lang="en-US" dirty="0"/>
                  <a:t>If no replication, we estimate using maximum likelihood estimation</a:t>
                </a:r>
              </a:p>
              <a:p>
                <a:r>
                  <a:rPr lang="en-US" dirty="0"/>
                  <a:t>Once we have our regression coefficients, we can transform them to obtain an estimated probability of success</a:t>
                </a:r>
              </a:p>
              <a:p>
                <a:pPr lvl="1">
                  <a:buFont typeface="Wingdings" panose="05000000000000000000" pitchFamily="2" charset="2"/>
                  <a:buChar char="à"/>
                </a:pPr>
                <a:r>
                  <a:rPr lang="en-US" sz="2200" b="0" dirty="0"/>
                  <a:t> </a:t>
                </a:r>
                <a14:m>
                  <m:oMath xmlns:m="http://schemas.openxmlformats.org/officeDocument/2006/math">
                    <m:sSub>
                      <m:sSubPr>
                        <m:ctrlPr>
                          <a:rPr lang="en-US" sz="2200" b="0" i="1" smtClean="0">
                            <a:latin typeface="Cambria Math" panose="02040503050406030204" pitchFamily="18" charset="0"/>
                          </a:rPr>
                        </m:ctrlPr>
                      </m:sSubPr>
                      <m:e>
                        <m:acc>
                          <m:accPr>
                            <m:chr m:val="̂"/>
                            <m:ctrlPr>
                              <a:rPr lang="en-US" sz="2200" b="0" i="1" smtClean="0">
                                <a:latin typeface="Cambria Math" panose="02040503050406030204" pitchFamily="18" charset="0"/>
                              </a:rPr>
                            </m:ctrlPr>
                          </m:accPr>
                          <m:e>
                            <m:r>
                              <a:rPr lang="en-US" sz="2200" b="0" i="1" smtClean="0">
                                <a:latin typeface="Cambria Math" panose="02040503050406030204" pitchFamily="18" charset="0"/>
                              </a:rPr>
                              <m:t>𝜋</m:t>
                            </m:r>
                          </m:e>
                        </m:acc>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1</m:t>
                        </m:r>
                      </m:num>
                      <m:den>
                        <m:r>
                          <a:rPr lang="en-US" sz="2200" b="0" i="1" smtClean="0">
                            <a:latin typeface="Cambria Math" panose="02040503050406030204" pitchFamily="18" charset="0"/>
                          </a:rPr>
                          <m:t>1+</m:t>
                        </m:r>
                        <m:sSup>
                          <m:sSupPr>
                            <m:ctrlPr>
                              <a:rPr lang="en-US" sz="2200" b="0" i="1" smtClean="0">
                                <a:latin typeface="Cambria Math" panose="02040503050406030204" pitchFamily="18" charset="0"/>
                              </a:rPr>
                            </m:ctrlPr>
                          </m:sSupPr>
                          <m:e>
                            <m:r>
                              <a:rPr lang="en-US" sz="2200" b="0" i="1" smtClean="0">
                                <a:latin typeface="Cambria Math" panose="02040503050406030204" pitchFamily="18" charset="0"/>
                              </a:rPr>
                              <m:t>𝑒</m:t>
                            </m:r>
                          </m:e>
                          <m:sup>
                            <m:r>
                              <a:rPr lang="en-US" sz="2200" b="0" i="1" smtClean="0">
                                <a:latin typeface="Cambria Math" panose="02040503050406030204" pitchFamily="18" charset="0"/>
                              </a:rPr>
                              <m:t>−</m:t>
                            </m:r>
                            <m:sSubSup>
                              <m:sSubSupPr>
                                <m:ctrlPr>
                                  <a:rPr lang="en-US" sz="2200" b="0" i="1" smtClean="0">
                                    <a:latin typeface="Cambria Math" panose="02040503050406030204" pitchFamily="18" charset="0"/>
                                  </a:rPr>
                                </m:ctrlPr>
                              </m:sSubSupPr>
                              <m:e>
                                <m:r>
                                  <a:rPr lang="en-US" sz="2200" b="1" i="0" smtClean="0">
                                    <a:latin typeface="Cambria Math" panose="02040503050406030204" pitchFamily="18" charset="0"/>
                                  </a:rPr>
                                  <m:t>𝐱</m:t>
                                </m:r>
                              </m:e>
                              <m:sub>
                                <m:r>
                                  <a:rPr lang="en-US" sz="2200" b="0" i="1" smtClean="0">
                                    <a:latin typeface="Cambria Math" panose="02040503050406030204" pitchFamily="18" charset="0"/>
                                  </a:rPr>
                                  <m:t>𝑖</m:t>
                                </m:r>
                              </m:sub>
                              <m:sup>
                                <m:r>
                                  <a:rPr lang="en-US" sz="2200" b="0" i="1" smtClean="0">
                                    <a:latin typeface="Cambria Math" panose="02040503050406030204" pitchFamily="18" charset="0"/>
                                  </a:rPr>
                                  <m:t>𝑇</m:t>
                                </m:r>
                              </m:sup>
                            </m:sSubSup>
                            <m:acc>
                              <m:accPr>
                                <m:chr m:val="̂"/>
                                <m:ctrlPr>
                                  <a:rPr lang="en-US" sz="2200" b="1" i="1" smtClean="0">
                                    <a:latin typeface="Cambria Math" panose="02040503050406030204" pitchFamily="18" charset="0"/>
                                  </a:rPr>
                                </m:ctrlPr>
                              </m:accPr>
                              <m:e>
                                <m:r>
                                  <a:rPr lang="en-US" sz="2200" b="1" i="0" smtClean="0">
                                    <a:latin typeface="Cambria Math" panose="02040503050406030204" pitchFamily="18" charset="0"/>
                                  </a:rPr>
                                  <m:t>𝛃</m:t>
                                </m:r>
                              </m:e>
                            </m:acc>
                          </m:sup>
                        </m:sSup>
                      </m:den>
                    </m:f>
                  </m:oMath>
                </a14:m>
                <a:r>
                  <a:rPr lang="en-US" sz="2200" dirty="0"/>
                  <a:t> </a:t>
                </a:r>
              </a:p>
            </p:txBody>
          </p:sp>
        </mc:Choice>
        <mc:Fallback xmlns="">
          <p:sp>
            <p:nvSpPr>
              <p:cNvPr id="2" name="Content Placeholder 1">
                <a:extLst>
                  <a:ext uri="{FF2B5EF4-FFF2-40B4-BE49-F238E27FC236}">
                    <a16:creationId xmlns:a16="http://schemas.microsoft.com/office/drawing/2014/main" id="{8911C303-6FEA-4B5A-8EFA-27048C791379}"/>
                  </a:ext>
                </a:extLst>
              </p:cNvPr>
              <p:cNvSpPr>
                <a:spLocks noGrp="1" noRot="1" noChangeAspect="1" noMove="1" noResize="1" noEditPoints="1" noAdjustHandles="1" noChangeArrowheads="1" noChangeShapeType="1" noTextEdit="1"/>
              </p:cNvSpPr>
              <p:nvPr>
                <p:ph idx="1"/>
              </p:nvPr>
            </p:nvSpPr>
            <p:spPr>
              <a:blipFill>
                <a:blip r:embed="rId2"/>
                <a:stretch>
                  <a:fillRect l="-696"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95FAF46-23A0-4D97-9BA1-914BA3D0FFA7}"/>
              </a:ext>
            </a:extLst>
          </p:cNvPr>
          <p:cNvSpPr>
            <a:spLocks noGrp="1"/>
          </p:cNvSpPr>
          <p:nvPr>
            <p:ph type="sldNum" sz="quarter" idx="12"/>
          </p:nvPr>
        </p:nvSpPr>
        <p:spPr/>
        <p:txBody>
          <a:bodyPr/>
          <a:lstStyle/>
          <a:p>
            <a:fld id="{D44AB33A-367C-40BB-BE1C-07D1887BB17F}" type="slidenum">
              <a:rPr lang="en-US" smtClean="0"/>
              <a:t>7</a:t>
            </a:fld>
            <a:endParaRPr lang="en-US"/>
          </a:p>
        </p:txBody>
      </p:sp>
      <p:sp>
        <p:nvSpPr>
          <p:cNvPr id="4" name="Title 3">
            <a:extLst>
              <a:ext uri="{FF2B5EF4-FFF2-40B4-BE49-F238E27FC236}">
                <a16:creationId xmlns:a16="http://schemas.microsoft.com/office/drawing/2014/main" id="{DB670105-484A-4DD0-A6F4-418CDBB9A4A8}"/>
              </a:ext>
            </a:extLst>
          </p:cNvPr>
          <p:cNvSpPr>
            <a:spLocks noGrp="1"/>
          </p:cNvSpPr>
          <p:nvPr>
            <p:ph type="title"/>
          </p:nvPr>
        </p:nvSpPr>
        <p:spPr/>
        <p:txBody>
          <a:bodyPr/>
          <a:lstStyle/>
          <a:p>
            <a:r>
              <a:rPr lang="en-US" dirty="0"/>
              <a:t>Logistic Regression</a:t>
            </a:r>
          </a:p>
        </p:txBody>
      </p:sp>
    </p:spTree>
    <p:extLst>
      <p:ext uri="{BB962C8B-B14F-4D97-AF65-F5344CB8AC3E}">
        <p14:creationId xmlns:p14="http://schemas.microsoft.com/office/powerpoint/2010/main" val="2646396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1F687D3-8938-4DA0-A8E2-E1CE128BAC4C}"/>
              </a:ext>
            </a:extLst>
          </p:cNvPr>
          <p:cNvSpPr/>
          <p:nvPr/>
        </p:nvSpPr>
        <p:spPr>
          <a:xfrm>
            <a:off x="0" y="6002026"/>
            <a:ext cx="12192000" cy="851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850EDF-4C7D-4144-8DDC-0F7C9B7ED184}"/>
                  </a:ext>
                </a:extLst>
              </p:cNvPr>
              <p:cNvSpPr>
                <a:spLocks noGrp="1"/>
              </p:cNvSpPr>
              <p:nvPr>
                <p:ph idx="1"/>
              </p:nvPr>
            </p:nvSpPr>
            <p:spPr/>
            <p:txBody>
              <a:bodyPr/>
              <a:lstStyle/>
              <a:p>
                <a:r>
                  <a:rPr lang="en-US" dirty="0"/>
                  <a:t>Let </a:t>
                </a:r>
                <a14:m>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𝑦</m:t>
                        </m:r>
                      </m:e>
                    </m:acc>
                    <m:sSub>
                      <m:sSubPr>
                        <m:ctrlPr>
                          <a:rPr lang="en-US" b="1" i="1" dirty="0" smtClean="0">
                            <a:solidFill>
                              <a:srgbClr val="FF0000"/>
                            </a:solidFill>
                            <a:latin typeface="Cambria Math" panose="02040503050406030204" pitchFamily="18" charset="0"/>
                          </a:rPr>
                        </m:ctrlPr>
                      </m:sSubPr>
                      <m:e>
                        <m:d>
                          <m:dPr>
                            <m:begChr m:val=""/>
                            <m:endChr m:val="|"/>
                            <m:ctrlPr>
                              <a:rPr lang="en-US" b="0" i="1" dirty="0" smtClean="0">
                                <a:solidFill>
                                  <a:srgbClr val="FF0000"/>
                                </a:solidFill>
                                <a:latin typeface="Cambria Math" panose="02040503050406030204" pitchFamily="18" charset="0"/>
                              </a:rPr>
                            </m:ctrlPr>
                          </m:dPr>
                          <m:e>
                            <m:r>
                              <a:rPr lang="en-US">
                                <a:latin typeface="Cambria Math" panose="02040503050406030204" pitchFamily="18" charset="0"/>
                              </a:rPr>
                              <m:t>​</m:t>
                            </m:r>
                          </m:e>
                        </m:d>
                      </m:e>
                      <m:sub>
                        <m:r>
                          <a:rPr lang="en-US" b="1" dirty="0">
                            <a:solidFill>
                              <a:srgbClr val="FF0000"/>
                            </a:solidFill>
                            <a:latin typeface="Cambria Math" panose="02040503050406030204" pitchFamily="18" charset="0"/>
                          </a:rPr>
                          <m:t>𝐱</m:t>
                        </m:r>
                        <m:r>
                          <a:rPr lang="en-US" i="1" dirty="0">
                            <a:solidFill>
                              <a:srgbClr val="FF0000"/>
                            </a:solidFill>
                            <a:latin typeface="Cambria Math" panose="02040503050406030204" pitchFamily="18" charset="0"/>
                          </a:rPr>
                          <m:t>=</m:t>
                        </m:r>
                        <m:sSub>
                          <m:sSubPr>
                            <m:ctrlPr>
                              <a:rPr lang="en-US" i="1" dirty="0">
                                <a:solidFill>
                                  <a:srgbClr val="FF0000"/>
                                </a:solidFill>
                                <a:latin typeface="Cambria Math" panose="02040503050406030204" pitchFamily="18" charset="0"/>
                              </a:rPr>
                            </m:ctrlPr>
                          </m:sSubPr>
                          <m:e>
                            <m:r>
                              <a:rPr lang="en-US" b="1" dirty="0">
                                <a:solidFill>
                                  <a:srgbClr val="FF0000"/>
                                </a:solidFill>
                                <a:latin typeface="Cambria Math" panose="02040503050406030204" pitchFamily="18" charset="0"/>
                              </a:rPr>
                              <m:t>𝐱</m:t>
                            </m:r>
                          </m:e>
                          <m:sub>
                            <m:r>
                              <a:rPr lang="en-US" i="1" dirty="0">
                                <a:solidFill>
                                  <a:srgbClr val="FF0000"/>
                                </a:solidFill>
                                <a:latin typeface="Cambria Math" panose="02040503050406030204" pitchFamily="18" charset="0"/>
                              </a:rPr>
                              <m:t>𝑖</m:t>
                            </m:r>
                          </m:sub>
                        </m:sSub>
                      </m:sub>
                    </m:sSub>
                    <m:r>
                      <a:rPr lang="en-US" b="0" i="1" dirty="0" smtClean="0">
                        <a:latin typeface="Cambria Math" panose="02040503050406030204" pitchFamily="18" charset="0"/>
                      </a:rPr>
                      <m:t>=</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ln</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𝜋</m:t>
                                        </m:r>
                                      </m:e>
                                    </m:acc>
                                  </m:e>
                                  <m:sub>
                                    <m:r>
                                      <a:rPr lang="en-US" i="1">
                                        <a:latin typeface="Cambria Math" panose="02040503050406030204" pitchFamily="18" charset="0"/>
                                      </a:rPr>
                                      <m:t>𝑖</m:t>
                                    </m:r>
                                  </m:sub>
                                </m:sSub>
                              </m:num>
                              <m:den>
                                <m:r>
                                  <a:rPr lang="en-US" b="0" i="1" dirty="0" smtClean="0">
                                    <a:latin typeface="Cambria Math" panose="02040503050406030204" pitchFamily="18" charset="0"/>
                                  </a:rPr>
                                  <m:t>1−</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𝜋</m:t>
                                        </m:r>
                                      </m:e>
                                    </m:acc>
                                  </m:e>
                                  <m:sub>
                                    <m:r>
                                      <a:rPr lang="en-US" i="1">
                                        <a:latin typeface="Cambria Math" panose="02040503050406030204" pitchFamily="18" charset="0"/>
                                      </a:rPr>
                                      <m:t>𝑖</m:t>
                                    </m:r>
                                  </m:sub>
                                </m:sSub>
                              </m:den>
                            </m:f>
                          </m:e>
                        </m:d>
                      </m:e>
                    </m:fun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1" i="0" dirty="0" smtClean="0">
                            <a:latin typeface="Cambria Math" panose="02040503050406030204" pitchFamily="18" charset="0"/>
                          </a:rPr>
                          <m:t>𝐱</m:t>
                        </m:r>
                      </m:e>
                      <m:sub>
                        <m:r>
                          <a:rPr lang="en-US" b="0" i="1" dirty="0" smtClean="0">
                            <a:latin typeface="Cambria Math" panose="02040503050406030204" pitchFamily="18" charset="0"/>
                          </a:rPr>
                          <m:t>𝑖</m:t>
                        </m:r>
                      </m:sub>
                      <m:sup>
                        <m:r>
                          <a:rPr lang="en-US" b="0" i="1" dirty="0" smtClean="0">
                            <a:latin typeface="Cambria Math" panose="02040503050406030204" pitchFamily="18" charset="0"/>
                          </a:rPr>
                          <m:t>𝑇</m:t>
                        </m:r>
                      </m:sup>
                    </m:sSubSup>
                    <m:acc>
                      <m:accPr>
                        <m:chr m:val="̂"/>
                        <m:ctrlPr>
                          <a:rPr lang="en-US" b="1" i="1" dirty="0" smtClean="0">
                            <a:latin typeface="Cambria Math" panose="02040503050406030204" pitchFamily="18" charset="0"/>
                          </a:rPr>
                        </m:ctrlPr>
                      </m:accPr>
                      <m:e>
                        <m:r>
                          <a:rPr lang="en-US" b="1" i="0" dirty="0" smtClean="0">
                            <a:latin typeface="Cambria Math" panose="02040503050406030204" pitchFamily="18" charset="0"/>
                          </a:rPr>
                          <m:t>𝛃</m:t>
                        </m:r>
                      </m:e>
                    </m:acc>
                    <m:r>
                      <a:rPr lang="en-US" b="1" i="0" dirty="0" smtClean="0">
                        <a:latin typeface="Cambria Math" panose="02040503050406030204" pitchFamily="18" charset="0"/>
                      </a:rPr>
                      <m:t>=</m:t>
                    </m:r>
                    <m:sSub>
                      <m:sSubPr>
                        <m:ctrlPr>
                          <a:rPr lang="en-US" b="1" i="1" dirty="0" smtClean="0">
                            <a:latin typeface="Cambria Math" panose="02040503050406030204" pitchFamily="18" charset="0"/>
                          </a:rPr>
                        </m:ctrlPr>
                      </m:sSubPr>
                      <m:e>
                        <m:acc>
                          <m:accPr>
                            <m:chr m:val="̂"/>
                            <m:ctrlPr>
                              <a:rPr lang="en-US" i="1" dirty="0" smtClean="0">
                                <a:latin typeface="Cambria Math" panose="02040503050406030204" pitchFamily="18" charset="0"/>
                              </a:rPr>
                            </m:ctrlPr>
                          </m:accPr>
                          <m:e>
                            <m:r>
                              <a:rPr lang="en-US" b="0" i="1" dirty="0" smtClean="0">
                                <a:latin typeface="Cambria Math" panose="02040503050406030204" pitchFamily="18" charset="0"/>
                              </a:rPr>
                              <m:t>𝛽</m:t>
                            </m:r>
                          </m:e>
                        </m:acc>
                      </m:e>
                      <m:sub>
                        <m:r>
                          <a:rPr lang="en-US" b="0" i="1" dirty="0" smtClean="0">
                            <a:latin typeface="Cambria Math" panose="02040503050406030204" pitchFamily="18" charset="0"/>
                          </a:rPr>
                          <m:t>0</m:t>
                        </m:r>
                      </m:sub>
                    </m:sSub>
                    <m:r>
                      <a:rPr lang="en-US" b="1" i="1" dirty="0" smtClean="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b="0" i="1" dirty="0">
                                <a:latin typeface="Cambria Math" panose="02040503050406030204" pitchFamily="18" charset="0"/>
                              </a:rPr>
                              <m:t>𝛽</m:t>
                            </m:r>
                          </m:e>
                        </m:acc>
                      </m:e>
                      <m:sub>
                        <m:r>
                          <a:rPr lang="en-US" b="0" i="1" dirty="0" smtClean="0">
                            <a:latin typeface="Cambria Math" panose="02040503050406030204" pitchFamily="18" charset="0"/>
                          </a:rPr>
                          <m:t>1</m:t>
                        </m:r>
                      </m:sub>
                    </m:sSub>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𝑖</m:t>
                        </m:r>
                      </m:sub>
                    </m:sSub>
                  </m:oMath>
                </a14:m>
                <a:endParaRPr lang="en-US" dirty="0"/>
              </a:p>
              <a:p>
                <a:endParaRPr lang="en-US" dirty="0"/>
              </a:p>
              <a:p>
                <a:r>
                  <a:rPr lang="en-US" dirty="0"/>
                  <a:t>Also let </a:t>
                </a:r>
                <a14:m>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𝑦</m:t>
                        </m:r>
                      </m:e>
                    </m:acc>
                    <m:sSub>
                      <m:sSubPr>
                        <m:ctrlPr>
                          <a:rPr lang="en-US" b="0" i="1" dirty="0" smtClean="0">
                            <a:solidFill>
                              <a:srgbClr val="FF0000"/>
                            </a:solidFill>
                            <a:latin typeface="Cambria Math" panose="02040503050406030204" pitchFamily="18" charset="0"/>
                          </a:rPr>
                        </m:ctrlPr>
                      </m:sSubPr>
                      <m:e>
                        <m:d>
                          <m:dPr>
                            <m:begChr m:val=""/>
                            <m:endChr m:val="|"/>
                            <m:ctrlPr>
                              <a:rPr lang="en-US" b="0" i="1" dirty="0" smtClean="0">
                                <a:solidFill>
                                  <a:srgbClr val="FF0000"/>
                                </a:solidFill>
                                <a:latin typeface="Cambria Math" panose="02040503050406030204" pitchFamily="18" charset="0"/>
                              </a:rPr>
                            </m:ctrlPr>
                          </m:dPr>
                          <m:e>
                            <m:r>
                              <a:rPr lang="en-US">
                                <a:latin typeface="Cambria Math" panose="02040503050406030204" pitchFamily="18" charset="0"/>
                              </a:rPr>
                              <m:t>​</m:t>
                            </m:r>
                          </m:e>
                        </m:d>
                      </m:e>
                      <m:sub>
                        <m:r>
                          <a:rPr lang="en-US" b="0" i="1" dirty="0" smtClean="0">
                            <a:solidFill>
                              <a:srgbClr val="FF0000"/>
                            </a:solidFill>
                            <a:latin typeface="Cambria Math" panose="02040503050406030204" pitchFamily="18" charset="0"/>
                          </a:rPr>
                          <m:t>𝑥</m:t>
                        </m:r>
                        <m:r>
                          <a:rPr lang="en-US" i="1" dirty="0">
                            <a:solidFill>
                              <a:srgbClr val="FF0000"/>
                            </a:solidFill>
                            <a:latin typeface="Cambria Math" panose="02040503050406030204" pitchFamily="18" charset="0"/>
                          </a:rPr>
                          <m:t>=</m:t>
                        </m:r>
                        <m:sSub>
                          <m:sSubPr>
                            <m:ctrlPr>
                              <a:rPr lang="en-US" i="1" dirty="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𝑥</m:t>
                            </m:r>
                          </m:e>
                          <m:sub>
                            <m:r>
                              <a:rPr lang="en-US" i="1" dirty="0">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+1</m:t>
                        </m:r>
                      </m:sub>
                    </m:sSub>
                    <m:r>
                      <a:rPr lang="en-US" b="0" i="1" dirty="0" smtClean="0">
                        <a:latin typeface="Cambria Math" panose="02040503050406030204" pitchFamily="18" charset="0"/>
                      </a:rPr>
                      <m:t>=</m:t>
                    </m:r>
                    <m:sSub>
                      <m:sSubPr>
                        <m:ctrlPr>
                          <a:rPr lang="en-US" b="1"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e>
                      <m:sub>
                        <m:r>
                          <a:rPr lang="en-US" i="1" dirty="0">
                            <a:latin typeface="Cambria Math" panose="02040503050406030204" pitchFamily="18" charset="0"/>
                          </a:rPr>
                          <m:t>0</m:t>
                        </m:r>
                      </m:sub>
                    </m:sSub>
                    <m:r>
                      <a:rPr lang="en-US" b="1" i="1" dirty="0">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e>
                      <m:sub>
                        <m:r>
                          <a:rPr lang="en-US" i="1" dirty="0">
                            <a:latin typeface="Cambria Math" panose="02040503050406030204" pitchFamily="18" charset="0"/>
                          </a:rPr>
                          <m:t>1</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𝑖</m:t>
                        </m:r>
                      </m:sub>
                    </m:sSub>
                    <m:r>
                      <a:rPr lang="en-US" b="0" i="1" dirty="0" smtClean="0">
                        <a:latin typeface="Cambria Math" panose="02040503050406030204" pitchFamily="18" charset="0"/>
                      </a:rPr>
                      <m:t>+1)</m:t>
                    </m:r>
                  </m:oMath>
                </a14:m>
                <a:r>
                  <a:rPr lang="en-US" dirty="0"/>
                  <a:t> </a:t>
                </a:r>
                <a:r>
                  <a:rPr lang="en-US" dirty="0">
                    <a:sym typeface="Wingdings" panose="05000000000000000000" pitchFamily="2" charset="2"/>
                  </a:rPr>
                  <a:t> also in the simple case</a:t>
                </a:r>
                <a:endParaRPr lang="en-US" dirty="0"/>
              </a:p>
              <a:p>
                <a:pPr>
                  <a:buFont typeface="Wingdings" panose="05000000000000000000" pitchFamily="2" charset="2"/>
                  <a:buChar char="à"/>
                </a:pPr>
                <a:r>
                  <a:rPr lang="en-US" b="0" dirty="0">
                    <a:solidFill>
                      <a:srgbClr val="FF0000"/>
                    </a:solidFill>
                  </a:rPr>
                  <a:t> </a:t>
                </a:r>
                <a14:m>
                  <m:oMath xmlns:m="http://schemas.openxmlformats.org/officeDocument/2006/math">
                    <m:acc>
                      <m:accPr>
                        <m:chr m:val="̂"/>
                        <m:ctrlPr>
                          <a:rPr lang="en-US" b="0" i="1" smtClean="0">
                            <a:solidFill>
                              <a:srgbClr val="FF0000"/>
                            </a:solidFill>
                            <a:latin typeface="Cambria Math" panose="02040503050406030204" pitchFamily="18" charset="0"/>
                          </a:rPr>
                        </m:ctrlPr>
                      </m:accPr>
                      <m:e>
                        <m:r>
                          <a:rPr lang="en-US" b="0" i="1" smtClean="0">
                            <a:solidFill>
                              <a:srgbClr val="FF0000"/>
                            </a:solidFill>
                            <a:latin typeface="Cambria Math" panose="02040503050406030204" pitchFamily="18" charset="0"/>
                          </a:rPr>
                          <m:t>𝑦</m:t>
                        </m:r>
                      </m:e>
                    </m:acc>
                    <m:sSub>
                      <m:sSubPr>
                        <m:ctrlPr>
                          <a:rPr lang="en-US" b="0" i="1" dirty="0" smtClean="0">
                            <a:solidFill>
                              <a:srgbClr val="FF0000"/>
                            </a:solidFill>
                            <a:latin typeface="Cambria Math" panose="02040503050406030204" pitchFamily="18" charset="0"/>
                          </a:rPr>
                        </m:ctrlPr>
                      </m:sSubPr>
                      <m:e>
                        <m:d>
                          <m:dPr>
                            <m:begChr m:val=""/>
                            <m:endChr m:val="|"/>
                            <m:ctrlPr>
                              <a:rPr lang="en-US" b="0" i="1" dirty="0" smtClean="0">
                                <a:solidFill>
                                  <a:srgbClr val="FF0000"/>
                                </a:solidFill>
                                <a:latin typeface="Cambria Math" panose="02040503050406030204" pitchFamily="18" charset="0"/>
                              </a:rPr>
                            </m:ctrlPr>
                          </m:dPr>
                          <m:e>
                            <m:r>
                              <a:rPr lang="en-US">
                                <a:latin typeface="Cambria Math" panose="02040503050406030204" pitchFamily="18" charset="0"/>
                              </a:rPr>
                              <m:t>​</m:t>
                            </m:r>
                          </m:e>
                        </m:d>
                      </m:e>
                      <m:sub>
                        <m:r>
                          <a:rPr lang="en-US" b="0" i="1" dirty="0">
                            <a:solidFill>
                              <a:srgbClr val="FF0000"/>
                            </a:solidFill>
                            <a:latin typeface="Cambria Math" panose="02040503050406030204" pitchFamily="18" charset="0"/>
                          </a:rPr>
                          <m:t>𝑥</m:t>
                        </m:r>
                        <m:r>
                          <a:rPr lang="en-US" b="0" i="0" dirty="0">
                            <a:solidFill>
                              <a:srgbClr val="FF0000"/>
                            </a:solidFill>
                            <a:latin typeface="Cambria Math" panose="02040503050406030204" pitchFamily="18" charset="0"/>
                          </a:rPr>
                          <m:t>=</m:t>
                        </m:r>
                        <m:sSub>
                          <m:sSubPr>
                            <m:ctrlPr>
                              <a:rPr lang="en-US" i="1" dirty="0">
                                <a:solidFill>
                                  <a:srgbClr val="FF0000"/>
                                </a:solidFill>
                                <a:latin typeface="Cambria Math" panose="02040503050406030204" pitchFamily="18" charset="0"/>
                              </a:rPr>
                            </m:ctrlPr>
                          </m:sSubPr>
                          <m:e>
                            <m:r>
                              <m:rPr>
                                <m:sty m:val="p"/>
                              </m:rPr>
                              <a:rPr lang="en-US" b="0" i="0" dirty="0">
                                <a:solidFill>
                                  <a:srgbClr val="FF0000"/>
                                </a:solidFill>
                                <a:latin typeface="Cambria Math" panose="02040503050406030204" pitchFamily="18" charset="0"/>
                              </a:rPr>
                              <m:t>x</m:t>
                            </m:r>
                          </m:e>
                          <m:sub>
                            <m:r>
                              <a:rPr lang="en-US" i="1" dirty="0">
                                <a:solidFill>
                                  <a:srgbClr val="FF0000"/>
                                </a:solidFill>
                                <a:latin typeface="Cambria Math" panose="02040503050406030204" pitchFamily="18" charset="0"/>
                              </a:rPr>
                              <m:t>𝑖</m:t>
                            </m:r>
                          </m:sub>
                        </m:sSub>
                        <m:r>
                          <a:rPr lang="en-US" i="1" dirty="0">
                            <a:solidFill>
                              <a:srgbClr val="FF0000"/>
                            </a:solidFill>
                            <a:latin typeface="Cambria Math" panose="02040503050406030204" pitchFamily="18" charset="0"/>
                          </a:rPr>
                          <m:t>+1</m:t>
                        </m:r>
                      </m:sub>
                    </m:sSub>
                    <m:r>
                      <a:rPr lang="en-US" b="0" i="1" dirty="0" smtClean="0">
                        <a:solidFill>
                          <a:srgbClr val="FF0000"/>
                        </a:solidFill>
                        <a:latin typeface="Cambria Math" panose="02040503050406030204" pitchFamily="18" charset="0"/>
                      </a:rPr>
                      <m:t>−</m:t>
                    </m:r>
                    <m:acc>
                      <m:accPr>
                        <m:chr m:val="̂"/>
                        <m:ctrlPr>
                          <a:rPr lang="en-US" i="1">
                            <a:solidFill>
                              <a:srgbClr val="FF0000"/>
                            </a:solidFill>
                            <a:latin typeface="Cambria Math" panose="02040503050406030204" pitchFamily="18" charset="0"/>
                          </a:rPr>
                        </m:ctrlPr>
                      </m:accPr>
                      <m:e>
                        <m:r>
                          <a:rPr lang="en-US" i="1">
                            <a:solidFill>
                              <a:srgbClr val="FF0000"/>
                            </a:solidFill>
                            <a:latin typeface="Cambria Math" panose="02040503050406030204" pitchFamily="18" charset="0"/>
                          </a:rPr>
                          <m:t>𝑦</m:t>
                        </m:r>
                      </m:e>
                    </m:acc>
                    <m:sSub>
                      <m:sSubPr>
                        <m:ctrlPr>
                          <a:rPr lang="en-US" b="1" i="1" dirty="0">
                            <a:solidFill>
                              <a:srgbClr val="FF0000"/>
                            </a:solidFill>
                            <a:latin typeface="Cambria Math" panose="02040503050406030204" pitchFamily="18" charset="0"/>
                          </a:rPr>
                        </m:ctrlPr>
                      </m:sSubPr>
                      <m:e>
                        <m:d>
                          <m:dPr>
                            <m:begChr m:val=""/>
                            <m:endChr m:val="|"/>
                            <m:ctrlPr>
                              <a:rPr lang="en-US" i="1" dirty="0">
                                <a:solidFill>
                                  <a:srgbClr val="FF0000"/>
                                </a:solidFill>
                                <a:latin typeface="Cambria Math" panose="02040503050406030204" pitchFamily="18" charset="0"/>
                              </a:rPr>
                            </m:ctrlPr>
                          </m:dPr>
                          <m:e>
                            <m:r>
                              <a:rPr lang="en-US">
                                <a:latin typeface="Cambria Math" panose="02040503050406030204" pitchFamily="18" charset="0"/>
                              </a:rPr>
                              <m:t>​</m:t>
                            </m:r>
                          </m:e>
                        </m:d>
                      </m:e>
                      <m:sub>
                        <m:r>
                          <a:rPr lang="en-US" b="0" i="1" dirty="0">
                            <a:solidFill>
                              <a:srgbClr val="FF0000"/>
                            </a:solidFill>
                            <a:latin typeface="Cambria Math" panose="02040503050406030204" pitchFamily="18" charset="0"/>
                          </a:rPr>
                          <m:t>𝑥</m:t>
                        </m:r>
                        <m:r>
                          <a:rPr lang="en-US" i="1" dirty="0">
                            <a:solidFill>
                              <a:srgbClr val="FF0000"/>
                            </a:solidFill>
                            <a:latin typeface="Cambria Math" panose="02040503050406030204" pitchFamily="18" charset="0"/>
                          </a:rPr>
                          <m:t>=</m:t>
                        </m:r>
                        <m:sSub>
                          <m:sSubPr>
                            <m:ctrlPr>
                              <a:rPr lang="en-US" i="1" dirty="0">
                                <a:solidFill>
                                  <a:srgbClr val="FF0000"/>
                                </a:solidFill>
                                <a:latin typeface="Cambria Math" panose="02040503050406030204" pitchFamily="18" charset="0"/>
                              </a:rPr>
                            </m:ctrlPr>
                          </m:sSubPr>
                          <m:e>
                            <m:r>
                              <a:rPr lang="en-US" b="0" i="1" dirty="0">
                                <a:solidFill>
                                  <a:srgbClr val="FF0000"/>
                                </a:solidFill>
                                <a:latin typeface="Cambria Math" panose="02040503050406030204" pitchFamily="18" charset="0"/>
                              </a:rPr>
                              <m:t>𝑥</m:t>
                            </m:r>
                          </m:e>
                          <m:sub>
                            <m:r>
                              <a:rPr lang="en-US" b="0" i="1" dirty="0">
                                <a:solidFill>
                                  <a:srgbClr val="FF0000"/>
                                </a:solidFill>
                                <a:latin typeface="Cambria Math" panose="02040503050406030204" pitchFamily="18" charset="0"/>
                              </a:rPr>
                              <m:t>𝑖</m:t>
                            </m:r>
                          </m:sub>
                        </m:sSub>
                      </m:sub>
                    </m:sSub>
                    <m:r>
                      <a:rPr lang="en-US" b="1" i="1" dirty="0" smtClean="0">
                        <a:solidFill>
                          <a:srgbClr val="002060"/>
                        </a:solidFill>
                        <a:latin typeface="Cambria Math" panose="02040503050406030204" pitchFamily="18" charset="0"/>
                      </a:rPr>
                      <m:t>=</m:t>
                    </m:r>
                    <m:sSub>
                      <m:sSubPr>
                        <m:ctrlPr>
                          <a:rPr lang="en-US" i="1" dirty="0">
                            <a:latin typeface="Cambria Math" panose="02040503050406030204" pitchFamily="18" charset="0"/>
                          </a:rPr>
                        </m:ctrlPr>
                      </m:sSubPr>
                      <m:e>
                        <m:acc>
                          <m:accPr>
                            <m:chr m:val="̂"/>
                            <m:ctrlPr>
                              <a:rPr lang="en-US" i="1" dirty="0">
                                <a:latin typeface="Cambria Math" panose="02040503050406030204" pitchFamily="18" charset="0"/>
                              </a:rPr>
                            </m:ctrlPr>
                          </m:accPr>
                          <m:e>
                            <m:r>
                              <a:rPr lang="en-US" i="1" dirty="0">
                                <a:latin typeface="Cambria Math" panose="02040503050406030204" pitchFamily="18" charset="0"/>
                              </a:rPr>
                              <m:t>𝛽</m:t>
                            </m:r>
                          </m:e>
                        </m:acc>
                      </m:e>
                      <m:sub>
                        <m:r>
                          <a:rPr lang="en-US" i="1" dirty="0">
                            <a:latin typeface="Cambria Math" panose="02040503050406030204" pitchFamily="18" charset="0"/>
                          </a:rPr>
                          <m:t>1</m:t>
                        </m:r>
                      </m:sub>
                    </m:sSub>
                  </m:oMath>
                </a14:m>
                <a:endParaRPr lang="en-US" dirty="0"/>
              </a:p>
              <a:p>
                <a:pPr>
                  <a:buFont typeface="Wingdings" panose="05000000000000000000" pitchFamily="2" charset="2"/>
                  <a:buChar char="à"/>
                </a:pPr>
                <a:r>
                  <a:rPr lang="en-US" dirty="0"/>
                  <a:t> </a:t>
                </a:r>
                <a14:m>
                  <m:oMath xmlns:m="http://schemas.openxmlformats.org/officeDocument/2006/math">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ln</m:t>
                        </m:r>
                      </m:fName>
                      <m:e>
                        <m:d>
                          <m:dPr>
                            <m:ctrlPr>
                              <a:rPr lang="en-US" b="0" i="1" dirty="0" smtClean="0">
                                <a:latin typeface="Cambria Math" panose="02040503050406030204" pitchFamily="18" charset="0"/>
                              </a:rPr>
                            </m:ctrlPr>
                          </m:dPr>
                          <m:e>
                            <m:f>
                              <m:fPr>
                                <m:ctrlPr>
                                  <a:rPr lang="en-US" b="0" i="1" dirty="0" smtClean="0">
                                    <a:latin typeface="Cambria Math" panose="02040503050406030204" pitchFamily="18" charset="0"/>
                                  </a:rPr>
                                </m:ctrlPr>
                              </m:fPr>
                              <m:num>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𝜋</m:t>
                                    </m:r>
                                  </m:e>
                                </m:acc>
                                <m:sSub>
                                  <m:sSubPr>
                                    <m:ctrlPr>
                                      <a:rPr lang="en-US" b="0" i="1" smtClean="0">
                                        <a:latin typeface="Cambria Math" panose="02040503050406030204" pitchFamily="18" charset="0"/>
                                      </a:rPr>
                                    </m:ctrlPr>
                                  </m:sSubPr>
                                  <m:e>
                                    <m:d>
                                      <m:dPr>
                                        <m:begChr m:val=""/>
                                        <m:endChr m:val="|"/>
                                        <m:ctrlPr>
                                          <a:rPr lang="en-US" b="0" i="1" dirty="0" smtClean="0">
                                            <a:latin typeface="Cambria Math" panose="02040503050406030204" pitchFamily="18" charset="0"/>
                                          </a:rPr>
                                        </m:ctrlPr>
                                      </m:dPr>
                                      <m:e>
                                        <m:r>
                                          <a:rPr lang="en-US">
                                            <a:latin typeface="Cambria Math" panose="02040503050406030204" pitchFamily="18" charset="0"/>
                                          </a:rPr>
                                          <m:t>​</m:t>
                                        </m:r>
                                      </m:e>
                                    </m:d>
                                  </m:e>
                                  <m:sub>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+1</m:t>
                                    </m:r>
                                  </m:sub>
                                </m:sSub>
                              </m:num>
                              <m:den>
                                <m:r>
                                  <a:rPr lang="en-US" b="0" i="1" dirty="0" smtClean="0">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𝜋</m:t>
                                    </m:r>
                                  </m:e>
                                </m:acc>
                                <m:sSub>
                                  <m:sSubPr>
                                    <m:ctrlPr>
                                      <a:rPr lang="en-US" i="1">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r>
                                      <a:rPr lang="en-US" i="1">
                                        <a:latin typeface="Cambria Math" panose="02040503050406030204" pitchFamily="18" charset="0"/>
                                      </a:rPr>
                                      <m:t>+1</m:t>
                                    </m:r>
                                  </m:sub>
                                </m:sSub>
                              </m:den>
                            </m:f>
                          </m:e>
                        </m:d>
                      </m:e>
                    </m:func>
                    <m:r>
                      <a:rPr lang="en-US" b="0" i="1" smtClean="0">
                        <a:latin typeface="Cambria Math" panose="02040503050406030204" pitchFamily="18" charset="0"/>
                      </a:rPr>
                      <m:t>−</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ln</m:t>
                        </m:r>
                      </m:fName>
                      <m:e>
                        <m:d>
                          <m:dPr>
                            <m:ctrlPr>
                              <a:rPr lang="en-US" i="1" dirty="0">
                                <a:latin typeface="Cambria Math" panose="02040503050406030204" pitchFamily="18" charset="0"/>
                              </a:rPr>
                            </m:ctrlPr>
                          </m:dPr>
                          <m:e>
                            <m:f>
                              <m:fPr>
                                <m:ctrlPr>
                                  <a:rPr lang="en-US" i="1" dirty="0">
                                    <a:latin typeface="Cambria Math" panose="02040503050406030204" pitchFamily="18" charset="0"/>
                                  </a:rPr>
                                </m:ctrlPr>
                              </m:fPr>
                              <m:num>
                                <m:acc>
                                  <m:accPr>
                                    <m:chr m:val="̂"/>
                                    <m:ctrlPr>
                                      <a:rPr lang="en-US" i="1">
                                        <a:latin typeface="Cambria Math" panose="02040503050406030204" pitchFamily="18" charset="0"/>
                                      </a:rPr>
                                    </m:ctrlPr>
                                  </m:accPr>
                                  <m:e>
                                    <m:r>
                                      <a:rPr lang="en-US" i="1">
                                        <a:latin typeface="Cambria Math" panose="02040503050406030204" pitchFamily="18" charset="0"/>
                                      </a:rPr>
                                      <m:t>𝜋</m:t>
                                    </m:r>
                                  </m:e>
                                </m:acc>
                                <m:sSub>
                                  <m:sSubPr>
                                    <m:ctrlPr>
                                      <a:rPr lang="en-US" i="1">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ub>
                                </m:sSub>
                              </m:num>
                              <m:den>
                                <m:r>
                                  <a:rPr lang="en-US" i="1" dirty="0">
                                    <a:latin typeface="Cambria Math" panose="02040503050406030204" pitchFamily="18" charset="0"/>
                                  </a:rPr>
                                  <m:t>1−</m:t>
                                </m:r>
                                <m:acc>
                                  <m:accPr>
                                    <m:chr m:val="̂"/>
                                    <m:ctrlPr>
                                      <a:rPr lang="en-US" i="1">
                                        <a:latin typeface="Cambria Math" panose="02040503050406030204" pitchFamily="18" charset="0"/>
                                      </a:rPr>
                                    </m:ctrlPr>
                                  </m:accPr>
                                  <m:e>
                                    <m:r>
                                      <a:rPr lang="en-US" i="1">
                                        <a:latin typeface="Cambria Math" panose="02040503050406030204" pitchFamily="18" charset="0"/>
                                      </a:rPr>
                                      <m:t>𝜋</m:t>
                                    </m:r>
                                  </m:e>
                                </m:acc>
                                <m:sSub>
                                  <m:sSubPr>
                                    <m:ctrlPr>
                                      <a:rPr lang="en-US" i="1">
                                        <a:latin typeface="Cambria Math" panose="02040503050406030204" pitchFamily="18" charset="0"/>
                                      </a:rPr>
                                    </m:ctrlPr>
                                  </m:sSubPr>
                                  <m:e>
                                    <m:d>
                                      <m:dPr>
                                        <m:begChr m:val=""/>
                                        <m:endChr m:val="|"/>
                                        <m:ctrlPr>
                                          <a:rPr lang="en-US" i="1" dirty="0">
                                            <a:latin typeface="Cambria Math" panose="02040503050406030204" pitchFamily="18" charset="0"/>
                                          </a:rPr>
                                        </m:ctrlPr>
                                      </m:dPr>
                                      <m:e>
                                        <m:r>
                                          <a:rPr lang="en-US">
                                            <a:latin typeface="Cambria Math" panose="02040503050406030204" pitchFamily="18" charset="0"/>
                                          </a:rPr>
                                          <m:t>​</m:t>
                                        </m:r>
                                      </m:e>
                                    </m:d>
                                  </m:e>
                                  <m:sub>
                                    <m:r>
                                      <a:rPr lang="en-US" i="1">
                                        <a:latin typeface="Cambria Math" panose="02040503050406030204" pitchFamily="18" charset="0"/>
                                      </a:rPr>
                                      <m:t>𝑥</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sub>
                                </m:sSub>
                              </m:den>
                            </m:f>
                          </m:e>
                        </m:d>
                      </m:e>
                    </m:fun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𝛽</m:t>
                            </m:r>
                          </m:e>
                        </m:acc>
                      </m:e>
                      <m:sub>
                        <m:r>
                          <a:rPr lang="en-US" b="0" i="1" smtClean="0">
                            <a:latin typeface="Cambria Math" panose="02040503050406030204" pitchFamily="18" charset="0"/>
                          </a:rPr>
                          <m:t>1</m:t>
                        </m:r>
                      </m:sub>
                    </m:sSub>
                  </m:oMath>
                </a14:m>
                <a:endParaRPr lang="en-US" dirty="0"/>
              </a:p>
              <a:p>
                <a:pPr>
                  <a:buFont typeface="Wingdings" panose="05000000000000000000" pitchFamily="2" charset="2"/>
                  <a:buChar char="à"/>
                </a:pPr>
                <a:endParaRPr lang="en-US" dirty="0"/>
              </a:p>
              <a:p>
                <a:pPr>
                  <a:buFont typeface="Wingdings" panose="05000000000000000000" pitchFamily="2" charset="2"/>
                  <a:buChar char="à"/>
                </a:pPr>
                <a:endParaRPr lang="en-US" dirty="0"/>
              </a:p>
              <a:p>
                <a:pPr>
                  <a:buFont typeface="Wingdings" panose="05000000000000000000" pitchFamily="2" charset="2"/>
                  <a:buChar char="à"/>
                </a:pPr>
                <a:r>
                  <a:rPr lang="en-US" b="0" dirty="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ln</m:t>
                        </m:r>
                      </m:fName>
                      <m:e>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sz="2400" i="1">
                                    <a:latin typeface="Cambria Math" panose="02040503050406030204" pitchFamily="18" charset="0"/>
                                  </a:rPr>
                                  <m:t>𝑂𝑑𝑑</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r>
                                      <a:rPr lang="en-US" sz="2400" i="1">
                                        <a:latin typeface="Cambria Math" panose="02040503050406030204" pitchFamily="18" charset="0"/>
                                      </a:rPr>
                                      <m:t>+1</m:t>
                                    </m:r>
                                  </m:sub>
                                </m:sSub>
                              </m:num>
                              <m:den>
                                <m:r>
                                  <a:rPr lang="en-US" sz="2400" i="1">
                                    <a:latin typeface="Cambria Math" panose="02040503050406030204" pitchFamily="18" charset="0"/>
                                  </a:rPr>
                                  <m:t>𝑂𝑑𝑑</m:t>
                                </m:r>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sub>
                                </m:sSub>
                              </m:den>
                            </m:f>
                          </m:e>
                        </m:d>
                        <m:r>
                          <a:rPr lang="en-US" b="0" i="1" smtClean="0">
                            <a:latin typeface="Cambria Math" panose="02040503050406030204" pitchFamily="18" charset="0"/>
                          </a:rPr>
                          <m:t>=</m:t>
                        </m:r>
                      </m:e>
                    </m:fun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𝛽</m:t>
                            </m:r>
                          </m:e>
                        </m:acc>
                      </m:e>
                      <m:sub>
                        <m:r>
                          <a:rPr lang="en-US" i="1">
                            <a:latin typeface="Cambria Math" panose="02040503050406030204" pitchFamily="18" charset="0"/>
                          </a:rPr>
                          <m:t>1</m:t>
                        </m:r>
                      </m:sub>
                    </m:sSub>
                  </m:oMath>
                </a14:m>
                <a:endParaRPr lang="en-US" dirty="0"/>
              </a:p>
            </p:txBody>
          </p:sp>
        </mc:Choice>
        <mc:Fallback xmlns="">
          <p:sp>
            <p:nvSpPr>
              <p:cNvPr id="2" name="Content Placeholder 1">
                <a:extLst>
                  <a:ext uri="{FF2B5EF4-FFF2-40B4-BE49-F238E27FC236}">
                    <a16:creationId xmlns:a16="http://schemas.microsoft.com/office/drawing/2014/main" id="{82850EDF-4C7D-4144-8DDC-0F7C9B7ED184}"/>
                  </a:ext>
                </a:extLst>
              </p:cNvPr>
              <p:cNvSpPr>
                <a:spLocks noGrp="1" noRot="1" noChangeAspect="1" noMove="1" noResize="1" noEditPoints="1" noAdjustHandles="1" noChangeArrowheads="1" noChangeShapeType="1" noTextEdit="1"/>
              </p:cNvSpPr>
              <p:nvPr>
                <p:ph idx="1"/>
              </p:nvPr>
            </p:nvSpPr>
            <p:spPr>
              <a:blipFill>
                <a:blip r:embed="rId2"/>
                <a:stretch>
                  <a:fillRect l="-696"/>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A1C30BA-E973-4A2E-AF47-E85A60A45926}"/>
              </a:ext>
            </a:extLst>
          </p:cNvPr>
          <p:cNvSpPr>
            <a:spLocks noGrp="1"/>
          </p:cNvSpPr>
          <p:nvPr>
            <p:ph type="sldNum" sz="quarter" idx="12"/>
          </p:nvPr>
        </p:nvSpPr>
        <p:spPr/>
        <p:txBody>
          <a:bodyPr/>
          <a:lstStyle/>
          <a:p>
            <a:fld id="{D44AB33A-367C-40BB-BE1C-07D1887BB17F}" type="slidenum">
              <a:rPr lang="en-US" smtClean="0">
                <a:solidFill>
                  <a:srgbClr val="002060"/>
                </a:solidFill>
              </a:rPr>
              <a:t>8</a:t>
            </a:fld>
            <a:endParaRPr lang="en-US">
              <a:solidFill>
                <a:srgbClr val="002060"/>
              </a:solidFill>
            </a:endParaRPr>
          </a:p>
        </p:txBody>
      </p:sp>
      <p:sp>
        <p:nvSpPr>
          <p:cNvPr id="4" name="Title 3">
            <a:extLst>
              <a:ext uri="{FF2B5EF4-FFF2-40B4-BE49-F238E27FC236}">
                <a16:creationId xmlns:a16="http://schemas.microsoft.com/office/drawing/2014/main" id="{494B55E7-632B-4F3D-85DF-6FBBCE4036AE}"/>
              </a:ext>
            </a:extLst>
          </p:cNvPr>
          <p:cNvSpPr>
            <a:spLocks noGrp="1"/>
          </p:cNvSpPr>
          <p:nvPr>
            <p:ph type="title"/>
          </p:nvPr>
        </p:nvSpPr>
        <p:spPr/>
        <p:txBody>
          <a:bodyPr/>
          <a:lstStyle/>
          <a:p>
            <a:r>
              <a:rPr lang="en-US" dirty="0"/>
              <a:t>Interpretation of Logistic Regression Parameters</a:t>
            </a:r>
          </a:p>
        </p:txBody>
      </p:sp>
      <p:sp>
        <p:nvSpPr>
          <p:cNvPr id="5" name="Left Brace 4">
            <a:extLst>
              <a:ext uri="{FF2B5EF4-FFF2-40B4-BE49-F238E27FC236}">
                <a16:creationId xmlns:a16="http://schemas.microsoft.com/office/drawing/2014/main" id="{49B0C74B-0509-4042-874B-F06BA860CA4B}"/>
              </a:ext>
            </a:extLst>
          </p:cNvPr>
          <p:cNvSpPr/>
          <p:nvPr/>
        </p:nvSpPr>
        <p:spPr>
          <a:xfrm rot="16200000">
            <a:off x="5317431" y="1300022"/>
            <a:ext cx="303585" cy="1253566"/>
          </a:xfrm>
          <a:prstGeom prst="leftBrace">
            <a:avLst>
              <a:gd name="adj1" fmla="val 5055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7544442A-7896-4D9F-9D69-1B080FE622CD}"/>
              </a:ext>
            </a:extLst>
          </p:cNvPr>
          <p:cNvSpPr txBox="1"/>
          <p:nvPr/>
        </p:nvSpPr>
        <p:spPr>
          <a:xfrm>
            <a:off x="4308668" y="2036499"/>
            <a:ext cx="2321110" cy="400110"/>
          </a:xfrm>
          <a:prstGeom prst="rect">
            <a:avLst/>
          </a:prstGeom>
          <a:noFill/>
        </p:spPr>
        <p:txBody>
          <a:bodyPr wrap="square" rtlCol="0">
            <a:spAutoFit/>
          </a:bodyPr>
          <a:lstStyle/>
          <a:p>
            <a:pPr algn="ctr"/>
            <a:r>
              <a:rPr lang="en-US" sz="2000" dirty="0">
                <a:latin typeface="Arial" panose="020B0604020202020204" pitchFamily="34" charset="0"/>
                <a:cs typeface="Arial" panose="020B0604020202020204" pitchFamily="34" charset="0"/>
              </a:rPr>
              <a:t>In the simple case</a:t>
            </a:r>
          </a:p>
        </p:txBody>
      </p:sp>
      <p:sp>
        <p:nvSpPr>
          <p:cNvPr id="7" name="Left Brace 6">
            <a:extLst>
              <a:ext uri="{FF2B5EF4-FFF2-40B4-BE49-F238E27FC236}">
                <a16:creationId xmlns:a16="http://schemas.microsoft.com/office/drawing/2014/main" id="{27C1BFF0-8232-4505-8205-EEE14284729D}"/>
              </a:ext>
            </a:extLst>
          </p:cNvPr>
          <p:cNvSpPr/>
          <p:nvPr/>
        </p:nvSpPr>
        <p:spPr>
          <a:xfrm rot="16200000">
            <a:off x="2128232" y="3791462"/>
            <a:ext cx="303585" cy="1117600"/>
          </a:xfrm>
          <a:prstGeom prst="leftBrace">
            <a:avLst>
              <a:gd name="adj1" fmla="val 5055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5AB08CA-F1C1-4C8A-8D70-F938D319A908}"/>
                  </a:ext>
                </a:extLst>
              </p:cNvPr>
              <p:cNvSpPr txBox="1"/>
              <p:nvPr/>
            </p:nvSpPr>
            <p:spPr>
              <a:xfrm>
                <a:off x="1386354" y="4461469"/>
                <a:ext cx="1787340" cy="4299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𝑂𝑑𝑑</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𝑖</m:t>
                              </m:r>
                            </m:sub>
                          </m:sSub>
                          <m:r>
                            <a:rPr lang="en-US" sz="2000" b="0" i="1" smtClean="0">
                              <a:latin typeface="Cambria Math" panose="02040503050406030204" pitchFamily="18" charset="0"/>
                              <a:cs typeface="Arial" panose="020B0604020202020204" pitchFamily="34" charset="0"/>
                            </a:rPr>
                            <m:t>+1</m:t>
                          </m:r>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8" name="TextBox 7">
                <a:extLst>
                  <a:ext uri="{FF2B5EF4-FFF2-40B4-BE49-F238E27FC236}">
                    <a16:creationId xmlns:a16="http://schemas.microsoft.com/office/drawing/2014/main" id="{95AB08CA-F1C1-4C8A-8D70-F938D319A908}"/>
                  </a:ext>
                </a:extLst>
              </p:cNvPr>
              <p:cNvSpPr txBox="1">
                <a:spLocks noRot="1" noChangeAspect="1" noMove="1" noResize="1" noEditPoints="1" noAdjustHandles="1" noChangeArrowheads="1" noChangeShapeType="1" noTextEdit="1"/>
              </p:cNvSpPr>
              <p:nvPr/>
            </p:nvSpPr>
            <p:spPr>
              <a:xfrm>
                <a:off x="1386354" y="4461469"/>
                <a:ext cx="1787340" cy="429926"/>
              </a:xfrm>
              <a:prstGeom prst="rect">
                <a:avLst/>
              </a:prstGeom>
              <a:blipFill>
                <a:blip r:embed="rId3"/>
                <a:stretch>
                  <a:fillRect b="-4286"/>
                </a:stretch>
              </a:blipFill>
            </p:spPr>
            <p:txBody>
              <a:bodyPr/>
              <a:lstStyle/>
              <a:p>
                <a:r>
                  <a:rPr lang="en-US">
                    <a:noFill/>
                  </a:rPr>
                  <a:t> </a:t>
                </a:r>
              </a:p>
            </p:txBody>
          </p:sp>
        </mc:Fallback>
      </mc:AlternateContent>
      <p:sp>
        <p:nvSpPr>
          <p:cNvPr id="9" name="Left Brace 8">
            <a:extLst>
              <a:ext uri="{FF2B5EF4-FFF2-40B4-BE49-F238E27FC236}">
                <a16:creationId xmlns:a16="http://schemas.microsoft.com/office/drawing/2014/main" id="{A3E5D122-86F7-40F6-A839-D0462C522B05}"/>
              </a:ext>
            </a:extLst>
          </p:cNvPr>
          <p:cNvSpPr/>
          <p:nvPr/>
        </p:nvSpPr>
        <p:spPr>
          <a:xfrm rot="16200000">
            <a:off x="4088515" y="3916966"/>
            <a:ext cx="303585" cy="866591"/>
          </a:xfrm>
          <a:prstGeom prst="leftBrace">
            <a:avLst>
              <a:gd name="adj1" fmla="val 50555"/>
              <a:gd name="adj2" fmla="val 50000"/>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8D5FBA-25F8-4FFE-8181-C62A59F9989C}"/>
                  </a:ext>
                </a:extLst>
              </p:cNvPr>
              <p:cNvSpPr txBox="1"/>
              <p:nvPr/>
            </p:nvSpPr>
            <p:spPr>
              <a:xfrm>
                <a:off x="3807012" y="4459958"/>
                <a:ext cx="914400" cy="42992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cs typeface="Arial" panose="020B0604020202020204" pitchFamily="34" charset="0"/>
                        </a:rPr>
                        <m:t>𝑂𝑑𝑑</m:t>
                      </m:r>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𝑠</m:t>
                          </m:r>
                        </m:e>
                        <m:sub>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𝑖</m:t>
                              </m:r>
                            </m:sub>
                          </m:sSub>
                        </m:sub>
                      </m:sSub>
                    </m:oMath>
                  </m:oMathPara>
                </a14:m>
                <a:endParaRPr lang="en-US" sz="2000" dirty="0">
                  <a:latin typeface="Arial" panose="020B0604020202020204" pitchFamily="34" charset="0"/>
                  <a:cs typeface="Arial" panose="020B0604020202020204" pitchFamily="34" charset="0"/>
                </a:endParaRPr>
              </a:p>
            </p:txBody>
          </p:sp>
        </mc:Choice>
        <mc:Fallback xmlns="">
          <p:sp>
            <p:nvSpPr>
              <p:cNvPr id="10" name="TextBox 9">
                <a:extLst>
                  <a:ext uri="{FF2B5EF4-FFF2-40B4-BE49-F238E27FC236}">
                    <a16:creationId xmlns:a16="http://schemas.microsoft.com/office/drawing/2014/main" id="{E28D5FBA-25F8-4FFE-8181-C62A59F9989C}"/>
                  </a:ext>
                </a:extLst>
              </p:cNvPr>
              <p:cNvSpPr txBox="1">
                <a:spLocks noRot="1" noChangeAspect="1" noMove="1" noResize="1" noEditPoints="1" noAdjustHandles="1" noChangeArrowheads="1" noChangeShapeType="1" noTextEdit="1"/>
              </p:cNvSpPr>
              <p:nvPr/>
            </p:nvSpPr>
            <p:spPr>
              <a:xfrm>
                <a:off x="3807012" y="4459958"/>
                <a:ext cx="914400" cy="429926"/>
              </a:xfrm>
              <a:prstGeom prst="rect">
                <a:avLst/>
              </a:prstGeom>
              <a:blipFill>
                <a:blip r:embed="rId4"/>
                <a:stretch>
                  <a:fillRect l="-6000" b="-42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BF69BD2F-350E-432A-8E83-C44452F83E39}"/>
                  </a:ext>
                </a:extLst>
              </p:cNvPr>
              <p:cNvSpPr txBox="1"/>
              <p:nvPr/>
            </p:nvSpPr>
            <p:spPr>
              <a:xfrm>
                <a:off x="4918635" y="4797564"/>
                <a:ext cx="6215529" cy="724622"/>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Interpretation of </a:t>
                </a:r>
                <a14:m>
                  <m:oMath xmlns:m="http://schemas.openxmlformats.org/officeDocument/2006/math">
                    <m:sSub>
                      <m:sSubPr>
                        <m:ctrlPr>
                          <a:rPr lang="en-US" sz="2000" i="1" smtClean="0">
                            <a:latin typeface="Cambria Math" panose="02040503050406030204" pitchFamily="18" charset="0"/>
                          </a:rPr>
                        </m:ctrlPr>
                      </m:sSubPr>
                      <m:e>
                        <m:acc>
                          <m:accPr>
                            <m:chr m:val="̂"/>
                            <m:ctrlPr>
                              <a:rPr lang="en-US" sz="2000" i="1">
                                <a:latin typeface="Cambria Math" panose="02040503050406030204" pitchFamily="18" charset="0"/>
                              </a:rPr>
                            </m:ctrlPr>
                          </m:accPr>
                          <m:e>
                            <m:r>
                              <a:rPr lang="en-US" sz="2000" i="1">
                                <a:latin typeface="Cambria Math" panose="02040503050406030204" pitchFamily="18" charset="0"/>
                              </a:rPr>
                              <m:t>𝛽</m:t>
                            </m:r>
                          </m:e>
                        </m:acc>
                      </m:e>
                      <m:sub>
                        <m:r>
                          <a:rPr lang="en-US" sz="2000" i="1">
                            <a:latin typeface="Cambria Math" panose="02040503050406030204" pitchFamily="18" charset="0"/>
                          </a:rPr>
                          <m:t>1</m:t>
                        </m:r>
                      </m:sub>
                    </m:sSub>
                  </m:oMath>
                </a14:m>
                <a:r>
                  <a:rPr lang="en-US" sz="2000" dirty="0">
                    <a:latin typeface="Arial" panose="020B0604020202020204" pitchFamily="34" charset="0"/>
                    <a:cs typeface="Arial" panose="020B0604020202020204" pitchFamily="34" charset="0"/>
                  </a:rPr>
                  <a:t>: ratio of log-odds when increasing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𝑖</m:t>
                        </m:r>
                      </m:sub>
                    </m:sSub>
                  </m:oMath>
                </a14:m>
                <a:r>
                  <a:rPr lang="en-US" sz="2000" dirty="0">
                    <a:latin typeface="Arial" panose="020B0604020202020204" pitchFamily="34" charset="0"/>
                    <a:cs typeface="Arial" panose="020B0604020202020204" pitchFamily="34" charset="0"/>
                  </a:rPr>
                  <a:t> by one unit, holding all other </a:t>
                </a:r>
                <a14:m>
                  <m:oMath xmlns:m="http://schemas.openxmlformats.org/officeDocument/2006/math">
                    <m:sSub>
                      <m:sSubPr>
                        <m:ctrlPr>
                          <a:rPr lang="en-US" sz="2000" i="1">
                            <a:latin typeface="Cambria Math" panose="02040503050406030204" pitchFamily="18" charset="0"/>
                            <a:cs typeface="Arial" panose="020B0604020202020204" pitchFamily="34" charset="0"/>
                          </a:rPr>
                        </m:ctrlPr>
                      </m:sSubPr>
                      <m:e>
                        <m:r>
                          <a:rPr lang="en-US" sz="2000" i="1">
                            <a:latin typeface="Cambria Math" panose="02040503050406030204" pitchFamily="18" charset="0"/>
                            <a:cs typeface="Arial" panose="020B0604020202020204" pitchFamily="34" charset="0"/>
                          </a:rPr>
                          <m:t>𝑥</m:t>
                        </m:r>
                      </m:e>
                      <m:sub>
                        <m:r>
                          <a:rPr lang="en-US" sz="2000" i="1">
                            <a:latin typeface="Cambria Math" panose="02040503050406030204" pitchFamily="18" charset="0"/>
                            <a:cs typeface="Arial" panose="020B0604020202020204" pitchFamily="34" charset="0"/>
                          </a:rPr>
                          <m:t>𝑖</m:t>
                        </m:r>
                      </m:sub>
                    </m:sSub>
                  </m:oMath>
                </a14:m>
                <a:r>
                  <a:rPr lang="en-US" sz="2000" dirty="0">
                    <a:latin typeface="Arial" panose="020B0604020202020204" pitchFamily="34" charset="0"/>
                    <a:cs typeface="Arial" panose="020B0604020202020204" pitchFamily="34" charset="0"/>
                  </a:rPr>
                  <a:t> constant</a:t>
                </a:r>
              </a:p>
            </p:txBody>
          </p:sp>
        </mc:Choice>
        <mc:Fallback xmlns="">
          <p:sp>
            <p:nvSpPr>
              <p:cNvPr id="11" name="TextBox 10">
                <a:extLst>
                  <a:ext uri="{FF2B5EF4-FFF2-40B4-BE49-F238E27FC236}">
                    <a16:creationId xmlns:a16="http://schemas.microsoft.com/office/drawing/2014/main" id="{BF69BD2F-350E-432A-8E83-C44452F83E39}"/>
                  </a:ext>
                </a:extLst>
              </p:cNvPr>
              <p:cNvSpPr txBox="1">
                <a:spLocks noRot="1" noChangeAspect="1" noMove="1" noResize="1" noEditPoints="1" noAdjustHandles="1" noChangeArrowheads="1" noChangeShapeType="1" noTextEdit="1"/>
              </p:cNvSpPr>
              <p:nvPr/>
            </p:nvSpPr>
            <p:spPr>
              <a:xfrm>
                <a:off x="4918635" y="4797564"/>
                <a:ext cx="6215529" cy="724622"/>
              </a:xfrm>
              <a:prstGeom prst="rect">
                <a:avLst/>
              </a:prstGeom>
              <a:blipFill>
                <a:blip r:embed="rId5"/>
                <a:stretch>
                  <a:fillRect l="-1079" t="-1681" r="-981" b="-14286"/>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82269204-3658-42C7-A66B-AC2BD69A9C88}"/>
              </a:ext>
            </a:extLst>
          </p:cNvPr>
          <p:cNvCxnSpPr>
            <a:cxnSpLocks/>
          </p:cNvCxnSpPr>
          <p:nvPr/>
        </p:nvCxnSpPr>
        <p:spPr>
          <a:xfrm flipV="1">
            <a:off x="3621741" y="5248275"/>
            <a:ext cx="1296894" cy="17836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D71EEBB-BD24-433A-9AD1-55C9C41124F7}"/>
              </a:ext>
            </a:extLst>
          </p:cNvPr>
          <p:cNvSpPr/>
          <p:nvPr/>
        </p:nvSpPr>
        <p:spPr>
          <a:xfrm>
            <a:off x="1619250" y="4987492"/>
            <a:ext cx="1219575" cy="947855"/>
          </a:xfrm>
          <a:prstGeom prst="ellipse">
            <a:avLst/>
          </a:prstGeom>
          <a:noFill/>
          <a:ln w="38100">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Arrow Connector 15">
            <a:extLst>
              <a:ext uri="{FF2B5EF4-FFF2-40B4-BE49-F238E27FC236}">
                <a16:creationId xmlns:a16="http://schemas.microsoft.com/office/drawing/2014/main" id="{923DB476-1710-4B77-BC21-8D812F5B52A3}"/>
              </a:ext>
            </a:extLst>
          </p:cNvPr>
          <p:cNvCxnSpPr>
            <a:cxnSpLocks/>
            <a:stCxn id="15" idx="5"/>
          </p:cNvCxnSpPr>
          <p:nvPr/>
        </p:nvCxnSpPr>
        <p:spPr>
          <a:xfrm>
            <a:off x="2660222" y="5796537"/>
            <a:ext cx="656027" cy="29775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3188962-0F4F-48FC-A762-5606514ED319}"/>
                  </a:ext>
                </a:extLst>
              </p:cNvPr>
              <p:cNvSpPr txBox="1"/>
              <p:nvPr/>
            </p:nvSpPr>
            <p:spPr>
              <a:xfrm>
                <a:off x="3316249" y="5763431"/>
                <a:ext cx="8951951" cy="1091774"/>
              </a:xfrm>
              <a:prstGeom prst="rect">
                <a:avLst/>
              </a:prstGeom>
              <a:noFill/>
            </p:spPr>
            <p:txBody>
              <a:bodyPr wrap="square" rtlCol="0">
                <a:spAutoFit/>
              </a:bodyPr>
              <a:lstStyle/>
              <a:p>
                <a:r>
                  <a:rPr lang="en-US" sz="2000" b="0" dirty="0">
                    <a:latin typeface="Arial" panose="020B0604020202020204" pitchFamily="34" charset="0"/>
                    <a:cs typeface="Arial" panose="020B0604020202020204" pitchFamily="34" charset="0"/>
                  </a:rPr>
                  <a:t>Odds ratio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𝑂</m:t>
                            </m:r>
                          </m:e>
                        </m:acc>
                      </m:e>
                      <m:sub>
                        <m:r>
                          <a:rPr lang="en-US" sz="2000" b="0" i="1" smtClean="0">
                            <a:latin typeface="Cambria Math" panose="02040503050406030204" pitchFamily="18" charset="0"/>
                            <a:cs typeface="Arial" panose="020B0604020202020204" pitchFamily="34" charset="0"/>
                          </a:rPr>
                          <m:t>𝑅</m:t>
                        </m:r>
                      </m:sub>
                    </m:sSub>
                    <m:r>
                      <a:rPr lang="en-US" sz="2000" b="0" i="1" smtClean="0">
                        <a:latin typeface="Cambria Math" panose="02040503050406030204" pitchFamily="18" charset="0"/>
                        <a:cs typeface="Arial" panose="020B0604020202020204" pitchFamily="34" charset="0"/>
                      </a:rPr>
                      <m:t>=</m:t>
                    </m:r>
                    <m:sSup>
                      <m:sSupPr>
                        <m:ctrlPr>
                          <a:rPr lang="en-US" sz="2000" b="0" i="1" smtClean="0">
                            <a:latin typeface="Cambria Math" panose="02040503050406030204" pitchFamily="18" charset="0"/>
                            <a:cs typeface="Arial" panose="020B0604020202020204" pitchFamily="34" charset="0"/>
                          </a:rPr>
                        </m:ctrlPr>
                      </m:sSupPr>
                      <m:e>
                        <m:r>
                          <a:rPr lang="en-US" sz="2000" b="0" i="1" smtClean="0">
                            <a:latin typeface="Cambria Math" panose="02040503050406030204" pitchFamily="18" charset="0"/>
                            <a:cs typeface="Arial" panose="020B0604020202020204" pitchFamily="34" charset="0"/>
                          </a:rPr>
                          <m:t>𝑒</m:t>
                        </m:r>
                      </m:e>
                      <m:sup>
                        <m:sSub>
                          <m:sSubPr>
                            <m:ctrlPr>
                              <a:rPr lang="en-US" sz="2000" b="0" i="1" smtClean="0">
                                <a:latin typeface="Cambria Math" panose="02040503050406030204" pitchFamily="18" charset="0"/>
                                <a:cs typeface="Arial" panose="020B0604020202020204" pitchFamily="34" charset="0"/>
                              </a:rPr>
                            </m:ctrlPr>
                          </m:sSubPr>
                          <m:e>
                            <m:acc>
                              <m:accPr>
                                <m:chr m:val="̂"/>
                                <m:ctrlPr>
                                  <a:rPr lang="en-US" sz="2000" b="0" i="1" smtClean="0">
                                    <a:latin typeface="Cambria Math" panose="02040503050406030204" pitchFamily="18" charset="0"/>
                                    <a:cs typeface="Arial" panose="020B0604020202020204" pitchFamily="34" charset="0"/>
                                  </a:rPr>
                                </m:ctrlPr>
                              </m:accPr>
                              <m:e>
                                <m:r>
                                  <a:rPr lang="en-US" sz="2000" b="0" i="1" smtClean="0">
                                    <a:latin typeface="Cambria Math" panose="02040503050406030204" pitchFamily="18" charset="0"/>
                                    <a:cs typeface="Arial" panose="020B0604020202020204" pitchFamily="34" charset="0"/>
                                  </a:rPr>
                                  <m:t>𝛽</m:t>
                                </m:r>
                              </m:e>
                            </m:acc>
                          </m:e>
                          <m:sub>
                            <m:r>
                              <a:rPr lang="en-US" sz="2000" b="0" i="1" smtClean="0">
                                <a:latin typeface="Cambria Math" panose="02040503050406030204" pitchFamily="18" charset="0"/>
                                <a:cs typeface="Arial" panose="020B0604020202020204" pitchFamily="34" charset="0"/>
                              </a:rPr>
                              <m:t>1</m:t>
                            </m:r>
                          </m:sub>
                        </m:sSub>
                      </m:sup>
                    </m:sSup>
                  </m:oMath>
                </a14:m>
                <a:r>
                  <a:rPr lang="en-US" sz="2000" dirty="0">
                    <a:latin typeface="Arial" panose="020B0604020202020204" pitchFamily="34" charset="0"/>
                    <a:cs typeface="Arial" panose="020B0604020202020204" pitchFamily="34" charset="0"/>
                  </a:rPr>
                  <a:t>, which can be interpreted as the estimated increase in the probability of success associated with a one-unit increase in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𝑖</m:t>
                        </m:r>
                      </m:sub>
                    </m:sSub>
                  </m:oMath>
                </a14:m>
                <a:r>
                  <a:rPr lang="en-US" sz="2000" dirty="0">
                    <a:latin typeface="Arial" panose="020B0604020202020204" pitchFamily="34" charset="0"/>
                    <a:cs typeface="Arial" panose="020B0604020202020204" pitchFamily="34" charset="0"/>
                  </a:rPr>
                  <a:t> holding all other </a:t>
                </a:r>
                <a14:m>
                  <m:oMath xmlns:m="http://schemas.openxmlformats.org/officeDocument/2006/math">
                    <m:sSub>
                      <m:sSubPr>
                        <m:ctrlPr>
                          <a:rPr lang="en-US" sz="2000" b="0" i="1" smtClean="0">
                            <a:latin typeface="Cambria Math" panose="02040503050406030204" pitchFamily="18" charset="0"/>
                            <a:cs typeface="Arial" panose="020B0604020202020204" pitchFamily="34" charset="0"/>
                          </a:rPr>
                        </m:ctrlPr>
                      </m:sSubPr>
                      <m:e>
                        <m:r>
                          <a:rPr lang="en-US" sz="2000" b="0" i="1" smtClean="0">
                            <a:latin typeface="Cambria Math" panose="02040503050406030204" pitchFamily="18" charset="0"/>
                            <a:cs typeface="Arial" panose="020B0604020202020204" pitchFamily="34" charset="0"/>
                          </a:rPr>
                          <m:t>𝑥</m:t>
                        </m:r>
                      </m:e>
                      <m:sub>
                        <m:r>
                          <a:rPr lang="en-US" sz="2000" b="0" i="1" smtClean="0">
                            <a:latin typeface="Cambria Math" panose="02040503050406030204" pitchFamily="18" charset="0"/>
                            <a:cs typeface="Arial" panose="020B0604020202020204" pitchFamily="34" charset="0"/>
                          </a:rPr>
                          <m:t>𝑗</m:t>
                        </m:r>
                      </m:sub>
                    </m:sSub>
                    <m:r>
                      <a:rPr lang="en-US" sz="2000" b="0" i="1" smtClean="0">
                        <a:latin typeface="Cambria Math" panose="02040503050406030204" pitchFamily="18" charset="0"/>
                        <a:cs typeface="Arial" panose="020B0604020202020204" pitchFamily="34" charset="0"/>
                      </a:rPr>
                      <m:t> (</m:t>
                    </m:r>
                    <m:r>
                      <a:rPr lang="en-US" sz="2000" b="0" i="1" smtClean="0">
                        <a:latin typeface="Cambria Math" panose="02040503050406030204" pitchFamily="18" charset="0"/>
                        <a:cs typeface="Arial" panose="020B0604020202020204" pitchFamily="34" charset="0"/>
                      </a:rPr>
                      <m:t>𝑗</m:t>
                    </m:r>
                    <m:r>
                      <a:rPr lang="en-US" sz="2000" b="0" i="1" smtClean="0">
                        <a:latin typeface="Cambria Math" panose="02040503050406030204" pitchFamily="18" charset="0"/>
                        <a:cs typeface="Arial" panose="020B0604020202020204" pitchFamily="34" charset="0"/>
                      </a:rPr>
                      <m:t>≠</m:t>
                    </m:r>
                    <m:r>
                      <a:rPr lang="en-US" sz="2000" b="0" i="1" smtClean="0">
                        <a:latin typeface="Cambria Math" panose="02040503050406030204" pitchFamily="18" charset="0"/>
                        <a:cs typeface="Arial" panose="020B0604020202020204" pitchFamily="34" charset="0"/>
                      </a:rPr>
                      <m:t>𝑖</m:t>
                    </m:r>
                    <m:r>
                      <a:rPr lang="en-US" sz="2000" b="0" i="1" smtClean="0">
                        <a:latin typeface="Cambria Math" panose="02040503050406030204" pitchFamily="18" charset="0"/>
                        <a:cs typeface="Arial" panose="020B0604020202020204" pitchFamily="34" charset="0"/>
                      </a:rPr>
                      <m:t>)</m:t>
                    </m:r>
                  </m:oMath>
                </a14:m>
                <a:r>
                  <a:rPr lang="en-US" sz="2000" dirty="0">
                    <a:latin typeface="Arial" panose="020B0604020202020204" pitchFamily="34" charset="0"/>
                    <a:cs typeface="Arial" panose="020B0604020202020204" pitchFamily="34" charset="0"/>
                  </a:rPr>
                  <a:t> constant.</a:t>
                </a:r>
              </a:p>
            </p:txBody>
          </p:sp>
        </mc:Choice>
        <mc:Fallback xmlns="">
          <p:sp>
            <p:nvSpPr>
              <p:cNvPr id="19" name="TextBox 18">
                <a:extLst>
                  <a:ext uri="{FF2B5EF4-FFF2-40B4-BE49-F238E27FC236}">
                    <a16:creationId xmlns:a16="http://schemas.microsoft.com/office/drawing/2014/main" id="{03188962-0F4F-48FC-A762-5606514ED319}"/>
                  </a:ext>
                </a:extLst>
              </p:cNvPr>
              <p:cNvSpPr txBox="1">
                <a:spLocks noRot="1" noChangeAspect="1" noMove="1" noResize="1" noEditPoints="1" noAdjustHandles="1" noChangeArrowheads="1" noChangeShapeType="1" noTextEdit="1"/>
              </p:cNvSpPr>
              <p:nvPr/>
            </p:nvSpPr>
            <p:spPr>
              <a:xfrm>
                <a:off x="3316249" y="5763431"/>
                <a:ext cx="8951951" cy="1091774"/>
              </a:xfrm>
              <a:prstGeom prst="rect">
                <a:avLst/>
              </a:prstGeom>
              <a:blipFill>
                <a:blip r:embed="rId6"/>
                <a:stretch>
                  <a:fillRect l="-681" r="-204" b="-6111"/>
                </a:stretch>
              </a:blipFill>
            </p:spPr>
            <p:txBody>
              <a:bodyPr/>
              <a:lstStyle/>
              <a:p>
                <a:r>
                  <a:rPr lang="en-US">
                    <a:noFill/>
                  </a:rPr>
                  <a:t> </a:t>
                </a:r>
              </a:p>
            </p:txBody>
          </p:sp>
        </mc:Fallback>
      </mc:AlternateContent>
    </p:spTree>
    <p:extLst>
      <p:ext uri="{BB962C8B-B14F-4D97-AF65-F5344CB8AC3E}">
        <p14:creationId xmlns:p14="http://schemas.microsoft.com/office/powerpoint/2010/main" val="276430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
                                            <p:txEl>
                                              <p:pRg st="3" end="3"/>
                                            </p:txEl>
                                          </p:spTgt>
                                        </p:tgtEl>
                                        <p:attrNameLst>
                                          <p:attrName>style.visibility</p:attrName>
                                        </p:attrNameLst>
                                      </p:cBhvr>
                                      <p:to>
                                        <p:strVal val="visible"/>
                                      </p:to>
                                    </p:set>
                                    <p:animEffect transition="in" filter="fade">
                                      <p:cBhvr>
                                        <p:cTn id="20" dur="500"/>
                                        <p:tgtEl>
                                          <p:spTgt spid="2">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Effect transition="in" filter="fade">
                                      <p:cBhvr>
                                        <p:cTn id="25" dur="500"/>
                                        <p:tgtEl>
                                          <p:spTgt spid="2">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500"/>
                                        <p:tgtEl>
                                          <p:spTgt spid="7"/>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500"/>
                                        <p:tgtEl>
                                          <p:spTgt spid="9"/>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7" end="7"/>
                                            </p:txEl>
                                          </p:spTgt>
                                        </p:tgtEl>
                                        <p:attrNameLst>
                                          <p:attrName>style.visibility</p:attrName>
                                        </p:attrNameLst>
                                      </p:cBhvr>
                                      <p:to>
                                        <p:strVal val="visible"/>
                                      </p:to>
                                    </p:set>
                                    <p:animEffect transition="in" filter="fade">
                                      <p:cBhvr>
                                        <p:cTn id="46" dur="500"/>
                                        <p:tgtEl>
                                          <p:spTgt spid="2">
                                            <p:txEl>
                                              <p:pRg st="7" end="7"/>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grpId="0" nodeType="clickEffect">
                                  <p:stCondLst>
                                    <p:cond delay="0"/>
                                  </p:stCondLst>
                                  <p:childTnLst>
                                    <p:set>
                                      <p:cBhvr>
                                        <p:cTn id="58" dur="1" fill="hold">
                                          <p:stCondLst>
                                            <p:cond delay="0"/>
                                          </p:stCondLst>
                                        </p:cTn>
                                        <p:tgtEl>
                                          <p:spTgt spid="15"/>
                                        </p:tgtEl>
                                        <p:attrNameLst>
                                          <p:attrName>style.visibility</p:attrName>
                                        </p:attrNameLst>
                                      </p:cBhvr>
                                      <p:to>
                                        <p:strVal val="visible"/>
                                      </p:to>
                                    </p:set>
                                    <p:animEffect transition="in" filter="fade">
                                      <p:cBhvr>
                                        <p:cTn id="59" dur="500"/>
                                        <p:tgtEl>
                                          <p:spTgt spid="15"/>
                                        </p:tgtEl>
                                      </p:cBhvr>
                                    </p:animEffect>
                                  </p:childTnLst>
                                </p:cTn>
                              </p:par>
                              <p:par>
                                <p:cTn id="60" presetID="10" presetClass="entr" presetSubtype="0" fill="hold" nodeType="with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animBg="1"/>
      <p:bldP spid="8" grpId="0"/>
      <p:bldP spid="9" grpId="0" animBg="1"/>
      <p:bldP spid="10" grpId="0"/>
      <p:bldP spid="11" grpId="0"/>
      <p:bldP spid="15" grpId="0" animBg="1"/>
      <p:bldP spid="1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C1D4C131-0A64-4CA1-8201-72B0A6FD5B69}"/>
              </a:ext>
            </a:extLst>
          </p:cNvPr>
          <p:cNvSpPr/>
          <p:nvPr/>
        </p:nvSpPr>
        <p:spPr>
          <a:xfrm>
            <a:off x="0" y="6002026"/>
            <a:ext cx="12192000" cy="8513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2060"/>
              </a:solidFill>
            </a:endParaRPr>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84D739F-9533-44AC-969B-A35D5A0BC111}"/>
                  </a:ext>
                </a:extLst>
              </p:cNvPr>
              <p:cNvSpPr>
                <a:spLocks noGrp="1"/>
              </p:cNvSpPr>
              <p:nvPr>
                <p:ph idx="1"/>
              </p:nvPr>
            </p:nvSpPr>
            <p:spPr>
              <a:xfrm>
                <a:off x="742787" y="1352550"/>
                <a:ext cx="11192123" cy="4824413"/>
              </a:xfrm>
            </p:spPr>
            <p:txBody>
              <a:bodyPr>
                <a:noAutofit/>
              </a:bodyPr>
              <a:lstStyle/>
              <a:p>
                <a:pPr marL="457200" indent="-457200">
                  <a:buFont typeface="+mj-lt"/>
                  <a:buAutoNum type="arabicPeriod"/>
                </a:pPr>
                <a:r>
                  <a:rPr lang="en-US" b="1" dirty="0"/>
                  <a:t>Likelihood Ratio Test</a:t>
                </a:r>
              </a:p>
              <a:p>
                <a:pPr lvl="1"/>
                <a:r>
                  <a:rPr lang="en-US" sz="2200" dirty="0"/>
                  <a:t>Define </a:t>
                </a:r>
                <a14:m>
                  <m:oMath xmlns:m="http://schemas.openxmlformats.org/officeDocument/2006/math">
                    <m:r>
                      <a:rPr lang="en-US" sz="2200" b="0" i="1" smtClean="0">
                        <a:latin typeface="Cambria Math" panose="02040503050406030204" pitchFamily="18" charset="0"/>
                      </a:rPr>
                      <m:t>𝐿</m:t>
                    </m:r>
                    <m:r>
                      <a:rPr lang="en-US" sz="2200" b="0" i="1" smtClean="0">
                        <a:latin typeface="Cambria Math" panose="02040503050406030204" pitchFamily="18" charset="0"/>
                      </a:rPr>
                      <m:t>(</m:t>
                    </m:r>
                    <m:r>
                      <a:rPr lang="en-US" sz="2200" b="0" i="1" smtClean="0">
                        <a:latin typeface="Cambria Math" panose="02040503050406030204" pitchFamily="18" charset="0"/>
                      </a:rPr>
                      <m:t>𝐹𝑀</m:t>
                    </m:r>
                    <m:r>
                      <a:rPr lang="en-US" sz="2200" b="0" i="1" smtClean="0">
                        <a:latin typeface="Cambria Math" panose="02040503050406030204" pitchFamily="18" charset="0"/>
                      </a:rPr>
                      <m:t>)</m:t>
                    </m:r>
                  </m:oMath>
                </a14:m>
                <a:r>
                  <a:rPr lang="en-US" sz="2200" dirty="0"/>
                  <a:t> as the likelihood function of the full model and </a:t>
                </a: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𝐹𝑀</m:t>
                                </m:r>
                              </m:e>
                            </m:d>
                          </m:e>
                        </m:d>
                      </m:e>
                    </m:func>
                  </m:oMath>
                </a14:m>
                <a:r>
                  <a:rPr lang="en-US" sz="2200" dirty="0"/>
                  <a:t> as its log-likelihood</a:t>
                </a:r>
              </a:p>
              <a:p>
                <a:pPr marL="914400" lvl="2" indent="0">
                  <a:buNone/>
                </a:pPr>
                <a:r>
                  <a:rPr lang="en-US" sz="2200" dirty="0">
                    <a:sym typeface="Wingdings" panose="05000000000000000000" pitchFamily="2" charset="2"/>
                  </a:rPr>
                  <a:t> For the full model, when estimating parameters using MLE, we use:</a:t>
                </a:r>
              </a:p>
              <a:p>
                <a:pPr marL="914400" lvl="2" indent="0">
                  <a:buNone/>
                </a:pP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𝐹𝑀</m:t>
                                </m:r>
                              </m:e>
                            </m:d>
                          </m:e>
                        </m:d>
                      </m:e>
                    </m:func>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e>
                            </m:d>
                          </m:e>
                        </m:func>
                        <m:r>
                          <a:rPr lang="en-US" sz="2200" b="0" i="1" smtClean="0">
                            <a:latin typeface="Cambria Math" panose="02040503050406030204" pitchFamily="18" charset="0"/>
                          </a:rPr>
                          <m:t>+</m:t>
                        </m:r>
                        <m:nary>
                          <m:naryPr>
                            <m:chr m:val="∑"/>
                            <m:ctrlPr>
                              <a:rPr lang="en-US" sz="2200" b="0" i="1" smtClean="0">
                                <a:latin typeface="Cambria Math" panose="02040503050406030204" pitchFamily="18" charset="0"/>
                              </a:rPr>
                            </m:ctrlPr>
                          </m:naryPr>
                          <m:sub>
                            <m:r>
                              <m:rPr>
                                <m:brk m:alnAt="23"/>
                              </m:rPr>
                              <a:rPr lang="en-US" sz="2200" b="0" i="1" smtClean="0">
                                <a:latin typeface="Cambria Math" panose="02040503050406030204" pitchFamily="18" charset="0"/>
                              </a:rPr>
                              <m:t>𝑖</m:t>
                            </m:r>
                            <m:r>
                              <a:rPr lang="en-US" sz="2200" b="0" i="1" smtClean="0">
                                <a:latin typeface="Cambria Math" panose="02040503050406030204" pitchFamily="18" charset="0"/>
                              </a:rPr>
                              <m:t>=1</m:t>
                            </m:r>
                          </m:sub>
                          <m:sup>
                            <m:r>
                              <a:rPr lang="en-US" sz="2200" b="0" i="1" smtClean="0">
                                <a:latin typeface="Cambria Math" panose="02040503050406030204" pitchFamily="18" charset="0"/>
                              </a:rPr>
                              <m:t>𝑛</m:t>
                            </m:r>
                          </m:sup>
                          <m:e>
                            <m:d>
                              <m:dPr>
                                <m:ctrlPr>
                                  <a:rPr lang="en-US" sz="2200" b="0" i="1" smtClean="0">
                                    <a:latin typeface="Cambria Math" panose="02040503050406030204" pitchFamily="18" charset="0"/>
                                  </a:rPr>
                                </m:ctrlPr>
                              </m:dPr>
                              <m:e>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𝑛</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𝑦</m:t>
                                    </m:r>
                                  </m:e>
                                  <m:sub>
                                    <m:r>
                                      <a:rPr lang="en-US" sz="2200" b="0" i="1" smtClean="0">
                                        <a:latin typeface="Cambria Math" panose="02040503050406030204" pitchFamily="18" charset="0"/>
                                      </a:rPr>
                                      <m:t>𝑖</m:t>
                                    </m:r>
                                  </m:sub>
                                </m:sSub>
                              </m:e>
                            </m:d>
                            <m:r>
                              <m:rPr>
                                <m:sty m:val="p"/>
                              </m:rPr>
                              <a:rPr lang="en-US" sz="2200" b="0" i="0" smtClean="0">
                                <a:latin typeface="Cambria Math" panose="02040503050406030204" pitchFamily="18" charset="0"/>
                              </a:rPr>
                              <m:t>ln</m:t>
                            </m:r>
                            <m:r>
                              <a:rPr lang="en-US" sz="2200" b="0" i="1" smtClean="0">
                                <a:latin typeface="Cambria Math" panose="02040503050406030204" pitchFamily="18" charset="0"/>
                              </a:rPr>
                              <m:t>⁡(1−</m:t>
                            </m:r>
                            <m:sSub>
                              <m:sSubPr>
                                <m:ctrlPr>
                                  <a:rPr lang="en-US" sz="2200" b="0" i="1" smtClean="0">
                                    <a:latin typeface="Cambria Math" panose="02040503050406030204" pitchFamily="18" charset="0"/>
                                  </a:rPr>
                                </m:ctrlPr>
                              </m:sSubPr>
                              <m:e>
                                <m:r>
                                  <a:rPr lang="en-US" sz="2200" b="0" i="1" smtClean="0">
                                    <a:latin typeface="Cambria Math" panose="02040503050406030204" pitchFamily="18" charset="0"/>
                                  </a:rPr>
                                  <m:t>𝜋</m:t>
                                </m:r>
                              </m:e>
                              <m:sub>
                                <m:r>
                                  <a:rPr lang="en-US" sz="2200" b="0" i="1" smtClean="0">
                                    <a:latin typeface="Cambria Math" panose="02040503050406030204" pitchFamily="18" charset="0"/>
                                  </a:rPr>
                                  <m:t>𝑖</m:t>
                                </m:r>
                              </m:sub>
                            </m:sSub>
                            <m:r>
                              <a:rPr lang="en-US" sz="2200" b="0" i="1" smtClean="0">
                                <a:latin typeface="Cambria Math" panose="02040503050406030204" pitchFamily="18" charset="0"/>
                              </a:rPr>
                              <m:t>)</m:t>
                            </m:r>
                          </m:e>
                        </m:nary>
                      </m:e>
                    </m:nary>
                  </m:oMath>
                </a14:m>
                <a:r>
                  <a:rPr lang="en-US" sz="2200" dirty="0"/>
                  <a:t>     (Equation 13.9, p. 425)</a:t>
                </a:r>
              </a:p>
              <a:p>
                <a:pPr lvl="1"/>
                <a:r>
                  <a:rPr lang="en-US" sz="2200" dirty="0"/>
                  <a:t>Define reduced model as one with no predictors</a:t>
                </a:r>
              </a:p>
              <a:p>
                <a:pPr lvl="2">
                  <a:buFont typeface="Wingdings" panose="05000000000000000000" pitchFamily="2" charset="2"/>
                  <a:buChar char="à"/>
                </a:pPr>
                <a14:m>
                  <m:oMath xmlns:m="http://schemas.openxmlformats.org/officeDocument/2006/math">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𝑅𝑀</m:t>
                                </m:r>
                              </m:e>
                            </m:d>
                          </m:e>
                        </m:d>
                      </m:e>
                    </m:func>
                    <m:r>
                      <a:rPr lang="en-US" sz="2200" b="0" i="1" smtClean="0">
                        <a:latin typeface="Cambria Math" panose="02040503050406030204" pitchFamily="18" charset="0"/>
                      </a:rPr>
                      <m:t>=</m:t>
                    </m:r>
                    <m:r>
                      <a:rPr lang="en-US" sz="2200" b="0" i="1" smtClean="0">
                        <a:latin typeface="Cambria Math" panose="02040503050406030204" pitchFamily="18" charset="0"/>
                      </a:rPr>
                      <m:t>𝑦</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m:t>
                        </m:r>
                        <m:r>
                          <a:rPr lang="en-US" sz="2200" b="0" i="1" smtClean="0">
                            <a:latin typeface="Cambria Math" panose="02040503050406030204" pitchFamily="18" charset="0"/>
                          </a:rPr>
                          <m:t>𝑦</m:t>
                        </m:r>
                        <m:r>
                          <a:rPr lang="en-US" sz="2200" b="0" i="1" smtClean="0">
                            <a:latin typeface="Cambria Math" panose="02040503050406030204" pitchFamily="18" charset="0"/>
                          </a:rPr>
                          <m:t>)</m:t>
                        </m:r>
                      </m:e>
                    </m:func>
                    <m:r>
                      <a:rPr lang="en-US" sz="2200" b="0" i="1" smtClean="0">
                        <a:latin typeface="Cambria Math" panose="02040503050406030204" pitchFamily="18" charset="0"/>
                      </a:rPr>
                      <m:t>−</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𝑦</m:t>
                        </m:r>
                      </m:e>
                    </m:d>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𝑛</m:t>
                            </m:r>
                            <m:r>
                              <a:rPr lang="en-US" sz="2200" b="0" i="1" smtClean="0">
                                <a:latin typeface="Cambria Math" panose="02040503050406030204" pitchFamily="18" charset="0"/>
                              </a:rPr>
                              <m:t>−</m:t>
                            </m:r>
                            <m:r>
                              <a:rPr lang="en-US" sz="2200" b="0" i="1" smtClean="0">
                                <a:latin typeface="Cambria Math" panose="02040503050406030204" pitchFamily="18" charset="0"/>
                              </a:rPr>
                              <m:t>𝑦</m:t>
                            </m:r>
                          </m:e>
                        </m:d>
                      </m:e>
                    </m:func>
                    <m:r>
                      <a:rPr lang="en-US" sz="2200" b="0" i="1" smtClean="0">
                        <a:latin typeface="Cambria Math" panose="02040503050406030204" pitchFamily="18" charset="0"/>
                      </a:rPr>
                      <m:t>−</m:t>
                    </m:r>
                    <m:r>
                      <a:rPr lang="en-US" sz="2200" b="0" i="1" smtClean="0">
                        <a:latin typeface="Cambria Math" panose="02040503050406030204" pitchFamily="18" charset="0"/>
                      </a:rPr>
                      <m:t>𝑛</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r>
                          <a:rPr lang="en-US" sz="2200" b="0" i="1" smtClean="0">
                            <a:latin typeface="Cambria Math" panose="02040503050406030204" pitchFamily="18" charset="0"/>
                          </a:rPr>
                          <m:t>(</m:t>
                        </m:r>
                        <m:r>
                          <a:rPr lang="en-US" sz="2200" b="0" i="1" smtClean="0">
                            <a:latin typeface="Cambria Math" panose="02040503050406030204" pitchFamily="18" charset="0"/>
                          </a:rPr>
                          <m:t>𝑛</m:t>
                        </m:r>
                        <m:r>
                          <a:rPr lang="en-US" sz="2200" b="0" i="1" smtClean="0">
                            <a:latin typeface="Cambria Math" panose="02040503050406030204" pitchFamily="18" charset="0"/>
                          </a:rPr>
                          <m:t>)</m:t>
                        </m:r>
                      </m:e>
                    </m:func>
                  </m:oMath>
                </a14:m>
                <a:endParaRPr lang="en-US" sz="2200" dirty="0"/>
              </a:p>
              <a:p>
                <a:pPr marL="914400" lvl="2" indent="0">
                  <a:buNone/>
                </a:pPr>
                <a:r>
                  <a:rPr lang="en-US" sz="2200" dirty="0"/>
                  <a:t>where </a:t>
                </a:r>
                <a14:m>
                  <m:oMath xmlns:m="http://schemas.openxmlformats.org/officeDocument/2006/math">
                    <m:r>
                      <a:rPr lang="en-US" sz="2200" b="0" i="1" smtClean="0">
                        <a:latin typeface="Cambria Math" panose="02040503050406030204" pitchFamily="18" charset="0"/>
                      </a:rPr>
                      <m:t>𝑦</m:t>
                    </m:r>
                  </m:oMath>
                </a14:m>
                <a:r>
                  <a:rPr lang="en-US" sz="2200" dirty="0"/>
                  <a:t> is the total number of successes and </a:t>
                </a:r>
                <a14:m>
                  <m:oMath xmlns:m="http://schemas.openxmlformats.org/officeDocument/2006/math">
                    <m:r>
                      <a:rPr lang="en-US" sz="2200" b="0" i="1" smtClean="0">
                        <a:latin typeface="Cambria Math" panose="02040503050406030204" pitchFamily="18" charset="0"/>
                      </a:rPr>
                      <m:t>𝑛</m:t>
                    </m:r>
                  </m:oMath>
                </a14:m>
                <a:r>
                  <a:rPr lang="en-US" sz="2200" dirty="0"/>
                  <a:t> is the number of observations</a:t>
                </a:r>
              </a:p>
              <a:p>
                <a:pPr lvl="1">
                  <a:buFont typeface="Wingdings" panose="05000000000000000000" pitchFamily="2" charset="2"/>
                  <a:buChar char="à"/>
                </a:pPr>
                <a14:m>
                  <m:oMath xmlns:m="http://schemas.openxmlformats.org/officeDocument/2006/math">
                    <m:r>
                      <a:rPr lang="en-US" sz="2200" b="0" i="1" smtClean="0">
                        <a:latin typeface="Cambria Math" panose="02040503050406030204" pitchFamily="18" charset="0"/>
                        <a:sym typeface="Wingdings" panose="05000000000000000000" pitchFamily="2" charset="2"/>
                      </a:rPr>
                      <m:t>𝐿𝑅</m:t>
                    </m:r>
                    <m:r>
                      <a:rPr lang="en-US" sz="2200" b="0" i="1" smtClean="0">
                        <a:latin typeface="Cambria Math" panose="02040503050406030204" pitchFamily="18" charset="0"/>
                        <a:sym typeface="Wingdings" panose="05000000000000000000" pitchFamily="2" charset="2"/>
                      </a:rPr>
                      <m:t>=</m:t>
                    </m:r>
                  </m:oMath>
                </a14:m>
                <a:r>
                  <a:rPr lang="en-US" sz="2200" dirty="0"/>
                  <a:t> Likelihood Ratio </a:t>
                </a:r>
                <a14:m>
                  <m:oMath xmlns:m="http://schemas.openxmlformats.org/officeDocument/2006/math">
                    <m:r>
                      <a:rPr lang="en-US" sz="2200" b="0" i="1" smtClean="0">
                        <a:latin typeface="Cambria Math" panose="02040503050406030204" pitchFamily="18" charset="0"/>
                      </a:rPr>
                      <m:t>=2</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f>
                              <m:fPr>
                                <m:ctrlPr>
                                  <a:rPr lang="en-US" sz="2200" b="0" i="1" smtClean="0">
                                    <a:latin typeface="Cambria Math" panose="02040503050406030204" pitchFamily="18" charset="0"/>
                                  </a:rPr>
                                </m:ctrlPr>
                              </m:fPr>
                              <m:num>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𝐹𝑀</m:t>
                                    </m:r>
                                  </m:e>
                                </m:d>
                              </m:num>
                              <m:den>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𝑅𝑀</m:t>
                                    </m:r>
                                  </m:e>
                                </m:d>
                              </m:den>
                            </m:f>
                          </m:e>
                        </m:d>
                      </m:e>
                    </m:func>
                    <m:r>
                      <a:rPr lang="en-US" sz="2200" b="0" i="1" smtClean="0">
                        <a:latin typeface="Cambria Math" panose="02040503050406030204" pitchFamily="18" charset="0"/>
                      </a:rPr>
                      <m:t>=2</m:t>
                    </m:r>
                    <m:d>
                      <m:dPr>
                        <m:ctrlPr>
                          <a:rPr lang="en-US" sz="2200" b="0" i="1" smtClean="0">
                            <a:latin typeface="Cambria Math" panose="02040503050406030204" pitchFamily="18" charset="0"/>
                          </a:rPr>
                        </m:ctrlPr>
                      </m:dPr>
                      <m:e>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𝐹𝑀</m:t>
                                    </m:r>
                                  </m:e>
                                </m:d>
                              </m:e>
                            </m:d>
                          </m:e>
                        </m:func>
                        <m:r>
                          <a:rPr lang="en-US" sz="2200" b="0" i="1" smtClean="0">
                            <a:latin typeface="Cambria Math" panose="02040503050406030204" pitchFamily="18" charset="0"/>
                          </a:rPr>
                          <m:t>−</m:t>
                        </m:r>
                        <m:func>
                          <m:funcPr>
                            <m:ctrlPr>
                              <a:rPr lang="en-US" sz="2200" b="0" i="1" smtClean="0">
                                <a:latin typeface="Cambria Math" panose="02040503050406030204" pitchFamily="18" charset="0"/>
                              </a:rPr>
                            </m:ctrlPr>
                          </m:funcPr>
                          <m:fName>
                            <m:r>
                              <m:rPr>
                                <m:sty m:val="p"/>
                              </m:rPr>
                              <a:rPr lang="en-US" sz="2200" b="0" i="0" smtClean="0">
                                <a:latin typeface="Cambria Math" panose="02040503050406030204" pitchFamily="18" charset="0"/>
                              </a:rPr>
                              <m:t>ln</m:t>
                            </m:r>
                          </m:fName>
                          <m:e>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𝐿</m:t>
                                </m:r>
                                <m:d>
                                  <m:dPr>
                                    <m:ctrlPr>
                                      <a:rPr lang="en-US" sz="2200" b="0" i="1" smtClean="0">
                                        <a:latin typeface="Cambria Math" panose="02040503050406030204" pitchFamily="18" charset="0"/>
                                      </a:rPr>
                                    </m:ctrlPr>
                                  </m:dPr>
                                  <m:e>
                                    <m:r>
                                      <a:rPr lang="en-US" sz="2200" b="0" i="1" smtClean="0">
                                        <a:latin typeface="Cambria Math" panose="02040503050406030204" pitchFamily="18" charset="0"/>
                                      </a:rPr>
                                      <m:t>𝑅𝑀</m:t>
                                    </m:r>
                                  </m:e>
                                </m:d>
                              </m:e>
                            </m:d>
                          </m:e>
                        </m:func>
                      </m:e>
                    </m:d>
                  </m:oMath>
                </a14:m>
                <a:endParaRPr lang="en-US" sz="2200" dirty="0"/>
              </a:p>
              <a:p>
                <a:pPr lvl="2"/>
                <a:r>
                  <a:rPr lang="en-US" sz="2200" dirty="0"/>
                  <a:t>For large samples </a:t>
                </a:r>
                <a14:m>
                  <m:oMath xmlns:m="http://schemas.openxmlformats.org/officeDocument/2006/math">
                    <m:r>
                      <a:rPr lang="en-US" sz="2200" b="0" i="1" smtClean="0">
                        <a:latin typeface="Cambria Math" panose="02040503050406030204" pitchFamily="18" charset="0"/>
                        <a:sym typeface="Wingdings" panose="05000000000000000000" pitchFamily="2" charset="2"/>
                      </a:rPr>
                      <m:t>𝐿𝑅</m:t>
                    </m:r>
                    <m:r>
                      <a:rPr lang="en-US" sz="2200" b="0" i="1" smtClean="0">
                        <a:latin typeface="Cambria Math" panose="02040503050406030204" pitchFamily="18" charset="0"/>
                        <a:sym typeface="Wingdings" panose="05000000000000000000" pitchFamily="2" charset="2"/>
                      </a:rPr>
                      <m:t>~</m:t>
                    </m:r>
                    <m:sSubSup>
                      <m:sSubSupPr>
                        <m:ctrlPr>
                          <a:rPr lang="en-US" sz="2200" b="0" i="1" smtClean="0">
                            <a:latin typeface="Cambria Math" panose="02040503050406030204" pitchFamily="18" charset="0"/>
                            <a:sym typeface="Wingdings" panose="05000000000000000000" pitchFamily="2" charset="2"/>
                          </a:rPr>
                        </m:ctrlPr>
                      </m:sSubSupPr>
                      <m:e>
                        <m:r>
                          <a:rPr lang="en-US" sz="2200" b="0" i="1" smtClean="0">
                            <a:latin typeface="Cambria Math" panose="02040503050406030204" pitchFamily="18" charset="0"/>
                            <a:sym typeface="Wingdings" panose="05000000000000000000" pitchFamily="2" charset="2"/>
                          </a:rPr>
                          <m:t>𝜒</m:t>
                        </m:r>
                      </m:e>
                      <m:sub>
                        <m:r>
                          <a:rPr lang="en-US" sz="2200" b="0" i="1" smtClean="0">
                            <a:latin typeface="Cambria Math" panose="02040503050406030204" pitchFamily="18" charset="0"/>
                            <a:sym typeface="Wingdings" panose="05000000000000000000" pitchFamily="2" charset="2"/>
                          </a:rPr>
                          <m:t>𝑣</m:t>
                        </m:r>
                      </m:sub>
                      <m:sup>
                        <m:r>
                          <a:rPr lang="en-US" sz="2200" b="0" i="1" smtClean="0">
                            <a:latin typeface="Cambria Math" panose="02040503050406030204" pitchFamily="18" charset="0"/>
                            <a:sym typeface="Wingdings" panose="05000000000000000000" pitchFamily="2" charset="2"/>
                          </a:rPr>
                          <m:t>2</m:t>
                        </m:r>
                      </m:sup>
                    </m:sSubSup>
                  </m:oMath>
                </a14:m>
                <a:r>
                  <a:rPr lang="en-US" sz="2200" dirty="0"/>
                  <a:t> where </a:t>
                </a:r>
                <a14:m>
                  <m:oMath xmlns:m="http://schemas.openxmlformats.org/officeDocument/2006/math">
                    <m:r>
                      <a:rPr lang="en-US" sz="2200" b="0" i="1" smtClean="0">
                        <a:latin typeface="Cambria Math" panose="02040503050406030204" pitchFamily="18" charset="0"/>
                      </a:rPr>
                      <m:t>𝑣</m:t>
                    </m:r>
                    <m:r>
                      <a:rPr lang="en-US" sz="2200" b="0" i="1" smtClean="0">
                        <a:latin typeface="Cambria Math" panose="02040503050406030204" pitchFamily="18" charset="0"/>
                      </a:rPr>
                      <m:t>=</m:t>
                    </m:r>
                  </m:oMath>
                </a14:m>
                <a:r>
                  <a:rPr lang="en-US" sz="2200" dirty="0"/>
                  <a:t> degrees of freedom (df) equal to the difference in number of parameters between the full and reduced models</a:t>
                </a:r>
              </a:p>
              <a:p>
                <a:pPr lvl="2"/>
                <a:r>
                  <a:rPr lang="en-US" sz="2200" dirty="0"/>
                  <a:t>A large test statistic indicates that at least one regressor is important</a:t>
                </a:r>
              </a:p>
            </p:txBody>
          </p:sp>
        </mc:Choice>
        <mc:Fallback xmlns="">
          <p:sp>
            <p:nvSpPr>
              <p:cNvPr id="2" name="Content Placeholder 1">
                <a:extLst>
                  <a:ext uri="{FF2B5EF4-FFF2-40B4-BE49-F238E27FC236}">
                    <a16:creationId xmlns:a16="http://schemas.microsoft.com/office/drawing/2014/main" id="{C84D739F-9533-44AC-969B-A35D5A0BC111}"/>
                  </a:ext>
                </a:extLst>
              </p:cNvPr>
              <p:cNvSpPr>
                <a:spLocks noGrp="1" noRot="1" noChangeAspect="1" noMove="1" noResize="1" noEditPoints="1" noAdjustHandles="1" noChangeArrowheads="1" noChangeShapeType="1" noTextEdit="1"/>
              </p:cNvSpPr>
              <p:nvPr>
                <p:ph idx="1"/>
              </p:nvPr>
            </p:nvSpPr>
            <p:spPr>
              <a:xfrm>
                <a:off x="742787" y="1352550"/>
                <a:ext cx="11192123" cy="4824413"/>
              </a:xfrm>
              <a:blipFill>
                <a:blip r:embed="rId2"/>
                <a:stretch>
                  <a:fillRect l="-654" t="-1517"/>
                </a:stretch>
              </a:blipFill>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987AB60F-4ED8-4E4E-99E5-AACCCB17E9A5}"/>
              </a:ext>
            </a:extLst>
          </p:cNvPr>
          <p:cNvSpPr>
            <a:spLocks noGrp="1"/>
          </p:cNvSpPr>
          <p:nvPr>
            <p:ph type="sldNum" sz="quarter" idx="12"/>
          </p:nvPr>
        </p:nvSpPr>
        <p:spPr/>
        <p:txBody>
          <a:bodyPr/>
          <a:lstStyle/>
          <a:p>
            <a:fld id="{D44AB33A-367C-40BB-BE1C-07D1887BB17F}" type="slidenum">
              <a:rPr lang="en-US" smtClean="0">
                <a:solidFill>
                  <a:srgbClr val="002060"/>
                </a:solidFill>
              </a:rPr>
              <a:t>9</a:t>
            </a:fld>
            <a:endParaRPr lang="en-US">
              <a:solidFill>
                <a:srgbClr val="002060"/>
              </a:solidFill>
            </a:endParaRPr>
          </a:p>
        </p:txBody>
      </p:sp>
      <p:sp>
        <p:nvSpPr>
          <p:cNvPr id="4" name="Title 3">
            <a:extLst>
              <a:ext uri="{FF2B5EF4-FFF2-40B4-BE49-F238E27FC236}">
                <a16:creationId xmlns:a16="http://schemas.microsoft.com/office/drawing/2014/main" id="{8F496956-5605-4611-8E04-C37000F50719}"/>
              </a:ext>
            </a:extLst>
          </p:cNvPr>
          <p:cNvSpPr>
            <a:spLocks noGrp="1"/>
          </p:cNvSpPr>
          <p:nvPr>
            <p:ph type="title"/>
          </p:nvPr>
        </p:nvSpPr>
        <p:spPr/>
        <p:txBody>
          <a:bodyPr/>
          <a:lstStyle/>
          <a:p>
            <a:r>
              <a:rPr lang="en-US" dirty="0"/>
              <a:t>Statistical Inference on Model Parameters</a:t>
            </a:r>
          </a:p>
        </p:txBody>
      </p:sp>
    </p:spTree>
    <p:extLst>
      <p:ext uri="{BB962C8B-B14F-4D97-AF65-F5344CB8AC3E}">
        <p14:creationId xmlns:p14="http://schemas.microsoft.com/office/powerpoint/2010/main" val="1854794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fade">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fade">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fade">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fade">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fade">
                                      <p:cBhvr>
                                        <p:cTn id="32" dur="500"/>
                                        <p:tgtEl>
                                          <p:spTgt spid="2">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7" end="7"/>
                                            </p:txEl>
                                          </p:spTgt>
                                        </p:tgtEl>
                                        <p:attrNameLst>
                                          <p:attrName>style.visibility</p:attrName>
                                        </p:attrNameLst>
                                      </p:cBhvr>
                                      <p:to>
                                        <p:strVal val="visible"/>
                                      </p:to>
                                    </p:set>
                                    <p:animEffect transition="in" filter="fade">
                                      <p:cBhvr>
                                        <p:cTn id="37" dur="500"/>
                                        <p:tgtEl>
                                          <p:spTgt spid="2">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8" end="8"/>
                                            </p:txEl>
                                          </p:spTgt>
                                        </p:tgtEl>
                                        <p:attrNameLst>
                                          <p:attrName>style.visibility</p:attrName>
                                        </p:attrNameLst>
                                      </p:cBhvr>
                                      <p:to>
                                        <p:strVal val="visible"/>
                                      </p:to>
                                    </p:set>
                                    <p:animEffect transition="in" filter="fade">
                                      <p:cBhvr>
                                        <p:cTn id="42" dur="500"/>
                                        <p:tgtEl>
                                          <p:spTgt spid="2">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2">
                                            <p:txEl>
                                              <p:pRg st="9" end="9"/>
                                            </p:txEl>
                                          </p:spTgt>
                                        </p:tgtEl>
                                        <p:attrNameLst>
                                          <p:attrName>style.visibility</p:attrName>
                                        </p:attrNameLst>
                                      </p:cBhvr>
                                      <p:to>
                                        <p:strVal val="visible"/>
                                      </p:to>
                                    </p:set>
                                    <p:animEffect transition="in" filter="fade">
                                      <p:cBhvr>
                                        <p:cTn id="4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FIT PPT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FIT PPT Template" id="{A9397CDA-CD99-4381-A011-21426446BF67}" vid="{E1D8523D-331C-4912-B44D-16158F59AE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AFIT PPT Template</Template>
  <TotalTime>12247</TotalTime>
  <Words>1300</Words>
  <Application>Microsoft Office PowerPoint</Application>
  <PresentationFormat>Widescreen</PresentationFormat>
  <Paragraphs>173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Cambria Math</vt:lpstr>
      <vt:lpstr>Wingdings</vt:lpstr>
      <vt:lpstr>AFIT PPT Template</vt:lpstr>
      <vt:lpstr>OPER 679 Lesson 16</vt:lpstr>
      <vt:lpstr>Previously</vt:lpstr>
      <vt:lpstr>Lesson Objectives</vt:lpstr>
      <vt:lpstr>Logistic Regression</vt:lpstr>
      <vt:lpstr>Logistic Regression</vt:lpstr>
      <vt:lpstr>Logistic Regression</vt:lpstr>
      <vt:lpstr>Logistic Regression</vt:lpstr>
      <vt:lpstr>Interpretation of Logistic Regression Parameters</vt:lpstr>
      <vt:lpstr>Statistical Inference on Model Parameters</vt:lpstr>
      <vt:lpstr>Statistical Inference on Model Parameters</vt:lpstr>
      <vt:lpstr>Statistical Inference on Model Parameters</vt:lpstr>
      <vt:lpstr>Statistical Inference on Model Parameters</vt:lpstr>
      <vt:lpstr>Diagnostic Checking</vt:lpstr>
      <vt:lpstr>Lesson Objectives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 679 Lecture 1</dc:title>
  <dc:creator>GAW, NATHAN B CIV USAF AETC AFIT/ENS</dc:creator>
  <cp:lastModifiedBy>Nathan Gaw</cp:lastModifiedBy>
  <cp:revision>375</cp:revision>
  <dcterms:created xsi:type="dcterms:W3CDTF">2021-12-28T18:15:44Z</dcterms:created>
  <dcterms:modified xsi:type="dcterms:W3CDTF">2023-02-23T16:56:45Z</dcterms:modified>
</cp:coreProperties>
</file>