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5143500" cx="9144000"/>
  <p:notesSz cx="6858000" cy="9144000"/>
  <p:embeddedFontLst>
    <p:embeddedFont>
      <p:font typeface="Montserrat"/>
      <p:regular r:id="rId49"/>
      <p:bold r:id="rId50"/>
      <p:italic r:id="rId51"/>
      <p:boldItalic r:id="rId52"/>
    </p:embeddedFont>
    <p:embeddedFont>
      <p:font typeface="Karla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3" Type="http://schemas.openxmlformats.org/officeDocument/2006/relationships/font" Target="fonts/Karla-regular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55" Type="http://schemas.openxmlformats.org/officeDocument/2006/relationships/font" Target="fonts/Karla-italic.fntdata"/><Relationship Id="rId10" Type="http://schemas.openxmlformats.org/officeDocument/2006/relationships/slide" Target="slides/slide6.xml"/><Relationship Id="rId54" Type="http://schemas.openxmlformats.org/officeDocument/2006/relationships/font" Target="fonts/Karl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Karla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48300" y="3404550"/>
            <a:ext cx="3530700" cy="1181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841000" y="4025300"/>
            <a:ext cx="78458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360"/>
              </a:spcBef>
              <a:buSzPct val="100000"/>
              <a:buNone/>
              <a:defRPr sz="1200"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mpt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/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1 column + imag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/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big imag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/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16120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>
            <a:off x="838350" y="1807900"/>
            <a:ext cx="5324100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/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41000" y="24924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/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41000" y="2515375"/>
            <a:ext cx="1988699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2931574" y="2515375"/>
            <a:ext cx="1988699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5022149" y="2515375"/>
            <a:ext cx="1988699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/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884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2495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999999"/>
              </a:buClr>
              <a:buSzPct val="1000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facebook.github.io/react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github.com/angular/angula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facebook/react/wiki/sites-using-reac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babeljs.io" TargetMode="External"/><Relationship Id="rId4" Type="http://schemas.openxmlformats.org/officeDocument/2006/relationships/hyperlink" Target="https://www.typescriptlang.org/" TargetMode="External"/><Relationship Id="rId5" Type="http://schemas.openxmlformats.org/officeDocument/2006/relationships/hyperlink" Target="https://github.com/babel/babel-loader" TargetMode="External"/><Relationship Id="rId6" Type="http://schemas.openxmlformats.org/officeDocument/2006/relationships/hyperlink" Target="https://github.com/TypeStrong/ts-loader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bhovhannes/trainings/tree/master/react-intro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Matt-Esch/virtual-dom" TargetMode="External"/><Relationship Id="rId4" Type="http://schemas.openxmlformats.org/officeDocument/2006/relationships/hyperlink" Target="https://vuejs.org" TargetMode="External"/><Relationship Id="rId5" Type="http://schemas.openxmlformats.org/officeDocument/2006/relationships/hyperlink" Target="https://mithril.js.org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facebook.github.io/react/docs/react-component.html#the-component-lifecycle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Khan/aphrodite" TargetMode="External"/><Relationship Id="rId4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Khan/aphrodit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styled-components.com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styled-components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eveloper.mozilla.org/en/docs/Web/API/Fetch_API" TargetMode="External"/><Relationship Id="rId4" Type="http://schemas.openxmlformats.org/officeDocument/2006/relationships/hyperlink" Target="https://github.com/github/fetch" TargetMode="External"/><Relationship Id="rId5" Type="http://schemas.openxmlformats.org/officeDocument/2006/relationships/hyperlink" Target="https://github.com/mzabriskie/axio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redux.js.org" TargetMode="External"/><Relationship Id="rId4" Type="http://schemas.openxmlformats.org/officeDocument/2006/relationships/hyperlink" Target="https://github.com/gaearon/redux-thunk" TargetMode="External"/><Relationship Id="rId5" Type="http://schemas.openxmlformats.org/officeDocument/2006/relationships/hyperlink" Target="https://github.com/redux-saga/redux-saga" TargetMode="External"/><Relationship Id="rId6" Type="http://schemas.openxmlformats.org/officeDocument/2006/relationships/hyperlink" Target="https://github.com/reactjs/react-redux" TargetMode="External"/><Relationship Id="rId7" Type="http://schemas.openxmlformats.org/officeDocument/2006/relationships/hyperlink" Target="https://mobx.js.org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reacttraining.com/react-router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react-dnd.github.io/react-dnd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dribbble.com/shots/1344983-Simple-Line-Icons-100-free-icons-Ai-Eps-Svg-Psd" TargetMode="External"/><Relationship Id="rId4" Type="http://schemas.openxmlformats.org/officeDocument/2006/relationships/hyperlink" Target="https://dribbble.com/shots/1335684-e-commerce-Icons-freebie?list=users&amp;offset=3" TargetMode="External"/><Relationship Id="rId5" Type="http://schemas.openxmlformats.org/officeDocument/2006/relationships/hyperlink" Target="http://www.webalys.com/" TargetMode="External"/><Relationship Id="rId6" Type="http://schemas.openxmlformats.org/officeDocument/2006/relationships/hyperlink" Target="http://www.slidescarnival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648312" y="3634725"/>
            <a:ext cx="2273100" cy="647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8BC34A"/>
                </a:solidFill>
              </a:rPr>
              <a:t>React</a:t>
            </a:r>
          </a:p>
        </p:txBody>
      </p:sp>
      <p:pic>
        <p:nvPicPr>
          <p:cNvPr descr="React-icon.svg.png" id="66" name="Shape 66"/>
          <p:cNvPicPr preferRelativeResize="0"/>
          <p:nvPr/>
        </p:nvPicPr>
        <p:blipFill rotWithShape="1">
          <a:blip r:embed="rId3">
            <a:alphaModFix/>
          </a:blip>
          <a:srcRect b="0" l="14663" r="14670" t="0"/>
          <a:stretch/>
        </p:blipFill>
        <p:spPr>
          <a:xfrm>
            <a:off x="648300" y="1397575"/>
            <a:ext cx="2273124" cy="22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107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About React</a:t>
            </a: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facts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Built by Facebook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841000" y="1276350"/>
            <a:ext cx="59052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React was created in Facebook and then open-sourced.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https://facebook.github.io/react/</a:t>
            </a:r>
          </a:p>
        </p:txBody>
      </p:sp>
      <p:pic>
        <p:nvPicPr>
          <p:cNvPr descr="Screen Shot 2017-06-22 at 12.38.26.png"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950" y="2893900"/>
            <a:ext cx="5129249" cy="547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841000" y="2190750"/>
            <a:ext cx="59052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Because of its simple API and performance, community quickly adopted React, making it the most popular GitHub project of all times.</a:t>
            </a:r>
          </a:p>
        </p:txBody>
      </p:sp>
      <p:pic>
        <p:nvPicPr>
          <p:cNvPr descr="Screen Shot 2017-06-22 at 12.41.25.png" id="135" name="Shape 135"/>
          <p:cNvPicPr preferRelativeResize="0"/>
          <p:nvPr/>
        </p:nvPicPr>
        <p:blipFill rotWithShape="1">
          <a:blip r:embed="rId5">
            <a:alphaModFix/>
          </a:blip>
          <a:srcRect b="416" l="0" r="0" t="426"/>
          <a:stretch/>
        </p:blipFill>
        <p:spPr>
          <a:xfrm>
            <a:off x="1069950" y="4113100"/>
            <a:ext cx="5128314" cy="54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841000" y="3668450"/>
            <a:ext cx="5905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Angular stats for comparison (</a:t>
            </a: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6"/>
              </a:rPr>
              <a:t>https://github.com/angular/angular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Battle-tested in production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841000" y="1276350"/>
            <a:ext cx="5905200" cy="1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First React was used in desktop version of </a:t>
            </a:r>
            <a:r>
              <a:rPr lang="en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Instagram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After success 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it has made its way to </a:t>
            </a:r>
            <a:r>
              <a:rPr lang="en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facebook.com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Currently React Native powers </a:t>
            </a:r>
            <a:r>
              <a:rPr lang="en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facebook and instagram mobile apps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841000" y="2571750"/>
            <a:ext cx="5905200" cy="1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Many other web sites and companies also use React, including AirBnb, BBC, IMDb, etc.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https://github.com/facebook/react/wiki/sites-using-react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107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2</a:t>
            </a:r>
            <a:r>
              <a:rPr lang="en" sz="7200">
                <a:solidFill>
                  <a:srgbClr val="FFC107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JSX</a:t>
            </a:r>
          </a:p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6323100" y="3494300"/>
            <a:ext cx="2308200" cy="103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Allows to write HTML directly in JS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Popularized by React</a:t>
            </a:r>
          </a:p>
        </p:txBody>
      </p:sp>
      <p:pic>
        <p:nvPicPr>
          <p:cNvPr descr="Screen Shot 2017-06-22 at 13.25.09.pn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0" y="1427050"/>
            <a:ext cx="5701274" cy="187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Shape 156"/>
          <p:cNvCxnSpPr/>
          <p:nvPr/>
        </p:nvCxnSpPr>
        <p:spPr>
          <a:xfrm>
            <a:off x="2056216" y="2284102"/>
            <a:ext cx="3188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7" name="Shape 157"/>
          <p:cNvCxnSpPr/>
          <p:nvPr/>
        </p:nvCxnSpPr>
        <p:spPr>
          <a:xfrm>
            <a:off x="2568362" y="3187875"/>
            <a:ext cx="2555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8" name="Shape 158"/>
          <p:cNvCxnSpPr/>
          <p:nvPr/>
        </p:nvCxnSpPr>
        <p:spPr>
          <a:xfrm flipH="1" rot="10800000">
            <a:off x="3379337" y="3226750"/>
            <a:ext cx="312300" cy="52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9" name="Shape 159"/>
          <p:cNvSpPr txBox="1"/>
          <p:nvPr/>
        </p:nvSpPr>
        <p:spPr>
          <a:xfrm>
            <a:off x="1907800" y="3638550"/>
            <a:ext cx="31230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JSX adds XML syntax to JavaScript.</a:t>
            </a:r>
          </a:p>
        </p:txBody>
      </p:sp>
      <p:cxnSp>
        <p:nvCxnSpPr>
          <p:cNvPr id="160" name="Shape 160"/>
          <p:cNvCxnSpPr/>
          <p:nvPr/>
        </p:nvCxnSpPr>
        <p:spPr>
          <a:xfrm rot="10800000">
            <a:off x="2894212" y="2327350"/>
            <a:ext cx="460500" cy="142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JSX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841000" y="1123950"/>
            <a:ext cx="59052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JSX is optional and not required to use React. It just adds a preprocessor step.</a:t>
            </a:r>
          </a:p>
        </p:txBody>
      </p:sp>
      <p:pic>
        <p:nvPicPr>
          <p:cNvPr descr="Screen Shot 2017-06-22 at 13.43.09.pn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988850"/>
            <a:ext cx="3593050" cy="1089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6-22 at 13.43.24.png"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824" y="3055650"/>
            <a:ext cx="3455800" cy="198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2125425" y="3177500"/>
            <a:ext cx="1880975" cy="998925"/>
          </a:xfrm>
          <a:custGeom>
            <a:pathLst>
              <a:path extrusionOk="0" h="39957" w="75239">
                <a:moveTo>
                  <a:pt x="0" y="0"/>
                </a:moveTo>
                <a:cubicBezTo>
                  <a:pt x="1346" y="2833"/>
                  <a:pt x="4533" y="12185"/>
                  <a:pt x="8076" y="17003"/>
                </a:cubicBezTo>
                <a:cubicBezTo>
                  <a:pt x="11618" y="21820"/>
                  <a:pt x="16082" y="25787"/>
                  <a:pt x="21254" y="28905"/>
                </a:cubicBezTo>
                <a:cubicBezTo>
                  <a:pt x="26425" y="32022"/>
                  <a:pt x="33014" y="34006"/>
                  <a:pt x="39107" y="35707"/>
                </a:cubicBezTo>
                <a:cubicBezTo>
                  <a:pt x="45199" y="37407"/>
                  <a:pt x="51789" y="38398"/>
                  <a:pt x="57811" y="39107"/>
                </a:cubicBezTo>
                <a:cubicBezTo>
                  <a:pt x="63833" y="39815"/>
                  <a:pt x="72334" y="39815"/>
                  <a:pt x="75239" y="39957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JSX pragma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841000" y="1123950"/>
            <a:ext cx="59052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JSX is a separate standard.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It has its own spec and is not tied to React.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Different implementations provide different JSX pragmas.</a:t>
            </a:r>
          </a:p>
        </p:txBody>
      </p:sp>
      <p:pic>
        <p:nvPicPr>
          <p:cNvPr descr="Screen Shot 2017-06-22 at 13.43.24.png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100" y="2450150"/>
            <a:ext cx="3807900" cy="2183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Shape 177"/>
          <p:cNvCxnSpPr/>
          <p:nvPr/>
        </p:nvCxnSpPr>
        <p:spPr>
          <a:xfrm>
            <a:off x="1934100" y="3156250"/>
            <a:ext cx="1615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8" name="Shape 178"/>
          <p:cNvCxnSpPr/>
          <p:nvPr/>
        </p:nvCxnSpPr>
        <p:spPr>
          <a:xfrm rot="10800000">
            <a:off x="3262550" y="3177554"/>
            <a:ext cx="1785300" cy="1009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9" name="Shape 179"/>
          <p:cNvSpPr txBox="1"/>
          <p:nvPr/>
        </p:nvSpPr>
        <p:spPr>
          <a:xfrm>
            <a:off x="5014175" y="3901250"/>
            <a:ext cx="12645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JSX pragma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Converting </a:t>
            </a:r>
            <a:r>
              <a:rPr lang="en" sz="2400"/>
              <a:t>JSX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841000" y="1123950"/>
            <a:ext cx="5905200" cy="2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Both </a:t>
            </a: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Babel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and </a:t>
            </a: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4"/>
              </a:rPr>
              <a:t>TypeScript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can transpile JSX to JS.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If webpack is used, </a:t>
            </a: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5"/>
              </a:rPr>
              <a:t>babel-loader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and </a:t>
            </a: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6"/>
              </a:rPr>
              <a:t>ts-loader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will do the trick.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You may specify JSX pragma using loader options.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841000" y="665300"/>
            <a:ext cx="60027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JSX allows you to use JS to write XML</a:t>
            </a:r>
          </a:p>
        </p:txBody>
      </p:sp>
      <p:pic>
        <p:nvPicPr>
          <p:cNvPr descr="Screen Shot 2017-06-22 at 14.06.16.png" id="191" name="Shape 191"/>
          <p:cNvPicPr preferRelativeResize="0"/>
          <p:nvPr/>
        </p:nvPicPr>
        <p:blipFill rotWithShape="1">
          <a:blip r:embed="rId3">
            <a:alphaModFix/>
          </a:blip>
          <a:srcRect b="3617" l="0" r="0" t="3617"/>
          <a:stretch/>
        </p:blipFill>
        <p:spPr>
          <a:xfrm>
            <a:off x="950100" y="1369725"/>
            <a:ext cx="4153474" cy="2381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6-22 at 14.09.10.png" id="192" name="Shape 192"/>
          <p:cNvPicPr preferRelativeResize="0"/>
          <p:nvPr/>
        </p:nvPicPr>
        <p:blipFill rotWithShape="1">
          <a:blip r:embed="rId4">
            <a:alphaModFix/>
          </a:blip>
          <a:srcRect b="10051" l="8991" r="0" t="7290"/>
          <a:stretch/>
        </p:blipFill>
        <p:spPr>
          <a:xfrm>
            <a:off x="5786575" y="3411650"/>
            <a:ext cx="775649" cy="78639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93" name="Shape 193"/>
          <p:cNvSpPr txBox="1"/>
          <p:nvPr/>
        </p:nvSpPr>
        <p:spPr>
          <a:xfrm>
            <a:off x="5672939" y="2973293"/>
            <a:ext cx="8523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Renders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107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3</a:t>
            </a:r>
            <a:r>
              <a:rPr lang="en" sz="7200">
                <a:solidFill>
                  <a:srgbClr val="FFC107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Virtual DOM</a:t>
            </a:r>
          </a:p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6323100" y="3494300"/>
            <a:ext cx="2308200" cy="103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… or why React is fast?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Main sources for this training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841000" y="1200150"/>
            <a:ext cx="59052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Code examples: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https://github.com/bhovhannes/trainings/tree/master/react-intro</a:t>
            </a:r>
            <a:r>
              <a:rPr lang="en" sz="12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841000" y="3714750"/>
            <a:ext cx="5905200" cy="50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Links to other used sources will be provided during the training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Reasons to have “another” DOM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841000" y="1123950"/>
            <a:ext cx="5905200" cy="25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Real DOM is slow.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Every browser operation with DOM is slow. Because: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1) each DOM node is a heavy data structure holding a lot of attributes (to match spec).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2) altering DOM node may cause browser repaint or even worse - relayout. Both are time consuming operations.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What is virtual</a:t>
            </a:r>
            <a:r>
              <a:rPr lang="en" sz="2400"/>
              <a:t> DOM?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841000" y="1123950"/>
            <a:ext cx="5905200" cy="25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 virtual DOM tree is a Javascript data structure that describes a DOM tree.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It consists of nested virtual DOM nodes, also known as </a:t>
            </a:r>
            <a:r>
              <a:rPr i="1"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vnodes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Technically, altering virtual DOM node is as fast as assigning a new value to variable.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Thus, virtual DOM is very fast.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How</a:t>
            </a:r>
            <a:r>
              <a:rPr lang="en" sz="2400"/>
              <a:t> virtual DOM works?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841000" y="1123950"/>
            <a:ext cx="59052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Let’s say you want to make some updates to real DOM: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1) setAttribute(“disabled”, “disabled”)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2) … . appendChild(...)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3) removeAttribute(“data-test-id”)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You already have a snapshot of real DOM as a virtual DOM structure.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a) you make all (1-3) changes in virtual DOM data structure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b) after that you diff new virtual DOM with the previous one to get a patch with all changes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c) you apply patch to the real DOM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How virtual DOM works?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841000" y="1123950"/>
            <a:ext cx="5905200" cy="3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So, we have the following cycle: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    a) do changes       -&gt;       b) compute diff         -&gt;        c) apply patch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a) is very fast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(b) also is fast because it works on 2 data structures fully in memory without accessing real DOM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(c)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is the only point where we touch to real DOM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Summarizing, we did 1 DOM operation instead of 3.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When you frequently change DOM you’ll get a large speed boost.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Who uses V</a:t>
            </a:r>
            <a:r>
              <a:rPr lang="en" sz="2400"/>
              <a:t>irtual DOM approach ? 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841000" y="1123950"/>
            <a:ext cx="5905200" cy="3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React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virtual-dom (</a:t>
            </a: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https://github.com/Matt-Esch/virtual-dom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)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Vue.js (</a:t>
            </a: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4"/>
              </a:rPr>
              <a:t>https://vuejs.org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Mithril.js (</a:t>
            </a: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5"/>
              </a:rPr>
              <a:t>https://mithril.js.org/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)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and more ...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107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4</a:t>
            </a:r>
            <a:r>
              <a:rPr lang="en" sz="7200">
                <a:solidFill>
                  <a:srgbClr val="FFC107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React components</a:t>
            </a:r>
          </a:p>
        </p:txBody>
      </p:sp>
      <p:sp>
        <p:nvSpPr>
          <p:cNvPr id="235" name="Shape 235"/>
          <p:cNvSpPr txBox="1"/>
          <p:nvPr>
            <p:ph idx="1" type="subTitle"/>
          </p:nvPr>
        </p:nvSpPr>
        <p:spPr>
          <a:xfrm>
            <a:off x="5844875" y="3494300"/>
            <a:ext cx="2786400" cy="103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Building blocks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Components and Props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41000" y="1123950"/>
            <a:ext cx="5905200" cy="3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 component is a building piece in React.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Components let you split the UI into independent, reusable pieces, and think about each piece in isolation.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Conceptually, components are like JavaScript functions.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They accept arbitrary inputs (called "props") and return React elements describing what should appear on the screen.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Functional c</a:t>
            </a:r>
            <a:r>
              <a:rPr lang="en" sz="2400"/>
              <a:t>omponents</a:t>
            </a:r>
          </a:p>
        </p:txBody>
      </p:sp>
      <p:pic>
        <p:nvPicPr>
          <p:cNvPr descr="Screen Shot 2017-06-22 at 16.44.45.png" id="247" name="Shape 247"/>
          <p:cNvPicPr preferRelativeResize="0"/>
          <p:nvPr/>
        </p:nvPicPr>
        <p:blipFill rotWithShape="1">
          <a:blip r:embed="rId3">
            <a:alphaModFix/>
          </a:blip>
          <a:srcRect b="0" l="0" r="0" t="22426"/>
          <a:stretch/>
        </p:blipFill>
        <p:spPr>
          <a:xfrm>
            <a:off x="949425" y="3227249"/>
            <a:ext cx="3907149" cy="9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841000" y="1123950"/>
            <a:ext cx="5905200" cy="18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This function is a valid React component because it accepts a single "props" object argument with data and returns a React element.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Such components are called "functional" because they are literally JavaScript functions.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All React components must act like pure functions with respect to their props. That is, props are read-only.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Composing</a:t>
            </a:r>
            <a:r>
              <a:rPr lang="en" sz="2400"/>
              <a:t> components</a:t>
            </a:r>
          </a:p>
        </p:txBody>
      </p:sp>
      <p:pic>
        <p:nvPicPr>
          <p:cNvPr descr="Screen Shot 2017-06-22 at 16.49.02.png" id="254" name="Shape 254"/>
          <p:cNvPicPr preferRelativeResize="0"/>
          <p:nvPr/>
        </p:nvPicPr>
        <p:blipFill rotWithShape="1">
          <a:blip r:embed="rId3">
            <a:alphaModFix/>
          </a:blip>
          <a:srcRect b="25989" l="0" r="2477" t="26652"/>
          <a:stretch/>
        </p:blipFill>
        <p:spPr>
          <a:xfrm>
            <a:off x="733500" y="2431799"/>
            <a:ext cx="3386425" cy="194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6-22 at 16.44.45.png" id="255" name="Shape 255"/>
          <p:cNvPicPr preferRelativeResize="0"/>
          <p:nvPr/>
        </p:nvPicPr>
        <p:blipFill rotWithShape="1">
          <a:blip r:embed="rId4">
            <a:alphaModFix/>
          </a:blip>
          <a:srcRect b="0" l="0" r="2477" t="21899"/>
          <a:stretch/>
        </p:blipFill>
        <p:spPr>
          <a:xfrm>
            <a:off x="733500" y="1409775"/>
            <a:ext cx="3386425" cy="833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6-22 at 16.49.02.png" id="256" name="Shape 256"/>
          <p:cNvPicPr preferRelativeResize="0"/>
          <p:nvPr/>
        </p:nvPicPr>
        <p:blipFill rotWithShape="1">
          <a:blip r:embed="rId3">
            <a:alphaModFix/>
          </a:blip>
          <a:srcRect b="1878" l="0" r="13800" t="76510"/>
          <a:stretch/>
        </p:blipFill>
        <p:spPr>
          <a:xfrm>
            <a:off x="4330625" y="3489075"/>
            <a:ext cx="2993224" cy="8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Class</a:t>
            </a:r>
            <a:r>
              <a:rPr lang="en" sz="2400"/>
              <a:t> components</a:t>
            </a:r>
          </a:p>
        </p:txBody>
      </p:sp>
      <p:pic>
        <p:nvPicPr>
          <p:cNvPr descr="Screen Shot 2017-06-22 at 16.44.45.png" id="262" name="Shape 262"/>
          <p:cNvPicPr preferRelativeResize="0"/>
          <p:nvPr/>
        </p:nvPicPr>
        <p:blipFill rotWithShape="1">
          <a:blip r:embed="rId3">
            <a:alphaModFix/>
          </a:blip>
          <a:srcRect b="0" l="0" r="0" t="22426"/>
          <a:stretch/>
        </p:blipFill>
        <p:spPr>
          <a:xfrm>
            <a:off x="949425" y="1616422"/>
            <a:ext cx="3907149" cy="9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x="841000" y="1123950"/>
            <a:ext cx="59052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Components can also be defined as ES6 class.</a:t>
            </a:r>
          </a:p>
        </p:txBody>
      </p:sp>
      <p:pic>
        <p:nvPicPr>
          <p:cNvPr descr="Screen Shot 2017-06-22 at 16.58.31.png"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425" y="3256924"/>
            <a:ext cx="4604199" cy="135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841000" y="2779095"/>
            <a:ext cx="59052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The component written above, defined 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as ES6 class.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107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0.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is React?</a:t>
            </a: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6731425" y="3494300"/>
            <a:ext cx="1899599" cy="64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Meet React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Class components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841000" y="1123950"/>
            <a:ext cx="59052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Class components allow to: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1069600" y="1559900"/>
            <a:ext cx="41538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1) Define internal </a:t>
            </a:r>
            <a:r>
              <a:rPr b="1"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component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state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2) Make use of </a:t>
            </a:r>
            <a:r>
              <a:rPr b="1"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component lifecycle methods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841000" y="2647950"/>
            <a:ext cx="59052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These 2 things are impossible with functional components.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</a:t>
            </a:r>
            <a:r>
              <a:rPr lang="en" sz="2400"/>
              <a:t>omponent state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41000" y="1123950"/>
            <a:ext cx="59052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“State” is a data internal to the given component.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Component may return different output based on its props and state.</a:t>
            </a:r>
          </a:p>
        </p:txBody>
      </p:sp>
      <p:pic>
        <p:nvPicPr>
          <p:cNvPr descr="Screen Shot 2017-06-22 at 17.07.08.png"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200" y="1978450"/>
            <a:ext cx="4933225" cy="2936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Shape 281"/>
          <p:cNvCxnSpPr/>
          <p:nvPr/>
        </p:nvCxnSpPr>
        <p:spPr>
          <a:xfrm>
            <a:off x="1339000" y="2816175"/>
            <a:ext cx="765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2" name="Shape 282"/>
          <p:cNvCxnSpPr/>
          <p:nvPr/>
        </p:nvCxnSpPr>
        <p:spPr>
          <a:xfrm>
            <a:off x="2458450" y="4116300"/>
            <a:ext cx="120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Component lifecycle methods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841000" y="1504950"/>
            <a:ext cx="59052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Let’s say we want to set up a timer whenever our Clock component is rendered to the DOM for the first time ("mounting").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We also want to clear that timer whenever the DOM produced by the Clock is removed ("unmounting").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These special methods on the component class allow to run code when a component mounts and unmounts:</a:t>
            </a:r>
          </a:p>
          <a:p>
            <a:pPr indent="457200"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componentDidMount()</a:t>
            </a:r>
          </a:p>
          <a:p>
            <a:pPr indent="387350"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componentWillUnmount()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850637" y="879600"/>
            <a:ext cx="6323099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12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https://facebook.github.io/react/docs/react-component.html#the-component-lifecycle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107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ctrTitle"/>
          </p:nvPr>
        </p:nvSpPr>
        <p:spPr>
          <a:xfrm>
            <a:off x="648300" y="1583350"/>
            <a:ext cx="37620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4</a:t>
            </a:r>
            <a:r>
              <a:rPr lang="en" sz="7200">
                <a:solidFill>
                  <a:srgbClr val="FFC107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Styling in React</a:t>
            </a:r>
          </a:p>
        </p:txBody>
      </p:sp>
      <p:sp>
        <p:nvSpPr>
          <p:cNvPr id="295" name="Shape 295"/>
          <p:cNvSpPr txBox="1"/>
          <p:nvPr>
            <p:ph idx="1" type="subTitle"/>
          </p:nvPr>
        </p:nvSpPr>
        <p:spPr>
          <a:xfrm>
            <a:off x="5844875" y="3494300"/>
            <a:ext cx="2786400" cy="103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Applying CSS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Inline styles out-of-the-box</a:t>
            </a:r>
          </a:p>
        </p:txBody>
      </p:sp>
      <p:pic>
        <p:nvPicPr>
          <p:cNvPr descr="Screen Shot 2017-06-22 at 17.57.02.png"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0" y="1492875"/>
            <a:ext cx="4966075" cy="20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Aphrodite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850637" y="879600"/>
            <a:ext cx="6323099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12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https://github.com/Khan/aphrodite</a:t>
            </a:r>
          </a:p>
        </p:txBody>
      </p:sp>
      <p:pic>
        <p:nvPicPr>
          <p:cNvPr descr="Screen Shot 2017-06-22 at 18.01.30.png" id="308" name="Shape 308"/>
          <p:cNvPicPr preferRelativeResize="0"/>
          <p:nvPr/>
        </p:nvPicPr>
        <p:blipFill rotWithShape="1">
          <a:blip r:embed="rId4">
            <a:alphaModFix/>
          </a:blip>
          <a:srcRect b="0" l="1709" r="1709" t="0"/>
          <a:stretch/>
        </p:blipFill>
        <p:spPr>
          <a:xfrm>
            <a:off x="949450" y="1289099"/>
            <a:ext cx="3707866" cy="36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Aphrodite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850637" y="879600"/>
            <a:ext cx="6323099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12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https://github.com/Khan/aphrodite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841000" y="1276350"/>
            <a:ext cx="59052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Aphrodite makes your styles unique so CSS styles of your component just cannot modify look of other components.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It works by applying CSS styles as inline styles.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It also supports server-side rendering.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styled-components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850637" y="879600"/>
            <a:ext cx="6323099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12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https://www.styled-components.com</a:t>
            </a:r>
          </a:p>
        </p:txBody>
      </p:sp>
      <p:pic>
        <p:nvPicPr>
          <p:cNvPr descr="Screen Shot 2017-06-22 at 18.06.18.png" id="322" name="Shape 3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3825" y="1365299"/>
            <a:ext cx="3939024" cy="5473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6-22 at 18.06.07.png" id="323" name="Shape 3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3824" y="1907268"/>
            <a:ext cx="3939024" cy="30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styled-components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850637" y="879600"/>
            <a:ext cx="6323099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12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https://www.styled-components.com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841000" y="1276350"/>
            <a:ext cx="59052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styled-components works by generating unique CSS class names and passing them to your component via props.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Uniqueness of class names guarantees that styles do not leak outside of your component thus providing full encapsulation of styles.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107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ctrTitle"/>
          </p:nvPr>
        </p:nvSpPr>
        <p:spPr>
          <a:xfrm>
            <a:off x="648300" y="1583350"/>
            <a:ext cx="37620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5.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React can’t?</a:t>
            </a:r>
          </a:p>
        </p:txBody>
      </p:sp>
      <p:sp>
        <p:nvSpPr>
          <p:cNvPr id="336" name="Shape 336"/>
          <p:cNvSpPr txBox="1"/>
          <p:nvPr>
            <p:ph idx="1" type="subTitle"/>
          </p:nvPr>
        </p:nvSpPr>
        <p:spPr>
          <a:xfrm>
            <a:off x="5844875" y="3494300"/>
            <a:ext cx="2786400" cy="103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Accompanying libraries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What is React ?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841000" y="1276350"/>
            <a:ext cx="59052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React is a JavaScript </a:t>
            </a:r>
            <a:r>
              <a:rPr b="1"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library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for creating user interfaces, which offers: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298200" y="1926325"/>
            <a:ext cx="5448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Declarative views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298200" y="2512274"/>
            <a:ext cx="5448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Component-based architecture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1298200" y="3098224"/>
            <a:ext cx="5448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Server-side rendering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298200" y="4270124"/>
            <a:ext cx="5448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Easy integration with your technology stack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298200" y="3684174"/>
            <a:ext cx="5448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Native rendering on mobile devices (React Native)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Make network calls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841000" y="1123950"/>
            <a:ext cx="6874200" cy="26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In order to make network calls any library can be chosen.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Popular choices in React community are:</a:t>
            </a:r>
          </a:p>
          <a:p>
            <a:pPr indent="457200"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1) Fetch API (</a:t>
            </a: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https://developer.mozilla.org/en/docs/Web/API/Fetch_API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) </a:t>
            </a:r>
          </a:p>
          <a:p>
            <a:pPr indent="457200"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   with polyfill (</a:t>
            </a: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4"/>
              </a:rPr>
              <a:t>https://github.com/github/fetch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) </a:t>
            </a:r>
          </a:p>
          <a:p>
            <a:pPr indent="457200"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2) Axios (</a:t>
            </a: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5"/>
              </a:rPr>
              <a:t>https://github.com/mzabriskie/axios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)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Handle data-flow at a large scale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41000" y="1123950"/>
            <a:ext cx="6172800" cy="26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At a large scale, when you have a huge amount of data, actions, and tangled communication between your components, you should pick a data-flow library to keep code easier to follow, more error prone and bug-free.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Popular choices in React community are:</a:t>
            </a:r>
          </a:p>
          <a:p>
            <a:pPr indent="457200"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1) Redux (</a:t>
            </a: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http://redux.js.org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)  </a:t>
            </a:r>
          </a:p>
          <a:p>
            <a:pPr indent="457200"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   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w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ith </a:t>
            </a: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4"/>
              </a:rPr>
              <a:t>redux-thunk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/</a:t>
            </a: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5"/>
              </a:rPr>
              <a:t>redux-saga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and </a:t>
            </a: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6"/>
              </a:rPr>
              <a:t>react-redux</a:t>
            </a:r>
          </a:p>
          <a:p>
            <a:pPr indent="457200"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2) MobX (</a:t>
            </a: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7"/>
              </a:rPr>
              <a:t>https://mobx.js.org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)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Routing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841000" y="1123950"/>
            <a:ext cx="6172800" cy="18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Popular choice in React community is: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   react-router (</a:t>
            </a: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https://reacttraining.com/react-router/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) 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It was source of inspiration for Ember and Angular 2 routers and according to all comments across the web is the best router available.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Drag &amp; drop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841000" y="1123950"/>
            <a:ext cx="6172800" cy="21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Popular choice in React community is: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   react-dnd (</a:t>
            </a: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https://react-dnd.github.io/react-dnd/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) 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It has excellent designed API with very good level of abstraction.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Even if you don’t need drag&amp;drop reading its docs may change your mind about how api can be organized.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4336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838350" y="1807900"/>
            <a:ext cx="5324100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44336"/>
                </a:solidFill>
              </a:rPr>
              <a:t>CREDITS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Special thanks to all the people who made and released these awesome resources for free: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 u="sng">
                <a:hlinkClick r:id="rId3"/>
              </a:rPr>
              <a:t>Simple line icons</a:t>
            </a:r>
            <a:r>
              <a:rPr lang="en" sz="1400"/>
              <a:t> by Mirko Monti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 u="sng">
                <a:hlinkClick r:id="rId4"/>
              </a:rPr>
              <a:t>E-commerce icons</a:t>
            </a:r>
            <a:r>
              <a:rPr lang="en" sz="1400"/>
              <a:t> by Virgil Pana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 u="sng">
                <a:hlinkClick r:id="rId5"/>
              </a:rPr>
              <a:t>Streamline iconset</a:t>
            </a:r>
            <a:r>
              <a:rPr lang="en" sz="1400"/>
              <a:t> by Webalys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Presentation template by </a:t>
            </a:r>
            <a:r>
              <a:rPr lang="en" sz="1400" u="sng">
                <a:hlinkClick r:id="rId6"/>
              </a:rPr>
              <a:t>SlidesCarnival</a:t>
            </a:r>
          </a:p>
        </p:txBody>
      </p:sp>
      <p:grpSp>
        <p:nvGrpSpPr>
          <p:cNvPr id="367" name="Shape 367"/>
          <p:cNvGrpSpPr/>
          <p:nvPr/>
        </p:nvGrpSpPr>
        <p:grpSpPr>
          <a:xfrm>
            <a:off x="927928" y="1325568"/>
            <a:ext cx="449032" cy="449032"/>
            <a:chOff x="2594050" y="1631825"/>
            <a:chExt cx="439625" cy="439625"/>
          </a:xfrm>
        </p:grpSpPr>
        <p:sp>
          <p:nvSpPr>
            <p:cNvPr id="368" name="Shape 36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841000" y="665300"/>
            <a:ext cx="56097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Declarative views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841000" y="1276350"/>
            <a:ext cx="5905200" cy="22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React allows you to design simple views for each state of your application.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And when your data changes, React will efficiently update and render your view.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Declarative views makes your code more predictable and easier to debug.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841000" y="665300"/>
            <a:ext cx="63747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Component-based architecture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841000" y="1276350"/>
            <a:ext cx="5905200" cy="22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React allows you to create encapsulated components that manage their own state and the compose them to make complex UIs.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“Encapsulated” means that everything related to the component is contained inside it. That includes components template, css styles, js code,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41000" y="665300"/>
            <a:ext cx="63747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Server-side rendering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841000" y="1276350"/>
            <a:ext cx="5905200" cy="22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React components can be rendered server-side to HTML string and then sent back to the browser.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After that, your application will continue just from that point.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That means end-user will not see any loading indicators for loading UI. They will see the UI as soon as HTML loads and UI will become interactive as soon as app loads.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841000" y="665300"/>
            <a:ext cx="63747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Native rendering on mobile devices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841000" y="1276350"/>
            <a:ext cx="5905200" cy="29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React Native project provides a set of components which can be used to create UIs for mobile devices.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With React Native, you don't build a “mobile web app”, an “HTML5 app”, or a “hybrid app”. You build a real mobile app that's indistinguishable from an app built using Objective-C or Java.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React Native uses the same fundamental UI building blocks as regular iOS and Android apps.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You just put those building blocks together using JavaScript and React.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841000" y="665300"/>
            <a:ext cx="5981700" cy="80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Easy integration with your technology stack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841000" y="1733550"/>
            <a:ext cx="5905200" cy="22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React does only one thing - rendering.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That makes easy to integrate React with your existing technology stack.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React plays nicely with all other frameworks - Angular, 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