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 id="353" r:id="rId102"/>
    <p:sldId id="354" r:id="rId103"/>
    <p:sldId id="355" r:id="rId104"/>
    <p:sldId id="356" r:id="rId105"/>
    <p:sldId id="357" r:id="rId106"/>
    <p:sldId id="358" r:id="rId107"/>
    <p:sldId id="359" r:id="rId108"/>
    <p:sldId id="360" r:id="rId109"/>
  </p:sldIdLst>
  <p:sldSz cy="5143500" cx="9144000"/>
  <p:notesSz cx="6858000" cy="9144000"/>
  <p:embeddedFontLst>
    <p:embeddedFont>
      <p:font typeface="Montserrat"/>
      <p:regular r:id="rId110"/>
      <p:bold r:id="rId111"/>
    </p:embeddedFont>
    <p:embeddedFont>
      <p:font typeface="Karla"/>
      <p:regular r:id="rId112"/>
      <p:bold r:id="rId113"/>
      <p:italic r:id="rId114"/>
      <p:boldItalic r:id="rId1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9" Type="http://schemas.openxmlformats.org/officeDocument/2006/relationships/slide" Target="slides/slide105.xml"/><Relationship Id="rId108" Type="http://schemas.openxmlformats.org/officeDocument/2006/relationships/slide" Target="slides/slide104.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95" Type="http://schemas.openxmlformats.org/officeDocument/2006/relationships/slide" Target="slides/slide91.xml"/><Relationship Id="rId94" Type="http://schemas.openxmlformats.org/officeDocument/2006/relationships/slide" Target="slides/slide90.xml"/><Relationship Id="rId97" Type="http://schemas.openxmlformats.org/officeDocument/2006/relationships/slide" Target="slides/slide93.xml"/><Relationship Id="rId96" Type="http://schemas.openxmlformats.org/officeDocument/2006/relationships/slide" Target="slides/slide92.xml"/><Relationship Id="rId11" Type="http://schemas.openxmlformats.org/officeDocument/2006/relationships/slide" Target="slides/slide7.xml"/><Relationship Id="rId99" Type="http://schemas.openxmlformats.org/officeDocument/2006/relationships/slide" Target="slides/slide95.xml"/><Relationship Id="rId10" Type="http://schemas.openxmlformats.org/officeDocument/2006/relationships/slide" Target="slides/slide6.xml"/><Relationship Id="rId98" Type="http://schemas.openxmlformats.org/officeDocument/2006/relationships/slide" Target="slides/slide94.xml"/><Relationship Id="rId13" Type="http://schemas.openxmlformats.org/officeDocument/2006/relationships/slide" Target="slides/slide9.xml"/><Relationship Id="rId12" Type="http://schemas.openxmlformats.org/officeDocument/2006/relationships/slide" Target="slides/slide8.xml"/><Relationship Id="rId91" Type="http://schemas.openxmlformats.org/officeDocument/2006/relationships/slide" Target="slides/slide87.xml"/><Relationship Id="rId90" Type="http://schemas.openxmlformats.org/officeDocument/2006/relationships/slide" Target="slides/slide86.xml"/><Relationship Id="rId93" Type="http://schemas.openxmlformats.org/officeDocument/2006/relationships/slide" Target="slides/slide89.xml"/><Relationship Id="rId92" Type="http://schemas.openxmlformats.org/officeDocument/2006/relationships/slide" Target="slides/slide88.xml"/><Relationship Id="rId115" Type="http://schemas.openxmlformats.org/officeDocument/2006/relationships/font" Target="fonts/Karla-boldItalic.fntdata"/><Relationship Id="rId15" Type="http://schemas.openxmlformats.org/officeDocument/2006/relationships/slide" Target="slides/slide11.xml"/><Relationship Id="rId110" Type="http://schemas.openxmlformats.org/officeDocument/2006/relationships/font" Target="fonts/Montserrat-regular.fntdata"/><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14" Type="http://schemas.openxmlformats.org/officeDocument/2006/relationships/font" Target="fonts/Karla-italic.fntdata"/><Relationship Id="rId18" Type="http://schemas.openxmlformats.org/officeDocument/2006/relationships/slide" Target="slides/slide14.xml"/><Relationship Id="rId113" Type="http://schemas.openxmlformats.org/officeDocument/2006/relationships/font" Target="fonts/Karla-bold.fntdata"/><Relationship Id="rId112" Type="http://schemas.openxmlformats.org/officeDocument/2006/relationships/font" Target="fonts/Karla-regular.fntdata"/><Relationship Id="rId111" Type="http://schemas.openxmlformats.org/officeDocument/2006/relationships/font" Target="fonts/Montserrat-bold.fntdata"/><Relationship Id="rId84" Type="http://schemas.openxmlformats.org/officeDocument/2006/relationships/slide" Target="slides/slide80.xml"/><Relationship Id="rId83" Type="http://schemas.openxmlformats.org/officeDocument/2006/relationships/slide" Target="slides/slide79.xml"/><Relationship Id="rId86" Type="http://schemas.openxmlformats.org/officeDocument/2006/relationships/slide" Target="slides/slide82.xml"/><Relationship Id="rId85" Type="http://schemas.openxmlformats.org/officeDocument/2006/relationships/slide" Target="slides/slide81.xml"/><Relationship Id="rId88" Type="http://schemas.openxmlformats.org/officeDocument/2006/relationships/slide" Target="slides/slide84.xml"/><Relationship Id="rId87" Type="http://schemas.openxmlformats.org/officeDocument/2006/relationships/slide" Target="slides/slide83.xml"/><Relationship Id="rId89" Type="http://schemas.openxmlformats.org/officeDocument/2006/relationships/slide" Target="slides/slide85.xml"/><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75" Type="http://schemas.openxmlformats.org/officeDocument/2006/relationships/slide" Target="slides/slide71.xml"/><Relationship Id="rId74" Type="http://schemas.openxmlformats.org/officeDocument/2006/relationships/slide" Target="slides/slide70.xml"/><Relationship Id="rId77" Type="http://schemas.openxmlformats.org/officeDocument/2006/relationships/slide" Target="slides/slide73.xml"/><Relationship Id="rId76" Type="http://schemas.openxmlformats.org/officeDocument/2006/relationships/slide" Target="slides/slide72.xml"/><Relationship Id="rId79" Type="http://schemas.openxmlformats.org/officeDocument/2006/relationships/slide" Target="slides/slide75.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62" Type="http://schemas.openxmlformats.org/officeDocument/2006/relationships/slide" Target="slides/slide58.xml"/><Relationship Id="rId61" Type="http://schemas.openxmlformats.org/officeDocument/2006/relationships/slide" Target="slides/slide57.xml"/><Relationship Id="rId64" Type="http://schemas.openxmlformats.org/officeDocument/2006/relationships/slide" Target="slides/slide60.xml"/><Relationship Id="rId63" Type="http://schemas.openxmlformats.org/officeDocument/2006/relationships/slide" Target="slides/slide59.xml"/><Relationship Id="rId66" Type="http://schemas.openxmlformats.org/officeDocument/2006/relationships/slide" Target="slides/slide62.xml"/><Relationship Id="rId65" Type="http://schemas.openxmlformats.org/officeDocument/2006/relationships/slide" Target="slides/slide61.xml"/><Relationship Id="rId68" Type="http://schemas.openxmlformats.org/officeDocument/2006/relationships/slide" Target="slides/slide64.xml"/><Relationship Id="rId67" Type="http://schemas.openxmlformats.org/officeDocument/2006/relationships/slide" Target="slides/slide63.xml"/><Relationship Id="rId60" Type="http://schemas.openxmlformats.org/officeDocument/2006/relationships/slide" Target="slides/slide56.xml"/><Relationship Id="rId69" Type="http://schemas.openxmlformats.org/officeDocument/2006/relationships/slide" Target="slides/slide6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55" Type="http://schemas.openxmlformats.org/officeDocument/2006/relationships/slide" Target="slides/slide51.xml"/><Relationship Id="rId54" Type="http://schemas.openxmlformats.org/officeDocument/2006/relationships/slide" Target="slides/slide50.xml"/><Relationship Id="rId57" Type="http://schemas.openxmlformats.org/officeDocument/2006/relationships/slide" Target="slides/slide53.xml"/><Relationship Id="rId56" Type="http://schemas.openxmlformats.org/officeDocument/2006/relationships/slide" Target="slides/slide52.xml"/><Relationship Id="rId59" Type="http://schemas.openxmlformats.org/officeDocument/2006/relationships/slide" Target="slides/slide55.xml"/><Relationship Id="rId58"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3" name="Shape 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2" name="Shape 15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3" name="Shape 1593"/>
        <p:cNvGrpSpPr/>
        <p:nvPr/>
      </p:nvGrpSpPr>
      <p:grpSpPr>
        <a:xfrm>
          <a:off x="0" y="0"/>
          <a:ext cx="0" cy="0"/>
          <a:chOff x="0" y="0"/>
          <a:chExt cx="0" cy="0"/>
        </a:xfrm>
      </p:grpSpPr>
      <p:sp>
        <p:nvSpPr>
          <p:cNvPr id="1594" name="Shape 159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95" name="Shape 159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9" name="Shape 1609"/>
        <p:cNvGrpSpPr/>
        <p:nvPr/>
      </p:nvGrpSpPr>
      <p:grpSpPr>
        <a:xfrm>
          <a:off x="0" y="0"/>
          <a:ext cx="0" cy="0"/>
          <a:chOff x="0" y="0"/>
          <a:chExt cx="0" cy="0"/>
        </a:xfrm>
      </p:grpSpPr>
      <p:sp>
        <p:nvSpPr>
          <p:cNvPr id="1610" name="Shape 161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11" name="Shape 161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5" name="Shape 1625"/>
        <p:cNvGrpSpPr/>
        <p:nvPr/>
      </p:nvGrpSpPr>
      <p:grpSpPr>
        <a:xfrm>
          <a:off x="0" y="0"/>
          <a:ext cx="0" cy="0"/>
          <a:chOff x="0" y="0"/>
          <a:chExt cx="0" cy="0"/>
        </a:xfrm>
      </p:grpSpPr>
      <p:sp>
        <p:nvSpPr>
          <p:cNvPr id="1626" name="Shape 162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27" name="Shape 162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1" name="Shape 1641"/>
        <p:cNvGrpSpPr/>
        <p:nvPr/>
      </p:nvGrpSpPr>
      <p:grpSpPr>
        <a:xfrm>
          <a:off x="0" y="0"/>
          <a:ext cx="0" cy="0"/>
          <a:chOff x="0" y="0"/>
          <a:chExt cx="0" cy="0"/>
        </a:xfrm>
      </p:grpSpPr>
      <p:sp>
        <p:nvSpPr>
          <p:cNvPr id="1642" name="Shape 164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43" name="Shape 164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8" name="Shape 1648"/>
        <p:cNvGrpSpPr/>
        <p:nvPr/>
      </p:nvGrpSpPr>
      <p:grpSpPr>
        <a:xfrm>
          <a:off x="0" y="0"/>
          <a:ext cx="0" cy="0"/>
          <a:chOff x="0" y="0"/>
          <a:chExt cx="0" cy="0"/>
        </a:xfrm>
      </p:grpSpPr>
      <p:sp>
        <p:nvSpPr>
          <p:cNvPr id="1649" name="Shape 164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50" name="Shape 165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4" name="Shape 1664"/>
        <p:cNvGrpSpPr/>
        <p:nvPr/>
      </p:nvGrpSpPr>
      <p:grpSpPr>
        <a:xfrm>
          <a:off x="0" y="0"/>
          <a:ext cx="0" cy="0"/>
          <a:chOff x="0" y="0"/>
          <a:chExt cx="0" cy="0"/>
        </a:xfrm>
      </p:grpSpPr>
      <p:sp>
        <p:nvSpPr>
          <p:cNvPr id="1665" name="Shape 166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66" name="Shape 16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9" name="Shape 1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5" name="Shape 1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1" name="Shape 19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6" name="Shape 21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1" name="Shape 25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7" name="Shape 2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82" name="Shape 2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88" name="Shape 28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3" name="Shape 293"/>
        <p:cNvGrpSpPr/>
        <p:nvPr/>
      </p:nvGrpSpPr>
      <p:grpSpPr>
        <a:xfrm>
          <a:off x="0" y="0"/>
          <a:ext cx="0" cy="0"/>
          <a:chOff x="0" y="0"/>
          <a:chExt cx="0" cy="0"/>
        </a:xfrm>
      </p:grpSpPr>
      <p:sp>
        <p:nvSpPr>
          <p:cNvPr id="294" name="Shape 29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95" name="Shape 29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9" name="Shape 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9" name="Shape 309"/>
        <p:cNvGrpSpPr/>
        <p:nvPr/>
      </p:nvGrpSpPr>
      <p:grpSpPr>
        <a:xfrm>
          <a:off x="0" y="0"/>
          <a:ext cx="0" cy="0"/>
          <a:chOff x="0" y="0"/>
          <a:chExt cx="0" cy="0"/>
        </a:xfrm>
      </p:grpSpPr>
      <p:sp>
        <p:nvSpPr>
          <p:cNvPr id="310" name="Shape 31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11" name="Shape 31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5" name="Shape 315"/>
        <p:cNvGrpSpPr/>
        <p:nvPr/>
      </p:nvGrpSpPr>
      <p:grpSpPr>
        <a:xfrm>
          <a:off x="0" y="0"/>
          <a:ext cx="0" cy="0"/>
          <a:chOff x="0" y="0"/>
          <a:chExt cx="0" cy="0"/>
        </a:xfrm>
      </p:grpSpPr>
      <p:sp>
        <p:nvSpPr>
          <p:cNvPr id="316" name="Shape 31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17" name="Shape 3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1" name="Shape 321"/>
        <p:cNvGrpSpPr/>
        <p:nvPr/>
      </p:nvGrpSpPr>
      <p:grpSpPr>
        <a:xfrm>
          <a:off x="0" y="0"/>
          <a:ext cx="0" cy="0"/>
          <a:chOff x="0" y="0"/>
          <a:chExt cx="0" cy="0"/>
        </a:xfrm>
      </p:grpSpPr>
      <p:sp>
        <p:nvSpPr>
          <p:cNvPr id="322" name="Shape 32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23" name="Shape 32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8" name="Shape 328"/>
        <p:cNvGrpSpPr/>
        <p:nvPr/>
      </p:nvGrpSpPr>
      <p:grpSpPr>
        <a:xfrm>
          <a:off x="0" y="0"/>
          <a:ext cx="0" cy="0"/>
          <a:chOff x="0" y="0"/>
          <a:chExt cx="0" cy="0"/>
        </a:xfrm>
      </p:grpSpPr>
      <p:sp>
        <p:nvSpPr>
          <p:cNvPr id="329" name="Shape 32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30" name="Shape 33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5" name="Shape 345"/>
        <p:cNvGrpSpPr/>
        <p:nvPr/>
      </p:nvGrpSpPr>
      <p:grpSpPr>
        <a:xfrm>
          <a:off x="0" y="0"/>
          <a:ext cx="0" cy="0"/>
          <a:chOff x="0" y="0"/>
          <a:chExt cx="0" cy="0"/>
        </a:xfrm>
      </p:grpSpPr>
      <p:sp>
        <p:nvSpPr>
          <p:cNvPr id="346" name="Shape 34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47" name="Shape 34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0" name="Shape 360"/>
        <p:cNvGrpSpPr/>
        <p:nvPr/>
      </p:nvGrpSpPr>
      <p:grpSpPr>
        <a:xfrm>
          <a:off x="0" y="0"/>
          <a:ext cx="0" cy="0"/>
          <a:chOff x="0" y="0"/>
          <a:chExt cx="0" cy="0"/>
        </a:xfrm>
      </p:grpSpPr>
      <p:sp>
        <p:nvSpPr>
          <p:cNvPr id="361" name="Shape 36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62" name="Shape 3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6" name="Shape 386"/>
        <p:cNvGrpSpPr/>
        <p:nvPr/>
      </p:nvGrpSpPr>
      <p:grpSpPr>
        <a:xfrm>
          <a:off x="0" y="0"/>
          <a:ext cx="0" cy="0"/>
          <a:chOff x="0" y="0"/>
          <a:chExt cx="0" cy="0"/>
        </a:xfrm>
      </p:grpSpPr>
      <p:sp>
        <p:nvSpPr>
          <p:cNvPr id="387" name="Shape 38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88" name="Shape 38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3" name="Shape 393"/>
        <p:cNvGrpSpPr/>
        <p:nvPr/>
      </p:nvGrpSpPr>
      <p:grpSpPr>
        <a:xfrm>
          <a:off x="0" y="0"/>
          <a:ext cx="0" cy="0"/>
          <a:chOff x="0" y="0"/>
          <a:chExt cx="0" cy="0"/>
        </a:xfrm>
      </p:grpSpPr>
      <p:sp>
        <p:nvSpPr>
          <p:cNvPr id="394" name="Shape 39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95" name="Shape 39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6" name="Shape 406"/>
        <p:cNvGrpSpPr/>
        <p:nvPr/>
      </p:nvGrpSpPr>
      <p:grpSpPr>
        <a:xfrm>
          <a:off x="0" y="0"/>
          <a:ext cx="0" cy="0"/>
          <a:chOff x="0" y="0"/>
          <a:chExt cx="0" cy="0"/>
        </a:xfrm>
      </p:grpSpPr>
      <p:sp>
        <p:nvSpPr>
          <p:cNvPr id="407" name="Shape 40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08" name="Shape 4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4" name="Shape 414"/>
        <p:cNvGrpSpPr/>
        <p:nvPr/>
      </p:nvGrpSpPr>
      <p:grpSpPr>
        <a:xfrm>
          <a:off x="0" y="0"/>
          <a:ext cx="0" cy="0"/>
          <a:chOff x="0" y="0"/>
          <a:chExt cx="0" cy="0"/>
        </a:xfrm>
      </p:grpSpPr>
      <p:sp>
        <p:nvSpPr>
          <p:cNvPr id="415" name="Shape 41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16" name="Shape 41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7" name="Shape 7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4" name="Shape 434"/>
        <p:cNvGrpSpPr/>
        <p:nvPr/>
      </p:nvGrpSpPr>
      <p:grpSpPr>
        <a:xfrm>
          <a:off x="0" y="0"/>
          <a:ext cx="0" cy="0"/>
          <a:chOff x="0" y="0"/>
          <a:chExt cx="0" cy="0"/>
        </a:xfrm>
      </p:grpSpPr>
      <p:sp>
        <p:nvSpPr>
          <p:cNvPr id="435" name="Shape 43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36" name="Shape 43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3" name="Shape 453"/>
        <p:cNvGrpSpPr/>
        <p:nvPr/>
      </p:nvGrpSpPr>
      <p:grpSpPr>
        <a:xfrm>
          <a:off x="0" y="0"/>
          <a:ext cx="0" cy="0"/>
          <a:chOff x="0" y="0"/>
          <a:chExt cx="0" cy="0"/>
        </a:xfrm>
      </p:grpSpPr>
      <p:sp>
        <p:nvSpPr>
          <p:cNvPr id="454" name="Shape 45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55" name="Shape 45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1" name="Shape 471"/>
        <p:cNvGrpSpPr/>
        <p:nvPr/>
      </p:nvGrpSpPr>
      <p:grpSpPr>
        <a:xfrm>
          <a:off x="0" y="0"/>
          <a:ext cx="0" cy="0"/>
          <a:chOff x="0" y="0"/>
          <a:chExt cx="0" cy="0"/>
        </a:xfrm>
      </p:grpSpPr>
      <p:sp>
        <p:nvSpPr>
          <p:cNvPr id="472" name="Shape 47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73" name="Shape 47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3" name="Shape 483"/>
        <p:cNvGrpSpPr/>
        <p:nvPr/>
      </p:nvGrpSpPr>
      <p:grpSpPr>
        <a:xfrm>
          <a:off x="0" y="0"/>
          <a:ext cx="0" cy="0"/>
          <a:chOff x="0" y="0"/>
          <a:chExt cx="0" cy="0"/>
        </a:xfrm>
      </p:grpSpPr>
      <p:sp>
        <p:nvSpPr>
          <p:cNvPr id="484" name="Shape 48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85" name="Shape 48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9" name="Shape 509"/>
        <p:cNvGrpSpPr/>
        <p:nvPr/>
      </p:nvGrpSpPr>
      <p:grpSpPr>
        <a:xfrm>
          <a:off x="0" y="0"/>
          <a:ext cx="0" cy="0"/>
          <a:chOff x="0" y="0"/>
          <a:chExt cx="0" cy="0"/>
        </a:xfrm>
      </p:grpSpPr>
      <p:sp>
        <p:nvSpPr>
          <p:cNvPr id="510" name="Shape 51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11" name="Shape 51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7" name="Shape 527"/>
        <p:cNvGrpSpPr/>
        <p:nvPr/>
      </p:nvGrpSpPr>
      <p:grpSpPr>
        <a:xfrm>
          <a:off x="0" y="0"/>
          <a:ext cx="0" cy="0"/>
          <a:chOff x="0" y="0"/>
          <a:chExt cx="0" cy="0"/>
        </a:xfrm>
      </p:grpSpPr>
      <p:sp>
        <p:nvSpPr>
          <p:cNvPr id="528" name="Shape 52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29" name="Shape 52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3" name="Shape 553"/>
        <p:cNvGrpSpPr/>
        <p:nvPr/>
      </p:nvGrpSpPr>
      <p:grpSpPr>
        <a:xfrm>
          <a:off x="0" y="0"/>
          <a:ext cx="0" cy="0"/>
          <a:chOff x="0" y="0"/>
          <a:chExt cx="0" cy="0"/>
        </a:xfrm>
      </p:grpSpPr>
      <p:sp>
        <p:nvSpPr>
          <p:cNvPr id="554" name="Shape 55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55" name="Shape 55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0" name="Shape 580"/>
        <p:cNvGrpSpPr/>
        <p:nvPr/>
      </p:nvGrpSpPr>
      <p:grpSpPr>
        <a:xfrm>
          <a:off x="0" y="0"/>
          <a:ext cx="0" cy="0"/>
          <a:chOff x="0" y="0"/>
          <a:chExt cx="0" cy="0"/>
        </a:xfrm>
      </p:grpSpPr>
      <p:sp>
        <p:nvSpPr>
          <p:cNvPr id="581" name="Shape 58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82" name="Shape 5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2" name="Shape 602"/>
        <p:cNvGrpSpPr/>
        <p:nvPr/>
      </p:nvGrpSpPr>
      <p:grpSpPr>
        <a:xfrm>
          <a:off x="0" y="0"/>
          <a:ext cx="0" cy="0"/>
          <a:chOff x="0" y="0"/>
          <a:chExt cx="0" cy="0"/>
        </a:xfrm>
      </p:grpSpPr>
      <p:sp>
        <p:nvSpPr>
          <p:cNvPr id="603" name="Shape 60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04" name="Shape 60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9" name="Shape 609"/>
        <p:cNvGrpSpPr/>
        <p:nvPr/>
      </p:nvGrpSpPr>
      <p:grpSpPr>
        <a:xfrm>
          <a:off x="0" y="0"/>
          <a:ext cx="0" cy="0"/>
          <a:chOff x="0" y="0"/>
          <a:chExt cx="0" cy="0"/>
        </a:xfrm>
      </p:grpSpPr>
      <p:sp>
        <p:nvSpPr>
          <p:cNvPr id="610" name="Shape 61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11" name="Shape 61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3" name="Shape 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7" name="Shape 617"/>
        <p:cNvGrpSpPr/>
        <p:nvPr/>
      </p:nvGrpSpPr>
      <p:grpSpPr>
        <a:xfrm>
          <a:off x="0" y="0"/>
          <a:ext cx="0" cy="0"/>
          <a:chOff x="0" y="0"/>
          <a:chExt cx="0" cy="0"/>
        </a:xfrm>
      </p:grpSpPr>
      <p:sp>
        <p:nvSpPr>
          <p:cNvPr id="618" name="Shape 61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19" name="Shape 61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5" name="Shape 635"/>
        <p:cNvGrpSpPr/>
        <p:nvPr/>
      </p:nvGrpSpPr>
      <p:grpSpPr>
        <a:xfrm>
          <a:off x="0" y="0"/>
          <a:ext cx="0" cy="0"/>
          <a:chOff x="0" y="0"/>
          <a:chExt cx="0" cy="0"/>
        </a:xfrm>
      </p:grpSpPr>
      <p:sp>
        <p:nvSpPr>
          <p:cNvPr id="636" name="Shape 63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37" name="Shape 63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1" name="Shape 641"/>
        <p:cNvGrpSpPr/>
        <p:nvPr/>
      </p:nvGrpSpPr>
      <p:grpSpPr>
        <a:xfrm>
          <a:off x="0" y="0"/>
          <a:ext cx="0" cy="0"/>
          <a:chOff x="0" y="0"/>
          <a:chExt cx="0" cy="0"/>
        </a:xfrm>
      </p:grpSpPr>
      <p:sp>
        <p:nvSpPr>
          <p:cNvPr id="642" name="Shape 64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43" name="Shape 64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9" name="Shape 649"/>
        <p:cNvGrpSpPr/>
        <p:nvPr/>
      </p:nvGrpSpPr>
      <p:grpSpPr>
        <a:xfrm>
          <a:off x="0" y="0"/>
          <a:ext cx="0" cy="0"/>
          <a:chOff x="0" y="0"/>
          <a:chExt cx="0" cy="0"/>
        </a:xfrm>
      </p:grpSpPr>
      <p:sp>
        <p:nvSpPr>
          <p:cNvPr id="650" name="Shape 65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51" name="Shape 65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7" name="Shape 657"/>
        <p:cNvGrpSpPr/>
        <p:nvPr/>
      </p:nvGrpSpPr>
      <p:grpSpPr>
        <a:xfrm>
          <a:off x="0" y="0"/>
          <a:ext cx="0" cy="0"/>
          <a:chOff x="0" y="0"/>
          <a:chExt cx="0" cy="0"/>
        </a:xfrm>
      </p:grpSpPr>
      <p:sp>
        <p:nvSpPr>
          <p:cNvPr id="658" name="Shape 65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59" name="Shape 65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4" name="Shape 664"/>
        <p:cNvGrpSpPr/>
        <p:nvPr/>
      </p:nvGrpSpPr>
      <p:grpSpPr>
        <a:xfrm>
          <a:off x="0" y="0"/>
          <a:ext cx="0" cy="0"/>
          <a:chOff x="0" y="0"/>
          <a:chExt cx="0" cy="0"/>
        </a:xfrm>
      </p:grpSpPr>
      <p:sp>
        <p:nvSpPr>
          <p:cNvPr id="665" name="Shape 66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66" name="Shape 6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1" name="Shape 671"/>
        <p:cNvGrpSpPr/>
        <p:nvPr/>
      </p:nvGrpSpPr>
      <p:grpSpPr>
        <a:xfrm>
          <a:off x="0" y="0"/>
          <a:ext cx="0" cy="0"/>
          <a:chOff x="0" y="0"/>
          <a:chExt cx="0" cy="0"/>
        </a:xfrm>
      </p:grpSpPr>
      <p:sp>
        <p:nvSpPr>
          <p:cNvPr id="672" name="Shape 67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73" name="Shape 67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7" name="Shape 677"/>
        <p:cNvGrpSpPr/>
        <p:nvPr/>
      </p:nvGrpSpPr>
      <p:grpSpPr>
        <a:xfrm>
          <a:off x="0" y="0"/>
          <a:ext cx="0" cy="0"/>
          <a:chOff x="0" y="0"/>
          <a:chExt cx="0" cy="0"/>
        </a:xfrm>
      </p:grpSpPr>
      <p:sp>
        <p:nvSpPr>
          <p:cNvPr id="678" name="Shape 67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79" name="Shape 6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3" name="Shape 683"/>
        <p:cNvGrpSpPr/>
        <p:nvPr/>
      </p:nvGrpSpPr>
      <p:grpSpPr>
        <a:xfrm>
          <a:off x="0" y="0"/>
          <a:ext cx="0" cy="0"/>
          <a:chOff x="0" y="0"/>
          <a:chExt cx="0" cy="0"/>
        </a:xfrm>
      </p:grpSpPr>
      <p:sp>
        <p:nvSpPr>
          <p:cNvPr id="684" name="Shape 68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85" name="Shape 68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9" name="Shape 689"/>
        <p:cNvGrpSpPr/>
        <p:nvPr/>
      </p:nvGrpSpPr>
      <p:grpSpPr>
        <a:xfrm>
          <a:off x="0" y="0"/>
          <a:ext cx="0" cy="0"/>
          <a:chOff x="0" y="0"/>
          <a:chExt cx="0" cy="0"/>
        </a:xfrm>
      </p:grpSpPr>
      <p:sp>
        <p:nvSpPr>
          <p:cNvPr id="690" name="Shape 69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91" name="Shape 69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1" name="Shape 9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7" name="Shape 707"/>
        <p:cNvGrpSpPr/>
        <p:nvPr/>
      </p:nvGrpSpPr>
      <p:grpSpPr>
        <a:xfrm>
          <a:off x="0" y="0"/>
          <a:ext cx="0" cy="0"/>
          <a:chOff x="0" y="0"/>
          <a:chExt cx="0" cy="0"/>
        </a:xfrm>
      </p:grpSpPr>
      <p:sp>
        <p:nvSpPr>
          <p:cNvPr id="708" name="Shape 70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09" name="Shape 7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4" name="Shape 724"/>
        <p:cNvGrpSpPr/>
        <p:nvPr/>
      </p:nvGrpSpPr>
      <p:grpSpPr>
        <a:xfrm>
          <a:off x="0" y="0"/>
          <a:ext cx="0" cy="0"/>
          <a:chOff x="0" y="0"/>
          <a:chExt cx="0" cy="0"/>
        </a:xfrm>
      </p:grpSpPr>
      <p:sp>
        <p:nvSpPr>
          <p:cNvPr id="725" name="Shape 72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26" name="Shape 72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0" name="Shape 730"/>
        <p:cNvGrpSpPr/>
        <p:nvPr/>
      </p:nvGrpSpPr>
      <p:grpSpPr>
        <a:xfrm>
          <a:off x="0" y="0"/>
          <a:ext cx="0" cy="0"/>
          <a:chOff x="0" y="0"/>
          <a:chExt cx="0" cy="0"/>
        </a:xfrm>
      </p:grpSpPr>
      <p:sp>
        <p:nvSpPr>
          <p:cNvPr id="731" name="Shape 73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32" name="Shape 73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9" name="Shape 749"/>
        <p:cNvGrpSpPr/>
        <p:nvPr/>
      </p:nvGrpSpPr>
      <p:grpSpPr>
        <a:xfrm>
          <a:off x="0" y="0"/>
          <a:ext cx="0" cy="0"/>
          <a:chOff x="0" y="0"/>
          <a:chExt cx="0" cy="0"/>
        </a:xfrm>
      </p:grpSpPr>
      <p:sp>
        <p:nvSpPr>
          <p:cNvPr id="750" name="Shape 75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51" name="Shape 75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2" name="Shape 772"/>
        <p:cNvGrpSpPr/>
        <p:nvPr/>
      </p:nvGrpSpPr>
      <p:grpSpPr>
        <a:xfrm>
          <a:off x="0" y="0"/>
          <a:ext cx="0" cy="0"/>
          <a:chOff x="0" y="0"/>
          <a:chExt cx="0" cy="0"/>
        </a:xfrm>
      </p:grpSpPr>
      <p:sp>
        <p:nvSpPr>
          <p:cNvPr id="773" name="Shape 77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74" name="Shape 77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5" name="Shape 795"/>
        <p:cNvGrpSpPr/>
        <p:nvPr/>
      </p:nvGrpSpPr>
      <p:grpSpPr>
        <a:xfrm>
          <a:off x="0" y="0"/>
          <a:ext cx="0" cy="0"/>
          <a:chOff x="0" y="0"/>
          <a:chExt cx="0" cy="0"/>
        </a:xfrm>
      </p:grpSpPr>
      <p:sp>
        <p:nvSpPr>
          <p:cNvPr id="796" name="Shape 79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97" name="Shape 79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2" name="Shape 822"/>
        <p:cNvGrpSpPr/>
        <p:nvPr/>
      </p:nvGrpSpPr>
      <p:grpSpPr>
        <a:xfrm>
          <a:off x="0" y="0"/>
          <a:ext cx="0" cy="0"/>
          <a:chOff x="0" y="0"/>
          <a:chExt cx="0" cy="0"/>
        </a:xfrm>
      </p:grpSpPr>
      <p:sp>
        <p:nvSpPr>
          <p:cNvPr id="823" name="Shape 82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24" name="Shape 82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0" name="Shape 830"/>
        <p:cNvGrpSpPr/>
        <p:nvPr/>
      </p:nvGrpSpPr>
      <p:grpSpPr>
        <a:xfrm>
          <a:off x="0" y="0"/>
          <a:ext cx="0" cy="0"/>
          <a:chOff x="0" y="0"/>
          <a:chExt cx="0" cy="0"/>
        </a:xfrm>
      </p:grpSpPr>
      <p:sp>
        <p:nvSpPr>
          <p:cNvPr id="831" name="Shape 83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32" name="Shape 83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4" name="Shape 864"/>
        <p:cNvGrpSpPr/>
        <p:nvPr/>
      </p:nvGrpSpPr>
      <p:grpSpPr>
        <a:xfrm>
          <a:off x="0" y="0"/>
          <a:ext cx="0" cy="0"/>
          <a:chOff x="0" y="0"/>
          <a:chExt cx="0" cy="0"/>
        </a:xfrm>
      </p:grpSpPr>
      <p:sp>
        <p:nvSpPr>
          <p:cNvPr id="865" name="Shape 86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66" name="Shape 8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7" name="Shape 897"/>
        <p:cNvGrpSpPr/>
        <p:nvPr/>
      </p:nvGrpSpPr>
      <p:grpSpPr>
        <a:xfrm>
          <a:off x="0" y="0"/>
          <a:ext cx="0" cy="0"/>
          <a:chOff x="0" y="0"/>
          <a:chExt cx="0" cy="0"/>
        </a:xfrm>
      </p:grpSpPr>
      <p:sp>
        <p:nvSpPr>
          <p:cNvPr id="898" name="Shape 89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99" name="Shape 89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7" name="Shape 9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5" name="Shape 915"/>
        <p:cNvGrpSpPr/>
        <p:nvPr/>
      </p:nvGrpSpPr>
      <p:grpSpPr>
        <a:xfrm>
          <a:off x="0" y="0"/>
          <a:ext cx="0" cy="0"/>
          <a:chOff x="0" y="0"/>
          <a:chExt cx="0" cy="0"/>
        </a:xfrm>
      </p:grpSpPr>
      <p:sp>
        <p:nvSpPr>
          <p:cNvPr id="916" name="Shape 91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17" name="Shape 9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2" name="Shape 942"/>
        <p:cNvGrpSpPr/>
        <p:nvPr/>
      </p:nvGrpSpPr>
      <p:grpSpPr>
        <a:xfrm>
          <a:off x="0" y="0"/>
          <a:ext cx="0" cy="0"/>
          <a:chOff x="0" y="0"/>
          <a:chExt cx="0" cy="0"/>
        </a:xfrm>
      </p:grpSpPr>
      <p:sp>
        <p:nvSpPr>
          <p:cNvPr id="943" name="Shape 94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44" name="Shape 9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0" name="Shape 970"/>
        <p:cNvGrpSpPr/>
        <p:nvPr/>
      </p:nvGrpSpPr>
      <p:grpSpPr>
        <a:xfrm>
          <a:off x="0" y="0"/>
          <a:ext cx="0" cy="0"/>
          <a:chOff x="0" y="0"/>
          <a:chExt cx="0" cy="0"/>
        </a:xfrm>
      </p:grpSpPr>
      <p:sp>
        <p:nvSpPr>
          <p:cNvPr id="971" name="Shape 97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72" name="Shape 9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7" name="Shape 987"/>
        <p:cNvGrpSpPr/>
        <p:nvPr/>
      </p:nvGrpSpPr>
      <p:grpSpPr>
        <a:xfrm>
          <a:off x="0" y="0"/>
          <a:ext cx="0" cy="0"/>
          <a:chOff x="0" y="0"/>
          <a:chExt cx="0" cy="0"/>
        </a:xfrm>
      </p:grpSpPr>
      <p:sp>
        <p:nvSpPr>
          <p:cNvPr id="988" name="Shape 98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89" name="Shape 98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3" name="Shape 1003"/>
        <p:cNvGrpSpPr/>
        <p:nvPr/>
      </p:nvGrpSpPr>
      <p:grpSpPr>
        <a:xfrm>
          <a:off x="0" y="0"/>
          <a:ext cx="0" cy="0"/>
          <a:chOff x="0" y="0"/>
          <a:chExt cx="0" cy="0"/>
        </a:xfrm>
      </p:grpSpPr>
      <p:sp>
        <p:nvSpPr>
          <p:cNvPr id="1004" name="Shape 100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05" name="Shape 100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0" name="Shape 1010"/>
        <p:cNvGrpSpPr/>
        <p:nvPr/>
      </p:nvGrpSpPr>
      <p:grpSpPr>
        <a:xfrm>
          <a:off x="0" y="0"/>
          <a:ext cx="0" cy="0"/>
          <a:chOff x="0" y="0"/>
          <a:chExt cx="0" cy="0"/>
        </a:xfrm>
      </p:grpSpPr>
      <p:sp>
        <p:nvSpPr>
          <p:cNvPr id="1011" name="Shape 101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12" name="Shape 101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6" name="Shape 1046"/>
        <p:cNvGrpSpPr/>
        <p:nvPr/>
      </p:nvGrpSpPr>
      <p:grpSpPr>
        <a:xfrm>
          <a:off x="0" y="0"/>
          <a:ext cx="0" cy="0"/>
          <a:chOff x="0" y="0"/>
          <a:chExt cx="0" cy="0"/>
        </a:xfrm>
      </p:grpSpPr>
      <p:sp>
        <p:nvSpPr>
          <p:cNvPr id="1047" name="Shape 104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48" name="Shape 10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6" name="Shape 1066"/>
        <p:cNvGrpSpPr/>
        <p:nvPr/>
      </p:nvGrpSpPr>
      <p:grpSpPr>
        <a:xfrm>
          <a:off x="0" y="0"/>
          <a:ext cx="0" cy="0"/>
          <a:chOff x="0" y="0"/>
          <a:chExt cx="0" cy="0"/>
        </a:xfrm>
      </p:grpSpPr>
      <p:sp>
        <p:nvSpPr>
          <p:cNvPr id="1067" name="Shape 106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68" name="Shape 10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1" name="Shape 1111"/>
        <p:cNvGrpSpPr/>
        <p:nvPr/>
      </p:nvGrpSpPr>
      <p:grpSpPr>
        <a:xfrm>
          <a:off x="0" y="0"/>
          <a:ext cx="0" cy="0"/>
          <a:chOff x="0" y="0"/>
          <a:chExt cx="0" cy="0"/>
        </a:xfrm>
      </p:grpSpPr>
      <p:sp>
        <p:nvSpPr>
          <p:cNvPr id="1112" name="Shape 111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13" name="Shape 111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2" name="Shape 1132"/>
        <p:cNvGrpSpPr/>
        <p:nvPr/>
      </p:nvGrpSpPr>
      <p:grpSpPr>
        <a:xfrm>
          <a:off x="0" y="0"/>
          <a:ext cx="0" cy="0"/>
          <a:chOff x="0" y="0"/>
          <a:chExt cx="0" cy="0"/>
        </a:xfrm>
      </p:grpSpPr>
      <p:sp>
        <p:nvSpPr>
          <p:cNvPr id="1133" name="Shape 113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34" name="Shape 113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3" name="Shape 10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8" name="Shape 1158"/>
        <p:cNvGrpSpPr/>
        <p:nvPr/>
      </p:nvGrpSpPr>
      <p:grpSpPr>
        <a:xfrm>
          <a:off x="0" y="0"/>
          <a:ext cx="0" cy="0"/>
          <a:chOff x="0" y="0"/>
          <a:chExt cx="0" cy="0"/>
        </a:xfrm>
      </p:grpSpPr>
      <p:sp>
        <p:nvSpPr>
          <p:cNvPr id="1159" name="Shape 115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60" name="Shape 116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5" name="Shape 1165"/>
        <p:cNvGrpSpPr/>
        <p:nvPr/>
      </p:nvGrpSpPr>
      <p:grpSpPr>
        <a:xfrm>
          <a:off x="0" y="0"/>
          <a:ext cx="0" cy="0"/>
          <a:chOff x="0" y="0"/>
          <a:chExt cx="0" cy="0"/>
        </a:xfrm>
      </p:grpSpPr>
      <p:sp>
        <p:nvSpPr>
          <p:cNvPr id="1166" name="Shape 116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67" name="Shape 116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2" name="Shape 1172"/>
        <p:cNvGrpSpPr/>
        <p:nvPr/>
      </p:nvGrpSpPr>
      <p:grpSpPr>
        <a:xfrm>
          <a:off x="0" y="0"/>
          <a:ext cx="0" cy="0"/>
          <a:chOff x="0" y="0"/>
          <a:chExt cx="0" cy="0"/>
        </a:xfrm>
      </p:grpSpPr>
      <p:sp>
        <p:nvSpPr>
          <p:cNvPr id="1173" name="Shape 117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74" name="Shape 117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8" name="Shape 1178"/>
        <p:cNvGrpSpPr/>
        <p:nvPr/>
      </p:nvGrpSpPr>
      <p:grpSpPr>
        <a:xfrm>
          <a:off x="0" y="0"/>
          <a:ext cx="0" cy="0"/>
          <a:chOff x="0" y="0"/>
          <a:chExt cx="0" cy="0"/>
        </a:xfrm>
      </p:grpSpPr>
      <p:sp>
        <p:nvSpPr>
          <p:cNvPr id="1179" name="Shape 117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80" name="Shape 118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7" name="Shape 1197"/>
        <p:cNvGrpSpPr/>
        <p:nvPr/>
      </p:nvGrpSpPr>
      <p:grpSpPr>
        <a:xfrm>
          <a:off x="0" y="0"/>
          <a:ext cx="0" cy="0"/>
          <a:chOff x="0" y="0"/>
          <a:chExt cx="0" cy="0"/>
        </a:xfrm>
      </p:grpSpPr>
      <p:sp>
        <p:nvSpPr>
          <p:cNvPr id="1198" name="Shape 119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99" name="Shape 119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3" name="Shape 1203"/>
        <p:cNvGrpSpPr/>
        <p:nvPr/>
      </p:nvGrpSpPr>
      <p:grpSpPr>
        <a:xfrm>
          <a:off x="0" y="0"/>
          <a:ext cx="0" cy="0"/>
          <a:chOff x="0" y="0"/>
          <a:chExt cx="0" cy="0"/>
        </a:xfrm>
      </p:grpSpPr>
      <p:sp>
        <p:nvSpPr>
          <p:cNvPr id="1204" name="Shape 120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05" name="Shape 120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9" name="Shape 1219"/>
        <p:cNvGrpSpPr/>
        <p:nvPr/>
      </p:nvGrpSpPr>
      <p:grpSpPr>
        <a:xfrm>
          <a:off x="0" y="0"/>
          <a:ext cx="0" cy="0"/>
          <a:chOff x="0" y="0"/>
          <a:chExt cx="0" cy="0"/>
        </a:xfrm>
      </p:grpSpPr>
      <p:sp>
        <p:nvSpPr>
          <p:cNvPr id="1220" name="Shape 122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21" name="Shape 122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4" name="Shape 1264"/>
        <p:cNvGrpSpPr/>
        <p:nvPr/>
      </p:nvGrpSpPr>
      <p:grpSpPr>
        <a:xfrm>
          <a:off x="0" y="0"/>
          <a:ext cx="0" cy="0"/>
          <a:chOff x="0" y="0"/>
          <a:chExt cx="0" cy="0"/>
        </a:xfrm>
      </p:grpSpPr>
      <p:sp>
        <p:nvSpPr>
          <p:cNvPr id="1265" name="Shape 126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66" name="Shape 12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0" name="Shape 1270"/>
        <p:cNvGrpSpPr/>
        <p:nvPr/>
      </p:nvGrpSpPr>
      <p:grpSpPr>
        <a:xfrm>
          <a:off x="0" y="0"/>
          <a:ext cx="0" cy="0"/>
          <a:chOff x="0" y="0"/>
          <a:chExt cx="0" cy="0"/>
        </a:xfrm>
      </p:grpSpPr>
      <p:sp>
        <p:nvSpPr>
          <p:cNvPr id="1271" name="Shape 127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72" name="Shape 12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8" name="Shape 1278"/>
        <p:cNvGrpSpPr/>
        <p:nvPr/>
      </p:nvGrpSpPr>
      <p:grpSpPr>
        <a:xfrm>
          <a:off x="0" y="0"/>
          <a:ext cx="0" cy="0"/>
          <a:chOff x="0" y="0"/>
          <a:chExt cx="0" cy="0"/>
        </a:xfrm>
      </p:grpSpPr>
      <p:sp>
        <p:nvSpPr>
          <p:cNvPr id="1279" name="Shape 127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80" name="Shape 128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9" name="Shape 11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7" name="Shape 1287"/>
        <p:cNvGrpSpPr/>
        <p:nvPr/>
      </p:nvGrpSpPr>
      <p:grpSpPr>
        <a:xfrm>
          <a:off x="0" y="0"/>
          <a:ext cx="0" cy="0"/>
          <a:chOff x="0" y="0"/>
          <a:chExt cx="0" cy="0"/>
        </a:xfrm>
      </p:grpSpPr>
      <p:sp>
        <p:nvSpPr>
          <p:cNvPr id="1288" name="Shape 128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89" name="Shape 128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5" name="Shape 1295"/>
        <p:cNvGrpSpPr/>
        <p:nvPr/>
      </p:nvGrpSpPr>
      <p:grpSpPr>
        <a:xfrm>
          <a:off x="0" y="0"/>
          <a:ext cx="0" cy="0"/>
          <a:chOff x="0" y="0"/>
          <a:chExt cx="0" cy="0"/>
        </a:xfrm>
      </p:grpSpPr>
      <p:sp>
        <p:nvSpPr>
          <p:cNvPr id="1296" name="Shape 129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97" name="Shape 129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2" name="Shape 1302"/>
        <p:cNvGrpSpPr/>
        <p:nvPr/>
      </p:nvGrpSpPr>
      <p:grpSpPr>
        <a:xfrm>
          <a:off x="0" y="0"/>
          <a:ext cx="0" cy="0"/>
          <a:chOff x="0" y="0"/>
          <a:chExt cx="0" cy="0"/>
        </a:xfrm>
      </p:grpSpPr>
      <p:sp>
        <p:nvSpPr>
          <p:cNvPr id="1303" name="Shape 130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04" name="Shape 130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9" name="Shape 1309"/>
        <p:cNvGrpSpPr/>
        <p:nvPr/>
      </p:nvGrpSpPr>
      <p:grpSpPr>
        <a:xfrm>
          <a:off x="0" y="0"/>
          <a:ext cx="0" cy="0"/>
          <a:chOff x="0" y="0"/>
          <a:chExt cx="0" cy="0"/>
        </a:xfrm>
      </p:grpSpPr>
      <p:sp>
        <p:nvSpPr>
          <p:cNvPr id="1310" name="Shape 131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11" name="Shape 131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6" name="Shape 1326"/>
        <p:cNvGrpSpPr/>
        <p:nvPr/>
      </p:nvGrpSpPr>
      <p:grpSpPr>
        <a:xfrm>
          <a:off x="0" y="0"/>
          <a:ext cx="0" cy="0"/>
          <a:chOff x="0" y="0"/>
          <a:chExt cx="0" cy="0"/>
        </a:xfrm>
      </p:grpSpPr>
      <p:sp>
        <p:nvSpPr>
          <p:cNvPr id="1327" name="Shape 132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28" name="Shape 132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5" name="Shape 1335"/>
        <p:cNvGrpSpPr/>
        <p:nvPr/>
      </p:nvGrpSpPr>
      <p:grpSpPr>
        <a:xfrm>
          <a:off x="0" y="0"/>
          <a:ext cx="0" cy="0"/>
          <a:chOff x="0" y="0"/>
          <a:chExt cx="0" cy="0"/>
        </a:xfrm>
      </p:grpSpPr>
      <p:sp>
        <p:nvSpPr>
          <p:cNvPr id="1336" name="Shape 133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37" name="Shape 133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1" name="Shape 1351"/>
        <p:cNvGrpSpPr/>
        <p:nvPr/>
      </p:nvGrpSpPr>
      <p:grpSpPr>
        <a:xfrm>
          <a:off x="0" y="0"/>
          <a:ext cx="0" cy="0"/>
          <a:chOff x="0" y="0"/>
          <a:chExt cx="0" cy="0"/>
        </a:xfrm>
      </p:grpSpPr>
      <p:sp>
        <p:nvSpPr>
          <p:cNvPr id="1352" name="Shape 135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53" name="Shape 135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7" name="Shape 1367"/>
        <p:cNvGrpSpPr/>
        <p:nvPr/>
      </p:nvGrpSpPr>
      <p:grpSpPr>
        <a:xfrm>
          <a:off x="0" y="0"/>
          <a:ext cx="0" cy="0"/>
          <a:chOff x="0" y="0"/>
          <a:chExt cx="0" cy="0"/>
        </a:xfrm>
      </p:grpSpPr>
      <p:sp>
        <p:nvSpPr>
          <p:cNvPr id="1368" name="Shape 136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69" name="Shape 13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3" name="Shape 1383"/>
        <p:cNvGrpSpPr/>
        <p:nvPr/>
      </p:nvGrpSpPr>
      <p:grpSpPr>
        <a:xfrm>
          <a:off x="0" y="0"/>
          <a:ext cx="0" cy="0"/>
          <a:chOff x="0" y="0"/>
          <a:chExt cx="0" cy="0"/>
        </a:xfrm>
      </p:grpSpPr>
      <p:sp>
        <p:nvSpPr>
          <p:cNvPr id="1384" name="Shape 138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85" name="Shape 138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0" name="Shape 1400"/>
        <p:cNvGrpSpPr/>
        <p:nvPr/>
      </p:nvGrpSpPr>
      <p:grpSpPr>
        <a:xfrm>
          <a:off x="0" y="0"/>
          <a:ext cx="0" cy="0"/>
          <a:chOff x="0" y="0"/>
          <a:chExt cx="0" cy="0"/>
        </a:xfrm>
      </p:grpSpPr>
      <p:sp>
        <p:nvSpPr>
          <p:cNvPr id="1401" name="Shape 140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02" name="Shape 140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6" name="Shape 13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7" name="Shape 1417"/>
        <p:cNvGrpSpPr/>
        <p:nvPr/>
      </p:nvGrpSpPr>
      <p:grpSpPr>
        <a:xfrm>
          <a:off x="0" y="0"/>
          <a:ext cx="0" cy="0"/>
          <a:chOff x="0" y="0"/>
          <a:chExt cx="0" cy="0"/>
        </a:xfrm>
      </p:grpSpPr>
      <p:sp>
        <p:nvSpPr>
          <p:cNvPr id="1418" name="Shape 141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19" name="Shape 141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3" name="Shape 1433"/>
        <p:cNvGrpSpPr/>
        <p:nvPr/>
      </p:nvGrpSpPr>
      <p:grpSpPr>
        <a:xfrm>
          <a:off x="0" y="0"/>
          <a:ext cx="0" cy="0"/>
          <a:chOff x="0" y="0"/>
          <a:chExt cx="0" cy="0"/>
        </a:xfrm>
      </p:grpSpPr>
      <p:sp>
        <p:nvSpPr>
          <p:cNvPr id="1434" name="Shape 143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35" name="Shape 143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9" name="Shape 1449"/>
        <p:cNvGrpSpPr/>
        <p:nvPr/>
      </p:nvGrpSpPr>
      <p:grpSpPr>
        <a:xfrm>
          <a:off x="0" y="0"/>
          <a:ext cx="0" cy="0"/>
          <a:chOff x="0" y="0"/>
          <a:chExt cx="0" cy="0"/>
        </a:xfrm>
      </p:grpSpPr>
      <p:sp>
        <p:nvSpPr>
          <p:cNvPr id="1450" name="Shape 145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51" name="Shape 145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5" name="Shape 1465"/>
        <p:cNvGrpSpPr/>
        <p:nvPr/>
      </p:nvGrpSpPr>
      <p:grpSpPr>
        <a:xfrm>
          <a:off x="0" y="0"/>
          <a:ext cx="0" cy="0"/>
          <a:chOff x="0" y="0"/>
          <a:chExt cx="0" cy="0"/>
        </a:xfrm>
      </p:grpSpPr>
      <p:sp>
        <p:nvSpPr>
          <p:cNvPr id="1466" name="Shape 146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67" name="Shape 146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1" name="Shape 1471"/>
        <p:cNvGrpSpPr/>
        <p:nvPr/>
      </p:nvGrpSpPr>
      <p:grpSpPr>
        <a:xfrm>
          <a:off x="0" y="0"/>
          <a:ext cx="0" cy="0"/>
          <a:chOff x="0" y="0"/>
          <a:chExt cx="0" cy="0"/>
        </a:xfrm>
      </p:grpSpPr>
      <p:sp>
        <p:nvSpPr>
          <p:cNvPr id="1472" name="Shape 147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73" name="Shape 147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7" name="Shape 1487"/>
        <p:cNvGrpSpPr/>
        <p:nvPr/>
      </p:nvGrpSpPr>
      <p:grpSpPr>
        <a:xfrm>
          <a:off x="0" y="0"/>
          <a:ext cx="0" cy="0"/>
          <a:chOff x="0" y="0"/>
          <a:chExt cx="0" cy="0"/>
        </a:xfrm>
      </p:grpSpPr>
      <p:sp>
        <p:nvSpPr>
          <p:cNvPr id="1488" name="Shape 148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89" name="Shape 148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3" name="Shape 1503"/>
        <p:cNvGrpSpPr/>
        <p:nvPr/>
      </p:nvGrpSpPr>
      <p:grpSpPr>
        <a:xfrm>
          <a:off x="0" y="0"/>
          <a:ext cx="0" cy="0"/>
          <a:chOff x="0" y="0"/>
          <a:chExt cx="0" cy="0"/>
        </a:xfrm>
      </p:grpSpPr>
      <p:sp>
        <p:nvSpPr>
          <p:cNvPr id="1504" name="Shape 150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05" name="Shape 150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9" name="Shape 1519"/>
        <p:cNvGrpSpPr/>
        <p:nvPr/>
      </p:nvGrpSpPr>
      <p:grpSpPr>
        <a:xfrm>
          <a:off x="0" y="0"/>
          <a:ext cx="0" cy="0"/>
          <a:chOff x="0" y="0"/>
          <a:chExt cx="0" cy="0"/>
        </a:xfrm>
      </p:grpSpPr>
      <p:sp>
        <p:nvSpPr>
          <p:cNvPr id="1520" name="Shape 152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21" name="Shape 152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5" name="Shape 1545"/>
        <p:cNvGrpSpPr/>
        <p:nvPr/>
      </p:nvGrpSpPr>
      <p:grpSpPr>
        <a:xfrm>
          <a:off x="0" y="0"/>
          <a:ext cx="0" cy="0"/>
          <a:chOff x="0" y="0"/>
          <a:chExt cx="0" cy="0"/>
        </a:xfrm>
      </p:grpSpPr>
      <p:sp>
        <p:nvSpPr>
          <p:cNvPr id="1546" name="Shape 154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47" name="Shape 154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2" name="Shape 1572"/>
        <p:cNvGrpSpPr/>
        <p:nvPr/>
      </p:nvGrpSpPr>
      <p:grpSpPr>
        <a:xfrm>
          <a:off x="0" y="0"/>
          <a:ext cx="0" cy="0"/>
          <a:chOff x="0" y="0"/>
          <a:chExt cx="0" cy="0"/>
        </a:xfrm>
      </p:grpSpPr>
      <p:sp>
        <p:nvSpPr>
          <p:cNvPr id="1573" name="Shape 157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74" name="Shape 157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p:spTree>
      <p:nvGrpSpPr>
        <p:cNvPr id="8" name="Shape 8"/>
        <p:cNvGrpSpPr/>
        <p:nvPr/>
      </p:nvGrpSpPr>
      <p:grpSpPr>
        <a:xfrm>
          <a:off x="0" y="0"/>
          <a:ext cx="0" cy="0"/>
          <a:chOff x="0" y="0"/>
          <a:chExt cx="0" cy="0"/>
        </a:xfrm>
      </p:grpSpPr>
      <p:sp>
        <p:nvSpPr>
          <p:cNvPr id="9" name="Shape 9"/>
          <p:cNvSpPr/>
          <p:nvPr/>
        </p:nvSpPr>
        <p:spPr>
          <a:xfrm>
            <a:off x="218925" y="-9675"/>
            <a:ext cx="5276875" cy="5167075"/>
          </a:xfrm>
          <a:custGeom>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10" name="Shape 10"/>
          <p:cNvSpPr/>
          <p:nvPr/>
        </p:nvSpPr>
        <p:spPr>
          <a:xfrm>
            <a:off x="-9675" y="-9675"/>
            <a:ext cx="5276875" cy="5167075"/>
          </a:xfrm>
          <a:custGeom>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11" name="Shape 11"/>
          <p:cNvSpPr txBox="1"/>
          <p:nvPr>
            <p:ph type="ctrTitle"/>
          </p:nvPr>
        </p:nvSpPr>
        <p:spPr>
          <a:xfrm>
            <a:off x="648300" y="3404550"/>
            <a:ext cx="3530700" cy="1181999"/>
          </a:xfrm>
          <a:prstGeom prst="rect">
            <a:avLst/>
          </a:prstGeom>
        </p:spPr>
        <p:txBody>
          <a:bodyPr anchorCtr="0" anchor="b" bIns="91425" lIns="91425" rIns="91425"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3" name="Shape 53"/>
        <p:cNvGrpSpPr/>
        <p:nvPr/>
      </p:nvGrpSpPr>
      <p:grpSpPr>
        <a:xfrm>
          <a:off x="0" y="0"/>
          <a:ext cx="0" cy="0"/>
          <a:chOff x="0" y="0"/>
          <a:chExt cx="0" cy="0"/>
        </a:xfrm>
      </p:grpSpPr>
      <p:sp>
        <p:nvSpPr>
          <p:cNvPr id="54" name="Shape 54"/>
          <p:cNvSpPr/>
          <p:nvPr/>
        </p:nvSpPr>
        <p:spPr>
          <a:xfrm>
            <a:off x="228600" y="-10437"/>
            <a:ext cx="8229314" cy="5164386"/>
          </a:xfrm>
          <a:custGeom>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55" name="Shape 55"/>
          <p:cNvSpPr/>
          <p:nvPr/>
        </p:nvSpPr>
        <p:spPr>
          <a:xfrm>
            <a:off x="0" y="-10437"/>
            <a:ext cx="8229314" cy="5164386"/>
          </a:xfrm>
          <a:custGeom>
            <a:pathLst>
              <a:path extrusionOk="0" h="206122" w="328450">
                <a:moveTo>
                  <a:pt x="0" y="0"/>
                </a:moveTo>
                <a:lnTo>
                  <a:pt x="0" y="206122"/>
                </a:lnTo>
                <a:lnTo>
                  <a:pt x="328450" y="206122"/>
                </a:lnTo>
                <a:lnTo>
                  <a:pt x="273309" y="331"/>
                </a:lnTo>
                <a:close/>
              </a:path>
            </a:pathLst>
          </a:custGeom>
          <a:solidFill>
            <a:srgbClr val="FFFFFF"/>
          </a:solidFill>
          <a:ln>
            <a:noFill/>
          </a:ln>
        </p:spPr>
      </p:sp>
      <p:sp>
        <p:nvSpPr>
          <p:cNvPr id="56" name="Shape 56"/>
          <p:cNvSpPr txBox="1"/>
          <p:nvPr>
            <p:ph idx="1" type="body"/>
          </p:nvPr>
        </p:nvSpPr>
        <p:spPr>
          <a:xfrm>
            <a:off x="841000" y="4025300"/>
            <a:ext cx="7845899" cy="519599"/>
          </a:xfrm>
          <a:prstGeom prst="rect">
            <a:avLst/>
          </a:prstGeom>
        </p:spPr>
        <p:txBody>
          <a:bodyPr anchorCtr="0" anchor="b" bIns="91425" lIns="91425" rIns="91425" tIns="91425"/>
          <a:lstStyle>
            <a:lvl1pPr lvl="0">
              <a:spcBef>
                <a:spcPts val="360"/>
              </a:spcBef>
              <a:buSzPct val="100000"/>
              <a:buNone/>
              <a:defRPr sz="1200"/>
            </a:lvl1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7" name="Shape 57"/>
        <p:cNvGrpSpPr/>
        <p:nvPr/>
      </p:nvGrpSpPr>
      <p:grpSpPr>
        <a:xfrm>
          <a:off x="0" y="0"/>
          <a:ext cx="0" cy="0"/>
          <a:chOff x="0" y="0"/>
          <a:chExt cx="0" cy="0"/>
        </a:xfrm>
      </p:grpSpPr>
      <p:sp>
        <p:nvSpPr>
          <p:cNvPr id="58" name="Shape 58"/>
          <p:cNvSpPr/>
          <p:nvPr/>
        </p:nvSpPr>
        <p:spPr>
          <a:xfrm>
            <a:off x="228600" y="-10437"/>
            <a:ext cx="8229314" cy="5164386"/>
          </a:xfrm>
          <a:custGeom>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59" name="Shape 59"/>
          <p:cNvSpPr/>
          <p:nvPr/>
        </p:nvSpPr>
        <p:spPr>
          <a:xfrm>
            <a:off x="0" y="-10437"/>
            <a:ext cx="8229314" cy="5164386"/>
          </a:xfrm>
          <a:custGeom>
            <a:pathLst>
              <a:path extrusionOk="0" h="206122" w="328450">
                <a:moveTo>
                  <a:pt x="0" y="0"/>
                </a:moveTo>
                <a:lnTo>
                  <a:pt x="0" y="206122"/>
                </a:lnTo>
                <a:lnTo>
                  <a:pt x="328450" y="206122"/>
                </a:lnTo>
                <a:lnTo>
                  <a:pt x="273309" y="331"/>
                </a:lnTo>
                <a:close/>
              </a:path>
            </a:pathLst>
          </a:custGeom>
          <a:solidFill>
            <a:srgbClr val="FFFFFF"/>
          </a:solid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Empty">
    <p:spTree>
      <p:nvGrpSpPr>
        <p:cNvPr id="60" name="Shape 6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ubtitle">
    <p:spTree>
      <p:nvGrpSpPr>
        <p:cNvPr id="12" name="Shape 12"/>
        <p:cNvGrpSpPr/>
        <p:nvPr/>
      </p:nvGrpSpPr>
      <p:grpSpPr>
        <a:xfrm>
          <a:off x="0" y="0"/>
          <a:ext cx="0" cy="0"/>
          <a:chOff x="0" y="0"/>
          <a:chExt cx="0" cy="0"/>
        </a:xfrm>
      </p:grpSpPr>
      <p:sp>
        <p:nvSpPr>
          <p:cNvPr id="13" name="Shape 13"/>
          <p:cNvSpPr/>
          <p:nvPr/>
        </p:nvSpPr>
        <p:spPr>
          <a:xfrm>
            <a:off x="218925" y="-9675"/>
            <a:ext cx="5276875" cy="5167075"/>
          </a:xfrm>
          <a:custGeom>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14" name="Shape 14"/>
          <p:cNvSpPr/>
          <p:nvPr/>
        </p:nvSpPr>
        <p:spPr>
          <a:xfrm>
            <a:off x="-9675" y="-9675"/>
            <a:ext cx="5276875" cy="5167075"/>
          </a:xfrm>
          <a:custGeom>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15" name="Shape 15"/>
          <p:cNvSpPr txBox="1"/>
          <p:nvPr>
            <p:ph type="ctrTitle"/>
          </p:nvPr>
        </p:nvSpPr>
        <p:spPr>
          <a:xfrm>
            <a:off x="648300" y="1583350"/>
            <a:ext cx="3522300" cy="2989799"/>
          </a:xfrm>
          <a:prstGeom prst="rect">
            <a:avLst/>
          </a:prstGeom>
        </p:spPr>
        <p:txBody>
          <a:bodyPr anchorCtr="0" anchor="b" bIns="91425" lIns="91425" rIns="91425" tIns="91425"/>
          <a:lstStyle>
            <a:lvl1pPr lvl="0" rtl="0">
              <a:spcBef>
                <a:spcPts val="0"/>
              </a:spcBef>
              <a:buSzPct val="100000"/>
              <a:defRPr sz="3000"/>
            </a:lvl1pPr>
            <a:lvl2pPr lvl="1" rtl="0">
              <a:spcBef>
                <a:spcPts val="0"/>
              </a:spcBef>
              <a:buSzPct val="100000"/>
              <a:defRPr sz="3000"/>
            </a:lvl2pPr>
            <a:lvl3pPr lvl="2" rtl="0">
              <a:spcBef>
                <a:spcPts val="0"/>
              </a:spcBef>
              <a:buSzPct val="100000"/>
              <a:defRPr sz="3000"/>
            </a:lvl3pPr>
            <a:lvl4pPr lvl="3" rtl="0">
              <a:spcBef>
                <a:spcPts val="0"/>
              </a:spcBef>
              <a:buSzPct val="100000"/>
              <a:defRPr sz="3000"/>
            </a:lvl4pPr>
            <a:lvl5pPr lvl="4" rtl="0">
              <a:spcBef>
                <a:spcPts val="0"/>
              </a:spcBef>
              <a:buSzPct val="100000"/>
              <a:defRPr sz="3000"/>
            </a:lvl5pPr>
            <a:lvl6pPr lvl="5" rtl="0">
              <a:spcBef>
                <a:spcPts val="0"/>
              </a:spcBef>
              <a:buSzPct val="100000"/>
              <a:defRPr sz="3000"/>
            </a:lvl6pPr>
            <a:lvl7pPr lvl="6" rtl="0">
              <a:spcBef>
                <a:spcPts val="0"/>
              </a:spcBef>
              <a:buSzPct val="100000"/>
              <a:defRPr sz="3000"/>
            </a:lvl7pPr>
            <a:lvl8pPr lvl="7" rtl="0">
              <a:spcBef>
                <a:spcPts val="0"/>
              </a:spcBef>
              <a:buSzPct val="100000"/>
              <a:defRPr sz="3000"/>
            </a:lvl8pPr>
            <a:lvl9pPr lvl="8" rtl="0">
              <a:spcBef>
                <a:spcPts val="0"/>
              </a:spcBef>
              <a:buSzPct val="100000"/>
              <a:defRPr sz="3000"/>
            </a:lvl9pPr>
          </a:lstStyle>
          <a:p/>
        </p:txBody>
      </p:sp>
      <p:sp>
        <p:nvSpPr>
          <p:cNvPr id="16" name="Shape 16"/>
          <p:cNvSpPr txBox="1"/>
          <p:nvPr>
            <p:ph idx="1" type="subTitle"/>
          </p:nvPr>
        </p:nvSpPr>
        <p:spPr>
          <a:xfrm>
            <a:off x="6724950" y="3494300"/>
            <a:ext cx="1906199" cy="1031699"/>
          </a:xfrm>
          <a:prstGeom prst="rect">
            <a:avLst/>
          </a:prstGeom>
        </p:spPr>
        <p:txBody>
          <a:bodyPr anchorCtr="0" anchor="b" bIns="91425" lIns="91425" rIns="91425" tIns="91425"/>
          <a:lstStyle>
            <a:lvl1pPr lvl="0" rtl="0" algn="r">
              <a:spcBef>
                <a:spcPts val="0"/>
              </a:spcBef>
              <a:buClr>
                <a:srgbClr val="FFFFFF"/>
              </a:buClr>
              <a:buSzPct val="100000"/>
              <a:buNone/>
              <a:defRPr sz="1800">
                <a:solidFill>
                  <a:srgbClr val="FFFFFF"/>
                </a:solidFill>
              </a:defRPr>
            </a:lvl1pPr>
            <a:lvl2pPr lvl="1" rtl="0" algn="r">
              <a:spcBef>
                <a:spcPts val="0"/>
              </a:spcBef>
              <a:buClr>
                <a:srgbClr val="FFFFFF"/>
              </a:buClr>
              <a:buSzPct val="100000"/>
              <a:buNone/>
              <a:defRPr sz="1800">
                <a:solidFill>
                  <a:srgbClr val="FFFFFF"/>
                </a:solidFill>
              </a:defRPr>
            </a:lvl2pPr>
            <a:lvl3pPr lvl="2" rtl="0" algn="r">
              <a:spcBef>
                <a:spcPts val="0"/>
              </a:spcBef>
              <a:buClr>
                <a:srgbClr val="FFFFFF"/>
              </a:buClr>
              <a:buSzPct val="100000"/>
              <a:buNone/>
              <a:defRPr sz="1800">
                <a:solidFill>
                  <a:srgbClr val="FFFFFF"/>
                </a:solidFill>
              </a:defRPr>
            </a:lvl3pPr>
            <a:lvl4pPr lvl="3" rtl="0" algn="r">
              <a:spcBef>
                <a:spcPts val="0"/>
              </a:spcBef>
              <a:buClr>
                <a:srgbClr val="FFFFFF"/>
              </a:buClr>
              <a:buSzPct val="100000"/>
              <a:buNone/>
              <a:defRPr sz="1800">
                <a:solidFill>
                  <a:srgbClr val="FFFFFF"/>
                </a:solidFill>
              </a:defRPr>
            </a:lvl4pPr>
            <a:lvl5pPr lvl="4" rtl="0" algn="r">
              <a:spcBef>
                <a:spcPts val="0"/>
              </a:spcBef>
              <a:buClr>
                <a:srgbClr val="FFFFFF"/>
              </a:buClr>
              <a:buSzPct val="100000"/>
              <a:buNone/>
              <a:defRPr sz="1800">
                <a:solidFill>
                  <a:srgbClr val="FFFFFF"/>
                </a:solidFill>
              </a:defRPr>
            </a:lvl5pPr>
            <a:lvl6pPr lvl="5" rtl="0" algn="r">
              <a:spcBef>
                <a:spcPts val="0"/>
              </a:spcBef>
              <a:buClr>
                <a:srgbClr val="FFFFFF"/>
              </a:buClr>
              <a:buSzPct val="100000"/>
              <a:buNone/>
              <a:defRPr sz="1800">
                <a:solidFill>
                  <a:srgbClr val="FFFFFF"/>
                </a:solidFill>
              </a:defRPr>
            </a:lvl6pPr>
            <a:lvl7pPr lvl="6" rtl="0" algn="r">
              <a:spcBef>
                <a:spcPts val="0"/>
              </a:spcBef>
              <a:buClr>
                <a:srgbClr val="FFFFFF"/>
              </a:buClr>
              <a:buSzPct val="100000"/>
              <a:buNone/>
              <a:defRPr sz="1800">
                <a:solidFill>
                  <a:srgbClr val="FFFFFF"/>
                </a:solidFill>
              </a:defRPr>
            </a:lvl7pPr>
            <a:lvl8pPr lvl="7" rtl="0" algn="r">
              <a:spcBef>
                <a:spcPts val="0"/>
              </a:spcBef>
              <a:buClr>
                <a:srgbClr val="FFFFFF"/>
              </a:buClr>
              <a:buSzPct val="100000"/>
              <a:buNone/>
              <a:defRPr sz="1800">
                <a:solidFill>
                  <a:srgbClr val="FFFFFF"/>
                </a:solidFill>
              </a:defRPr>
            </a:lvl8pPr>
            <a:lvl9pPr lvl="8" rtl="0" algn="r">
              <a:spcBef>
                <a:spcPts val="0"/>
              </a:spcBef>
              <a:buClr>
                <a:srgbClr val="FFFFFF"/>
              </a:buClr>
              <a:buSzPct val="100000"/>
              <a:buNone/>
              <a:defRPr sz="1800">
                <a:solidFill>
                  <a:srgbClr val="FFFFFF"/>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1 column + image">
    <p:spTree>
      <p:nvGrpSpPr>
        <p:cNvPr id="17" name="Shape 17"/>
        <p:cNvGrpSpPr/>
        <p:nvPr/>
      </p:nvGrpSpPr>
      <p:grpSpPr>
        <a:xfrm>
          <a:off x="0" y="0"/>
          <a:ext cx="0" cy="0"/>
          <a:chOff x="0" y="0"/>
          <a:chExt cx="0" cy="0"/>
        </a:xfrm>
      </p:grpSpPr>
      <p:sp>
        <p:nvSpPr>
          <p:cNvPr id="18" name="Shape 18"/>
          <p:cNvSpPr/>
          <p:nvPr/>
        </p:nvSpPr>
        <p:spPr>
          <a:xfrm>
            <a:off x="218925" y="-9675"/>
            <a:ext cx="5276875" cy="5167075"/>
          </a:xfrm>
          <a:custGeom>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19" name="Shape 19"/>
          <p:cNvSpPr/>
          <p:nvPr/>
        </p:nvSpPr>
        <p:spPr>
          <a:xfrm>
            <a:off x="-9675" y="-9675"/>
            <a:ext cx="5276875" cy="5167075"/>
          </a:xfrm>
          <a:custGeom>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20" name="Shape 20"/>
          <p:cNvSpPr txBox="1"/>
          <p:nvPr>
            <p:ph type="title"/>
          </p:nvPr>
        </p:nvSpPr>
        <p:spPr>
          <a:xfrm>
            <a:off x="838309" y="1807900"/>
            <a:ext cx="3148199" cy="485699"/>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1" name="Shape 21"/>
          <p:cNvSpPr txBox="1"/>
          <p:nvPr>
            <p:ph idx="1" type="body"/>
          </p:nvPr>
        </p:nvSpPr>
        <p:spPr>
          <a:xfrm>
            <a:off x="838250" y="2419350"/>
            <a:ext cx="3148199" cy="2255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big image">
    <p:spTree>
      <p:nvGrpSpPr>
        <p:cNvPr id="22" name="Shape 22"/>
        <p:cNvGrpSpPr/>
        <p:nvPr/>
      </p:nvGrpSpPr>
      <p:grpSpPr>
        <a:xfrm>
          <a:off x="0" y="0"/>
          <a:ext cx="0" cy="0"/>
          <a:chOff x="0" y="0"/>
          <a:chExt cx="0" cy="0"/>
        </a:xfrm>
      </p:grpSpPr>
      <p:sp>
        <p:nvSpPr>
          <p:cNvPr id="23" name="Shape 23"/>
          <p:cNvSpPr/>
          <p:nvPr/>
        </p:nvSpPr>
        <p:spPr>
          <a:xfrm>
            <a:off x="209250" y="-9675"/>
            <a:ext cx="3076750" cy="5167075"/>
          </a:xfrm>
          <a:custGeom>
            <a:pathLst>
              <a:path extrusionOk="0" h="206683" w="123070">
                <a:moveTo>
                  <a:pt x="0" y="0"/>
                </a:moveTo>
                <a:lnTo>
                  <a:pt x="0" y="206683"/>
                </a:lnTo>
                <a:lnTo>
                  <a:pt x="123070" y="206545"/>
                </a:lnTo>
                <a:lnTo>
                  <a:pt x="67807" y="301"/>
                </a:lnTo>
                <a:close/>
              </a:path>
            </a:pathLst>
          </a:custGeom>
          <a:solidFill>
            <a:srgbClr val="000000">
              <a:alpha val="7310"/>
            </a:srgbClr>
          </a:solidFill>
          <a:ln>
            <a:noFill/>
          </a:ln>
        </p:spPr>
      </p:sp>
      <p:sp>
        <p:nvSpPr>
          <p:cNvPr id="24" name="Shape 24"/>
          <p:cNvSpPr/>
          <p:nvPr/>
        </p:nvSpPr>
        <p:spPr>
          <a:xfrm>
            <a:off x="-19350" y="-9675"/>
            <a:ext cx="3076750" cy="5167075"/>
          </a:xfrm>
          <a:custGeom>
            <a:pathLst>
              <a:path extrusionOk="0" h="206683" w="123070">
                <a:moveTo>
                  <a:pt x="0" y="0"/>
                </a:moveTo>
                <a:lnTo>
                  <a:pt x="0" y="206683"/>
                </a:lnTo>
                <a:lnTo>
                  <a:pt x="123070" y="206545"/>
                </a:lnTo>
                <a:lnTo>
                  <a:pt x="67807" y="301"/>
                </a:lnTo>
                <a:close/>
              </a:path>
            </a:pathLst>
          </a:custGeom>
          <a:solidFill>
            <a:srgbClr val="FFFFFF"/>
          </a:solidFill>
          <a:ln>
            <a:noFill/>
          </a:ln>
        </p:spPr>
      </p:sp>
      <p:sp>
        <p:nvSpPr>
          <p:cNvPr id="25" name="Shape 25"/>
          <p:cNvSpPr txBox="1"/>
          <p:nvPr>
            <p:ph type="title"/>
          </p:nvPr>
        </p:nvSpPr>
        <p:spPr>
          <a:xfrm>
            <a:off x="609704" y="4116875"/>
            <a:ext cx="1609799" cy="485699"/>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p:spTree>
      <p:nvGrpSpPr>
        <p:cNvPr id="26" name="Shape 26"/>
        <p:cNvGrpSpPr/>
        <p:nvPr/>
      </p:nvGrpSpPr>
      <p:grpSpPr>
        <a:xfrm>
          <a:off x="0" y="0"/>
          <a:ext cx="0" cy="0"/>
          <a:chOff x="0" y="0"/>
          <a:chExt cx="0" cy="0"/>
        </a:xfrm>
      </p:grpSpPr>
      <p:sp>
        <p:nvSpPr>
          <p:cNvPr id="27" name="Shape 27"/>
          <p:cNvSpPr/>
          <p:nvPr/>
        </p:nvSpPr>
        <p:spPr>
          <a:xfrm>
            <a:off x="228600" y="-10437"/>
            <a:ext cx="8229314" cy="5164386"/>
          </a:xfrm>
          <a:custGeom>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28" name="Shape 28"/>
          <p:cNvSpPr/>
          <p:nvPr/>
        </p:nvSpPr>
        <p:spPr>
          <a:xfrm>
            <a:off x="0" y="-10437"/>
            <a:ext cx="8229314" cy="5164386"/>
          </a:xfrm>
          <a:custGeom>
            <a:pathLst>
              <a:path extrusionOk="0" h="206122" w="328450">
                <a:moveTo>
                  <a:pt x="0" y="0"/>
                </a:moveTo>
                <a:lnTo>
                  <a:pt x="0" y="206122"/>
                </a:lnTo>
                <a:lnTo>
                  <a:pt x="328450" y="206122"/>
                </a:lnTo>
                <a:lnTo>
                  <a:pt x="273309" y="331"/>
                </a:lnTo>
                <a:close/>
              </a:path>
            </a:pathLst>
          </a:custGeom>
          <a:solidFill>
            <a:srgbClr val="FFFFFF"/>
          </a:solidFill>
          <a:ln>
            <a:noFill/>
          </a:ln>
        </p:spPr>
      </p:sp>
      <p:sp>
        <p:nvSpPr>
          <p:cNvPr id="29" name="Shape 29"/>
          <p:cNvSpPr txBox="1"/>
          <p:nvPr/>
        </p:nvSpPr>
        <p:spPr>
          <a:xfrm>
            <a:off x="799645" y="1612074"/>
            <a:ext cx="1957200" cy="653699"/>
          </a:xfrm>
          <a:prstGeom prst="rect">
            <a:avLst/>
          </a:prstGeom>
          <a:noFill/>
          <a:ln>
            <a:noFill/>
          </a:ln>
        </p:spPr>
        <p:txBody>
          <a:bodyPr anchorCtr="0" anchor="t" bIns="91425" lIns="91425" rIns="91425" tIns="91425">
            <a:noAutofit/>
          </a:bodyPr>
          <a:lstStyle/>
          <a:p>
            <a:pPr lvl="0">
              <a:spcBef>
                <a:spcPts val="0"/>
              </a:spcBef>
              <a:buNone/>
            </a:pPr>
            <a:r>
              <a:rPr lang="en" sz="7200">
                <a:solidFill>
                  <a:srgbClr val="B7B7B7"/>
                </a:solidFill>
                <a:latin typeface="Montserrat"/>
                <a:ea typeface="Montserrat"/>
                <a:cs typeface="Montserrat"/>
                <a:sym typeface="Montserrat"/>
              </a:rPr>
              <a:t>“</a:t>
            </a:r>
          </a:p>
        </p:txBody>
      </p:sp>
      <p:sp>
        <p:nvSpPr>
          <p:cNvPr id="30" name="Shape 30"/>
          <p:cNvSpPr txBox="1"/>
          <p:nvPr>
            <p:ph idx="1" type="body"/>
          </p:nvPr>
        </p:nvSpPr>
        <p:spPr>
          <a:xfrm>
            <a:off x="838250" y="2419350"/>
            <a:ext cx="5324100" cy="2255700"/>
          </a:xfrm>
          <a:prstGeom prst="rect">
            <a:avLst/>
          </a:prstGeom>
        </p:spPr>
        <p:txBody>
          <a:bodyPr anchorCtr="0" anchor="t" bIns="91425" lIns="91425" rIns="91425" tIns="91425"/>
          <a:lstStyle>
            <a:lvl1pPr lvl="0" rtl="0">
              <a:spcBef>
                <a:spcPts val="0"/>
              </a:spcBef>
              <a:buSzPct val="100000"/>
              <a:buFont typeface="Montserrat"/>
              <a:defRPr sz="2400">
                <a:latin typeface="Montserrat"/>
                <a:ea typeface="Montserrat"/>
                <a:cs typeface="Montserrat"/>
                <a:sym typeface="Montserrat"/>
              </a:defRPr>
            </a:lvl1pPr>
            <a:lvl2pPr lvl="1" rtl="0">
              <a:spcBef>
                <a:spcPts val="0"/>
              </a:spcBef>
              <a:buSzPct val="100000"/>
              <a:buFont typeface="Montserrat"/>
              <a:defRPr sz="2400">
                <a:latin typeface="Montserrat"/>
                <a:ea typeface="Montserrat"/>
                <a:cs typeface="Montserrat"/>
                <a:sym typeface="Montserrat"/>
              </a:defRPr>
            </a:lvl2pPr>
            <a:lvl3pPr lvl="2" rtl="0">
              <a:spcBef>
                <a:spcPts val="0"/>
              </a:spcBef>
              <a:buSzPct val="100000"/>
              <a:buFont typeface="Montserrat"/>
              <a:defRPr sz="2400">
                <a:latin typeface="Montserrat"/>
                <a:ea typeface="Montserrat"/>
                <a:cs typeface="Montserrat"/>
                <a:sym typeface="Montserrat"/>
              </a:defRPr>
            </a:lvl3pPr>
            <a:lvl4pPr lvl="3" rtl="0">
              <a:spcBef>
                <a:spcPts val="0"/>
              </a:spcBef>
              <a:buSzPct val="100000"/>
              <a:buFont typeface="Montserrat"/>
              <a:defRPr sz="2400">
                <a:latin typeface="Montserrat"/>
                <a:ea typeface="Montserrat"/>
                <a:cs typeface="Montserrat"/>
                <a:sym typeface="Montserrat"/>
              </a:defRPr>
            </a:lvl4pPr>
            <a:lvl5pPr lvl="4" rtl="0">
              <a:spcBef>
                <a:spcPts val="0"/>
              </a:spcBef>
              <a:buSzPct val="100000"/>
              <a:buFont typeface="Montserrat"/>
              <a:defRPr sz="2400">
                <a:latin typeface="Montserrat"/>
                <a:ea typeface="Montserrat"/>
                <a:cs typeface="Montserrat"/>
                <a:sym typeface="Montserrat"/>
              </a:defRPr>
            </a:lvl5pPr>
            <a:lvl6pPr lvl="5" rtl="0">
              <a:spcBef>
                <a:spcPts val="0"/>
              </a:spcBef>
              <a:buSzPct val="100000"/>
              <a:buFont typeface="Montserrat"/>
              <a:defRPr sz="2400">
                <a:latin typeface="Montserrat"/>
                <a:ea typeface="Montserrat"/>
                <a:cs typeface="Montserrat"/>
                <a:sym typeface="Montserrat"/>
              </a:defRPr>
            </a:lvl6pPr>
            <a:lvl7pPr lvl="6" rtl="0">
              <a:spcBef>
                <a:spcPts val="0"/>
              </a:spcBef>
              <a:buSzPct val="100000"/>
              <a:buFont typeface="Montserrat"/>
              <a:defRPr sz="2400">
                <a:latin typeface="Montserrat"/>
                <a:ea typeface="Montserrat"/>
                <a:cs typeface="Montserrat"/>
                <a:sym typeface="Montserrat"/>
              </a:defRPr>
            </a:lvl7pPr>
            <a:lvl8pPr lvl="7" rtl="0">
              <a:spcBef>
                <a:spcPts val="0"/>
              </a:spcBef>
              <a:buSzPct val="100000"/>
              <a:buFont typeface="Montserrat"/>
              <a:defRPr sz="2400">
                <a:latin typeface="Montserrat"/>
                <a:ea typeface="Montserrat"/>
                <a:cs typeface="Montserrat"/>
                <a:sym typeface="Montserrat"/>
              </a:defRPr>
            </a:lvl8pPr>
            <a:lvl9pPr lvl="8" rtl="0">
              <a:spcBef>
                <a:spcPts val="0"/>
              </a:spcBef>
              <a:buSzPct val="100000"/>
              <a:buFont typeface="Montserrat"/>
              <a:defRPr sz="2400">
                <a:latin typeface="Montserrat"/>
                <a:ea typeface="Montserrat"/>
                <a:cs typeface="Montserrat"/>
                <a:sym typeface="Montserrat"/>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 1 column">
    <p:spTree>
      <p:nvGrpSpPr>
        <p:cNvPr id="31" name="Shape 31"/>
        <p:cNvGrpSpPr/>
        <p:nvPr/>
      </p:nvGrpSpPr>
      <p:grpSpPr>
        <a:xfrm>
          <a:off x="0" y="0"/>
          <a:ext cx="0" cy="0"/>
          <a:chOff x="0" y="0"/>
          <a:chExt cx="0" cy="0"/>
        </a:xfrm>
      </p:grpSpPr>
      <p:sp>
        <p:nvSpPr>
          <p:cNvPr id="32" name="Shape 32"/>
          <p:cNvSpPr/>
          <p:nvPr/>
        </p:nvSpPr>
        <p:spPr>
          <a:xfrm>
            <a:off x="228600" y="-10437"/>
            <a:ext cx="8229314" cy="5164386"/>
          </a:xfrm>
          <a:custGeom>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33" name="Shape 33"/>
          <p:cNvSpPr/>
          <p:nvPr/>
        </p:nvSpPr>
        <p:spPr>
          <a:xfrm>
            <a:off x="0" y="-10437"/>
            <a:ext cx="8229314" cy="5164386"/>
          </a:xfrm>
          <a:custGeom>
            <a:pathLst>
              <a:path extrusionOk="0" h="206122" w="328450">
                <a:moveTo>
                  <a:pt x="0" y="0"/>
                </a:moveTo>
                <a:lnTo>
                  <a:pt x="0" y="206122"/>
                </a:lnTo>
                <a:lnTo>
                  <a:pt x="328450" y="206122"/>
                </a:lnTo>
                <a:lnTo>
                  <a:pt x="273309" y="331"/>
                </a:lnTo>
                <a:close/>
              </a:path>
            </a:pathLst>
          </a:custGeom>
          <a:solidFill>
            <a:srgbClr val="FFFFFF"/>
          </a:solidFill>
          <a:ln>
            <a:noFill/>
          </a:ln>
        </p:spPr>
      </p:sp>
      <p:sp>
        <p:nvSpPr>
          <p:cNvPr id="34" name="Shape 34"/>
          <p:cNvSpPr txBox="1"/>
          <p:nvPr>
            <p:ph type="title"/>
          </p:nvPr>
        </p:nvSpPr>
        <p:spPr>
          <a:xfrm>
            <a:off x="838350" y="1807900"/>
            <a:ext cx="5324100" cy="4856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5" name="Shape 35"/>
          <p:cNvSpPr txBox="1"/>
          <p:nvPr>
            <p:ph idx="1" type="body"/>
          </p:nvPr>
        </p:nvSpPr>
        <p:spPr>
          <a:xfrm>
            <a:off x="838250" y="2419350"/>
            <a:ext cx="5324100" cy="2255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 2 columns">
    <p:spTree>
      <p:nvGrpSpPr>
        <p:cNvPr id="36" name="Shape 36"/>
        <p:cNvGrpSpPr/>
        <p:nvPr/>
      </p:nvGrpSpPr>
      <p:grpSpPr>
        <a:xfrm>
          <a:off x="0" y="0"/>
          <a:ext cx="0" cy="0"/>
          <a:chOff x="0" y="0"/>
          <a:chExt cx="0" cy="0"/>
        </a:xfrm>
      </p:grpSpPr>
      <p:sp>
        <p:nvSpPr>
          <p:cNvPr id="37" name="Shape 37"/>
          <p:cNvSpPr/>
          <p:nvPr/>
        </p:nvSpPr>
        <p:spPr>
          <a:xfrm>
            <a:off x="228600" y="-10437"/>
            <a:ext cx="8229314" cy="5164386"/>
          </a:xfrm>
          <a:custGeom>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38" name="Shape 38"/>
          <p:cNvSpPr/>
          <p:nvPr/>
        </p:nvSpPr>
        <p:spPr>
          <a:xfrm>
            <a:off x="0" y="-10437"/>
            <a:ext cx="8229314" cy="5164386"/>
          </a:xfrm>
          <a:custGeom>
            <a:pathLst>
              <a:path extrusionOk="0" h="206122" w="328450">
                <a:moveTo>
                  <a:pt x="0" y="0"/>
                </a:moveTo>
                <a:lnTo>
                  <a:pt x="0" y="206122"/>
                </a:lnTo>
                <a:lnTo>
                  <a:pt x="328450" y="206122"/>
                </a:lnTo>
                <a:lnTo>
                  <a:pt x="273309" y="331"/>
                </a:lnTo>
                <a:close/>
              </a:path>
            </a:pathLst>
          </a:custGeom>
          <a:solidFill>
            <a:srgbClr val="FFFFFF"/>
          </a:solidFill>
          <a:ln>
            <a:noFill/>
          </a:ln>
        </p:spPr>
      </p:sp>
      <p:sp>
        <p:nvSpPr>
          <p:cNvPr id="39" name="Shape 39"/>
          <p:cNvSpPr txBox="1"/>
          <p:nvPr>
            <p:ph type="title"/>
          </p:nvPr>
        </p:nvSpPr>
        <p:spPr>
          <a:xfrm>
            <a:off x="841000" y="1884100"/>
            <a:ext cx="4801499" cy="4095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 type="body"/>
          </p:nvPr>
        </p:nvSpPr>
        <p:spPr>
          <a:xfrm>
            <a:off x="841000" y="2492425"/>
            <a:ext cx="2671800" cy="24333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1" name="Shape 41"/>
          <p:cNvSpPr txBox="1"/>
          <p:nvPr>
            <p:ph idx="2" type="body"/>
          </p:nvPr>
        </p:nvSpPr>
        <p:spPr>
          <a:xfrm>
            <a:off x="3673842" y="2492425"/>
            <a:ext cx="2671800" cy="24333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3 columns">
    <p:spTree>
      <p:nvGrpSpPr>
        <p:cNvPr id="42" name="Shape 42"/>
        <p:cNvGrpSpPr/>
        <p:nvPr/>
      </p:nvGrpSpPr>
      <p:grpSpPr>
        <a:xfrm>
          <a:off x="0" y="0"/>
          <a:ext cx="0" cy="0"/>
          <a:chOff x="0" y="0"/>
          <a:chExt cx="0" cy="0"/>
        </a:xfrm>
      </p:grpSpPr>
      <p:sp>
        <p:nvSpPr>
          <p:cNvPr id="43" name="Shape 43"/>
          <p:cNvSpPr/>
          <p:nvPr/>
        </p:nvSpPr>
        <p:spPr>
          <a:xfrm>
            <a:off x="228600" y="-10437"/>
            <a:ext cx="8229314" cy="5164386"/>
          </a:xfrm>
          <a:custGeom>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44" name="Shape 44"/>
          <p:cNvSpPr/>
          <p:nvPr/>
        </p:nvSpPr>
        <p:spPr>
          <a:xfrm>
            <a:off x="0" y="-10437"/>
            <a:ext cx="8229314" cy="5164386"/>
          </a:xfrm>
          <a:custGeom>
            <a:pathLst>
              <a:path extrusionOk="0" h="206122" w="328450">
                <a:moveTo>
                  <a:pt x="0" y="0"/>
                </a:moveTo>
                <a:lnTo>
                  <a:pt x="0" y="206122"/>
                </a:lnTo>
                <a:lnTo>
                  <a:pt x="328450" y="206122"/>
                </a:lnTo>
                <a:lnTo>
                  <a:pt x="273309" y="331"/>
                </a:lnTo>
                <a:close/>
              </a:path>
            </a:pathLst>
          </a:custGeom>
          <a:solidFill>
            <a:srgbClr val="FFFFFF"/>
          </a:solidFill>
          <a:ln>
            <a:noFill/>
          </a:ln>
        </p:spPr>
      </p:sp>
      <p:sp>
        <p:nvSpPr>
          <p:cNvPr id="45" name="Shape 45"/>
          <p:cNvSpPr txBox="1"/>
          <p:nvPr>
            <p:ph type="title"/>
          </p:nvPr>
        </p:nvSpPr>
        <p:spPr>
          <a:xfrm>
            <a:off x="841000" y="1884100"/>
            <a:ext cx="4801499" cy="4095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6" name="Shape 46"/>
          <p:cNvSpPr txBox="1"/>
          <p:nvPr>
            <p:ph idx="1" type="body"/>
          </p:nvPr>
        </p:nvSpPr>
        <p:spPr>
          <a:xfrm>
            <a:off x="841000" y="2515375"/>
            <a:ext cx="1988699" cy="2410499"/>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p:txBody>
      </p:sp>
      <p:sp>
        <p:nvSpPr>
          <p:cNvPr id="47" name="Shape 47"/>
          <p:cNvSpPr txBox="1"/>
          <p:nvPr>
            <p:ph idx="2" type="body"/>
          </p:nvPr>
        </p:nvSpPr>
        <p:spPr>
          <a:xfrm>
            <a:off x="2931574" y="2515375"/>
            <a:ext cx="1988699" cy="2410499"/>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p:txBody>
      </p:sp>
      <p:sp>
        <p:nvSpPr>
          <p:cNvPr id="48" name="Shape 48"/>
          <p:cNvSpPr txBox="1"/>
          <p:nvPr>
            <p:ph idx="3" type="body"/>
          </p:nvPr>
        </p:nvSpPr>
        <p:spPr>
          <a:xfrm>
            <a:off x="5022149" y="2515375"/>
            <a:ext cx="1988699" cy="2410499"/>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9" name="Shape 49"/>
        <p:cNvGrpSpPr/>
        <p:nvPr/>
      </p:nvGrpSpPr>
      <p:grpSpPr>
        <a:xfrm>
          <a:off x="0" y="0"/>
          <a:ext cx="0" cy="0"/>
          <a:chOff x="0" y="0"/>
          <a:chExt cx="0" cy="0"/>
        </a:xfrm>
      </p:grpSpPr>
      <p:sp>
        <p:nvSpPr>
          <p:cNvPr id="50" name="Shape 50"/>
          <p:cNvSpPr/>
          <p:nvPr/>
        </p:nvSpPr>
        <p:spPr>
          <a:xfrm>
            <a:off x="228600" y="-10437"/>
            <a:ext cx="8229314" cy="5164386"/>
          </a:xfrm>
          <a:custGeom>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51" name="Shape 51"/>
          <p:cNvSpPr/>
          <p:nvPr/>
        </p:nvSpPr>
        <p:spPr>
          <a:xfrm>
            <a:off x="0" y="-10437"/>
            <a:ext cx="8229314" cy="5164386"/>
          </a:xfrm>
          <a:custGeom>
            <a:pathLst>
              <a:path extrusionOk="0" h="206122" w="328450">
                <a:moveTo>
                  <a:pt x="0" y="0"/>
                </a:moveTo>
                <a:lnTo>
                  <a:pt x="0" y="206122"/>
                </a:lnTo>
                <a:lnTo>
                  <a:pt x="328450" y="206122"/>
                </a:lnTo>
                <a:lnTo>
                  <a:pt x="273309" y="331"/>
                </a:lnTo>
                <a:close/>
              </a:path>
            </a:pathLst>
          </a:custGeom>
          <a:solidFill>
            <a:srgbClr val="FFFFFF"/>
          </a:solidFill>
          <a:ln>
            <a:noFill/>
          </a:ln>
        </p:spPr>
      </p:sp>
      <p:sp>
        <p:nvSpPr>
          <p:cNvPr id="52" name="Shape 52"/>
          <p:cNvSpPr txBox="1"/>
          <p:nvPr>
            <p:ph type="title"/>
          </p:nvPr>
        </p:nvSpPr>
        <p:spPr>
          <a:xfrm>
            <a:off x="841000" y="1884100"/>
            <a:ext cx="4801499" cy="4095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8BC34A"/>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1884100"/>
            <a:ext cx="5185199" cy="474599"/>
          </a:xfrm>
          <a:prstGeom prst="rect">
            <a:avLst/>
          </a:prstGeom>
          <a:noFill/>
          <a:ln>
            <a:noFill/>
          </a:ln>
        </p:spPr>
        <p:txBody>
          <a:bodyPr anchorCtr="0" anchor="b" bIns="91425" lIns="91425" rIns="91425" tIns="91425"/>
          <a:lstStyle>
            <a:lvl1pPr lvl="0">
              <a:spcBef>
                <a:spcPts val="0"/>
              </a:spcBef>
              <a:buClr>
                <a:srgbClr val="B7B7B7"/>
              </a:buClr>
              <a:buSzPct val="100000"/>
              <a:buFont typeface="Montserrat"/>
              <a:buNone/>
              <a:defRPr b="1" sz="1200">
                <a:solidFill>
                  <a:srgbClr val="B7B7B7"/>
                </a:solidFill>
                <a:latin typeface="Montserrat"/>
                <a:ea typeface="Montserrat"/>
                <a:cs typeface="Montserrat"/>
                <a:sym typeface="Montserrat"/>
              </a:defRPr>
            </a:lvl1pPr>
            <a:lvl2pPr lvl="1">
              <a:spcBef>
                <a:spcPts val="0"/>
              </a:spcBef>
              <a:buClr>
                <a:srgbClr val="B7B7B7"/>
              </a:buClr>
              <a:buSzPct val="100000"/>
              <a:buFont typeface="Montserrat"/>
              <a:buNone/>
              <a:defRPr b="1" sz="1200">
                <a:solidFill>
                  <a:srgbClr val="B7B7B7"/>
                </a:solidFill>
                <a:latin typeface="Montserrat"/>
                <a:ea typeface="Montserrat"/>
                <a:cs typeface="Montserrat"/>
                <a:sym typeface="Montserrat"/>
              </a:defRPr>
            </a:lvl2pPr>
            <a:lvl3pPr lvl="2">
              <a:spcBef>
                <a:spcPts val="0"/>
              </a:spcBef>
              <a:buClr>
                <a:srgbClr val="B7B7B7"/>
              </a:buClr>
              <a:buSzPct val="100000"/>
              <a:buFont typeface="Montserrat"/>
              <a:buNone/>
              <a:defRPr b="1" sz="1200">
                <a:solidFill>
                  <a:srgbClr val="B7B7B7"/>
                </a:solidFill>
                <a:latin typeface="Montserrat"/>
                <a:ea typeface="Montserrat"/>
                <a:cs typeface="Montserrat"/>
                <a:sym typeface="Montserrat"/>
              </a:defRPr>
            </a:lvl3pPr>
            <a:lvl4pPr lvl="3">
              <a:spcBef>
                <a:spcPts val="0"/>
              </a:spcBef>
              <a:buClr>
                <a:srgbClr val="B7B7B7"/>
              </a:buClr>
              <a:buSzPct val="100000"/>
              <a:buFont typeface="Montserrat"/>
              <a:buNone/>
              <a:defRPr b="1" sz="1200">
                <a:solidFill>
                  <a:srgbClr val="B7B7B7"/>
                </a:solidFill>
                <a:latin typeface="Montserrat"/>
                <a:ea typeface="Montserrat"/>
                <a:cs typeface="Montserrat"/>
                <a:sym typeface="Montserrat"/>
              </a:defRPr>
            </a:lvl4pPr>
            <a:lvl5pPr lvl="4">
              <a:spcBef>
                <a:spcPts val="0"/>
              </a:spcBef>
              <a:buClr>
                <a:srgbClr val="B7B7B7"/>
              </a:buClr>
              <a:buSzPct val="100000"/>
              <a:buFont typeface="Montserrat"/>
              <a:buNone/>
              <a:defRPr b="1" sz="1200">
                <a:solidFill>
                  <a:srgbClr val="B7B7B7"/>
                </a:solidFill>
                <a:latin typeface="Montserrat"/>
                <a:ea typeface="Montserrat"/>
                <a:cs typeface="Montserrat"/>
                <a:sym typeface="Montserrat"/>
              </a:defRPr>
            </a:lvl5pPr>
            <a:lvl6pPr lvl="5">
              <a:spcBef>
                <a:spcPts val="0"/>
              </a:spcBef>
              <a:buClr>
                <a:srgbClr val="B7B7B7"/>
              </a:buClr>
              <a:buSzPct val="100000"/>
              <a:buFont typeface="Montserrat"/>
              <a:buNone/>
              <a:defRPr b="1" sz="1200">
                <a:solidFill>
                  <a:srgbClr val="B7B7B7"/>
                </a:solidFill>
                <a:latin typeface="Montserrat"/>
                <a:ea typeface="Montserrat"/>
                <a:cs typeface="Montserrat"/>
                <a:sym typeface="Montserrat"/>
              </a:defRPr>
            </a:lvl6pPr>
            <a:lvl7pPr lvl="6">
              <a:spcBef>
                <a:spcPts val="0"/>
              </a:spcBef>
              <a:buClr>
                <a:srgbClr val="B7B7B7"/>
              </a:buClr>
              <a:buSzPct val="100000"/>
              <a:buFont typeface="Montserrat"/>
              <a:buNone/>
              <a:defRPr b="1" sz="1200">
                <a:solidFill>
                  <a:srgbClr val="B7B7B7"/>
                </a:solidFill>
                <a:latin typeface="Montserrat"/>
                <a:ea typeface="Montserrat"/>
                <a:cs typeface="Montserrat"/>
                <a:sym typeface="Montserrat"/>
              </a:defRPr>
            </a:lvl7pPr>
            <a:lvl8pPr lvl="7">
              <a:spcBef>
                <a:spcPts val="0"/>
              </a:spcBef>
              <a:buClr>
                <a:srgbClr val="B7B7B7"/>
              </a:buClr>
              <a:buSzPct val="100000"/>
              <a:buFont typeface="Montserrat"/>
              <a:buNone/>
              <a:defRPr b="1" sz="1200">
                <a:solidFill>
                  <a:srgbClr val="B7B7B7"/>
                </a:solidFill>
                <a:latin typeface="Montserrat"/>
                <a:ea typeface="Montserrat"/>
                <a:cs typeface="Montserrat"/>
                <a:sym typeface="Montserrat"/>
              </a:defRPr>
            </a:lvl8pPr>
            <a:lvl9pPr lvl="8">
              <a:spcBef>
                <a:spcPts val="0"/>
              </a:spcBef>
              <a:buClr>
                <a:srgbClr val="B7B7B7"/>
              </a:buClr>
              <a:buSzPct val="100000"/>
              <a:buFont typeface="Montserrat"/>
              <a:buNone/>
              <a:defRPr b="1" sz="1200">
                <a:solidFill>
                  <a:srgbClr val="B7B7B7"/>
                </a:solidFill>
                <a:latin typeface="Montserrat"/>
                <a:ea typeface="Montserrat"/>
                <a:cs typeface="Montserrat"/>
                <a:sym typeface="Montserrat"/>
              </a:defRPr>
            </a:lvl9pPr>
          </a:lstStyle>
          <a:p/>
        </p:txBody>
      </p:sp>
      <p:sp>
        <p:nvSpPr>
          <p:cNvPr id="7" name="Shape 7"/>
          <p:cNvSpPr txBox="1"/>
          <p:nvPr>
            <p:ph idx="1" type="body"/>
          </p:nvPr>
        </p:nvSpPr>
        <p:spPr>
          <a:xfrm>
            <a:off x="457200" y="2495550"/>
            <a:ext cx="5185199" cy="2255700"/>
          </a:xfrm>
          <a:prstGeom prst="rect">
            <a:avLst/>
          </a:prstGeom>
          <a:noFill/>
          <a:ln>
            <a:noFill/>
          </a:ln>
        </p:spPr>
        <p:txBody>
          <a:bodyPr anchorCtr="0" anchor="t" bIns="91425" lIns="91425" rIns="91425" tIns="91425"/>
          <a:lstStyle>
            <a:lvl1pPr lvl="0">
              <a:spcBef>
                <a:spcPts val="600"/>
              </a:spcBef>
              <a:buClr>
                <a:srgbClr val="999999"/>
              </a:buClr>
              <a:buSzPct val="100000"/>
              <a:buFont typeface="Karla"/>
              <a:buChar char="▸"/>
              <a:defRPr sz="1600">
                <a:solidFill>
                  <a:srgbClr val="999999"/>
                </a:solidFill>
                <a:latin typeface="Karla"/>
                <a:ea typeface="Karla"/>
                <a:cs typeface="Karla"/>
                <a:sym typeface="Karla"/>
              </a:defRPr>
            </a:lvl1pPr>
            <a:lvl2pPr lvl="1">
              <a:spcBef>
                <a:spcPts val="480"/>
              </a:spcBef>
              <a:buClr>
                <a:srgbClr val="999999"/>
              </a:buClr>
              <a:buSzPct val="100000"/>
              <a:buFont typeface="Karla"/>
              <a:buChar char="▹"/>
              <a:defRPr sz="1600">
                <a:solidFill>
                  <a:srgbClr val="999999"/>
                </a:solidFill>
                <a:latin typeface="Karla"/>
                <a:ea typeface="Karla"/>
                <a:cs typeface="Karla"/>
                <a:sym typeface="Karla"/>
              </a:defRPr>
            </a:lvl2pPr>
            <a:lvl3pPr lvl="2">
              <a:spcBef>
                <a:spcPts val="480"/>
              </a:spcBef>
              <a:buClr>
                <a:srgbClr val="999999"/>
              </a:buClr>
              <a:buSzPct val="100000"/>
              <a:buFont typeface="Karla"/>
              <a:buChar char="▹"/>
              <a:defRPr sz="1600">
                <a:solidFill>
                  <a:srgbClr val="999999"/>
                </a:solidFill>
                <a:latin typeface="Karla"/>
                <a:ea typeface="Karla"/>
                <a:cs typeface="Karla"/>
                <a:sym typeface="Karla"/>
              </a:defRPr>
            </a:lvl3pPr>
            <a:lvl4pPr lvl="3">
              <a:spcBef>
                <a:spcPts val="360"/>
              </a:spcBef>
              <a:buClr>
                <a:srgbClr val="999999"/>
              </a:buClr>
              <a:buSzPct val="100000"/>
              <a:buFont typeface="Karla"/>
              <a:defRPr sz="1600">
                <a:solidFill>
                  <a:srgbClr val="999999"/>
                </a:solidFill>
                <a:latin typeface="Karla"/>
                <a:ea typeface="Karla"/>
                <a:cs typeface="Karla"/>
                <a:sym typeface="Karla"/>
              </a:defRPr>
            </a:lvl4pPr>
            <a:lvl5pPr lvl="4">
              <a:spcBef>
                <a:spcPts val="360"/>
              </a:spcBef>
              <a:buClr>
                <a:srgbClr val="999999"/>
              </a:buClr>
              <a:buSzPct val="100000"/>
              <a:buFont typeface="Karla"/>
              <a:defRPr sz="1600">
                <a:solidFill>
                  <a:srgbClr val="999999"/>
                </a:solidFill>
                <a:latin typeface="Karla"/>
                <a:ea typeface="Karla"/>
                <a:cs typeface="Karla"/>
                <a:sym typeface="Karla"/>
              </a:defRPr>
            </a:lvl5pPr>
            <a:lvl6pPr lvl="5">
              <a:spcBef>
                <a:spcPts val="360"/>
              </a:spcBef>
              <a:buClr>
                <a:srgbClr val="999999"/>
              </a:buClr>
              <a:buSzPct val="100000"/>
              <a:buFont typeface="Karla"/>
              <a:defRPr sz="1600">
                <a:solidFill>
                  <a:srgbClr val="999999"/>
                </a:solidFill>
                <a:latin typeface="Karla"/>
                <a:ea typeface="Karla"/>
                <a:cs typeface="Karla"/>
                <a:sym typeface="Karla"/>
              </a:defRPr>
            </a:lvl6pPr>
            <a:lvl7pPr lvl="6">
              <a:spcBef>
                <a:spcPts val="360"/>
              </a:spcBef>
              <a:buClr>
                <a:srgbClr val="999999"/>
              </a:buClr>
              <a:buSzPct val="100000"/>
              <a:buFont typeface="Karla"/>
              <a:defRPr sz="1600">
                <a:solidFill>
                  <a:srgbClr val="999999"/>
                </a:solidFill>
                <a:latin typeface="Karla"/>
                <a:ea typeface="Karla"/>
                <a:cs typeface="Karla"/>
                <a:sym typeface="Karla"/>
              </a:defRPr>
            </a:lvl7pPr>
            <a:lvl8pPr lvl="7">
              <a:spcBef>
                <a:spcPts val="360"/>
              </a:spcBef>
              <a:buClr>
                <a:srgbClr val="999999"/>
              </a:buClr>
              <a:buSzPct val="100000"/>
              <a:buFont typeface="Karla"/>
              <a:defRPr sz="1600">
                <a:solidFill>
                  <a:srgbClr val="999999"/>
                </a:solidFill>
                <a:latin typeface="Karla"/>
                <a:ea typeface="Karla"/>
                <a:cs typeface="Karla"/>
                <a:sym typeface="Karla"/>
              </a:defRPr>
            </a:lvl8pPr>
            <a:lvl9pPr lvl="8">
              <a:spcBef>
                <a:spcPts val="360"/>
              </a:spcBef>
              <a:buClr>
                <a:srgbClr val="999999"/>
              </a:buClr>
              <a:buSzPct val="100000"/>
              <a:buFont typeface="Karla"/>
              <a:defRPr sz="1600">
                <a:solidFill>
                  <a:srgbClr val="999999"/>
                </a:solidFill>
                <a:latin typeface="Karla"/>
                <a:ea typeface="Karla"/>
                <a:cs typeface="Karla"/>
                <a:sym typeface="Karl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0.xml"/><Relationship Id="rId3" Type="http://schemas.openxmlformats.org/officeDocument/2006/relationships/hyperlink" Target="https://github.com/bhovhannes/trainings/blob/master/angular/examples/16-transclusion/ngTransclude.html" TargetMode="Externa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1.xml"/><Relationship Id="rId3" Type="http://schemas.openxmlformats.org/officeDocument/2006/relationships/hyperlink" Target="https://github.com/bhovhannes/trainings/blob/master/angular/examples/16-transclusion/transclusion-function.html" TargetMode="Externa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2.xml"/><Relationship Id="rId3" Type="http://schemas.openxmlformats.org/officeDocument/2006/relationships/hyperlink" Target="https://github.com/bhovhannes/trainings/blob/master/angular/examples/16-transclusion/transclusion-function.html" TargetMode="Externa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3.xml"/><Relationship Id="rId3" Type="http://schemas.openxmlformats.org/officeDocument/2006/relationships/hyperlink" Target="https://code.angularjs.org/1.4.8/docs/api/ng/service/$compile#transclusion" TargetMode="External"/><Relationship Id="rId4" Type="http://schemas.openxmlformats.org/officeDocument/2006/relationships/image" Target="../media/image04.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4.xml"/><Relationship Id="rId3" Type="http://schemas.openxmlformats.org/officeDocument/2006/relationships/hyperlink" Target="https://github.com/bhovhannes/trainings/blob/master/angular/examples/16-transclusion/transclusion-scope.html" TargetMode="Externa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5.xml"/><Relationship Id="rId3" Type="http://schemas.openxmlformats.org/officeDocument/2006/relationships/hyperlink" Target="https://dribbble.com/shots/1344983-Simple-Line-Icons-100-free-icons-Ai-Eps-Svg-Psd" TargetMode="External"/><Relationship Id="rId4" Type="http://schemas.openxmlformats.org/officeDocument/2006/relationships/hyperlink" Target="https://dribbble.com/shots/1335684-e-commerce-Icons-freebie?list=users&amp;offset=3" TargetMode="External"/><Relationship Id="rId5" Type="http://schemas.openxmlformats.org/officeDocument/2006/relationships/hyperlink" Target="http://www.webalys.com/" TargetMode="External"/><Relationship Id="rId6" Type="http://schemas.openxmlformats.org/officeDocument/2006/relationships/hyperlink" Target="http://www.slidescarnival.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hyperlink" Target="https://github.com/bhovhannes/trainings/blob/master/angular/examples/03-clock-module/index.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hyperlink" Target="https://github.com/bhovhannes/trainings/blob/master/angular/examples/04-module-properties/index.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01.png"/><Relationship Id="rId4" Type="http://schemas.openxmlformats.org/officeDocument/2006/relationships/hyperlink" Target="http://teropa.info/blog/2014/03/23/angularjs-expressions-cheatsheet.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hyperlink" Target="https://github.com/bhovhannes/trainings/blob/master/angular/examples/05-expressions/index.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hyperlink" Target="https://github.com/bhovhannes/trainings/tree/master/angular" TargetMode="External"/><Relationship Id="rId4" Type="http://schemas.openxmlformats.org/officeDocument/2006/relationships/hyperlink" Target="https://www.ng-book.com" TargetMode="External"/><Relationship Id="rId5" Type="http://schemas.openxmlformats.org/officeDocument/2006/relationships/hyperlink" Target="https://drive.google.com/a/attask.com/folderview?id=0B6kIiS_4mYqERXFXRUpGYTNFbEE&amp;usp=sharing"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1" Type="http://schemas.openxmlformats.org/officeDocument/2006/relationships/hyperlink" Target="https://docs.angularjs.org/api/ng/filter/orderBy" TargetMode="External"/><Relationship Id="rId10" Type="http://schemas.openxmlformats.org/officeDocument/2006/relationships/hyperlink" Target="https://docs.angularjs.org/api/ng/filter/limitTo" TargetMode="External"/><Relationship Id="rId12" Type="http://schemas.openxmlformats.org/officeDocument/2006/relationships/hyperlink" Target="https://docs.angularjs.org/api/ng/filter" TargetMode="External"/><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hyperlink" Target="https://docs.angularjs.org/api/ng/filter/filter" TargetMode="External"/><Relationship Id="rId4" Type="http://schemas.openxmlformats.org/officeDocument/2006/relationships/hyperlink" Target="https://docs.angularjs.org/api/ng/filter/currency" TargetMode="External"/><Relationship Id="rId9" Type="http://schemas.openxmlformats.org/officeDocument/2006/relationships/hyperlink" Target="https://docs.angularjs.org/api/ng/filter/uppercase" TargetMode="External"/><Relationship Id="rId5" Type="http://schemas.openxmlformats.org/officeDocument/2006/relationships/hyperlink" Target="https://docs.angularjs.org/api/ng/filter/number" TargetMode="External"/><Relationship Id="rId6" Type="http://schemas.openxmlformats.org/officeDocument/2006/relationships/hyperlink" Target="https://docs.angularjs.org/api/ng/filter/date" TargetMode="External"/><Relationship Id="rId7" Type="http://schemas.openxmlformats.org/officeDocument/2006/relationships/hyperlink" Target="https://docs.angularjs.org/api/ng/filter/json" TargetMode="External"/><Relationship Id="rId8" Type="http://schemas.openxmlformats.org/officeDocument/2006/relationships/hyperlink" Target="https://docs.angularjs.org/api/ng/filter/lowercase"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hyperlink" Target="https://github.com/bhovhannes/trainings/blob/master/angular/examples/05-filters-in-js/index.html" TargetMode="External"/><Relationship Id="rId4" Type="http://schemas.openxmlformats.org/officeDocument/2006/relationships/hyperlink" Target="https://github.com/bhovhannes/trainings/blob/master/angular/examples/05-filters-in-js/index.htm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hyperlink" Target="https://github.com/bhovhannes/trainings/blob/master/angular/examples/06-filter-hexToRgba/index.html" TargetMode="External"/><Relationship Id="rId4" Type="http://schemas.openxmlformats.org/officeDocument/2006/relationships/hyperlink" Target="https://github.com/bhovhannes/trainings/blob/master/angular/examples/06-filter-hexToRgba/index.htm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s://docs.angularjs.org/guide/providers"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hyperlink" Target="https://docs.angularjs.org/api/auto/service/$injector"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hyperlink" Target="https://docs.angularjs.org/guide/providers" TargetMode="External"/><Relationship Id="rId4" Type="http://schemas.openxmlformats.org/officeDocument/2006/relationships/hyperlink" Target="https://code.angularjs.org/1.4.8/docs/api/auto/service/$provide"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hyperlink" Target="https://docs.angularjs.org/guide/provider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hyperlink" Target="https://docs.angularjs.org/guide/providers"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 Id="rId3" Type="http://schemas.openxmlformats.org/officeDocument/2006/relationships/hyperlink" Target="https://docs.angularjs.org/guide/providers"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 Id="rId3" Type="http://schemas.openxmlformats.org/officeDocument/2006/relationships/hyperlink" Target="https://docs.angularjs.org/guide/providers"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 Id="rId3" Type="http://schemas.openxmlformats.org/officeDocument/2006/relationships/hyperlink" Target="https://docs.angularjs.org/guide/providers"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 Id="rId3" Type="http://schemas.openxmlformats.org/officeDocument/2006/relationships/hyperlink" Target="https://github.com/bhovhannes/trainings/blob/master/angular/examples/07-module-phases/index.html"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 Id="rId3" Type="http://schemas.openxmlformats.org/officeDocument/2006/relationships/hyperlink" Target="https://docs.angularjs.org/guide/providers"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 Id="rId3" Type="http://schemas.openxmlformats.org/officeDocument/2006/relationships/hyperlink" Target="https://github.com/bhovhannes/trainings/blob/master/angular/examples/08-providers/index.html" TargetMode="External"/><Relationship Id="rId4" Type="http://schemas.openxmlformats.org/officeDocument/2006/relationships/hyperlink" Target="https://github.com/bhovhannes/trainings/blob/master/angular/examples/08-providers/index.html" TargetMode="External"/><Relationship Id="rId5" Type="http://schemas.openxmlformats.org/officeDocument/2006/relationships/hyperlink" Target="https://docs.angularjs.org/guide/providers"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 Id="rId3" Type="http://schemas.openxmlformats.org/officeDocument/2006/relationships/hyperlink" Target="https://docs.angularjs.org/guide/providers"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hyperlink" Target="https://docs.angularjs.org/guide/bootstrap"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 Id="rId3" Type="http://schemas.openxmlformats.org/officeDocument/2006/relationships/hyperlink" Target="https://docs.angularjs.org/guide/bootstrap" TargetMode="External"/><Relationship Id="rId4" Type="http://schemas.openxmlformats.org/officeDocument/2006/relationships/image" Target="../media/image0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 Id="rId3" Type="http://schemas.openxmlformats.org/officeDocument/2006/relationships/hyperlink" Target="https://github.com/bhovhannes/trainings/blob/master/angular/examples/09-bootstrap/index.html"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 Id="rId3" Type="http://schemas.openxmlformats.org/officeDocument/2006/relationships/hyperlink" Target="http://www.bradoncode.com/blog/2015/05/24/ngmock-fundamentals-angularjs-unit-testing/"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 Id="rId3" Type="http://schemas.openxmlformats.org/officeDocument/2006/relationships/hyperlink" Target="http://www.bradoncode.com/blog/2015/05/24/ngmock-fundamentals-angularjs-unit-testing/"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 Id="rId3" Type="http://schemas.openxmlformats.org/officeDocument/2006/relationships/hyperlink" Target="http://www.bradoncode.com/blog/2015/05/27/ngmock-fundamentals-angularjs-testing-inject/"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9.xml"/><Relationship Id="rId3" Type="http://schemas.openxmlformats.org/officeDocument/2006/relationships/hyperlink" Target="https://github.com/bhovhannes/trainings/blob/master/angular/examples/10-injector/"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0.xml"/><Relationship Id="rId3" Type="http://schemas.openxmlformats.org/officeDocument/2006/relationships/hyperlink" Target="https://github.com/bhovhannes/trainings/blob/master/angular/examples/10-injector/"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 Id="rId3" Type="http://schemas.openxmlformats.org/officeDocument/2006/relationships/hyperlink" Target="https://github.com/bhovhannes/trainings/blob/master/angular/examples/11-scopes/"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3.xml"/><Relationship Id="rId3" Type="http://schemas.openxmlformats.org/officeDocument/2006/relationships/hyperlink" Target="https://github.com/bhovhannes/trainings/blob/master/angular/examples/11-scopes/child-scopes.html"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4.xml"/><Relationship Id="rId3" Type="http://schemas.openxmlformats.org/officeDocument/2006/relationships/hyperlink" Target="https://github.com/bhovhannes/trainings/blob/master/angular/examples/11-scopes/isolated-scopes.html"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5.xml"/><Relationship Id="rId3" Type="http://schemas.openxmlformats.org/officeDocument/2006/relationships/hyperlink" Target="https://github.com/bhovhannes/trainings/blob/master/angular/examples/11-scopes/child-scopes.html"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7.xml"/><Relationship Id="rId3" Type="http://schemas.openxmlformats.org/officeDocument/2006/relationships/hyperlink" Target="https://github.com/bhovhannes/trainings/blob/master/angular/examples/11-scopes/always-use-vm.html" TargetMode="External"/><Relationship Id="rId4" Type="http://schemas.openxmlformats.org/officeDocument/2006/relationships/hyperlink" Target="https://github.com/bhovhannes/trainings/blob/master/angular/examples/11-scopes/issue-without-vm.html"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8.xml"/><Relationship Id="rId3" Type="http://schemas.openxmlformats.org/officeDocument/2006/relationships/hyperlink" Target="https://github.com/bhovhannes/trainings/blob/master/angular/examples/11-scopes/controller-as-syntax.html"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9.xml"/><Relationship Id="rId3" Type="http://schemas.openxmlformats.org/officeDocument/2006/relationships/hyperlink" Target="https://github.com/bhovhannes/trainings/blob/master/angular/examples/12-events/events.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0.xml"/><Relationship Id="rId3" Type="http://schemas.openxmlformats.org/officeDocument/2006/relationships/hyperlink" Target="https://github.com/bhovhannes/trainings/blob/master/angular/examples/12-events/events.html"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1.xml"/><Relationship Id="rId3" Type="http://schemas.openxmlformats.org/officeDocument/2006/relationships/hyperlink" Target="https://github.com/bhovhannes/trainings/blob/master/angular/examples/12-events/events.html"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2.xml"/><Relationship Id="rId3" Type="http://schemas.openxmlformats.org/officeDocument/2006/relationships/hyperlink" Target="https://github.com/bhovhannes/trainings/blob/master/angular/examples/12-events/eventbus.html"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3.xml"/><Relationship Id="rId3" Type="http://schemas.openxmlformats.org/officeDocument/2006/relationships/hyperlink" Target="https://github.com/bhovhannes/trainings/blob/master/angular/examples/13-digest/watch.html"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4.xml"/><Relationship Id="rId3" Type="http://schemas.openxmlformats.org/officeDocument/2006/relationships/image" Target="../media/image05.png"/><Relationship Id="rId4" Type="http://schemas.openxmlformats.org/officeDocument/2006/relationships/hyperlink" Target="https://docs.angularjs.org/guide/scope"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5.xml"/><Relationship Id="rId3" Type="http://schemas.openxmlformats.org/officeDocument/2006/relationships/hyperlink" Target="https://docs.angularjs.org/guide/scope"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6.xml"/><Relationship Id="rId3" Type="http://schemas.openxmlformats.org/officeDocument/2006/relationships/hyperlink" Target="https://docs.angularjs.org/guide/scope" TargetMode="External"/><Relationship Id="rId4" Type="http://schemas.openxmlformats.org/officeDocument/2006/relationships/image" Target="../media/image03.png"/><Relationship Id="rId5" Type="http://schemas.openxmlformats.org/officeDocument/2006/relationships/hyperlink" Target="https://github.com/bhovhannes/trainings/blob/master/angular/examples/13-digest/watch-infinite-loop.html"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7.xml"/><Relationship Id="rId3" Type="http://schemas.openxmlformats.org/officeDocument/2006/relationships/hyperlink" Target="https://github.com/bhovhannes/trainings/blob/master/angular/examples/13-digest/apply.html"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8.xml"/><Relationship Id="rId3" Type="http://schemas.openxmlformats.org/officeDocument/2006/relationships/hyperlink" Target="https://github.com/bhovhannes/trainings/blob/master/angular/examples/13-digest/apply-exceptions.html"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9.xml"/><Relationship Id="rId3" Type="http://schemas.openxmlformats.org/officeDocument/2006/relationships/hyperlink" Target="https://github.com/bhovhannes/trainings/blob/master/angular/examples/13-digest/apply-vs-digest.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hyperlink" Target="https://github.com/bhovhannes/trainings/blob/master/angular/examples/01-data-binding/index.html"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0.xml"/><Relationship Id="rId3" Type="http://schemas.openxmlformats.org/officeDocument/2006/relationships/hyperlink" Target="https://docs.angularjs.org/guide/scope"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1.xml"/><Relationship Id="rId3" Type="http://schemas.openxmlformats.org/officeDocument/2006/relationships/hyperlink" Target="https://docs.angularjs.org/guide/scope"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3.xml"/><Relationship Id="rId3" Type="http://schemas.openxmlformats.org/officeDocument/2006/relationships/hyperlink" Target="https://github.com/bhovhannes/trainings/blob/master/angular/examples/14-controllers/"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5.xml"/><Relationship Id="rId3" Type="http://schemas.openxmlformats.org/officeDocument/2006/relationships/hyperlink" Target="https://github.com/bhovhannes/trainings/blob/master/angular/examples/14-controllers/"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8.xml"/><Relationship Id="rId3" Type="http://schemas.openxmlformats.org/officeDocument/2006/relationships/hyperlink" Target="https://docs.angularjs.org/guide/directive"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9.xml"/><Relationship Id="rId3" Type="http://schemas.openxmlformats.org/officeDocument/2006/relationships/hyperlink" Target="https://docs.angularjs.org/guide/directiv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0.xml"/><Relationship Id="rId3" Type="http://schemas.openxmlformats.org/officeDocument/2006/relationships/hyperlink" Target="https://docs.angularjs.org/guide/directive"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1.xml"/><Relationship Id="rId3" Type="http://schemas.openxmlformats.org/officeDocument/2006/relationships/hyperlink" Target="https://docs.angularjs.org/guide/directive"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2.xml"/><Relationship Id="rId3" Type="http://schemas.openxmlformats.org/officeDocument/2006/relationships/hyperlink" Target="https://docs.angularjs.org/guide/directive"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3.xml"/><Relationship Id="rId3" Type="http://schemas.openxmlformats.org/officeDocument/2006/relationships/hyperlink" Target="https://docs.angularjs.org/guide/directive"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4.xml"/><Relationship Id="rId3" Type="http://schemas.openxmlformats.org/officeDocument/2006/relationships/hyperlink" Target="https://docs.angularjs.org/api/ng/service/$compile"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5.xml"/><Relationship Id="rId3" Type="http://schemas.openxmlformats.org/officeDocument/2006/relationships/hyperlink" Target="https://github.com/bhovhannes/trainings/blob/master/angular/examples/15-directives/priority.html"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6.xml"/><Relationship Id="rId3" Type="http://schemas.openxmlformats.org/officeDocument/2006/relationships/hyperlink" Target="https://github.com/bhovhannes/trainings/blob/master/angular/examples/15-directives/terminal.html" TargetMode="Externa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7.xml"/><Relationship Id="rId3" Type="http://schemas.openxmlformats.org/officeDocument/2006/relationships/hyperlink" Target="https://github.com/bhovhannes/trainings/blob/master/angular/examples/15-directives/scope.html" TargetMode="Externa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8.xml"/><Relationship Id="rId3" Type="http://schemas.openxmlformats.org/officeDocument/2006/relationships/hyperlink" Target="https://github.com/bhovhannes/trainings/blob/master/angular/examples/15-directives/passing-params.html" TargetMode="External"/><Relationship Id="rId4" Type="http://schemas.openxmlformats.org/officeDocument/2006/relationships/hyperlink" Target="https://github.com/bhovhannes/trainings/blob/master/angular/examples/15-directives/passing-params-expr.html" TargetMode="Externa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9.xml"/><Relationship Id="rId3" Type="http://schemas.openxmlformats.org/officeDocument/2006/relationships/hyperlink" Target="https://github.com/bhovhannes/trainings/blob/master/angular/examples/15-directives/scope-limitation.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hyperlink" Target="https://github.com/bhovhannes/trainings/blob/master/angular/examples/02-clock/index.html"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0.xml"/><Relationship Id="rId3" Type="http://schemas.openxmlformats.org/officeDocument/2006/relationships/hyperlink" Target="https://github.com/bhovhannes/trainings/blob/master/angular/examples/15-directives/replace.html" TargetMode="Externa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1.xml"/><Relationship Id="rId3" Type="http://schemas.openxmlformats.org/officeDocument/2006/relationships/hyperlink" Target="https://github.com/bhovhannes/trainings/blob/master/angular/examples/15-directives/restrict.html" TargetMode="Externa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2.xml"/><Relationship Id="rId3" Type="http://schemas.openxmlformats.org/officeDocument/2006/relationships/hyperlink" Target="https://github.com/bhovhannes/trainings/blob/master/angular/examples/15-directives/template.html" TargetMode="Externa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4.xml"/><Relationship Id="rId3" Type="http://schemas.openxmlformats.org/officeDocument/2006/relationships/hyperlink" Target="https://github.com/bhovhannes/trainings/blob/master/angular/examples/15-directives/templateNamespace.html" TargetMode="Externa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5.xml"/><Relationship Id="rId3" Type="http://schemas.openxmlformats.org/officeDocument/2006/relationships/hyperlink" Target="https://github.com/bhovhannes/trainings/blob/master/angular/examples/15-directives/controller.html" TargetMode="Externa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6.xml"/><Relationship Id="rId3" Type="http://schemas.openxmlformats.org/officeDocument/2006/relationships/hyperlink" Target="https://github.com/bhovhannes/trainings/blob/master/angular/examples/15-directives/bindToController.html" TargetMode="Externa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7.xml"/><Relationship Id="rId3" Type="http://schemas.openxmlformats.org/officeDocument/2006/relationships/hyperlink" Target="https://github.com/bhovhannes/trainings/blob/master/angular/examples/15-directives/compile.html" TargetMode="Externa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8.xml"/><Relationship Id="rId3" Type="http://schemas.openxmlformats.org/officeDocument/2006/relationships/hyperlink" Target="https://code.angularjs.org/1.4.8/docs/api/ng/service/$compile#attributes" TargetMode="External"/><Relationship Id="rId4" Type="http://schemas.openxmlformats.org/officeDocument/2006/relationships/hyperlink" Target="https://github.com/bhovhannes/trainings/blob/master/angular/examples/15-directives/attributes.html" TargetMode="Externa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9.xml"/><Relationship Id="rId3" Type="http://schemas.openxmlformats.org/officeDocument/2006/relationships/hyperlink" Target="https://code.angularjs.org/1.4.8/docs/api/ng/service/$compile#transclusio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ctrTitle"/>
          </p:nvPr>
        </p:nvSpPr>
        <p:spPr>
          <a:xfrm>
            <a:off x="648312" y="3939525"/>
            <a:ext cx="2273100" cy="647100"/>
          </a:xfrm>
          <a:prstGeom prst="rect">
            <a:avLst/>
          </a:prstGeom>
        </p:spPr>
        <p:txBody>
          <a:bodyPr anchorCtr="0" anchor="b" bIns="91425" lIns="91425" rIns="91425" tIns="91425">
            <a:noAutofit/>
          </a:bodyPr>
          <a:lstStyle/>
          <a:p>
            <a:pPr lvl="0" algn="ctr">
              <a:spcBef>
                <a:spcPts val="0"/>
              </a:spcBef>
              <a:buNone/>
            </a:pPr>
            <a:r>
              <a:rPr lang="en">
                <a:solidFill>
                  <a:srgbClr val="8BC34A"/>
                </a:solidFill>
              </a:rPr>
              <a:t>Angular JS</a:t>
            </a:r>
          </a:p>
        </p:txBody>
      </p:sp>
      <p:pic>
        <p:nvPicPr>
          <p:cNvPr id="66" name="Shape 66"/>
          <p:cNvPicPr preferRelativeResize="0"/>
          <p:nvPr/>
        </p:nvPicPr>
        <p:blipFill>
          <a:blip r:embed="rId3">
            <a:alphaModFix/>
          </a:blip>
          <a:stretch>
            <a:fillRect/>
          </a:stretch>
        </p:blipFill>
        <p:spPr>
          <a:xfrm>
            <a:off x="648300" y="1702375"/>
            <a:ext cx="2273125" cy="2273125"/>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DDC39"/>
        </a:solidFill>
      </p:bgPr>
    </p:bg>
    <p:spTree>
      <p:nvGrpSpPr>
        <p:cNvPr id="153" name="Shape 153"/>
        <p:cNvGrpSpPr/>
        <p:nvPr/>
      </p:nvGrpSpPr>
      <p:grpSpPr>
        <a:xfrm>
          <a:off x="0" y="0"/>
          <a:ext cx="0" cy="0"/>
          <a:chOff x="0" y="0"/>
          <a:chExt cx="0" cy="0"/>
        </a:xfrm>
      </p:grpSpPr>
      <p:sp>
        <p:nvSpPr>
          <p:cNvPr id="154" name="Shape 154"/>
          <p:cNvSpPr txBox="1"/>
          <p:nvPr>
            <p:ph type="title"/>
          </p:nvPr>
        </p:nvSpPr>
        <p:spPr>
          <a:xfrm>
            <a:off x="841000" y="665300"/>
            <a:ext cx="4801499" cy="409500"/>
          </a:xfrm>
          <a:prstGeom prst="rect">
            <a:avLst/>
          </a:prstGeom>
        </p:spPr>
        <p:txBody>
          <a:bodyPr anchorCtr="0" anchor="b" bIns="91425" lIns="91425" rIns="91425" tIns="91425">
            <a:noAutofit/>
          </a:bodyPr>
          <a:lstStyle/>
          <a:p>
            <a:pPr lvl="0" rtl="0">
              <a:spcBef>
                <a:spcPts val="0"/>
              </a:spcBef>
              <a:buNone/>
            </a:pPr>
            <a:r>
              <a:rPr lang="en" sz="2400"/>
              <a:t>$scope</a:t>
            </a:r>
          </a:p>
        </p:txBody>
      </p:sp>
      <p:sp>
        <p:nvSpPr>
          <p:cNvPr id="155" name="Shape 155"/>
          <p:cNvSpPr txBox="1"/>
          <p:nvPr/>
        </p:nvSpPr>
        <p:spPr>
          <a:xfrm>
            <a:off x="841000" y="1276350"/>
            <a:ext cx="5905200" cy="621300"/>
          </a:xfrm>
          <a:prstGeom prst="rect">
            <a:avLst/>
          </a:prstGeom>
          <a:noFill/>
          <a:ln>
            <a:noFill/>
          </a:ln>
        </p:spPr>
        <p:txBody>
          <a:bodyPr anchorCtr="0" anchor="t" bIns="91425" lIns="91425" rIns="91425" tIns="91425">
            <a:noAutofit/>
          </a:bodyPr>
          <a:lstStyle/>
          <a:p>
            <a:pPr lvl="0" rtl="0">
              <a:spcBef>
                <a:spcPts val="600"/>
              </a:spcBef>
              <a:buNone/>
            </a:pPr>
            <a:r>
              <a:rPr lang="en" sz="1200">
                <a:solidFill>
                  <a:srgbClr val="999999"/>
                </a:solidFill>
                <a:latin typeface="Karla"/>
                <a:ea typeface="Karla"/>
                <a:cs typeface="Karla"/>
                <a:sym typeface="Karla"/>
              </a:rPr>
              <a:t>The </a:t>
            </a:r>
            <a:r>
              <a:rPr b="1" lang="en" sz="1200">
                <a:solidFill>
                  <a:srgbClr val="999999"/>
                </a:solidFill>
                <a:latin typeface="Karla"/>
                <a:ea typeface="Karla"/>
                <a:cs typeface="Karla"/>
                <a:sym typeface="Karla"/>
              </a:rPr>
              <a:t>$scope</a:t>
            </a:r>
            <a:r>
              <a:rPr lang="en" sz="1200">
                <a:solidFill>
                  <a:srgbClr val="999999"/>
                </a:solidFill>
                <a:latin typeface="Karla"/>
                <a:ea typeface="Karla"/>
                <a:cs typeface="Karla"/>
                <a:sym typeface="Karla"/>
              </a:rPr>
              <a:t> object is simply a JavaScript object whose properties are all available to the view and with which the controller can interact.</a:t>
            </a:r>
          </a:p>
        </p:txBody>
      </p:sp>
      <p:sp>
        <p:nvSpPr>
          <p:cNvPr id="156" name="Shape 156"/>
          <p:cNvSpPr txBox="1"/>
          <p:nvPr/>
        </p:nvSpPr>
        <p:spPr>
          <a:xfrm>
            <a:off x="841000" y="1885950"/>
            <a:ext cx="5905200" cy="827100"/>
          </a:xfrm>
          <a:prstGeom prst="rect">
            <a:avLst/>
          </a:prstGeom>
          <a:noFill/>
          <a:ln>
            <a:noFill/>
          </a:ln>
        </p:spPr>
        <p:txBody>
          <a:bodyPr anchorCtr="0" anchor="t" bIns="91425" lIns="91425" rIns="91425" tIns="91425">
            <a:noAutofit/>
          </a:bodyPr>
          <a:lstStyle/>
          <a:p>
            <a:pPr lvl="0" rtl="0">
              <a:spcBef>
                <a:spcPts val="600"/>
              </a:spcBef>
              <a:buNone/>
            </a:pPr>
            <a:r>
              <a:rPr b="1" lang="en" sz="1200">
                <a:solidFill>
                  <a:srgbClr val="999999"/>
                </a:solidFill>
                <a:latin typeface="Karla"/>
                <a:ea typeface="Karla"/>
                <a:cs typeface="Karla"/>
                <a:sym typeface="Karla"/>
              </a:rPr>
              <a:t>$scope</a:t>
            </a:r>
            <a:r>
              <a:rPr lang="en" sz="1200">
                <a:solidFill>
                  <a:srgbClr val="999999"/>
                </a:solidFill>
                <a:latin typeface="Karla"/>
                <a:ea typeface="Karla"/>
                <a:cs typeface="Karla"/>
                <a:sym typeface="Karla"/>
              </a:rPr>
              <a:t> acts as a data model for view. The model </a:t>
            </a:r>
            <a:r>
              <a:rPr i="1" lang="en" sz="1200">
                <a:solidFill>
                  <a:srgbClr val="999999"/>
                </a:solidFill>
                <a:latin typeface="Karla"/>
                <a:ea typeface="Karla"/>
                <a:cs typeface="Karla"/>
                <a:sym typeface="Karla"/>
              </a:rPr>
              <a:t>observes</a:t>
            </a:r>
            <a:r>
              <a:rPr lang="en" sz="1200">
                <a:solidFill>
                  <a:srgbClr val="999999"/>
                </a:solidFill>
                <a:latin typeface="Karla"/>
                <a:ea typeface="Karla"/>
                <a:cs typeface="Karla"/>
                <a:sym typeface="Karla"/>
              </a:rPr>
              <a:t> the change through dirty checking, and if the model changes the value, the view updates with the change.</a:t>
            </a:r>
          </a:p>
        </p:txBody>
      </p:sp>
      <p:grpSp>
        <p:nvGrpSpPr>
          <p:cNvPr id="157" name="Shape 157"/>
          <p:cNvGrpSpPr/>
          <p:nvPr/>
        </p:nvGrpSpPr>
        <p:grpSpPr>
          <a:xfrm>
            <a:off x="898304" y="2904498"/>
            <a:ext cx="215966" cy="342398"/>
            <a:chOff x="6718575" y="2318625"/>
            <a:chExt cx="256950" cy="407375"/>
          </a:xfrm>
        </p:grpSpPr>
        <p:sp>
          <p:nvSpPr>
            <p:cNvPr id="158" name="Shape 158"/>
            <p:cNvSpPr/>
            <p:nvPr/>
          </p:nvSpPr>
          <p:spPr>
            <a:xfrm>
              <a:off x="6795900" y="2673600"/>
              <a:ext cx="102300" cy="22550"/>
            </a:xfrm>
            <a:custGeom>
              <a:pathLst>
                <a:path extrusionOk="0" fill="none" h="902" w="4092">
                  <a:moveTo>
                    <a:pt x="4092" y="902"/>
                  </a:moveTo>
                  <a:lnTo>
                    <a:pt x="4092" y="1"/>
                  </a:lnTo>
                  <a:lnTo>
                    <a:pt x="0" y="1"/>
                  </a:lnTo>
                  <a:lnTo>
                    <a:pt x="0" y="902"/>
                  </a:lnTo>
                  <a:lnTo>
                    <a:pt x="4092" y="902"/>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9" name="Shape 159"/>
            <p:cNvSpPr/>
            <p:nvPr/>
          </p:nvSpPr>
          <p:spPr>
            <a:xfrm>
              <a:off x="6795900" y="2650475"/>
              <a:ext cx="102300" cy="22550"/>
            </a:xfrm>
            <a:custGeom>
              <a:pathLst>
                <a:path extrusionOk="0" fill="none" h="902" w="4092">
                  <a:moveTo>
                    <a:pt x="4092" y="901"/>
                  </a:moveTo>
                  <a:lnTo>
                    <a:pt x="4092" y="0"/>
                  </a:lnTo>
                  <a:lnTo>
                    <a:pt x="0" y="0"/>
                  </a:lnTo>
                  <a:lnTo>
                    <a:pt x="0" y="901"/>
                  </a:lnTo>
                  <a:lnTo>
                    <a:pt x="4092" y="901"/>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0" name="Shape 160"/>
            <p:cNvSpPr/>
            <p:nvPr/>
          </p:nvSpPr>
          <p:spPr>
            <a:xfrm>
              <a:off x="6795900" y="2696125"/>
              <a:ext cx="102300" cy="29875"/>
            </a:xfrm>
            <a:custGeom>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1" name="Shape 161"/>
            <p:cNvSpPr/>
            <p:nvPr/>
          </p:nvSpPr>
          <p:spPr>
            <a:xfrm>
              <a:off x="6784925" y="2459275"/>
              <a:ext cx="35350" cy="166875"/>
            </a:xfrm>
            <a:custGeom>
              <a:pathLst>
                <a:path extrusionOk="0" fill="none" h="6675" w="1414">
                  <a:moveTo>
                    <a:pt x="1413" y="6674"/>
                  </a:moveTo>
                  <a:lnTo>
                    <a:pt x="1413" y="6674"/>
                  </a:lnTo>
                  <a:lnTo>
                    <a:pt x="585" y="2850"/>
                  </a:lnTo>
                  <a:lnTo>
                    <a:pt x="1" y="1"/>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2" name="Shape 162"/>
            <p:cNvSpPr/>
            <p:nvPr/>
          </p:nvSpPr>
          <p:spPr>
            <a:xfrm>
              <a:off x="6718575" y="2318625"/>
              <a:ext cx="256950" cy="307525"/>
            </a:xfrm>
            <a:custGeom>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3" name="Shape 163"/>
            <p:cNvSpPr/>
            <p:nvPr/>
          </p:nvSpPr>
          <p:spPr>
            <a:xfrm>
              <a:off x="6873825" y="2459275"/>
              <a:ext cx="35350" cy="166875"/>
            </a:xfrm>
            <a:custGeom>
              <a:pathLst>
                <a:path extrusionOk="0" fill="none" h="6675" w="1414">
                  <a:moveTo>
                    <a:pt x="1413" y="1"/>
                  </a:moveTo>
                  <a:lnTo>
                    <a:pt x="1413" y="1"/>
                  </a:lnTo>
                  <a:lnTo>
                    <a:pt x="829" y="2850"/>
                  </a:lnTo>
                  <a:lnTo>
                    <a:pt x="1" y="6674"/>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4" name="Shape 164"/>
            <p:cNvSpPr/>
            <p:nvPr/>
          </p:nvSpPr>
          <p:spPr>
            <a:xfrm>
              <a:off x="6801975" y="2453200"/>
              <a:ext cx="90150" cy="19500"/>
            </a:xfrm>
            <a:custGeom>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5" name="Shape 165"/>
            <p:cNvSpPr/>
            <p:nvPr/>
          </p:nvSpPr>
          <p:spPr>
            <a:xfrm>
              <a:off x="6795900" y="2628550"/>
              <a:ext cx="102300" cy="25"/>
            </a:xfrm>
            <a:custGeom>
              <a:pathLst>
                <a:path extrusionOk="0" fill="none" h="1" w="4092">
                  <a:moveTo>
                    <a:pt x="0" y="1"/>
                  </a:moveTo>
                  <a:lnTo>
                    <a:pt x="4092" y="1"/>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166" name="Shape 166"/>
          <p:cNvSpPr txBox="1"/>
          <p:nvPr/>
        </p:nvSpPr>
        <p:spPr>
          <a:xfrm>
            <a:off x="1205875" y="2737350"/>
            <a:ext cx="5905200" cy="684900"/>
          </a:xfrm>
          <a:prstGeom prst="rect">
            <a:avLst/>
          </a:prstGeom>
          <a:noFill/>
          <a:ln>
            <a:noFill/>
          </a:ln>
        </p:spPr>
        <p:txBody>
          <a:bodyPr anchorCtr="0" anchor="t" bIns="91425" lIns="91425" rIns="91425" tIns="91425">
            <a:noAutofit/>
          </a:bodyPr>
          <a:lstStyle/>
          <a:p>
            <a:pPr lvl="0" rtl="0">
              <a:spcBef>
                <a:spcPts val="600"/>
              </a:spcBef>
              <a:buNone/>
            </a:pPr>
            <a:r>
              <a:rPr b="1" lang="en" sz="1200">
                <a:solidFill>
                  <a:srgbClr val="999999"/>
                </a:solidFill>
                <a:latin typeface="Karla"/>
                <a:ea typeface="Karla"/>
                <a:cs typeface="Karla"/>
                <a:sym typeface="Karla"/>
              </a:rPr>
              <a:t>All properties found on the </a:t>
            </a:r>
            <a:r>
              <a:rPr b="1" lang="en" sz="1200">
                <a:solidFill>
                  <a:srgbClr val="999999"/>
                </a:solidFill>
                <a:latin typeface="Consolas"/>
                <a:ea typeface="Consolas"/>
                <a:cs typeface="Consolas"/>
                <a:sym typeface="Consolas"/>
              </a:rPr>
              <a:t>$scope</a:t>
            </a:r>
            <a:r>
              <a:rPr b="1" lang="en" sz="1200">
                <a:solidFill>
                  <a:srgbClr val="999999"/>
                </a:solidFill>
                <a:latin typeface="Karla"/>
                <a:ea typeface="Karla"/>
                <a:cs typeface="Karla"/>
                <a:sym typeface="Karla"/>
              </a:rPr>
              <a:t> object are </a:t>
            </a:r>
            <a:r>
              <a:rPr b="1" i="1" lang="en" sz="1200">
                <a:solidFill>
                  <a:srgbClr val="999999"/>
                </a:solidFill>
                <a:latin typeface="Karla"/>
                <a:ea typeface="Karla"/>
                <a:cs typeface="Karla"/>
                <a:sym typeface="Karla"/>
              </a:rPr>
              <a:t>automatically</a:t>
            </a:r>
            <a:r>
              <a:rPr b="1" lang="en" sz="1200">
                <a:solidFill>
                  <a:srgbClr val="999999"/>
                </a:solidFill>
                <a:latin typeface="Karla"/>
                <a:ea typeface="Karla"/>
                <a:cs typeface="Karla"/>
                <a:sym typeface="Karla"/>
              </a:rPr>
              <a:t> accessible to the view.</a:t>
            </a:r>
          </a:p>
        </p:txBody>
      </p:sp>
    </p:spTree>
  </p:cSld>
  <p:clrMapOvr>
    <a:masterClrMapping/>
  </p:clrMapOvr>
  <p:transition spd="slow">
    <p:cut/>
  </p:transition>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DDC39"/>
        </a:solidFill>
      </p:bgPr>
    </p:bg>
    <p:spTree>
      <p:nvGrpSpPr>
        <p:cNvPr id="1596" name="Shape 1596"/>
        <p:cNvGrpSpPr/>
        <p:nvPr/>
      </p:nvGrpSpPr>
      <p:grpSpPr>
        <a:xfrm>
          <a:off x="0" y="0"/>
          <a:ext cx="0" cy="0"/>
          <a:chOff x="0" y="0"/>
          <a:chExt cx="0" cy="0"/>
        </a:xfrm>
      </p:grpSpPr>
      <p:sp>
        <p:nvSpPr>
          <p:cNvPr id="1597" name="Shape 1597"/>
          <p:cNvSpPr txBox="1"/>
          <p:nvPr>
            <p:ph type="title"/>
          </p:nvPr>
        </p:nvSpPr>
        <p:spPr>
          <a:xfrm>
            <a:off x="1129800" y="512900"/>
            <a:ext cx="5833799" cy="409500"/>
          </a:xfrm>
          <a:prstGeom prst="rect">
            <a:avLst/>
          </a:prstGeom>
        </p:spPr>
        <p:txBody>
          <a:bodyPr anchorCtr="0" anchor="b" bIns="91425" lIns="91425" rIns="91425" tIns="91425">
            <a:noAutofit/>
          </a:bodyPr>
          <a:lstStyle/>
          <a:p>
            <a:pPr lvl="0" rtl="0">
              <a:spcBef>
                <a:spcPts val="0"/>
              </a:spcBef>
              <a:buNone/>
            </a:pPr>
            <a:r>
              <a:rPr lang="en" sz="2400"/>
              <a:t>ngTransclude</a:t>
            </a:r>
          </a:p>
        </p:txBody>
      </p:sp>
      <p:sp>
        <p:nvSpPr>
          <p:cNvPr id="1598" name="Shape 1598"/>
          <p:cNvSpPr txBox="1"/>
          <p:nvPr/>
        </p:nvSpPr>
        <p:spPr>
          <a:xfrm>
            <a:off x="688600" y="895350"/>
            <a:ext cx="5627099" cy="489300"/>
          </a:xfrm>
          <a:prstGeom prst="rect">
            <a:avLst/>
          </a:prstGeom>
          <a:noFill/>
          <a:ln>
            <a:noFill/>
          </a:ln>
        </p:spPr>
        <p:txBody>
          <a:bodyPr anchorCtr="0" anchor="t" bIns="91425" lIns="91425" rIns="91425" tIns="91425">
            <a:noAutofit/>
          </a:bodyPr>
          <a:lstStyle/>
          <a:p>
            <a:pPr lvl="0" rtl="0">
              <a:spcBef>
                <a:spcPts val="0"/>
              </a:spcBef>
              <a:buNone/>
            </a:pPr>
            <a:r>
              <a:rPr lang="en" sz="1100" u="sng">
                <a:solidFill>
                  <a:schemeClr val="hlink"/>
                </a:solidFill>
                <a:latin typeface="Karla"/>
                <a:ea typeface="Karla"/>
                <a:cs typeface="Karla"/>
                <a:sym typeface="Karla"/>
                <a:hlinkClick r:id="rId3"/>
              </a:rPr>
              <a:t>https://github.com/bhovhannes/trainings/blob/master/angular/examples/16-transclusion/ngTransclude.html</a:t>
            </a:r>
          </a:p>
        </p:txBody>
      </p:sp>
      <p:grpSp>
        <p:nvGrpSpPr>
          <p:cNvPr id="1599" name="Shape 1599"/>
          <p:cNvGrpSpPr/>
          <p:nvPr/>
        </p:nvGrpSpPr>
        <p:grpSpPr>
          <a:xfrm>
            <a:off x="764799" y="490917"/>
            <a:ext cx="304008" cy="326513"/>
            <a:chOff x="616425" y="2329600"/>
            <a:chExt cx="361700" cy="388475"/>
          </a:xfrm>
        </p:grpSpPr>
        <p:sp>
          <p:nvSpPr>
            <p:cNvPr id="1600" name="Shape 1600"/>
            <p:cNvSpPr/>
            <p:nvPr/>
          </p:nvSpPr>
          <p:spPr>
            <a:xfrm>
              <a:off x="616425" y="2329600"/>
              <a:ext cx="361700" cy="388475"/>
            </a:xfrm>
            <a:custGeom>
              <a:pathLst>
                <a:path extrusionOk="0" fill="none" h="15539" w="14468">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01" name="Shape 1601"/>
            <p:cNvSpPr/>
            <p:nvPr/>
          </p:nvSpPr>
          <p:spPr>
            <a:xfrm>
              <a:off x="704725" y="2545750"/>
              <a:ext cx="185125" cy="25"/>
            </a:xfrm>
            <a:custGeom>
              <a:pathLst>
                <a:path extrusionOk="0" fill="none" h="1" w="7405">
                  <a:moveTo>
                    <a:pt x="7404" y="0"/>
                  </a:moveTo>
                  <a:lnTo>
                    <a:pt x="0" y="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02" name="Shape 1602"/>
            <p:cNvSpPr/>
            <p:nvPr/>
          </p:nvSpPr>
          <p:spPr>
            <a:xfrm>
              <a:off x="811875" y="2626125"/>
              <a:ext cx="31075" cy="31075"/>
            </a:xfrm>
            <a:custGeom>
              <a:pathLst>
                <a:path extrusionOk="0" fill="none" h="1243" w="1243">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03" name="Shape 1603"/>
            <p:cNvSpPr/>
            <p:nvPr/>
          </p:nvSpPr>
          <p:spPr>
            <a:xfrm>
              <a:off x="751000" y="2568275"/>
              <a:ext cx="54200" cy="53600"/>
            </a:xfrm>
            <a:custGeom>
              <a:pathLst>
                <a:path extrusionOk="0" fill="none" h="2144" w="2168">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04" name="Shape 1604"/>
            <p:cNvSpPr/>
            <p:nvPr/>
          </p:nvSpPr>
          <p:spPr>
            <a:xfrm>
              <a:off x="769875" y="2662650"/>
              <a:ext cx="23775" cy="23775"/>
            </a:xfrm>
            <a:custGeom>
              <a:pathLst>
                <a:path extrusionOk="0" fill="none" h="951" w="951">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05" name="Shape 1605"/>
            <p:cNvSpPr/>
            <p:nvPr/>
          </p:nvSpPr>
          <p:spPr>
            <a:xfrm>
              <a:off x="799700" y="2503125"/>
              <a:ext cx="24375" cy="23775"/>
            </a:xfrm>
            <a:custGeom>
              <a:pathLst>
                <a:path extrusionOk="0" fill="none" h="951" w="975">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06" name="Shape 1606"/>
            <p:cNvSpPr/>
            <p:nvPr/>
          </p:nvSpPr>
          <p:spPr>
            <a:xfrm>
              <a:off x="766825" y="2388050"/>
              <a:ext cx="60925" cy="25"/>
            </a:xfrm>
            <a:custGeom>
              <a:pathLst>
                <a:path extrusionOk="0" fill="none" h="1" w="2437">
                  <a:moveTo>
                    <a:pt x="2436" y="0"/>
                  </a:moveTo>
                  <a:lnTo>
                    <a:pt x="1" y="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07" name="Shape 1607"/>
            <p:cNvSpPr/>
            <p:nvPr/>
          </p:nvSpPr>
          <p:spPr>
            <a:xfrm>
              <a:off x="769875" y="2456250"/>
              <a:ext cx="31075" cy="31075"/>
            </a:xfrm>
            <a:custGeom>
              <a:pathLst>
                <a:path extrusionOk="0" fill="none" h="1243" w="1243">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1608" name="Shape 1608"/>
          <p:cNvSpPr txBox="1"/>
          <p:nvPr/>
        </p:nvSpPr>
        <p:spPr>
          <a:xfrm>
            <a:off x="688600" y="1708425"/>
            <a:ext cx="6367200" cy="3089699"/>
          </a:xfrm>
          <a:prstGeom prst="rect">
            <a:avLst/>
          </a:prstGeom>
          <a:noFill/>
          <a:ln>
            <a:noFill/>
          </a:ln>
        </p:spPr>
        <p:txBody>
          <a:bodyPr anchorCtr="0" anchor="t" bIns="91425" lIns="91425" rIns="91425" tIns="91425">
            <a:noAutofit/>
          </a:bodyPr>
          <a:lstStyle/>
          <a:p>
            <a:pPr lvl="0" rtl="0">
              <a:lnSpc>
                <a:spcPct val="115000"/>
              </a:lnSpc>
              <a:spcBef>
                <a:spcPts val="600"/>
              </a:spcBef>
              <a:spcAft>
                <a:spcPts val="1000"/>
              </a:spcAft>
              <a:buNone/>
            </a:pPr>
            <a:r>
              <a:rPr b="1" lang="en">
                <a:solidFill>
                  <a:srgbClr val="E91E63"/>
                </a:solidFill>
                <a:latin typeface="Karla"/>
                <a:ea typeface="Karla"/>
                <a:cs typeface="Karla"/>
                <a:sym typeface="Karla"/>
              </a:rPr>
              <a:t>transclude</a:t>
            </a:r>
            <a:r>
              <a:rPr b="1" lang="en">
                <a:solidFill>
                  <a:schemeClr val="accent1"/>
                </a:solidFill>
                <a:latin typeface="Karla"/>
                <a:ea typeface="Karla"/>
                <a:cs typeface="Karla"/>
                <a:sym typeface="Karla"/>
              </a:rPr>
              <a:t>: true</a:t>
            </a:r>
            <a:r>
              <a:rPr b="1" lang="en">
                <a:solidFill>
                  <a:srgbClr val="999999"/>
                </a:solidFill>
                <a:latin typeface="Karla"/>
                <a:ea typeface="Karla"/>
                <a:cs typeface="Karla"/>
                <a:sym typeface="Karla"/>
              </a:rPr>
              <a:t> - tells that directive requests transclusion.</a:t>
            </a:r>
          </a:p>
          <a:p>
            <a:pPr lvl="0" rtl="0">
              <a:lnSpc>
                <a:spcPct val="115000"/>
              </a:lnSpc>
              <a:spcBef>
                <a:spcPts val="600"/>
              </a:spcBef>
              <a:spcAft>
                <a:spcPts val="1000"/>
              </a:spcAft>
              <a:buNone/>
            </a:pPr>
            <a:r>
              <a:t/>
            </a:r>
            <a:endParaRPr b="1">
              <a:solidFill>
                <a:srgbClr val="999999"/>
              </a:solidFill>
              <a:latin typeface="Karla"/>
              <a:ea typeface="Karla"/>
              <a:cs typeface="Karla"/>
              <a:sym typeface="Karla"/>
            </a:endParaRPr>
          </a:p>
          <a:p>
            <a:pPr lvl="0" rtl="0">
              <a:lnSpc>
                <a:spcPct val="115000"/>
              </a:lnSpc>
              <a:spcBef>
                <a:spcPts val="600"/>
              </a:spcBef>
              <a:spcAft>
                <a:spcPts val="1000"/>
              </a:spcAft>
              <a:buNone/>
            </a:pPr>
            <a:r>
              <a:rPr b="1" lang="en">
                <a:solidFill>
                  <a:srgbClr val="999999"/>
                </a:solidFill>
                <a:latin typeface="Karla"/>
                <a:ea typeface="Karla"/>
                <a:cs typeface="Karla"/>
                <a:sym typeface="Karla"/>
              </a:rPr>
              <a:t>Transclusion is often used with </a:t>
            </a:r>
            <a:r>
              <a:rPr b="1" lang="en">
                <a:solidFill>
                  <a:schemeClr val="accent1"/>
                </a:solidFill>
                <a:latin typeface="Karla"/>
                <a:ea typeface="Karla"/>
                <a:cs typeface="Karla"/>
                <a:sym typeface="Karla"/>
              </a:rPr>
              <a:t>ngTransclude</a:t>
            </a:r>
            <a:r>
              <a:rPr b="1" lang="en">
                <a:solidFill>
                  <a:srgbClr val="999999"/>
                </a:solidFill>
                <a:latin typeface="Karla"/>
                <a:ea typeface="Karla"/>
                <a:cs typeface="Karla"/>
                <a:sym typeface="Karla"/>
              </a:rPr>
              <a:t> directive.</a:t>
            </a:r>
          </a:p>
          <a:p>
            <a:pPr lvl="0" rtl="0">
              <a:lnSpc>
                <a:spcPct val="115000"/>
              </a:lnSpc>
              <a:spcBef>
                <a:spcPts val="600"/>
              </a:spcBef>
              <a:spcAft>
                <a:spcPts val="1000"/>
              </a:spcAft>
              <a:buNone/>
            </a:pPr>
            <a:r>
              <a:rPr b="1" lang="en">
                <a:solidFill>
                  <a:schemeClr val="accent1"/>
                </a:solidFill>
                <a:latin typeface="Karla"/>
                <a:ea typeface="Karla"/>
                <a:cs typeface="Karla"/>
                <a:sym typeface="Karla"/>
              </a:rPr>
              <a:t>ngTransclude </a:t>
            </a:r>
            <a:r>
              <a:rPr b="1" lang="en">
                <a:solidFill>
                  <a:srgbClr val="999999"/>
                </a:solidFill>
                <a:latin typeface="Karla"/>
                <a:ea typeface="Karla"/>
                <a:cs typeface="Karla"/>
                <a:sym typeface="Karla"/>
              </a:rPr>
              <a:t>marks the insertion point for the transcluded DOM of the nearest parent directive that uses transclusion.</a:t>
            </a:r>
          </a:p>
          <a:p>
            <a:pPr lvl="0" rtl="0">
              <a:lnSpc>
                <a:spcPct val="115000"/>
              </a:lnSpc>
              <a:spcBef>
                <a:spcPts val="600"/>
              </a:spcBef>
              <a:spcAft>
                <a:spcPts val="1000"/>
              </a:spcAft>
              <a:buNone/>
            </a:pPr>
            <a:r>
              <a:t/>
            </a:r>
            <a:endParaRPr b="1">
              <a:solidFill>
                <a:srgbClr val="999999"/>
              </a:solidFill>
              <a:latin typeface="Karla"/>
              <a:ea typeface="Karla"/>
              <a:cs typeface="Karla"/>
              <a:sym typeface="Karla"/>
            </a:endParaRPr>
          </a:p>
          <a:p>
            <a:pPr lvl="0" rtl="0">
              <a:lnSpc>
                <a:spcPct val="115000"/>
              </a:lnSpc>
              <a:spcBef>
                <a:spcPts val="600"/>
              </a:spcBef>
              <a:spcAft>
                <a:spcPts val="1000"/>
              </a:spcAft>
              <a:buNone/>
            </a:pPr>
            <a:r>
              <a:rPr b="1" lang="en">
                <a:solidFill>
                  <a:schemeClr val="accent1"/>
                </a:solidFill>
                <a:latin typeface="Karla"/>
                <a:ea typeface="Karla"/>
                <a:cs typeface="Karla"/>
                <a:sym typeface="Karla"/>
              </a:rPr>
              <a:t>ngTransclude </a:t>
            </a:r>
            <a:r>
              <a:rPr b="1" lang="en">
                <a:solidFill>
                  <a:srgbClr val="999999"/>
                </a:solidFill>
                <a:latin typeface="Karla"/>
                <a:ea typeface="Karla"/>
                <a:cs typeface="Karla"/>
                <a:sym typeface="Karla"/>
              </a:rPr>
              <a:t>automatically cares about moving DOM elements and about maintaining connection of transcluded content to its original scope.</a:t>
            </a:r>
          </a:p>
        </p:txBody>
      </p:sp>
    </p:spTree>
  </p:cSld>
  <p:clrMapOvr>
    <a:masterClrMapping/>
  </p:clrMapOvr>
  <p:transition spd="slow">
    <p:cut/>
  </p:transition>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DDC39"/>
        </a:solidFill>
      </p:bgPr>
    </p:bg>
    <p:spTree>
      <p:nvGrpSpPr>
        <p:cNvPr id="1612" name="Shape 1612"/>
        <p:cNvGrpSpPr/>
        <p:nvPr/>
      </p:nvGrpSpPr>
      <p:grpSpPr>
        <a:xfrm>
          <a:off x="0" y="0"/>
          <a:ext cx="0" cy="0"/>
          <a:chOff x="0" y="0"/>
          <a:chExt cx="0" cy="0"/>
        </a:xfrm>
      </p:grpSpPr>
      <p:sp>
        <p:nvSpPr>
          <p:cNvPr id="1613" name="Shape 1613"/>
          <p:cNvSpPr txBox="1"/>
          <p:nvPr>
            <p:ph type="title"/>
          </p:nvPr>
        </p:nvSpPr>
        <p:spPr>
          <a:xfrm>
            <a:off x="1129800" y="512900"/>
            <a:ext cx="5833799" cy="409500"/>
          </a:xfrm>
          <a:prstGeom prst="rect">
            <a:avLst/>
          </a:prstGeom>
        </p:spPr>
        <p:txBody>
          <a:bodyPr anchorCtr="0" anchor="b" bIns="91425" lIns="91425" rIns="91425" tIns="91425">
            <a:noAutofit/>
          </a:bodyPr>
          <a:lstStyle/>
          <a:p>
            <a:pPr lvl="0" rtl="0">
              <a:spcBef>
                <a:spcPts val="0"/>
              </a:spcBef>
              <a:buNone/>
            </a:pPr>
            <a:r>
              <a:rPr lang="en" sz="2400"/>
              <a:t>Transclusion function</a:t>
            </a:r>
          </a:p>
        </p:txBody>
      </p:sp>
      <p:sp>
        <p:nvSpPr>
          <p:cNvPr id="1614" name="Shape 1614"/>
          <p:cNvSpPr txBox="1"/>
          <p:nvPr/>
        </p:nvSpPr>
        <p:spPr>
          <a:xfrm>
            <a:off x="688600" y="895350"/>
            <a:ext cx="5627099" cy="489300"/>
          </a:xfrm>
          <a:prstGeom prst="rect">
            <a:avLst/>
          </a:prstGeom>
          <a:noFill/>
          <a:ln>
            <a:noFill/>
          </a:ln>
        </p:spPr>
        <p:txBody>
          <a:bodyPr anchorCtr="0" anchor="t" bIns="91425" lIns="91425" rIns="91425" tIns="91425">
            <a:noAutofit/>
          </a:bodyPr>
          <a:lstStyle/>
          <a:p>
            <a:pPr lvl="0" rtl="0">
              <a:spcBef>
                <a:spcPts val="0"/>
              </a:spcBef>
              <a:buNone/>
            </a:pPr>
            <a:r>
              <a:rPr lang="en" sz="1100" u="sng">
                <a:solidFill>
                  <a:schemeClr val="hlink"/>
                </a:solidFill>
                <a:latin typeface="Karla"/>
                <a:ea typeface="Karla"/>
                <a:cs typeface="Karla"/>
                <a:sym typeface="Karla"/>
                <a:hlinkClick r:id="rId3"/>
              </a:rPr>
              <a:t>https://github.com/bhovhannes/trainings/blob/master/angular/examples/16-transclusion/transclusion-function.html</a:t>
            </a:r>
          </a:p>
        </p:txBody>
      </p:sp>
      <p:grpSp>
        <p:nvGrpSpPr>
          <p:cNvPr id="1615" name="Shape 1615"/>
          <p:cNvGrpSpPr/>
          <p:nvPr/>
        </p:nvGrpSpPr>
        <p:grpSpPr>
          <a:xfrm>
            <a:off x="764799" y="490917"/>
            <a:ext cx="304008" cy="326513"/>
            <a:chOff x="616425" y="2329600"/>
            <a:chExt cx="361700" cy="388475"/>
          </a:xfrm>
        </p:grpSpPr>
        <p:sp>
          <p:nvSpPr>
            <p:cNvPr id="1616" name="Shape 1616"/>
            <p:cNvSpPr/>
            <p:nvPr/>
          </p:nvSpPr>
          <p:spPr>
            <a:xfrm>
              <a:off x="616425" y="2329600"/>
              <a:ext cx="361700" cy="388475"/>
            </a:xfrm>
            <a:custGeom>
              <a:pathLst>
                <a:path extrusionOk="0" fill="none" h="15539" w="14468">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17" name="Shape 1617"/>
            <p:cNvSpPr/>
            <p:nvPr/>
          </p:nvSpPr>
          <p:spPr>
            <a:xfrm>
              <a:off x="704725" y="2545750"/>
              <a:ext cx="185125" cy="25"/>
            </a:xfrm>
            <a:custGeom>
              <a:pathLst>
                <a:path extrusionOk="0" fill="none" h="1" w="7405">
                  <a:moveTo>
                    <a:pt x="7404" y="0"/>
                  </a:moveTo>
                  <a:lnTo>
                    <a:pt x="0" y="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18" name="Shape 1618"/>
            <p:cNvSpPr/>
            <p:nvPr/>
          </p:nvSpPr>
          <p:spPr>
            <a:xfrm>
              <a:off x="811875" y="2626125"/>
              <a:ext cx="31075" cy="31075"/>
            </a:xfrm>
            <a:custGeom>
              <a:pathLst>
                <a:path extrusionOk="0" fill="none" h="1243" w="1243">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19" name="Shape 1619"/>
            <p:cNvSpPr/>
            <p:nvPr/>
          </p:nvSpPr>
          <p:spPr>
            <a:xfrm>
              <a:off x="751000" y="2568275"/>
              <a:ext cx="54200" cy="53600"/>
            </a:xfrm>
            <a:custGeom>
              <a:pathLst>
                <a:path extrusionOk="0" fill="none" h="2144" w="2168">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20" name="Shape 1620"/>
            <p:cNvSpPr/>
            <p:nvPr/>
          </p:nvSpPr>
          <p:spPr>
            <a:xfrm>
              <a:off x="769875" y="2662650"/>
              <a:ext cx="23775" cy="23775"/>
            </a:xfrm>
            <a:custGeom>
              <a:pathLst>
                <a:path extrusionOk="0" fill="none" h="951" w="951">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21" name="Shape 1621"/>
            <p:cNvSpPr/>
            <p:nvPr/>
          </p:nvSpPr>
          <p:spPr>
            <a:xfrm>
              <a:off x="799700" y="2503125"/>
              <a:ext cx="24375" cy="23775"/>
            </a:xfrm>
            <a:custGeom>
              <a:pathLst>
                <a:path extrusionOk="0" fill="none" h="951" w="975">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22" name="Shape 1622"/>
            <p:cNvSpPr/>
            <p:nvPr/>
          </p:nvSpPr>
          <p:spPr>
            <a:xfrm>
              <a:off x="766825" y="2388050"/>
              <a:ext cx="60925" cy="25"/>
            </a:xfrm>
            <a:custGeom>
              <a:pathLst>
                <a:path extrusionOk="0" fill="none" h="1" w="2437">
                  <a:moveTo>
                    <a:pt x="2436" y="0"/>
                  </a:moveTo>
                  <a:lnTo>
                    <a:pt x="1" y="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23" name="Shape 1623"/>
            <p:cNvSpPr/>
            <p:nvPr/>
          </p:nvSpPr>
          <p:spPr>
            <a:xfrm>
              <a:off x="769875" y="2456250"/>
              <a:ext cx="31075" cy="31075"/>
            </a:xfrm>
            <a:custGeom>
              <a:pathLst>
                <a:path extrusionOk="0" fill="none" h="1243" w="1243">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1624" name="Shape 1624"/>
          <p:cNvSpPr txBox="1"/>
          <p:nvPr/>
        </p:nvSpPr>
        <p:spPr>
          <a:xfrm>
            <a:off x="688600" y="1652000"/>
            <a:ext cx="6367200" cy="2355000"/>
          </a:xfrm>
          <a:prstGeom prst="rect">
            <a:avLst/>
          </a:prstGeom>
          <a:noFill/>
          <a:ln>
            <a:noFill/>
          </a:ln>
        </p:spPr>
        <p:txBody>
          <a:bodyPr anchorCtr="0" anchor="t" bIns="91425" lIns="91425" rIns="91425" tIns="91425">
            <a:noAutofit/>
          </a:bodyPr>
          <a:lstStyle/>
          <a:p>
            <a:pPr lvl="0" rtl="0">
              <a:lnSpc>
                <a:spcPct val="115000"/>
              </a:lnSpc>
              <a:spcBef>
                <a:spcPts val="600"/>
              </a:spcBef>
              <a:spcAft>
                <a:spcPts val="1000"/>
              </a:spcAft>
              <a:buNone/>
            </a:pPr>
            <a:r>
              <a:rPr b="1" lang="en">
                <a:solidFill>
                  <a:srgbClr val="999999"/>
                </a:solidFill>
                <a:latin typeface="Karla"/>
                <a:ea typeface="Karla"/>
                <a:cs typeface="Karla"/>
                <a:sym typeface="Karla"/>
              </a:rPr>
              <a:t>When a directive requests transclusion, the compiler extracts its contents and provides a </a:t>
            </a:r>
            <a:r>
              <a:rPr b="1" lang="en">
                <a:solidFill>
                  <a:schemeClr val="accent1"/>
                </a:solidFill>
                <a:latin typeface="Karla"/>
                <a:ea typeface="Karla"/>
                <a:cs typeface="Karla"/>
                <a:sym typeface="Karla"/>
              </a:rPr>
              <a:t>transclusion function</a:t>
            </a:r>
            <a:r>
              <a:rPr b="1" lang="en">
                <a:solidFill>
                  <a:srgbClr val="999999"/>
                </a:solidFill>
                <a:latin typeface="Karla"/>
                <a:ea typeface="Karla"/>
                <a:cs typeface="Karla"/>
                <a:sym typeface="Karla"/>
              </a:rPr>
              <a:t> (</a:t>
            </a:r>
            <a:r>
              <a:rPr b="1" lang="en">
                <a:solidFill>
                  <a:srgbClr val="E91E63"/>
                </a:solidFill>
                <a:latin typeface="Karla"/>
                <a:ea typeface="Karla"/>
                <a:cs typeface="Karla"/>
                <a:sym typeface="Karla"/>
              </a:rPr>
              <a:t>$transclude</a:t>
            </a:r>
            <a:r>
              <a:rPr b="1" lang="en">
                <a:solidFill>
                  <a:srgbClr val="999999"/>
                </a:solidFill>
                <a:latin typeface="Karla"/>
                <a:ea typeface="Karla"/>
                <a:cs typeface="Karla"/>
                <a:sym typeface="Karla"/>
              </a:rPr>
              <a:t>) to the directive's </a:t>
            </a:r>
            <a:r>
              <a:rPr b="1" lang="en">
                <a:solidFill>
                  <a:srgbClr val="666666"/>
                </a:solidFill>
                <a:latin typeface="Karla"/>
                <a:ea typeface="Karla"/>
                <a:cs typeface="Karla"/>
                <a:sym typeface="Karla"/>
              </a:rPr>
              <a:t>link</a:t>
            </a:r>
            <a:r>
              <a:rPr b="1" lang="en">
                <a:solidFill>
                  <a:srgbClr val="999999"/>
                </a:solidFill>
                <a:latin typeface="Karla"/>
                <a:ea typeface="Karla"/>
                <a:cs typeface="Karla"/>
                <a:sym typeface="Karla"/>
              </a:rPr>
              <a:t> function and </a:t>
            </a:r>
            <a:r>
              <a:rPr b="1" lang="en">
                <a:solidFill>
                  <a:srgbClr val="666666"/>
                </a:solidFill>
                <a:latin typeface="Karla"/>
                <a:ea typeface="Karla"/>
                <a:cs typeface="Karla"/>
                <a:sym typeface="Karla"/>
              </a:rPr>
              <a:t>controller</a:t>
            </a:r>
            <a:r>
              <a:rPr b="1" lang="en">
                <a:solidFill>
                  <a:srgbClr val="999999"/>
                </a:solidFill>
                <a:latin typeface="Karla"/>
                <a:ea typeface="Karla"/>
                <a:cs typeface="Karla"/>
                <a:sym typeface="Karla"/>
              </a:rPr>
              <a:t>.</a:t>
            </a:r>
          </a:p>
          <a:p>
            <a:pPr lvl="0" rtl="0">
              <a:lnSpc>
                <a:spcPct val="115000"/>
              </a:lnSpc>
              <a:spcBef>
                <a:spcPts val="600"/>
              </a:spcBef>
              <a:spcAft>
                <a:spcPts val="1000"/>
              </a:spcAft>
              <a:buNone/>
            </a:pPr>
            <a:r>
              <a:rPr b="1" lang="en">
                <a:solidFill>
                  <a:srgbClr val="E91E63"/>
                </a:solidFill>
                <a:latin typeface="Karla"/>
                <a:ea typeface="Karla"/>
                <a:cs typeface="Karla"/>
                <a:sym typeface="Karla"/>
              </a:rPr>
              <a:t>$transclude</a:t>
            </a:r>
            <a:r>
              <a:rPr b="1" lang="en">
                <a:solidFill>
                  <a:srgbClr val="999999"/>
                </a:solidFill>
                <a:latin typeface="Karla"/>
                <a:ea typeface="Karla"/>
                <a:cs typeface="Karla"/>
                <a:sym typeface="Karla"/>
              </a:rPr>
              <a:t> is a special linking function that will return the compiled contents linked to a new </a:t>
            </a:r>
            <a:r>
              <a:rPr b="1" lang="en">
                <a:solidFill>
                  <a:schemeClr val="accent1"/>
                </a:solidFill>
                <a:latin typeface="Karla"/>
                <a:ea typeface="Karla"/>
                <a:cs typeface="Karla"/>
                <a:sym typeface="Karla"/>
              </a:rPr>
              <a:t>transclusion scope</a:t>
            </a:r>
            <a:r>
              <a:rPr b="1" lang="en">
                <a:solidFill>
                  <a:srgbClr val="999999"/>
                </a:solidFill>
                <a:latin typeface="Karla"/>
                <a:ea typeface="Karla"/>
                <a:cs typeface="Karla"/>
                <a:sym typeface="Karla"/>
              </a:rPr>
              <a:t>.</a:t>
            </a:r>
          </a:p>
          <a:p>
            <a:pPr lvl="0" rtl="0">
              <a:lnSpc>
                <a:spcPct val="115000"/>
              </a:lnSpc>
              <a:spcBef>
                <a:spcPts val="600"/>
              </a:spcBef>
              <a:spcAft>
                <a:spcPts val="1000"/>
              </a:spcAft>
              <a:buNone/>
            </a:pPr>
            <a:r>
              <a:rPr b="1" lang="en">
                <a:solidFill>
                  <a:srgbClr val="999999"/>
                </a:solidFill>
                <a:latin typeface="Karla"/>
                <a:ea typeface="Karla"/>
                <a:cs typeface="Karla"/>
                <a:sym typeface="Karla"/>
              </a:rPr>
              <a:t>If you want to manually control the insertion and removal of the transcluded content in your directive then you must use </a:t>
            </a:r>
            <a:r>
              <a:rPr b="1" lang="en">
                <a:solidFill>
                  <a:srgbClr val="E91E63"/>
                </a:solidFill>
                <a:latin typeface="Karla"/>
                <a:ea typeface="Karla"/>
                <a:cs typeface="Karla"/>
                <a:sym typeface="Karla"/>
              </a:rPr>
              <a:t>$transclude</a:t>
            </a:r>
            <a:r>
              <a:rPr b="1" lang="en">
                <a:solidFill>
                  <a:srgbClr val="999999"/>
                </a:solidFill>
                <a:latin typeface="Karla"/>
                <a:ea typeface="Karla"/>
                <a:cs typeface="Karla"/>
                <a:sym typeface="Karla"/>
              </a:rPr>
              <a:t>.</a:t>
            </a:r>
          </a:p>
        </p:txBody>
      </p:sp>
    </p:spTree>
  </p:cSld>
  <p:clrMapOvr>
    <a:masterClrMapping/>
  </p:clrMapOvr>
  <p:transition spd="slow">
    <p:cut/>
  </p:transition>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DDC39"/>
        </a:solidFill>
      </p:bgPr>
    </p:bg>
    <p:spTree>
      <p:nvGrpSpPr>
        <p:cNvPr id="1628" name="Shape 1628"/>
        <p:cNvGrpSpPr/>
        <p:nvPr/>
      </p:nvGrpSpPr>
      <p:grpSpPr>
        <a:xfrm>
          <a:off x="0" y="0"/>
          <a:ext cx="0" cy="0"/>
          <a:chOff x="0" y="0"/>
          <a:chExt cx="0" cy="0"/>
        </a:xfrm>
      </p:grpSpPr>
      <p:sp>
        <p:nvSpPr>
          <p:cNvPr id="1629" name="Shape 1629"/>
          <p:cNvSpPr txBox="1"/>
          <p:nvPr>
            <p:ph type="title"/>
          </p:nvPr>
        </p:nvSpPr>
        <p:spPr>
          <a:xfrm>
            <a:off x="1129800" y="512900"/>
            <a:ext cx="5833799" cy="409500"/>
          </a:xfrm>
          <a:prstGeom prst="rect">
            <a:avLst/>
          </a:prstGeom>
        </p:spPr>
        <p:txBody>
          <a:bodyPr anchorCtr="0" anchor="b" bIns="91425" lIns="91425" rIns="91425" tIns="91425">
            <a:noAutofit/>
          </a:bodyPr>
          <a:lstStyle/>
          <a:p>
            <a:pPr lvl="0" rtl="0">
              <a:spcBef>
                <a:spcPts val="0"/>
              </a:spcBef>
              <a:buNone/>
            </a:pPr>
            <a:r>
              <a:rPr lang="en" sz="2400"/>
              <a:t>Transclusion function</a:t>
            </a:r>
          </a:p>
        </p:txBody>
      </p:sp>
      <p:sp>
        <p:nvSpPr>
          <p:cNvPr id="1630" name="Shape 1630"/>
          <p:cNvSpPr txBox="1"/>
          <p:nvPr/>
        </p:nvSpPr>
        <p:spPr>
          <a:xfrm>
            <a:off x="688600" y="895350"/>
            <a:ext cx="5627099" cy="489300"/>
          </a:xfrm>
          <a:prstGeom prst="rect">
            <a:avLst/>
          </a:prstGeom>
          <a:noFill/>
          <a:ln>
            <a:noFill/>
          </a:ln>
        </p:spPr>
        <p:txBody>
          <a:bodyPr anchorCtr="0" anchor="t" bIns="91425" lIns="91425" rIns="91425" tIns="91425">
            <a:noAutofit/>
          </a:bodyPr>
          <a:lstStyle/>
          <a:p>
            <a:pPr lvl="0" rtl="0">
              <a:spcBef>
                <a:spcPts val="0"/>
              </a:spcBef>
              <a:buNone/>
            </a:pPr>
            <a:r>
              <a:rPr lang="en" sz="1100" u="sng">
                <a:solidFill>
                  <a:schemeClr val="hlink"/>
                </a:solidFill>
                <a:latin typeface="Karla"/>
                <a:ea typeface="Karla"/>
                <a:cs typeface="Karla"/>
                <a:sym typeface="Karla"/>
                <a:hlinkClick r:id="rId3"/>
              </a:rPr>
              <a:t>https://github.com/bhovhannes/trainings/blob/master/angular/examples/16-transclusion/transclusion-function.html</a:t>
            </a:r>
          </a:p>
        </p:txBody>
      </p:sp>
      <p:grpSp>
        <p:nvGrpSpPr>
          <p:cNvPr id="1631" name="Shape 1631"/>
          <p:cNvGrpSpPr/>
          <p:nvPr/>
        </p:nvGrpSpPr>
        <p:grpSpPr>
          <a:xfrm>
            <a:off x="764799" y="490917"/>
            <a:ext cx="304008" cy="326513"/>
            <a:chOff x="616425" y="2329600"/>
            <a:chExt cx="361700" cy="388475"/>
          </a:xfrm>
        </p:grpSpPr>
        <p:sp>
          <p:nvSpPr>
            <p:cNvPr id="1632" name="Shape 1632"/>
            <p:cNvSpPr/>
            <p:nvPr/>
          </p:nvSpPr>
          <p:spPr>
            <a:xfrm>
              <a:off x="616425" y="2329600"/>
              <a:ext cx="361700" cy="388475"/>
            </a:xfrm>
            <a:custGeom>
              <a:pathLst>
                <a:path extrusionOk="0" fill="none" h="15539" w="14468">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33" name="Shape 1633"/>
            <p:cNvSpPr/>
            <p:nvPr/>
          </p:nvSpPr>
          <p:spPr>
            <a:xfrm>
              <a:off x="704725" y="2545750"/>
              <a:ext cx="185125" cy="25"/>
            </a:xfrm>
            <a:custGeom>
              <a:pathLst>
                <a:path extrusionOk="0" fill="none" h="1" w="7405">
                  <a:moveTo>
                    <a:pt x="7404" y="0"/>
                  </a:moveTo>
                  <a:lnTo>
                    <a:pt x="0" y="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34" name="Shape 1634"/>
            <p:cNvSpPr/>
            <p:nvPr/>
          </p:nvSpPr>
          <p:spPr>
            <a:xfrm>
              <a:off x="811875" y="2626125"/>
              <a:ext cx="31075" cy="31075"/>
            </a:xfrm>
            <a:custGeom>
              <a:pathLst>
                <a:path extrusionOk="0" fill="none" h="1243" w="1243">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35" name="Shape 1635"/>
            <p:cNvSpPr/>
            <p:nvPr/>
          </p:nvSpPr>
          <p:spPr>
            <a:xfrm>
              <a:off x="751000" y="2568275"/>
              <a:ext cx="54200" cy="53600"/>
            </a:xfrm>
            <a:custGeom>
              <a:pathLst>
                <a:path extrusionOk="0" fill="none" h="2144" w="2168">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36" name="Shape 1636"/>
            <p:cNvSpPr/>
            <p:nvPr/>
          </p:nvSpPr>
          <p:spPr>
            <a:xfrm>
              <a:off x="769875" y="2662650"/>
              <a:ext cx="23775" cy="23775"/>
            </a:xfrm>
            <a:custGeom>
              <a:pathLst>
                <a:path extrusionOk="0" fill="none" h="951" w="951">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37" name="Shape 1637"/>
            <p:cNvSpPr/>
            <p:nvPr/>
          </p:nvSpPr>
          <p:spPr>
            <a:xfrm>
              <a:off x="799700" y="2503125"/>
              <a:ext cx="24375" cy="23775"/>
            </a:xfrm>
            <a:custGeom>
              <a:pathLst>
                <a:path extrusionOk="0" fill="none" h="951" w="975">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38" name="Shape 1638"/>
            <p:cNvSpPr/>
            <p:nvPr/>
          </p:nvSpPr>
          <p:spPr>
            <a:xfrm>
              <a:off x="766825" y="2388050"/>
              <a:ext cx="60925" cy="25"/>
            </a:xfrm>
            <a:custGeom>
              <a:pathLst>
                <a:path extrusionOk="0" fill="none" h="1" w="2437">
                  <a:moveTo>
                    <a:pt x="2436" y="0"/>
                  </a:moveTo>
                  <a:lnTo>
                    <a:pt x="1" y="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39" name="Shape 1639"/>
            <p:cNvSpPr/>
            <p:nvPr/>
          </p:nvSpPr>
          <p:spPr>
            <a:xfrm>
              <a:off x="769875" y="2456250"/>
              <a:ext cx="31075" cy="31075"/>
            </a:xfrm>
            <a:custGeom>
              <a:pathLst>
                <a:path extrusionOk="0" fill="none" h="1243" w="1243">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1640" name="Shape 1640"/>
          <p:cNvSpPr txBox="1"/>
          <p:nvPr/>
        </p:nvSpPr>
        <p:spPr>
          <a:xfrm>
            <a:off x="688600" y="1728200"/>
            <a:ext cx="6367200" cy="2831100"/>
          </a:xfrm>
          <a:prstGeom prst="rect">
            <a:avLst/>
          </a:prstGeom>
          <a:noFill/>
          <a:ln>
            <a:noFill/>
          </a:ln>
        </p:spPr>
        <p:txBody>
          <a:bodyPr anchorCtr="0" anchor="t" bIns="91425" lIns="91425" rIns="91425" tIns="91425">
            <a:noAutofit/>
          </a:bodyPr>
          <a:lstStyle/>
          <a:p>
            <a:pPr lvl="0" rtl="0">
              <a:lnSpc>
                <a:spcPct val="115000"/>
              </a:lnSpc>
              <a:spcBef>
                <a:spcPts val="600"/>
              </a:spcBef>
              <a:spcAft>
                <a:spcPts val="1000"/>
              </a:spcAft>
              <a:buNone/>
            </a:pPr>
            <a:r>
              <a:rPr b="1" lang="en">
                <a:solidFill>
                  <a:srgbClr val="999999"/>
                </a:solidFill>
                <a:latin typeface="Karla"/>
                <a:ea typeface="Karla"/>
                <a:cs typeface="Karla"/>
                <a:sym typeface="Karla"/>
              </a:rPr>
              <a:t>When you call </a:t>
            </a:r>
            <a:r>
              <a:rPr b="1" lang="en">
                <a:solidFill>
                  <a:srgbClr val="E91E63"/>
                </a:solidFill>
                <a:latin typeface="Karla"/>
                <a:ea typeface="Karla"/>
                <a:cs typeface="Karla"/>
                <a:sym typeface="Karla"/>
              </a:rPr>
              <a:t>$transclude</a:t>
            </a:r>
            <a:r>
              <a:rPr b="1" lang="en">
                <a:solidFill>
                  <a:srgbClr val="999999"/>
                </a:solidFill>
                <a:latin typeface="Karla"/>
                <a:ea typeface="Karla"/>
                <a:cs typeface="Karla"/>
                <a:sym typeface="Karla"/>
              </a:rPr>
              <a:t> you can pass in a clone attach function:</a:t>
            </a:r>
          </a:p>
          <a:p>
            <a:pPr lvl="0" rtl="0">
              <a:lnSpc>
                <a:spcPct val="115000"/>
              </a:lnSpc>
              <a:spcBef>
                <a:spcPts val="600"/>
              </a:spcBef>
              <a:spcAft>
                <a:spcPts val="1000"/>
              </a:spcAft>
              <a:buNone/>
            </a:pPr>
            <a:r>
              <a:t/>
            </a:r>
            <a:endParaRPr b="1">
              <a:solidFill>
                <a:srgbClr val="999999"/>
              </a:solidFill>
              <a:latin typeface="Karla"/>
              <a:ea typeface="Karla"/>
              <a:cs typeface="Karla"/>
              <a:sym typeface="Karla"/>
            </a:endParaRPr>
          </a:p>
          <a:p>
            <a:pPr indent="457200" lvl="0" rtl="0">
              <a:lnSpc>
                <a:spcPct val="115000"/>
              </a:lnSpc>
              <a:spcBef>
                <a:spcPts val="600"/>
              </a:spcBef>
              <a:spcAft>
                <a:spcPts val="1000"/>
              </a:spcAft>
              <a:buNone/>
            </a:pPr>
            <a:r>
              <a:rPr b="1" lang="en">
                <a:solidFill>
                  <a:srgbClr val="666666"/>
                </a:solidFill>
                <a:latin typeface="Consolas"/>
                <a:ea typeface="Consolas"/>
                <a:cs typeface="Consolas"/>
                <a:sym typeface="Consolas"/>
              </a:rPr>
              <a:t>function(</a:t>
            </a:r>
            <a:r>
              <a:rPr b="1" lang="en">
                <a:solidFill>
                  <a:srgbClr val="FF9800"/>
                </a:solidFill>
                <a:latin typeface="Consolas"/>
                <a:ea typeface="Consolas"/>
                <a:cs typeface="Consolas"/>
                <a:sym typeface="Consolas"/>
              </a:rPr>
              <a:t>clone</a:t>
            </a:r>
            <a:r>
              <a:rPr b="1" lang="en">
                <a:solidFill>
                  <a:srgbClr val="666666"/>
                </a:solidFill>
                <a:latin typeface="Consolas"/>
                <a:ea typeface="Consolas"/>
                <a:cs typeface="Consolas"/>
                <a:sym typeface="Consolas"/>
              </a:rPr>
              <a:t>, </a:t>
            </a:r>
            <a:r>
              <a:rPr b="1" lang="en">
                <a:solidFill>
                  <a:srgbClr val="FF9800"/>
                </a:solidFill>
                <a:latin typeface="Consolas"/>
                <a:ea typeface="Consolas"/>
                <a:cs typeface="Consolas"/>
                <a:sym typeface="Consolas"/>
              </a:rPr>
              <a:t>transclusionScope</a:t>
            </a:r>
            <a:r>
              <a:rPr b="1" lang="en">
                <a:solidFill>
                  <a:srgbClr val="666666"/>
                </a:solidFill>
                <a:latin typeface="Consolas"/>
                <a:ea typeface="Consolas"/>
                <a:cs typeface="Consolas"/>
                <a:sym typeface="Consolas"/>
              </a:rPr>
              <a:t>) { ... }</a:t>
            </a:r>
          </a:p>
          <a:p>
            <a:pPr lvl="0" rtl="0">
              <a:lnSpc>
                <a:spcPct val="115000"/>
              </a:lnSpc>
              <a:spcBef>
                <a:spcPts val="600"/>
              </a:spcBef>
              <a:spcAft>
                <a:spcPts val="1000"/>
              </a:spcAft>
              <a:buNone/>
            </a:pPr>
            <a:r>
              <a:t/>
            </a:r>
            <a:endParaRPr b="1">
              <a:solidFill>
                <a:srgbClr val="666666"/>
              </a:solidFill>
              <a:latin typeface="Consolas"/>
              <a:ea typeface="Consolas"/>
              <a:cs typeface="Consolas"/>
              <a:sym typeface="Consolas"/>
            </a:endParaRPr>
          </a:p>
          <a:p>
            <a:pPr indent="0" lvl="0" marL="457200" rtl="0">
              <a:lnSpc>
                <a:spcPct val="115000"/>
              </a:lnSpc>
              <a:spcBef>
                <a:spcPts val="600"/>
              </a:spcBef>
              <a:spcAft>
                <a:spcPts val="1000"/>
              </a:spcAft>
              <a:buNone/>
            </a:pPr>
            <a:r>
              <a:rPr b="1" lang="en">
                <a:solidFill>
                  <a:srgbClr val="FF9800"/>
                </a:solidFill>
                <a:latin typeface="Karla"/>
                <a:ea typeface="Karla"/>
                <a:cs typeface="Karla"/>
                <a:sym typeface="Karla"/>
              </a:rPr>
              <a:t>clone</a:t>
            </a:r>
            <a:r>
              <a:rPr b="1" lang="en">
                <a:solidFill>
                  <a:srgbClr val="999999"/>
                </a:solidFill>
                <a:latin typeface="Karla"/>
                <a:ea typeface="Karla"/>
                <a:cs typeface="Karla"/>
                <a:sym typeface="Karla"/>
              </a:rPr>
              <a:t> - a fresh compiled copy of your transcluded content. Is array of DOM nodes.</a:t>
            </a:r>
          </a:p>
          <a:p>
            <a:pPr indent="0" lvl="0" marL="457200" rtl="0">
              <a:lnSpc>
                <a:spcPct val="115000"/>
              </a:lnSpc>
              <a:spcBef>
                <a:spcPts val="600"/>
              </a:spcBef>
              <a:spcAft>
                <a:spcPts val="1000"/>
              </a:spcAft>
              <a:buNone/>
            </a:pPr>
            <a:r>
              <a:rPr b="1" lang="en">
                <a:solidFill>
                  <a:srgbClr val="FF9800"/>
                </a:solidFill>
                <a:latin typeface="Consolas"/>
                <a:ea typeface="Consolas"/>
                <a:cs typeface="Consolas"/>
                <a:sym typeface="Consolas"/>
              </a:rPr>
              <a:t>transclusionScope</a:t>
            </a:r>
            <a:r>
              <a:rPr b="1" lang="en">
                <a:solidFill>
                  <a:srgbClr val="999999"/>
                </a:solidFill>
                <a:latin typeface="Karla"/>
                <a:ea typeface="Karla"/>
                <a:cs typeface="Karla"/>
                <a:sym typeface="Karla"/>
              </a:rPr>
              <a:t> - the newly created transclusion scope, to which the clone is bound.</a:t>
            </a:r>
          </a:p>
        </p:txBody>
      </p:sp>
    </p:spTree>
  </p:cSld>
  <p:clrMapOvr>
    <a:masterClrMapping/>
  </p:clrMapOvr>
  <p:transition spd="slow">
    <p:cut/>
  </p:transition>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DDC39"/>
        </a:solidFill>
      </p:bgPr>
    </p:bg>
    <p:spTree>
      <p:nvGrpSpPr>
        <p:cNvPr id="1644" name="Shape 1644"/>
        <p:cNvGrpSpPr/>
        <p:nvPr/>
      </p:nvGrpSpPr>
      <p:grpSpPr>
        <a:xfrm>
          <a:off x="0" y="0"/>
          <a:ext cx="0" cy="0"/>
          <a:chOff x="0" y="0"/>
          <a:chExt cx="0" cy="0"/>
        </a:xfrm>
      </p:grpSpPr>
      <p:sp>
        <p:nvSpPr>
          <p:cNvPr id="1645" name="Shape 1645"/>
          <p:cNvSpPr txBox="1"/>
          <p:nvPr>
            <p:ph type="title"/>
          </p:nvPr>
        </p:nvSpPr>
        <p:spPr>
          <a:xfrm>
            <a:off x="688600" y="512900"/>
            <a:ext cx="5543700" cy="409500"/>
          </a:xfrm>
          <a:prstGeom prst="rect">
            <a:avLst/>
          </a:prstGeom>
        </p:spPr>
        <p:txBody>
          <a:bodyPr anchorCtr="0" anchor="b" bIns="91425" lIns="91425" rIns="91425" tIns="91425">
            <a:noAutofit/>
          </a:bodyPr>
          <a:lstStyle/>
          <a:p>
            <a:pPr lvl="0" rtl="0">
              <a:spcBef>
                <a:spcPts val="0"/>
              </a:spcBef>
              <a:buNone/>
            </a:pPr>
            <a:r>
              <a:rPr lang="en" sz="2400"/>
              <a:t>Transclusion scopes</a:t>
            </a:r>
          </a:p>
        </p:txBody>
      </p:sp>
      <p:sp>
        <p:nvSpPr>
          <p:cNvPr id="1646" name="Shape 1646"/>
          <p:cNvSpPr txBox="1"/>
          <p:nvPr/>
        </p:nvSpPr>
        <p:spPr>
          <a:xfrm>
            <a:off x="688600" y="742950"/>
            <a:ext cx="5393399" cy="477899"/>
          </a:xfrm>
          <a:prstGeom prst="rect">
            <a:avLst/>
          </a:prstGeom>
          <a:noFill/>
          <a:ln>
            <a:noFill/>
          </a:ln>
        </p:spPr>
        <p:txBody>
          <a:bodyPr anchorCtr="0" anchor="t" bIns="91425" lIns="91425" rIns="91425" tIns="91425">
            <a:noAutofit/>
          </a:bodyPr>
          <a:lstStyle/>
          <a:p>
            <a:pPr lvl="0" rtl="0">
              <a:spcBef>
                <a:spcPts val="600"/>
              </a:spcBef>
              <a:buNone/>
            </a:pPr>
            <a:r>
              <a:rPr lang="en" sz="1100" u="sng">
                <a:solidFill>
                  <a:schemeClr val="hlink"/>
                </a:solidFill>
                <a:latin typeface="Karla"/>
                <a:ea typeface="Karla"/>
                <a:cs typeface="Karla"/>
                <a:sym typeface="Karla"/>
                <a:hlinkClick r:id="rId3"/>
              </a:rPr>
              <a:t>https://code.angularjs.org/1.4.8/docs/api/ng/service/$compile#transclusion</a:t>
            </a:r>
            <a:r>
              <a:rPr lang="en" sz="1100">
                <a:solidFill>
                  <a:srgbClr val="999999"/>
                </a:solidFill>
                <a:latin typeface="Karla"/>
                <a:ea typeface="Karla"/>
                <a:cs typeface="Karla"/>
                <a:sym typeface="Karla"/>
              </a:rPr>
              <a:t> </a:t>
            </a:r>
          </a:p>
        </p:txBody>
      </p:sp>
      <p:pic>
        <p:nvPicPr>
          <p:cNvPr id="1647" name="Shape 1647"/>
          <p:cNvPicPr preferRelativeResize="0"/>
          <p:nvPr/>
        </p:nvPicPr>
        <p:blipFill rotWithShape="1">
          <a:blip r:embed="rId4">
            <a:alphaModFix/>
          </a:blip>
          <a:srcRect b="8802" l="6841" r="6988" t="9317"/>
          <a:stretch/>
        </p:blipFill>
        <p:spPr>
          <a:xfrm>
            <a:off x="1083750" y="1301375"/>
            <a:ext cx="4998250" cy="3562068"/>
          </a:xfrm>
          <a:prstGeom prst="rect">
            <a:avLst/>
          </a:prstGeom>
          <a:noFill/>
          <a:ln>
            <a:noFill/>
          </a:ln>
        </p:spPr>
      </p:pic>
    </p:spTree>
  </p:cSld>
  <p:clrMapOvr>
    <a:masterClrMapping/>
  </p:clrMapOvr>
  <p:transition spd="slow">
    <p:cut/>
  </p:transition>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DDC39"/>
        </a:solidFill>
      </p:bgPr>
    </p:bg>
    <p:spTree>
      <p:nvGrpSpPr>
        <p:cNvPr id="1651" name="Shape 1651"/>
        <p:cNvGrpSpPr/>
        <p:nvPr/>
      </p:nvGrpSpPr>
      <p:grpSpPr>
        <a:xfrm>
          <a:off x="0" y="0"/>
          <a:ext cx="0" cy="0"/>
          <a:chOff x="0" y="0"/>
          <a:chExt cx="0" cy="0"/>
        </a:xfrm>
      </p:grpSpPr>
      <p:sp>
        <p:nvSpPr>
          <p:cNvPr id="1652" name="Shape 1652"/>
          <p:cNvSpPr txBox="1"/>
          <p:nvPr/>
        </p:nvSpPr>
        <p:spPr>
          <a:xfrm>
            <a:off x="688600" y="1708425"/>
            <a:ext cx="6367200" cy="2655899"/>
          </a:xfrm>
          <a:prstGeom prst="rect">
            <a:avLst/>
          </a:prstGeom>
          <a:noFill/>
          <a:ln>
            <a:noFill/>
          </a:ln>
        </p:spPr>
        <p:txBody>
          <a:bodyPr anchorCtr="0" anchor="t" bIns="91425" lIns="91425" rIns="91425" tIns="91425">
            <a:noAutofit/>
          </a:bodyPr>
          <a:lstStyle/>
          <a:p>
            <a:pPr lvl="0" rtl="0">
              <a:lnSpc>
                <a:spcPct val="115000"/>
              </a:lnSpc>
              <a:spcBef>
                <a:spcPts val="600"/>
              </a:spcBef>
              <a:spcAft>
                <a:spcPts val="1000"/>
              </a:spcAft>
              <a:buNone/>
            </a:pPr>
            <a:r>
              <a:rPr b="1" lang="en">
                <a:solidFill>
                  <a:srgbClr val="999999"/>
                </a:solidFill>
                <a:latin typeface="Karla"/>
                <a:ea typeface="Karla"/>
                <a:cs typeface="Karla"/>
                <a:sym typeface="Karla"/>
              </a:rPr>
              <a:t>When you call a transclude function it returns a DOM fragment that is pre-bound to a </a:t>
            </a:r>
            <a:r>
              <a:rPr b="1" lang="en">
                <a:solidFill>
                  <a:schemeClr val="accent1"/>
                </a:solidFill>
                <a:latin typeface="Karla"/>
                <a:ea typeface="Karla"/>
                <a:cs typeface="Karla"/>
                <a:sym typeface="Karla"/>
              </a:rPr>
              <a:t>transclusion scope</a:t>
            </a:r>
            <a:r>
              <a:rPr b="1" lang="en">
                <a:solidFill>
                  <a:srgbClr val="999999"/>
                </a:solidFill>
                <a:latin typeface="Karla"/>
                <a:ea typeface="Karla"/>
                <a:cs typeface="Karla"/>
                <a:sym typeface="Karla"/>
              </a:rPr>
              <a:t>.</a:t>
            </a:r>
          </a:p>
          <a:p>
            <a:pPr lvl="0" rtl="0">
              <a:lnSpc>
                <a:spcPct val="115000"/>
              </a:lnSpc>
              <a:spcBef>
                <a:spcPts val="0"/>
              </a:spcBef>
              <a:spcAft>
                <a:spcPts val="0"/>
              </a:spcAft>
              <a:buNone/>
            </a:pPr>
            <a:r>
              <a:t/>
            </a:r>
            <a:endParaRPr b="1">
              <a:solidFill>
                <a:srgbClr val="999999"/>
              </a:solidFill>
              <a:latin typeface="Karla"/>
              <a:ea typeface="Karla"/>
              <a:cs typeface="Karla"/>
              <a:sym typeface="Karla"/>
            </a:endParaRPr>
          </a:p>
          <a:p>
            <a:pPr lvl="0" rtl="0">
              <a:lnSpc>
                <a:spcPct val="115000"/>
              </a:lnSpc>
              <a:spcBef>
                <a:spcPts val="600"/>
              </a:spcBef>
              <a:spcAft>
                <a:spcPts val="1000"/>
              </a:spcAft>
              <a:buNone/>
            </a:pPr>
            <a:r>
              <a:rPr b="1" lang="en">
                <a:solidFill>
                  <a:srgbClr val="999999"/>
                </a:solidFill>
                <a:latin typeface="Karla"/>
                <a:ea typeface="Karla"/>
                <a:cs typeface="Karla"/>
                <a:sym typeface="Karla"/>
              </a:rPr>
              <a:t>Transclusion scope </a:t>
            </a:r>
            <a:r>
              <a:rPr b="1" lang="en">
                <a:solidFill>
                  <a:srgbClr val="666666"/>
                </a:solidFill>
                <a:latin typeface="Karla"/>
                <a:ea typeface="Karla"/>
                <a:cs typeface="Karla"/>
                <a:sym typeface="Karla"/>
              </a:rPr>
              <a:t>is a child of the directive's scope</a:t>
            </a:r>
            <a:r>
              <a:rPr b="1" lang="en">
                <a:solidFill>
                  <a:srgbClr val="999999"/>
                </a:solidFill>
                <a:latin typeface="Karla"/>
                <a:ea typeface="Karla"/>
                <a:cs typeface="Karla"/>
                <a:sym typeface="Karla"/>
              </a:rPr>
              <a:t>. It gets destroyed when the directive scope gets destroyed.</a:t>
            </a:r>
          </a:p>
          <a:p>
            <a:pPr lvl="0" rtl="0">
              <a:lnSpc>
                <a:spcPct val="115000"/>
              </a:lnSpc>
              <a:spcBef>
                <a:spcPts val="0"/>
              </a:spcBef>
              <a:spcAft>
                <a:spcPts val="0"/>
              </a:spcAft>
              <a:buNone/>
            </a:pPr>
            <a:r>
              <a:t/>
            </a:r>
            <a:endParaRPr b="1">
              <a:solidFill>
                <a:srgbClr val="999999"/>
              </a:solidFill>
              <a:latin typeface="Karla"/>
              <a:ea typeface="Karla"/>
              <a:cs typeface="Karla"/>
              <a:sym typeface="Karla"/>
            </a:endParaRPr>
          </a:p>
          <a:p>
            <a:pPr lvl="0" rtl="0">
              <a:lnSpc>
                <a:spcPct val="115000"/>
              </a:lnSpc>
              <a:spcBef>
                <a:spcPts val="600"/>
              </a:spcBef>
              <a:spcAft>
                <a:spcPts val="1000"/>
              </a:spcAft>
              <a:buNone/>
            </a:pPr>
            <a:r>
              <a:rPr b="1" lang="en">
                <a:solidFill>
                  <a:srgbClr val="999999"/>
                </a:solidFill>
                <a:latin typeface="Karla"/>
                <a:ea typeface="Karla"/>
                <a:cs typeface="Karla"/>
                <a:sym typeface="Karla"/>
              </a:rPr>
              <a:t>Transclusion scope </a:t>
            </a:r>
            <a:r>
              <a:rPr b="1" lang="en">
                <a:solidFill>
                  <a:srgbClr val="666666"/>
                </a:solidFill>
                <a:latin typeface="Karla"/>
                <a:ea typeface="Karla"/>
                <a:cs typeface="Karla"/>
                <a:sym typeface="Karla"/>
              </a:rPr>
              <a:t>prototypically inherits the properties of the scope from which it was taken</a:t>
            </a:r>
            <a:r>
              <a:rPr b="1" lang="en">
                <a:solidFill>
                  <a:srgbClr val="999999"/>
                </a:solidFill>
                <a:latin typeface="Karla"/>
                <a:ea typeface="Karla"/>
                <a:cs typeface="Karla"/>
                <a:sym typeface="Karla"/>
              </a:rPr>
              <a:t>.</a:t>
            </a:r>
          </a:p>
          <a:p>
            <a:pPr lvl="0" rtl="0">
              <a:lnSpc>
                <a:spcPct val="115000"/>
              </a:lnSpc>
              <a:spcBef>
                <a:spcPts val="600"/>
              </a:spcBef>
              <a:spcAft>
                <a:spcPts val="1000"/>
              </a:spcAft>
              <a:buNone/>
            </a:pPr>
            <a:r>
              <a:t/>
            </a:r>
            <a:endParaRPr b="1">
              <a:solidFill>
                <a:srgbClr val="999999"/>
              </a:solidFill>
              <a:latin typeface="Karla"/>
              <a:ea typeface="Karla"/>
              <a:cs typeface="Karla"/>
              <a:sym typeface="Karla"/>
            </a:endParaRPr>
          </a:p>
        </p:txBody>
      </p:sp>
      <p:sp>
        <p:nvSpPr>
          <p:cNvPr id="1653" name="Shape 1653"/>
          <p:cNvSpPr txBox="1"/>
          <p:nvPr>
            <p:ph type="title"/>
          </p:nvPr>
        </p:nvSpPr>
        <p:spPr>
          <a:xfrm>
            <a:off x="1129800" y="512900"/>
            <a:ext cx="5833799" cy="409500"/>
          </a:xfrm>
          <a:prstGeom prst="rect">
            <a:avLst/>
          </a:prstGeom>
        </p:spPr>
        <p:txBody>
          <a:bodyPr anchorCtr="0" anchor="b" bIns="91425" lIns="91425" rIns="91425" tIns="91425">
            <a:noAutofit/>
          </a:bodyPr>
          <a:lstStyle/>
          <a:p>
            <a:pPr lvl="0" rtl="0">
              <a:spcBef>
                <a:spcPts val="0"/>
              </a:spcBef>
              <a:buNone/>
            </a:pPr>
            <a:r>
              <a:rPr lang="en" sz="2400"/>
              <a:t>Transclusion scopes</a:t>
            </a:r>
          </a:p>
        </p:txBody>
      </p:sp>
      <p:sp>
        <p:nvSpPr>
          <p:cNvPr id="1654" name="Shape 1654"/>
          <p:cNvSpPr txBox="1"/>
          <p:nvPr/>
        </p:nvSpPr>
        <p:spPr>
          <a:xfrm>
            <a:off x="688600" y="895350"/>
            <a:ext cx="5627099" cy="489300"/>
          </a:xfrm>
          <a:prstGeom prst="rect">
            <a:avLst/>
          </a:prstGeom>
          <a:noFill/>
          <a:ln>
            <a:noFill/>
          </a:ln>
        </p:spPr>
        <p:txBody>
          <a:bodyPr anchorCtr="0" anchor="t" bIns="91425" lIns="91425" rIns="91425" tIns="91425">
            <a:noAutofit/>
          </a:bodyPr>
          <a:lstStyle/>
          <a:p>
            <a:pPr lvl="0" rtl="0">
              <a:spcBef>
                <a:spcPts val="0"/>
              </a:spcBef>
              <a:buNone/>
            </a:pPr>
            <a:r>
              <a:rPr lang="en" sz="1100" u="sng">
                <a:solidFill>
                  <a:schemeClr val="hlink"/>
                </a:solidFill>
                <a:latin typeface="Karla"/>
                <a:ea typeface="Karla"/>
                <a:cs typeface="Karla"/>
                <a:sym typeface="Karla"/>
                <a:hlinkClick r:id="rId3"/>
              </a:rPr>
              <a:t>https://github.com/bhovhannes/trainings/blob/master/angular/examples/16-transclusion/transclusion-scope.html</a:t>
            </a:r>
          </a:p>
        </p:txBody>
      </p:sp>
      <p:grpSp>
        <p:nvGrpSpPr>
          <p:cNvPr id="1655" name="Shape 1655"/>
          <p:cNvGrpSpPr/>
          <p:nvPr/>
        </p:nvGrpSpPr>
        <p:grpSpPr>
          <a:xfrm>
            <a:off x="764799" y="490917"/>
            <a:ext cx="304008" cy="326513"/>
            <a:chOff x="616425" y="2329600"/>
            <a:chExt cx="361700" cy="388475"/>
          </a:xfrm>
        </p:grpSpPr>
        <p:sp>
          <p:nvSpPr>
            <p:cNvPr id="1656" name="Shape 1656"/>
            <p:cNvSpPr/>
            <p:nvPr/>
          </p:nvSpPr>
          <p:spPr>
            <a:xfrm>
              <a:off x="616425" y="2329600"/>
              <a:ext cx="361700" cy="388475"/>
            </a:xfrm>
            <a:custGeom>
              <a:pathLst>
                <a:path extrusionOk="0" fill="none" h="15539" w="14468">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57" name="Shape 1657"/>
            <p:cNvSpPr/>
            <p:nvPr/>
          </p:nvSpPr>
          <p:spPr>
            <a:xfrm>
              <a:off x="704725" y="2545750"/>
              <a:ext cx="185125" cy="25"/>
            </a:xfrm>
            <a:custGeom>
              <a:pathLst>
                <a:path extrusionOk="0" fill="none" h="1" w="7405">
                  <a:moveTo>
                    <a:pt x="7404" y="0"/>
                  </a:moveTo>
                  <a:lnTo>
                    <a:pt x="0" y="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58" name="Shape 1658"/>
            <p:cNvSpPr/>
            <p:nvPr/>
          </p:nvSpPr>
          <p:spPr>
            <a:xfrm>
              <a:off x="811875" y="2626125"/>
              <a:ext cx="31075" cy="31075"/>
            </a:xfrm>
            <a:custGeom>
              <a:pathLst>
                <a:path extrusionOk="0" fill="none" h="1243" w="1243">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59" name="Shape 1659"/>
            <p:cNvSpPr/>
            <p:nvPr/>
          </p:nvSpPr>
          <p:spPr>
            <a:xfrm>
              <a:off x="751000" y="2568275"/>
              <a:ext cx="54200" cy="53600"/>
            </a:xfrm>
            <a:custGeom>
              <a:pathLst>
                <a:path extrusionOk="0" fill="none" h="2144" w="2168">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60" name="Shape 1660"/>
            <p:cNvSpPr/>
            <p:nvPr/>
          </p:nvSpPr>
          <p:spPr>
            <a:xfrm>
              <a:off x="769875" y="2662650"/>
              <a:ext cx="23775" cy="23775"/>
            </a:xfrm>
            <a:custGeom>
              <a:pathLst>
                <a:path extrusionOk="0" fill="none" h="951" w="951">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61" name="Shape 1661"/>
            <p:cNvSpPr/>
            <p:nvPr/>
          </p:nvSpPr>
          <p:spPr>
            <a:xfrm>
              <a:off x="799700" y="2503125"/>
              <a:ext cx="24375" cy="23775"/>
            </a:xfrm>
            <a:custGeom>
              <a:pathLst>
                <a:path extrusionOk="0" fill="none" h="951" w="975">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62" name="Shape 1662"/>
            <p:cNvSpPr/>
            <p:nvPr/>
          </p:nvSpPr>
          <p:spPr>
            <a:xfrm>
              <a:off x="766825" y="2388050"/>
              <a:ext cx="60925" cy="25"/>
            </a:xfrm>
            <a:custGeom>
              <a:pathLst>
                <a:path extrusionOk="0" fill="none" h="1" w="2437">
                  <a:moveTo>
                    <a:pt x="2436" y="0"/>
                  </a:moveTo>
                  <a:lnTo>
                    <a:pt x="1" y="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63" name="Shape 1663"/>
            <p:cNvSpPr/>
            <p:nvPr/>
          </p:nvSpPr>
          <p:spPr>
            <a:xfrm>
              <a:off x="769875" y="2456250"/>
              <a:ext cx="31075" cy="31075"/>
            </a:xfrm>
            <a:custGeom>
              <a:pathLst>
                <a:path extrusionOk="0" fill="none" h="1243" w="1243">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transition spd="slow">
    <p:cut/>
  </p:transition>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44336"/>
        </a:solidFill>
      </p:bgPr>
    </p:bg>
    <p:spTree>
      <p:nvGrpSpPr>
        <p:cNvPr id="1667" name="Shape 1667"/>
        <p:cNvGrpSpPr/>
        <p:nvPr/>
      </p:nvGrpSpPr>
      <p:grpSpPr>
        <a:xfrm>
          <a:off x="0" y="0"/>
          <a:ext cx="0" cy="0"/>
          <a:chOff x="0" y="0"/>
          <a:chExt cx="0" cy="0"/>
        </a:xfrm>
      </p:grpSpPr>
      <p:sp>
        <p:nvSpPr>
          <p:cNvPr id="1668" name="Shape 1668"/>
          <p:cNvSpPr txBox="1"/>
          <p:nvPr>
            <p:ph type="title"/>
          </p:nvPr>
        </p:nvSpPr>
        <p:spPr>
          <a:xfrm>
            <a:off x="838350" y="1807900"/>
            <a:ext cx="5324100" cy="485699"/>
          </a:xfrm>
          <a:prstGeom prst="rect">
            <a:avLst/>
          </a:prstGeom>
        </p:spPr>
        <p:txBody>
          <a:bodyPr anchorCtr="0" anchor="b" bIns="91425" lIns="91425" rIns="91425" tIns="91425">
            <a:noAutofit/>
          </a:bodyPr>
          <a:lstStyle/>
          <a:p>
            <a:pPr lvl="0" rtl="0">
              <a:spcBef>
                <a:spcPts val="0"/>
              </a:spcBef>
              <a:buNone/>
            </a:pPr>
            <a:r>
              <a:rPr lang="en">
                <a:solidFill>
                  <a:srgbClr val="F44336"/>
                </a:solidFill>
              </a:rPr>
              <a:t>CREDITS</a:t>
            </a:r>
          </a:p>
        </p:txBody>
      </p:sp>
      <p:sp>
        <p:nvSpPr>
          <p:cNvPr id="1669" name="Shape 1669"/>
          <p:cNvSpPr txBox="1"/>
          <p:nvPr>
            <p:ph idx="1" type="body"/>
          </p:nvPr>
        </p:nvSpPr>
        <p:spPr>
          <a:xfrm>
            <a:off x="838250" y="2419350"/>
            <a:ext cx="5324100" cy="2255700"/>
          </a:xfrm>
          <a:prstGeom prst="rect">
            <a:avLst/>
          </a:prstGeom>
        </p:spPr>
        <p:txBody>
          <a:bodyPr anchorCtr="0" anchor="t" bIns="91425" lIns="91425" rIns="91425" tIns="91425">
            <a:noAutofit/>
          </a:bodyPr>
          <a:lstStyle/>
          <a:p>
            <a:pPr lvl="0" rtl="0">
              <a:spcBef>
                <a:spcPts val="0"/>
              </a:spcBef>
              <a:buNone/>
            </a:pPr>
            <a:r>
              <a:rPr lang="en" sz="1400"/>
              <a:t>Special thanks to all the people who made and released these awesome resources for free:</a:t>
            </a:r>
          </a:p>
          <a:p>
            <a:pPr indent="-317500" lvl="0" marL="457200" rtl="0">
              <a:lnSpc>
                <a:spcPct val="115000"/>
              </a:lnSpc>
              <a:spcBef>
                <a:spcPts val="0"/>
              </a:spcBef>
              <a:buSzPct val="100000"/>
            </a:pPr>
            <a:r>
              <a:rPr lang="en" sz="1400" u="sng">
                <a:hlinkClick r:id="rId3"/>
              </a:rPr>
              <a:t>Simple line icons</a:t>
            </a:r>
            <a:r>
              <a:rPr lang="en" sz="1400"/>
              <a:t> by Mirko Monti</a:t>
            </a:r>
          </a:p>
          <a:p>
            <a:pPr indent="-317500" lvl="0" marL="457200" rtl="0">
              <a:lnSpc>
                <a:spcPct val="115000"/>
              </a:lnSpc>
              <a:spcBef>
                <a:spcPts val="0"/>
              </a:spcBef>
              <a:buSzPct val="100000"/>
            </a:pPr>
            <a:r>
              <a:rPr lang="en" sz="1400" u="sng">
                <a:hlinkClick r:id="rId4"/>
              </a:rPr>
              <a:t>E-commerce icons</a:t>
            </a:r>
            <a:r>
              <a:rPr lang="en" sz="1400"/>
              <a:t> by Virgil Pana</a:t>
            </a:r>
          </a:p>
          <a:p>
            <a:pPr indent="-317500" lvl="0" marL="457200" rtl="0">
              <a:lnSpc>
                <a:spcPct val="115000"/>
              </a:lnSpc>
              <a:spcBef>
                <a:spcPts val="0"/>
              </a:spcBef>
              <a:buSzPct val="100000"/>
            </a:pPr>
            <a:r>
              <a:rPr lang="en" sz="1400" u="sng">
                <a:hlinkClick r:id="rId5"/>
              </a:rPr>
              <a:t>Streamline iconset</a:t>
            </a:r>
            <a:r>
              <a:rPr lang="en" sz="1400"/>
              <a:t> by Webalys</a:t>
            </a:r>
          </a:p>
          <a:p>
            <a:pPr indent="-317500" lvl="0" marL="457200" rtl="0">
              <a:lnSpc>
                <a:spcPct val="115000"/>
              </a:lnSpc>
              <a:spcBef>
                <a:spcPts val="0"/>
              </a:spcBef>
              <a:buSzPct val="100000"/>
            </a:pPr>
            <a:r>
              <a:rPr lang="en" sz="1400"/>
              <a:t>Presentation template by </a:t>
            </a:r>
            <a:r>
              <a:rPr lang="en" sz="1400" u="sng">
                <a:hlinkClick r:id="rId6"/>
              </a:rPr>
              <a:t>SlidesCarnival</a:t>
            </a:r>
          </a:p>
        </p:txBody>
      </p:sp>
      <p:grpSp>
        <p:nvGrpSpPr>
          <p:cNvPr id="1670" name="Shape 1670"/>
          <p:cNvGrpSpPr/>
          <p:nvPr/>
        </p:nvGrpSpPr>
        <p:grpSpPr>
          <a:xfrm>
            <a:off x="927928" y="1325568"/>
            <a:ext cx="449032" cy="449032"/>
            <a:chOff x="2594050" y="1631825"/>
            <a:chExt cx="439625" cy="439625"/>
          </a:xfrm>
        </p:grpSpPr>
        <p:sp>
          <p:nvSpPr>
            <p:cNvPr id="1671" name="Shape 1671"/>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B7B7B7"/>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72" name="Shape 1672"/>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B7B7B7"/>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73" name="Shape 1673"/>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B7B7B7"/>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74" name="Shape 1674"/>
            <p:cNvSpPr/>
            <p:nvPr/>
          </p:nvSpPr>
          <p:spPr>
            <a:xfrm>
              <a:off x="2801675" y="1740825"/>
              <a:ext cx="49950" cy="49950"/>
            </a:xfrm>
            <a:custGeom>
              <a:pathLst>
                <a:path extrusionOk="0" fill="none" h="1998" w="1998">
                  <a:moveTo>
                    <a:pt x="1" y="1997"/>
                  </a:moveTo>
                  <a:lnTo>
                    <a:pt x="1998" y="0"/>
                  </a:lnTo>
                </a:path>
              </a:pathLst>
            </a:custGeom>
            <a:noFill/>
            <a:ln cap="rnd" cmpd="sng" w="12175">
              <a:solidFill>
                <a:srgbClr val="B7B7B7"/>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C107"/>
        </a:solidFill>
      </p:bgPr>
    </p:bg>
    <p:spTree>
      <p:nvGrpSpPr>
        <p:cNvPr id="170" name="Shape 170"/>
        <p:cNvGrpSpPr/>
        <p:nvPr/>
      </p:nvGrpSpPr>
      <p:grpSpPr>
        <a:xfrm>
          <a:off x="0" y="0"/>
          <a:ext cx="0" cy="0"/>
          <a:chOff x="0" y="0"/>
          <a:chExt cx="0" cy="0"/>
        </a:xfrm>
      </p:grpSpPr>
      <p:sp>
        <p:nvSpPr>
          <p:cNvPr id="171" name="Shape 171"/>
          <p:cNvSpPr txBox="1"/>
          <p:nvPr>
            <p:ph type="ctrTitle"/>
          </p:nvPr>
        </p:nvSpPr>
        <p:spPr>
          <a:xfrm>
            <a:off x="648300" y="1583350"/>
            <a:ext cx="3522300" cy="2989799"/>
          </a:xfrm>
          <a:prstGeom prst="rect">
            <a:avLst/>
          </a:prstGeom>
        </p:spPr>
        <p:txBody>
          <a:bodyPr anchorCtr="0" anchor="b" bIns="91425" lIns="91425" rIns="91425" tIns="91425">
            <a:noAutofit/>
          </a:bodyPr>
          <a:lstStyle/>
          <a:p>
            <a:pPr lvl="0" rtl="0">
              <a:spcBef>
                <a:spcPts val="0"/>
              </a:spcBef>
              <a:buNone/>
            </a:pPr>
            <a:r>
              <a:rPr lang="en" sz="7200">
                <a:solidFill>
                  <a:srgbClr val="FFC107"/>
                </a:solidFill>
              </a:rPr>
              <a:t>2.</a:t>
            </a:r>
          </a:p>
          <a:p>
            <a:pPr lvl="0" rtl="0">
              <a:spcBef>
                <a:spcPts val="0"/>
              </a:spcBef>
              <a:buNone/>
            </a:pPr>
            <a:r>
              <a:rPr lang="en"/>
              <a:t>Modules</a:t>
            </a:r>
          </a:p>
        </p:txBody>
      </p:sp>
      <p:sp>
        <p:nvSpPr>
          <p:cNvPr id="172" name="Shape 172"/>
          <p:cNvSpPr txBox="1"/>
          <p:nvPr>
            <p:ph idx="1" type="subTitle"/>
          </p:nvPr>
        </p:nvSpPr>
        <p:spPr>
          <a:xfrm>
            <a:off x="6724950" y="3494300"/>
            <a:ext cx="1906199" cy="1031699"/>
          </a:xfrm>
          <a:prstGeom prst="rect">
            <a:avLst/>
          </a:prstGeom>
        </p:spPr>
        <p:txBody>
          <a:bodyPr anchorCtr="0" anchor="b" bIns="91425" lIns="91425" rIns="91425" tIns="91425">
            <a:noAutofit/>
          </a:bodyPr>
          <a:lstStyle/>
          <a:p>
            <a:pPr lvl="0" rtl="0">
              <a:spcBef>
                <a:spcPts val="0"/>
              </a:spcBef>
              <a:buNone/>
            </a:pPr>
            <a:r>
              <a:rPr lang="en"/>
              <a:t>A main way to define an AngularJS app</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DDC39"/>
        </a:solidFill>
      </p:bgPr>
    </p:bg>
    <p:spTree>
      <p:nvGrpSpPr>
        <p:cNvPr id="176" name="Shape 176"/>
        <p:cNvGrpSpPr/>
        <p:nvPr/>
      </p:nvGrpSpPr>
      <p:grpSpPr>
        <a:xfrm>
          <a:off x="0" y="0"/>
          <a:ext cx="0" cy="0"/>
          <a:chOff x="0" y="0"/>
          <a:chExt cx="0" cy="0"/>
        </a:xfrm>
      </p:grpSpPr>
      <p:sp>
        <p:nvSpPr>
          <p:cNvPr id="177" name="Shape 177"/>
          <p:cNvSpPr txBox="1"/>
          <p:nvPr>
            <p:ph type="title"/>
          </p:nvPr>
        </p:nvSpPr>
        <p:spPr>
          <a:xfrm>
            <a:off x="1282200" y="665300"/>
            <a:ext cx="5627099" cy="409500"/>
          </a:xfrm>
          <a:prstGeom prst="rect">
            <a:avLst/>
          </a:prstGeom>
        </p:spPr>
        <p:txBody>
          <a:bodyPr anchorCtr="0" anchor="b" bIns="91425" lIns="91425" rIns="91425" tIns="91425">
            <a:noAutofit/>
          </a:bodyPr>
          <a:lstStyle/>
          <a:p>
            <a:pPr lvl="0" rtl="0">
              <a:spcBef>
                <a:spcPts val="0"/>
              </a:spcBef>
              <a:buNone/>
            </a:pPr>
            <a:r>
              <a:rPr lang="en" sz="2400"/>
              <a:t>03-clock-module</a:t>
            </a:r>
          </a:p>
        </p:txBody>
      </p:sp>
      <p:sp>
        <p:nvSpPr>
          <p:cNvPr id="178" name="Shape 178"/>
          <p:cNvSpPr txBox="1"/>
          <p:nvPr/>
        </p:nvSpPr>
        <p:spPr>
          <a:xfrm>
            <a:off x="841000" y="1047750"/>
            <a:ext cx="5027999" cy="549600"/>
          </a:xfrm>
          <a:prstGeom prst="rect">
            <a:avLst/>
          </a:prstGeom>
          <a:noFill/>
          <a:ln>
            <a:noFill/>
          </a:ln>
        </p:spPr>
        <p:txBody>
          <a:bodyPr anchorCtr="0" anchor="t" bIns="91425" lIns="91425" rIns="91425" tIns="91425">
            <a:noAutofit/>
          </a:bodyPr>
          <a:lstStyle/>
          <a:p>
            <a:pPr lvl="0" rtl="0">
              <a:spcBef>
                <a:spcPts val="600"/>
              </a:spcBef>
              <a:buNone/>
            </a:pPr>
            <a:r>
              <a:rPr lang="en" sz="1100" u="sng">
                <a:solidFill>
                  <a:schemeClr val="hlink"/>
                </a:solidFill>
                <a:latin typeface="Karla"/>
                <a:ea typeface="Karla"/>
                <a:cs typeface="Karla"/>
                <a:sym typeface="Karla"/>
                <a:hlinkClick r:id="rId3"/>
              </a:rPr>
              <a:t>https://github.com/bhovhannes/trainings/blob/master/angular/examples/03-clock-module/index.html</a:t>
            </a:r>
            <a:r>
              <a:rPr lang="en" sz="1100">
                <a:solidFill>
                  <a:srgbClr val="999999"/>
                </a:solidFill>
                <a:latin typeface="Karla"/>
                <a:ea typeface="Karla"/>
                <a:cs typeface="Karla"/>
                <a:sym typeface="Karla"/>
              </a:rPr>
              <a:t> </a:t>
            </a:r>
          </a:p>
        </p:txBody>
      </p:sp>
      <p:grpSp>
        <p:nvGrpSpPr>
          <p:cNvPr id="179" name="Shape 179"/>
          <p:cNvGrpSpPr/>
          <p:nvPr/>
        </p:nvGrpSpPr>
        <p:grpSpPr>
          <a:xfrm>
            <a:off x="917199" y="643317"/>
            <a:ext cx="304008" cy="326513"/>
            <a:chOff x="616425" y="2329600"/>
            <a:chExt cx="361700" cy="388475"/>
          </a:xfrm>
        </p:grpSpPr>
        <p:sp>
          <p:nvSpPr>
            <p:cNvPr id="180" name="Shape 180"/>
            <p:cNvSpPr/>
            <p:nvPr/>
          </p:nvSpPr>
          <p:spPr>
            <a:xfrm>
              <a:off x="616425" y="2329600"/>
              <a:ext cx="361700" cy="388475"/>
            </a:xfrm>
            <a:custGeom>
              <a:pathLst>
                <a:path extrusionOk="0" fill="none" h="15539" w="14468">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1" name="Shape 181"/>
            <p:cNvSpPr/>
            <p:nvPr/>
          </p:nvSpPr>
          <p:spPr>
            <a:xfrm>
              <a:off x="704725" y="2545750"/>
              <a:ext cx="185125" cy="25"/>
            </a:xfrm>
            <a:custGeom>
              <a:pathLst>
                <a:path extrusionOk="0" fill="none" h="1" w="7405">
                  <a:moveTo>
                    <a:pt x="7404" y="0"/>
                  </a:moveTo>
                  <a:lnTo>
                    <a:pt x="0" y="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2" name="Shape 182"/>
            <p:cNvSpPr/>
            <p:nvPr/>
          </p:nvSpPr>
          <p:spPr>
            <a:xfrm>
              <a:off x="811875" y="2626125"/>
              <a:ext cx="31075" cy="31075"/>
            </a:xfrm>
            <a:custGeom>
              <a:pathLst>
                <a:path extrusionOk="0" fill="none" h="1243" w="1243">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3" name="Shape 183"/>
            <p:cNvSpPr/>
            <p:nvPr/>
          </p:nvSpPr>
          <p:spPr>
            <a:xfrm>
              <a:off x="751000" y="2568275"/>
              <a:ext cx="54200" cy="53600"/>
            </a:xfrm>
            <a:custGeom>
              <a:pathLst>
                <a:path extrusionOk="0" fill="none" h="2144" w="2168">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4" name="Shape 184"/>
            <p:cNvSpPr/>
            <p:nvPr/>
          </p:nvSpPr>
          <p:spPr>
            <a:xfrm>
              <a:off x="769875" y="2662650"/>
              <a:ext cx="23775" cy="23775"/>
            </a:xfrm>
            <a:custGeom>
              <a:pathLst>
                <a:path extrusionOk="0" fill="none" h="951" w="951">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5" name="Shape 185"/>
            <p:cNvSpPr/>
            <p:nvPr/>
          </p:nvSpPr>
          <p:spPr>
            <a:xfrm>
              <a:off x="799700" y="2503125"/>
              <a:ext cx="24375" cy="23775"/>
            </a:xfrm>
            <a:custGeom>
              <a:pathLst>
                <a:path extrusionOk="0" fill="none" h="951" w="975">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6" name="Shape 186"/>
            <p:cNvSpPr/>
            <p:nvPr/>
          </p:nvSpPr>
          <p:spPr>
            <a:xfrm>
              <a:off x="766825" y="2388050"/>
              <a:ext cx="60925" cy="25"/>
            </a:xfrm>
            <a:custGeom>
              <a:pathLst>
                <a:path extrusionOk="0" fill="none" h="1" w="2437">
                  <a:moveTo>
                    <a:pt x="2436" y="0"/>
                  </a:moveTo>
                  <a:lnTo>
                    <a:pt x="1" y="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7" name="Shape 187"/>
            <p:cNvSpPr/>
            <p:nvPr/>
          </p:nvSpPr>
          <p:spPr>
            <a:xfrm>
              <a:off x="769875" y="2456250"/>
              <a:ext cx="31075" cy="31075"/>
            </a:xfrm>
            <a:custGeom>
              <a:pathLst>
                <a:path extrusionOk="0" fill="none" h="1243" w="1243">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188" name="Shape 188"/>
          <p:cNvSpPr txBox="1"/>
          <p:nvPr/>
        </p:nvSpPr>
        <p:spPr>
          <a:xfrm>
            <a:off x="841000" y="1733550"/>
            <a:ext cx="5905200" cy="1791899"/>
          </a:xfrm>
          <a:prstGeom prst="rect">
            <a:avLst/>
          </a:prstGeom>
          <a:noFill/>
          <a:ln>
            <a:noFill/>
          </a:ln>
        </p:spPr>
        <p:txBody>
          <a:bodyPr anchorCtr="0" anchor="t" bIns="91425" lIns="91425" rIns="91425" tIns="91425">
            <a:noAutofit/>
          </a:bodyPr>
          <a:lstStyle/>
          <a:p>
            <a:pPr lvl="0" rtl="0">
              <a:spcBef>
                <a:spcPts val="600"/>
              </a:spcBef>
              <a:buNone/>
            </a:pPr>
            <a:r>
              <a:rPr lang="en" sz="1200">
                <a:solidFill>
                  <a:srgbClr val="999999"/>
                </a:solidFill>
                <a:latin typeface="Karla"/>
                <a:ea typeface="Karla"/>
                <a:cs typeface="Karla"/>
                <a:sym typeface="Karla"/>
              </a:rPr>
              <a:t>In Angular, a module is the </a:t>
            </a:r>
            <a:r>
              <a:rPr i="1" lang="en" sz="1200">
                <a:solidFill>
                  <a:srgbClr val="999999"/>
                </a:solidFill>
                <a:latin typeface="Karla"/>
                <a:ea typeface="Karla"/>
                <a:cs typeface="Karla"/>
                <a:sym typeface="Karla"/>
              </a:rPr>
              <a:t>main</a:t>
            </a:r>
            <a:r>
              <a:rPr lang="en" sz="1200">
                <a:solidFill>
                  <a:srgbClr val="999999"/>
                </a:solidFill>
                <a:latin typeface="Karla"/>
                <a:ea typeface="Karla"/>
                <a:cs typeface="Karla"/>
                <a:sym typeface="Karla"/>
              </a:rPr>
              <a:t> way to define an AngularJS app.</a:t>
            </a:r>
          </a:p>
          <a:p>
            <a:pPr lvl="0" rtl="0">
              <a:spcBef>
                <a:spcPts val="600"/>
              </a:spcBef>
              <a:buNone/>
            </a:pPr>
            <a:r>
              <a:t/>
            </a:r>
            <a:endParaRPr sz="1200">
              <a:solidFill>
                <a:srgbClr val="999999"/>
              </a:solidFill>
              <a:latin typeface="Karla"/>
              <a:ea typeface="Karla"/>
              <a:cs typeface="Karla"/>
              <a:sym typeface="Karla"/>
            </a:endParaRPr>
          </a:p>
          <a:p>
            <a:pPr lvl="0" rtl="0">
              <a:spcBef>
                <a:spcPts val="600"/>
              </a:spcBef>
              <a:buNone/>
            </a:pPr>
            <a:r>
              <a:rPr lang="en" sz="1200">
                <a:solidFill>
                  <a:srgbClr val="999999"/>
                </a:solidFill>
                <a:latin typeface="Karla"/>
                <a:ea typeface="Karla"/>
                <a:cs typeface="Karla"/>
                <a:sym typeface="Karla"/>
              </a:rPr>
              <a:t>Using modules allows to:</a:t>
            </a:r>
          </a:p>
          <a:p>
            <a:pPr indent="0" lvl="0" marL="457200" rtl="0">
              <a:spcBef>
                <a:spcPts val="600"/>
              </a:spcBef>
              <a:buNone/>
            </a:pPr>
            <a:r>
              <a:rPr lang="en" sz="1200">
                <a:solidFill>
                  <a:srgbClr val="999999"/>
                </a:solidFill>
                <a:latin typeface="Karla"/>
                <a:ea typeface="Karla"/>
                <a:cs typeface="Karla"/>
                <a:sym typeface="Karla"/>
              </a:rPr>
              <a:t>1. Keep global namespace clean</a:t>
            </a:r>
          </a:p>
          <a:p>
            <a:pPr indent="0" lvl="0" marL="457200" rtl="0">
              <a:spcBef>
                <a:spcPts val="600"/>
              </a:spcBef>
              <a:buNone/>
            </a:pPr>
            <a:r>
              <a:rPr lang="en" sz="1200">
                <a:solidFill>
                  <a:srgbClr val="999999"/>
                </a:solidFill>
                <a:latin typeface="Karla"/>
                <a:ea typeface="Karla"/>
                <a:cs typeface="Karla"/>
                <a:sym typeface="Karla"/>
              </a:rPr>
              <a:t>2. Make it easy to share code between applications</a:t>
            </a:r>
          </a:p>
          <a:p>
            <a:pPr indent="0" lvl="0" marL="457200" rtl="0">
              <a:spcBef>
                <a:spcPts val="600"/>
              </a:spcBef>
              <a:buNone/>
            </a:pPr>
            <a:r>
              <a:rPr lang="en" sz="1200">
                <a:solidFill>
                  <a:srgbClr val="999999"/>
                </a:solidFill>
                <a:latin typeface="Karla"/>
                <a:ea typeface="Karla"/>
                <a:cs typeface="Karla"/>
                <a:sym typeface="Karla"/>
              </a:rPr>
              <a:t>3. Load different parts of the code in any order</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DDC39"/>
        </a:solidFill>
      </p:bgPr>
    </p:bg>
    <p:spTree>
      <p:nvGrpSpPr>
        <p:cNvPr id="192" name="Shape 192"/>
        <p:cNvGrpSpPr/>
        <p:nvPr/>
      </p:nvGrpSpPr>
      <p:grpSpPr>
        <a:xfrm>
          <a:off x="0" y="0"/>
          <a:ext cx="0" cy="0"/>
          <a:chOff x="0" y="0"/>
          <a:chExt cx="0" cy="0"/>
        </a:xfrm>
      </p:grpSpPr>
      <p:sp>
        <p:nvSpPr>
          <p:cNvPr id="193" name="Shape 193"/>
          <p:cNvSpPr txBox="1"/>
          <p:nvPr>
            <p:ph type="title"/>
          </p:nvPr>
        </p:nvSpPr>
        <p:spPr>
          <a:xfrm>
            <a:off x="841000" y="665300"/>
            <a:ext cx="4801499" cy="409500"/>
          </a:xfrm>
          <a:prstGeom prst="rect">
            <a:avLst/>
          </a:prstGeom>
        </p:spPr>
        <p:txBody>
          <a:bodyPr anchorCtr="0" anchor="b" bIns="91425" lIns="91425" rIns="91425" tIns="91425">
            <a:noAutofit/>
          </a:bodyPr>
          <a:lstStyle/>
          <a:p>
            <a:pPr lvl="0" rtl="0">
              <a:spcBef>
                <a:spcPts val="0"/>
              </a:spcBef>
              <a:buNone/>
            </a:pPr>
            <a:r>
              <a:rPr lang="en" sz="2400"/>
              <a:t>Module setter/getter syntax</a:t>
            </a:r>
          </a:p>
        </p:txBody>
      </p:sp>
      <p:grpSp>
        <p:nvGrpSpPr>
          <p:cNvPr id="194" name="Shape 194"/>
          <p:cNvGrpSpPr/>
          <p:nvPr/>
        </p:nvGrpSpPr>
        <p:grpSpPr>
          <a:xfrm>
            <a:off x="898304" y="1456698"/>
            <a:ext cx="215966" cy="342398"/>
            <a:chOff x="6718575" y="2318625"/>
            <a:chExt cx="256950" cy="407375"/>
          </a:xfrm>
        </p:grpSpPr>
        <p:sp>
          <p:nvSpPr>
            <p:cNvPr id="195" name="Shape 195"/>
            <p:cNvSpPr/>
            <p:nvPr/>
          </p:nvSpPr>
          <p:spPr>
            <a:xfrm>
              <a:off x="6795900" y="2673600"/>
              <a:ext cx="102300" cy="22550"/>
            </a:xfrm>
            <a:custGeom>
              <a:pathLst>
                <a:path extrusionOk="0" fill="none" h="902" w="4092">
                  <a:moveTo>
                    <a:pt x="4092" y="902"/>
                  </a:moveTo>
                  <a:lnTo>
                    <a:pt x="4092" y="1"/>
                  </a:lnTo>
                  <a:lnTo>
                    <a:pt x="0" y="1"/>
                  </a:lnTo>
                  <a:lnTo>
                    <a:pt x="0" y="902"/>
                  </a:lnTo>
                  <a:lnTo>
                    <a:pt x="4092" y="902"/>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6" name="Shape 196"/>
            <p:cNvSpPr/>
            <p:nvPr/>
          </p:nvSpPr>
          <p:spPr>
            <a:xfrm>
              <a:off x="6795900" y="2650475"/>
              <a:ext cx="102300" cy="22550"/>
            </a:xfrm>
            <a:custGeom>
              <a:pathLst>
                <a:path extrusionOk="0" fill="none" h="902" w="4092">
                  <a:moveTo>
                    <a:pt x="4092" y="901"/>
                  </a:moveTo>
                  <a:lnTo>
                    <a:pt x="4092" y="0"/>
                  </a:lnTo>
                  <a:lnTo>
                    <a:pt x="0" y="0"/>
                  </a:lnTo>
                  <a:lnTo>
                    <a:pt x="0" y="901"/>
                  </a:lnTo>
                  <a:lnTo>
                    <a:pt x="4092" y="901"/>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7" name="Shape 197"/>
            <p:cNvSpPr/>
            <p:nvPr/>
          </p:nvSpPr>
          <p:spPr>
            <a:xfrm>
              <a:off x="6795900" y="2696125"/>
              <a:ext cx="102300" cy="29875"/>
            </a:xfrm>
            <a:custGeom>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8" name="Shape 198"/>
            <p:cNvSpPr/>
            <p:nvPr/>
          </p:nvSpPr>
          <p:spPr>
            <a:xfrm>
              <a:off x="6784925" y="2459275"/>
              <a:ext cx="35350" cy="166875"/>
            </a:xfrm>
            <a:custGeom>
              <a:pathLst>
                <a:path extrusionOk="0" fill="none" h="6675" w="1414">
                  <a:moveTo>
                    <a:pt x="1413" y="6674"/>
                  </a:moveTo>
                  <a:lnTo>
                    <a:pt x="1413" y="6674"/>
                  </a:lnTo>
                  <a:lnTo>
                    <a:pt x="585" y="2850"/>
                  </a:lnTo>
                  <a:lnTo>
                    <a:pt x="1" y="1"/>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9" name="Shape 199"/>
            <p:cNvSpPr/>
            <p:nvPr/>
          </p:nvSpPr>
          <p:spPr>
            <a:xfrm>
              <a:off x="6718575" y="2318625"/>
              <a:ext cx="256950" cy="307525"/>
            </a:xfrm>
            <a:custGeom>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0" name="Shape 200"/>
            <p:cNvSpPr/>
            <p:nvPr/>
          </p:nvSpPr>
          <p:spPr>
            <a:xfrm>
              <a:off x="6873825" y="2459275"/>
              <a:ext cx="35350" cy="166875"/>
            </a:xfrm>
            <a:custGeom>
              <a:pathLst>
                <a:path extrusionOk="0" fill="none" h="6675" w="1414">
                  <a:moveTo>
                    <a:pt x="1413" y="1"/>
                  </a:moveTo>
                  <a:lnTo>
                    <a:pt x="1413" y="1"/>
                  </a:lnTo>
                  <a:lnTo>
                    <a:pt x="829" y="2850"/>
                  </a:lnTo>
                  <a:lnTo>
                    <a:pt x="1" y="6674"/>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1" name="Shape 201"/>
            <p:cNvSpPr/>
            <p:nvPr/>
          </p:nvSpPr>
          <p:spPr>
            <a:xfrm>
              <a:off x="6801975" y="2453200"/>
              <a:ext cx="90150" cy="19500"/>
            </a:xfrm>
            <a:custGeom>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2" name="Shape 202"/>
            <p:cNvSpPr/>
            <p:nvPr/>
          </p:nvSpPr>
          <p:spPr>
            <a:xfrm>
              <a:off x="6795900" y="2628550"/>
              <a:ext cx="102300" cy="25"/>
            </a:xfrm>
            <a:custGeom>
              <a:pathLst>
                <a:path extrusionOk="0" fill="none" h="1" w="4092">
                  <a:moveTo>
                    <a:pt x="0" y="1"/>
                  </a:moveTo>
                  <a:lnTo>
                    <a:pt x="4092" y="1"/>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203" name="Shape 203"/>
          <p:cNvSpPr txBox="1"/>
          <p:nvPr/>
        </p:nvSpPr>
        <p:spPr>
          <a:xfrm>
            <a:off x="1205875" y="1289550"/>
            <a:ext cx="5905200" cy="1016999"/>
          </a:xfrm>
          <a:prstGeom prst="rect">
            <a:avLst/>
          </a:prstGeom>
          <a:noFill/>
          <a:ln>
            <a:noFill/>
          </a:ln>
        </p:spPr>
        <p:txBody>
          <a:bodyPr anchorCtr="0" anchor="t" bIns="91425" lIns="91425" rIns="91425" tIns="91425">
            <a:noAutofit/>
          </a:bodyPr>
          <a:lstStyle/>
          <a:p>
            <a:pPr lvl="0" rtl="0">
              <a:spcBef>
                <a:spcPts val="600"/>
              </a:spcBef>
              <a:buNone/>
            </a:pPr>
            <a:r>
              <a:rPr b="1" lang="en" sz="1200">
                <a:solidFill>
                  <a:srgbClr val="999999"/>
                </a:solidFill>
                <a:latin typeface="Consolas"/>
                <a:ea typeface="Consolas"/>
                <a:cs typeface="Consolas"/>
                <a:sym typeface="Consolas"/>
              </a:rPr>
              <a:t>var myModule = angular.module(‘</a:t>
            </a:r>
            <a:r>
              <a:rPr b="1" lang="en" sz="1200">
                <a:solidFill>
                  <a:srgbClr val="FF9800"/>
                </a:solidFill>
                <a:latin typeface="Consolas"/>
                <a:ea typeface="Consolas"/>
                <a:cs typeface="Consolas"/>
                <a:sym typeface="Consolas"/>
              </a:rPr>
              <a:t>myApp</a:t>
            </a:r>
            <a:r>
              <a:rPr b="1" lang="en" sz="1200">
                <a:solidFill>
                  <a:srgbClr val="999999"/>
                </a:solidFill>
                <a:latin typeface="Consolas"/>
                <a:ea typeface="Consolas"/>
                <a:cs typeface="Consolas"/>
                <a:sym typeface="Consolas"/>
              </a:rPr>
              <a:t>’, [</a:t>
            </a:r>
            <a:r>
              <a:rPr b="1" lang="en" sz="1200">
                <a:solidFill>
                  <a:srgbClr val="2196F3"/>
                </a:solidFill>
                <a:latin typeface="Consolas"/>
                <a:ea typeface="Consolas"/>
                <a:cs typeface="Consolas"/>
                <a:sym typeface="Consolas"/>
              </a:rPr>
              <a:t>‘dep1’</a:t>
            </a:r>
            <a:r>
              <a:rPr b="1" lang="en" sz="1200">
                <a:solidFill>
                  <a:srgbClr val="999999"/>
                </a:solidFill>
                <a:latin typeface="Consolas"/>
                <a:ea typeface="Consolas"/>
                <a:cs typeface="Consolas"/>
                <a:sym typeface="Consolas"/>
              </a:rPr>
              <a:t>, </a:t>
            </a:r>
            <a:r>
              <a:rPr b="1" lang="en" sz="1200">
                <a:solidFill>
                  <a:srgbClr val="2196F3"/>
                </a:solidFill>
                <a:latin typeface="Consolas"/>
                <a:ea typeface="Consolas"/>
                <a:cs typeface="Consolas"/>
                <a:sym typeface="Consolas"/>
              </a:rPr>
              <a:t>‘dep2</a:t>
            </a:r>
            <a:r>
              <a:rPr b="1" lang="en" sz="1200">
                <a:solidFill>
                  <a:srgbClr val="999999"/>
                </a:solidFill>
                <a:latin typeface="Consolas"/>
                <a:ea typeface="Consolas"/>
                <a:cs typeface="Consolas"/>
                <a:sym typeface="Consolas"/>
              </a:rPr>
              <a:t>’]);</a:t>
            </a:r>
          </a:p>
          <a:p>
            <a:pPr lvl="0" rtl="0">
              <a:spcBef>
                <a:spcPts val="1000"/>
              </a:spcBef>
              <a:spcAft>
                <a:spcPts val="1000"/>
              </a:spcAft>
              <a:buNone/>
            </a:pPr>
            <a:r>
              <a:rPr lang="en" sz="1200">
                <a:solidFill>
                  <a:srgbClr val="999999"/>
                </a:solidFill>
                <a:latin typeface="Karla"/>
                <a:ea typeface="Karla"/>
                <a:cs typeface="Karla"/>
                <a:sym typeface="Karla"/>
              </a:rPr>
              <a:t>When called with 2 arguments, defines a new module, named “</a:t>
            </a:r>
            <a:r>
              <a:rPr lang="en" sz="1200">
                <a:solidFill>
                  <a:srgbClr val="FF9800"/>
                </a:solidFill>
                <a:latin typeface="Karla"/>
                <a:ea typeface="Karla"/>
                <a:cs typeface="Karla"/>
                <a:sym typeface="Karla"/>
              </a:rPr>
              <a:t>myApp</a:t>
            </a:r>
            <a:r>
              <a:rPr lang="en" sz="1200">
                <a:solidFill>
                  <a:srgbClr val="999999"/>
                </a:solidFill>
                <a:latin typeface="Karla"/>
                <a:ea typeface="Karla"/>
                <a:cs typeface="Karla"/>
                <a:sym typeface="Karla"/>
              </a:rPr>
              <a:t>”, which depends on modules “</a:t>
            </a:r>
            <a:r>
              <a:rPr lang="en" sz="1200">
                <a:solidFill>
                  <a:srgbClr val="2196F3"/>
                </a:solidFill>
                <a:latin typeface="Karla"/>
                <a:ea typeface="Karla"/>
                <a:cs typeface="Karla"/>
                <a:sym typeface="Karla"/>
              </a:rPr>
              <a:t>dep1</a:t>
            </a:r>
            <a:r>
              <a:rPr lang="en" sz="1200">
                <a:solidFill>
                  <a:srgbClr val="999999"/>
                </a:solidFill>
                <a:latin typeface="Karla"/>
                <a:ea typeface="Karla"/>
                <a:cs typeface="Karla"/>
                <a:sym typeface="Karla"/>
              </a:rPr>
              <a:t>” and “</a:t>
            </a:r>
            <a:r>
              <a:rPr lang="en" sz="1200">
                <a:solidFill>
                  <a:srgbClr val="2196F3"/>
                </a:solidFill>
                <a:latin typeface="Karla"/>
                <a:ea typeface="Karla"/>
                <a:cs typeface="Karla"/>
                <a:sym typeface="Karla"/>
              </a:rPr>
              <a:t>dep2</a:t>
            </a:r>
            <a:r>
              <a:rPr lang="en" sz="1200">
                <a:solidFill>
                  <a:srgbClr val="999999"/>
                </a:solidFill>
                <a:latin typeface="Karla"/>
                <a:ea typeface="Karla"/>
                <a:cs typeface="Karla"/>
                <a:sym typeface="Karla"/>
              </a:rPr>
              <a:t>”.</a:t>
            </a:r>
          </a:p>
        </p:txBody>
      </p:sp>
      <p:grpSp>
        <p:nvGrpSpPr>
          <p:cNvPr id="204" name="Shape 204"/>
          <p:cNvGrpSpPr/>
          <p:nvPr/>
        </p:nvGrpSpPr>
        <p:grpSpPr>
          <a:xfrm>
            <a:off x="898304" y="2675898"/>
            <a:ext cx="215966" cy="342398"/>
            <a:chOff x="6718575" y="2318625"/>
            <a:chExt cx="256950" cy="407375"/>
          </a:xfrm>
        </p:grpSpPr>
        <p:sp>
          <p:nvSpPr>
            <p:cNvPr id="205" name="Shape 205"/>
            <p:cNvSpPr/>
            <p:nvPr/>
          </p:nvSpPr>
          <p:spPr>
            <a:xfrm>
              <a:off x="6795900" y="2673600"/>
              <a:ext cx="102300" cy="22550"/>
            </a:xfrm>
            <a:custGeom>
              <a:pathLst>
                <a:path extrusionOk="0" fill="none" h="902" w="4092">
                  <a:moveTo>
                    <a:pt x="4092" y="902"/>
                  </a:moveTo>
                  <a:lnTo>
                    <a:pt x="4092" y="1"/>
                  </a:lnTo>
                  <a:lnTo>
                    <a:pt x="0" y="1"/>
                  </a:lnTo>
                  <a:lnTo>
                    <a:pt x="0" y="902"/>
                  </a:lnTo>
                  <a:lnTo>
                    <a:pt x="4092" y="902"/>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6" name="Shape 206"/>
            <p:cNvSpPr/>
            <p:nvPr/>
          </p:nvSpPr>
          <p:spPr>
            <a:xfrm>
              <a:off x="6795900" y="2650475"/>
              <a:ext cx="102300" cy="22550"/>
            </a:xfrm>
            <a:custGeom>
              <a:pathLst>
                <a:path extrusionOk="0" fill="none" h="902" w="4092">
                  <a:moveTo>
                    <a:pt x="4092" y="901"/>
                  </a:moveTo>
                  <a:lnTo>
                    <a:pt x="4092" y="0"/>
                  </a:lnTo>
                  <a:lnTo>
                    <a:pt x="0" y="0"/>
                  </a:lnTo>
                  <a:lnTo>
                    <a:pt x="0" y="901"/>
                  </a:lnTo>
                  <a:lnTo>
                    <a:pt x="4092" y="901"/>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7" name="Shape 207"/>
            <p:cNvSpPr/>
            <p:nvPr/>
          </p:nvSpPr>
          <p:spPr>
            <a:xfrm>
              <a:off x="6795900" y="2696125"/>
              <a:ext cx="102300" cy="29875"/>
            </a:xfrm>
            <a:custGeom>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8" name="Shape 208"/>
            <p:cNvSpPr/>
            <p:nvPr/>
          </p:nvSpPr>
          <p:spPr>
            <a:xfrm>
              <a:off x="6784925" y="2459275"/>
              <a:ext cx="35350" cy="166875"/>
            </a:xfrm>
            <a:custGeom>
              <a:pathLst>
                <a:path extrusionOk="0" fill="none" h="6675" w="1414">
                  <a:moveTo>
                    <a:pt x="1413" y="6674"/>
                  </a:moveTo>
                  <a:lnTo>
                    <a:pt x="1413" y="6674"/>
                  </a:lnTo>
                  <a:lnTo>
                    <a:pt x="585" y="2850"/>
                  </a:lnTo>
                  <a:lnTo>
                    <a:pt x="1" y="1"/>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9" name="Shape 209"/>
            <p:cNvSpPr/>
            <p:nvPr/>
          </p:nvSpPr>
          <p:spPr>
            <a:xfrm>
              <a:off x="6718575" y="2318625"/>
              <a:ext cx="256950" cy="307525"/>
            </a:xfrm>
            <a:custGeom>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0" name="Shape 210"/>
            <p:cNvSpPr/>
            <p:nvPr/>
          </p:nvSpPr>
          <p:spPr>
            <a:xfrm>
              <a:off x="6873825" y="2459275"/>
              <a:ext cx="35350" cy="166875"/>
            </a:xfrm>
            <a:custGeom>
              <a:pathLst>
                <a:path extrusionOk="0" fill="none" h="6675" w="1414">
                  <a:moveTo>
                    <a:pt x="1413" y="1"/>
                  </a:moveTo>
                  <a:lnTo>
                    <a:pt x="1413" y="1"/>
                  </a:lnTo>
                  <a:lnTo>
                    <a:pt x="829" y="2850"/>
                  </a:lnTo>
                  <a:lnTo>
                    <a:pt x="1" y="6674"/>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1" name="Shape 211"/>
            <p:cNvSpPr/>
            <p:nvPr/>
          </p:nvSpPr>
          <p:spPr>
            <a:xfrm>
              <a:off x="6801975" y="2453200"/>
              <a:ext cx="90150" cy="19500"/>
            </a:xfrm>
            <a:custGeom>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2" name="Shape 212"/>
            <p:cNvSpPr/>
            <p:nvPr/>
          </p:nvSpPr>
          <p:spPr>
            <a:xfrm>
              <a:off x="6795900" y="2628550"/>
              <a:ext cx="102300" cy="25"/>
            </a:xfrm>
            <a:custGeom>
              <a:pathLst>
                <a:path extrusionOk="0" fill="none" h="1" w="4092">
                  <a:moveTo>
                    <a:pt x="0" y="1"/>
                  </a:moveTo>
                  <a:lnTo>
                    <a:pt x="4092" y="1"/>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213" name="Shape 213"/>
          <p:cNvSpPr txBox="1"/>
          <p:nvPr/>
        </p:nvSpPr>
        <p:spPr>
          <a:xfrm>
            <a:off x="1205875" y="2508750"/>
            <a:ext cx="5905200" cy="810000"/>
          </a:xfrm>
          <a:prstGeom prst="rect">
            <a:avLst/>
          </a:prstGeom>
          <a:noFill/>
          <a:ln>
            <a:noFill/>
          </a:ln>
        </p:spPr>
        <p:txBody>
          <a:bodyPr anchorCtr="0" anchor="t" bIns="91425" lIns="91425" rIns="91425" tIns="91425">
            <a:noAutofit/>
          </a:bodyPr>
          <a:lstStyle/>
          <a:p>
            <a:pPr lvl="0" rtl="0">
              <a:spcBef>
                <a:spcPts val="600"/>
              </a:spcBef>
              <a:buNone/>
            </a:pPr>
            <a:r>
              <a:rPr b="1" lang="en" sz="1200">
                <a:solidFill>
                  <a:srgbClr val="999999"/>
                </a:solidFill>
                <a:latin typeface="Consolas"/>
                <a:ea typeface="Consolas"/>
                <a:cs typeface="Consolas"/>
                <a:sym typeface="Consolas"/>
              </a:rPr>
              <a:t>var myModule = angular.module(‘</a:t>
            </a:r>
            <a:r>
              <a:rPr b="1" lang="en" sz="1200">
                <a:solidFill>
                  <a:srgbClr val="FF9800"/>
                </a:solidFill>
                <a:latin typeface="Consolas"/>
                <a:ea typeface="Consolas"/>
                <a:cs typeface="Consolas"/>
                <a:sym typeface="Consolas"/>
              </a:rPr>
              <a:t>myApp</a:t>
            </a:r>
            <a:r>
              <a:rPr b="1" lang="en" sz="1200">
                <a:solidFill>
                  <a:srgbClr val="999999"/>
                </a:solidFill>
                <a:latin typeface="Consolas"/>
                <a:ea typeface="Consolas"/>
                <a:cs typeface="Consolas"/>
                <a:sym typeface="Consolas"/>
              </a:rPr>
              <a:t>’);</a:t>
            </a:r>
          </a:p>
          <a:p>
            <a:pPr lvl="0" rtl="0">
              <a:spcBef>
                <a:spcPts val="1000"/>
              </a:spcBef>
              <a:spcAft>
                <a:spcPts val="1000"/>
              </a:spcAft>
              <a:buNone/>
            </a:pPr>
            <a:r>
              <a:rPr lang="en" sz="1200">
                <a:solidFill>
                  <a:srgbClr val="999999"/>
                </a:solidFill>
                <a:latin typeface="Karla"/>
                <a:ea typeface="Karla"/>
                <a:cs typeface="Karla"/>
                <a:sym typeface="Karla"/>
              </a:rPr>
              <a:t>When called with 1 argument, returns an existing module, named “</a:t>
            </a:r>
            <a:r>
              <a:rPr lang="en" sz="1200">
                <a:solidFill>
                  <a:srgbClr val="FF9800"/>
                </a:solidFill>
                <a:latin typeface="Karla"/>
                <a:ea typeface="Karla"/>
                <a:cs typeface="Karla"/>
                <a:sym typeface="Karla"/>
              </a:rPr>
              <a:t>myApp</a:t>
            </a:r>
            <a:r>
              <a:rPr lang="en" sz="1200">
                <a:solidFill>
                  <a:srgbClr val="999999"/>
                </a:solidFill>
                <a:latin typeface="Karla"/>
                <a:ea typeface="Karla"/>
                <a:cs typeface="Karla"/>
                <a:sym typeface="Karla"/>
              </a:rPr>
              <a:t>”.</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DDC39"/>
        </a:solidFill>
      </p:bgPr>
    </p:bg>
    <p:spTree>
      <p:nvGrpSpPr>
        <p:cNvPr id="217" name="Shape 217"/>
        <p:cNvGrpSpPr/>
        <p:nvPr/>
      </p:nvGrpSpPr>
      <p:grpSpPr>
        <a:xfrm>
          <a:off x="0" y="0"/>
          <a:ext cx="0" cy="0"/>
          <a:chOff x="0" y="0"/>
          <a:chExt cx="0" cy="0"/>
        </a:xfrm>
      </p:grpSpPr>
      <p:grpSp>
        <p:nvGrpSpPr>
          <p:cNvPr id="218" name="Shape 218"/>
          <p:cNvGrpSpPr/>
          <p:nvPr/>
        </p:nvGrpSpPr>
        <p:grpSpPr>
          <a:xfrm>
            <a:off x="898304" y="2066298"/>
            <a:ext cx="215966" cy="342398"/>
            <a:chOff x="6718575" y="2318625"/>
            <a:chExt cx="256950" cy="407375"/>
          </a:xfrm>
        </p:grpSpPr>
        <p:sp>
          <p:nvSpPr>
            <p:cNvPr id="219" name="Shape 219"/>
            <p:cNvSpPr/>
            <p:nvPr/>
          </p:nvSpPr>
          <p:spPr>
            <a:xfrm>
              <a:off x="6795900" y="2673600"/>
              <a:ext cx="102300" cy="22550"/>
            </a:xfrm>
            <a:custGeom>
              <a:pathLst>
                <a:path extrusionOk="0" fill="none" h="902" w="4092">
                  <a:moveTo>
                    <a:pt x="4092" y="902"/>
                  </a:moveTo>
                  <a:lnTo>
                    <a:pt x="4092" y="1"/>
                  </a:lnTo>
                  <a:lnTo>
                    <a:pt x="0" y="1"/>
                  </a:lnTo>
                  <a:lnTo>
                    <a:pt x="0" y="902"/>
                  </a:lnTo>
                  <a:lnTo>
                    <a:pt x="4092" y="902"/>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0" name="Shape 220"/>
            <p:cNvSpPr/>
            <p:nvPr/>
          </p:nvSpPr>
          <p:spPr>
            <a:xfrm>
              <a:off x="6795900" y="2650475"/>
              <a:ext cx="102300" cy="22550"/>
            </a:xfrm>
            <a:custGeom>
              <a:pathLst>
                <a:path extrusionOk="0" fill="none" h="902" w="4092">
                  <a:moveTo>
                    <a:pt x="4092" y="901"/>
                  </a:moveTo>
                  <a:lnTo>
                    <a:pt x="4092" y="0"/>
                  </a:lnTo>
                  <a:lnTo>
                    <a:pt x="0" y="0"/>
                  </a:lnTo>
                  <a:lnTo>
                    <a:pt x="0" y="901"/>
                  </a:lnTo>
                  <a:lnTo>
                    <a:pt x="4092" y="901"/>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1" name="Shape 221"/>
            <p:cNvSpPr/>
            <p:nvPr/>
          </p:nvSpPr>
          <p:spPr>
            <a:xfrm>
              <a:off x="6795900" y="2696125"/>
              <a:ext cx="102300" cy="29875"/>
            </a:xfrm>
            <a:custGeom>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2" name="Shape 222"/>
            <p:cNvSpPr/>
            <p:nvPr/>
          </p:nvSpPr>
          <p:spPr>
            <a:xfrm>
              <a:off x="6784925" y="2459275"/>
              <a:ext cx="35350" cy="166875"/>
            </a:xfrm>
            <a:custGeom>
              <a:pathLst>
                <a:path extrusionOk="0" fill="none" h="6675" w="1414">
                  <a:moveTo>
                    <a:pt x="1413" y="6674"/>
                  </a:moveTo>
                  <a:lnTo>
                    <a:pt x="1413" y="6674"/>
                  </a:lnTo>
                  <a:lnTo>
                    <a:pt x="585" y="2850"/>
                  </a:lnTo>
                  <a:lnTo>
                    <a:pt x="1" y="1"/>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3" name="Shape 223"/>
            <p:cNvSpPr/>
            <p:nvPr/>
          </p:nvSpPr>
          <p:spPr>
            <a:xfrm>
              <a:off x="6718575" y="2318625"/>
              <a:ext cx="256950" cy="307525"/>
            </a:xfrm>
            <a:custGeom>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4" name="Shape 224"/>
            <p:cNvSpPr/>
            <p:nvPr/>
          </p:nvSpPr>
          <p:spPr>
            <a:xfrm>
              <a:off x="6873825" y="2459275"/>
              <a:ext cx="35350" cy="166875"/>
            </a:xfrm>
            <a:custGeom>
              <a:pathLst>
                <a:path extrusionOk="0" fill="none" h="6675" w="1414">
                  <a:moveTo>
                    <a:pt x="1413" y="1"/>
                  </a:moveTo>
                  <a:lnTo>
                    <a:pt x="1413" y="1"/>
                  </a:lnTo>
                  <a:lnTo>
                    <a:pt x="829" y="2850"/>
                  </a:lnTo>
                  <a:lnTo>
                    <a:pt x="1" y="6674"/>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5" name="Shape 225"/>
            <p:cNvSpPr/>
            <p:nvPr/>
          </p:nvSpPr>
          <p:spPr>
            <a:xfrm>
              <a:off x="6801975" y="2453200"/>
              <a:ext cx="90150" cy="19500"/>
            </a:xfrm>
            <a:custGeom>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6" name="Shape 226"/>
            <p:cNvSpPr/>
            <p:nvPr/>
          </p:nvSpPr>
          <p:spPr>
            <a:xfrm>
              <a:off x="6795900" y="2628550"/>
              <a:ext cx="102300" cy="25"/>
            </a:xfrm>
            <a:custGeom>
              <a:pathLst>
                <a:path extrusionOk="0" fill="none" h="1" w="4092">
                  <a:moveTo>
                    <a:pt x="0" y="1"/>
                  </a:moveTo>
                  <a:lnTo>
                    <a:pt x="4092" y="1"/>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227" name="Shape 227"/>
          <p:cNvSpPr txBox="1"/>
          <p:nvPr/>
        </p:nvSpPr>
        <p:spPr>
          <a:xfrm>
            <a:off x="1205875" y="1899150"/>
            <a:ext cx="5905200" cy="872400"/>
          </a:xfrm>
          <a:prstGeom prst="rect">
            <a:avLst/>
          </a:prstGeom>
          <a:noFill/>
          <a:ln>
            <a:noFill/>
          </a:ln>
        </p:spPr>
        <p:txBody>
          <a:bodyPr anchorCtr="0" anchor="t" bIns="91425" lIns="91425" rIns="91425" tIns="91425">
            <a:noAutofit/>
          </a:bodyPr>
          <a:lstStyle/>
          <a:p>
            <a:pPr lvl="0" rtl="0">
              <a:spcBef>
                <a:spcPts val="600"/>
              </a:spcBef>
              <a:buNone/>
            </a:pPr>
            <a:r>
              <a:rPr b="1" lang="en" sz="1200">
                <a:solidFill>
                  <a:srgbClr val="999999"/>
                </a:solidFill>
                <a:latin typeface="Consolas"/>
                <a:ea typeface="Consolas"/>
                <a:cs typeface="Consolas"/>
                <a:sym typeface="Consolas"/>
              </a:rPr>
              <a:t>name (String)</a:t>
            </a:r>
          </a:p>
          <a:p>
            <a:pPr lvl="0" rtl="0">
              <a:spcBef>
                <a:spcPts val="1000"/>
              </a:spcBef>
              <a:spcAft>
                <a:spcPts val="1000"/>
              </a:spcAft>
              <a:buNone/>
            </a:pPr>
            <a:r>
              <a:rPr lang="en" sz="1200">
                <a:solidFill>
                  <a:srgbClr val="999999"/>
                </a:solidFill>
                <a:latin typeface="Karla"/>
                <a:ea typeface="Karla"/>
                <a:cs typeface="Karla"/>
                <a:sym typeface="Karla"/>
              </a:rPr>
              <a:t>Name of the module as a string</a:t>
            </a:r>
          </a:p>
        </p:txBody>
      </p:sp>
      <p:grpSp>
        <p:nvGrpSpPr>
          <p:cNvPr id="228" name="Shape 228"/>
          <p:cNvGrpSpPr/>
          <p:nvPr/>
        </p:nvGrpSpPr>
        <p:grpSpPr>
          <a:xfrm>
            <a:off x="898304" y="3056898"/>
            <a:ext cx="215966" cy="342398"/>
            <a:chOff x="6718575" y="2318625"/>
            <a:chExt cx="256950" cy="407375"/>
          </a:xfrm>
        </p:grpSpPr>
        <p:sp>
          <p:nvSpPr>
            <p:cNvPr id="229" name="Shape 229"/>
            <p:cNvSpPr/>
            <p:nvPr/>
          </p:nvSpPr>
          <p:spPr>
            <a:xfrm>
              <a:off x="6795900" y="2673600"/>
              <a:ext cx="102300" cy="22550"/>
            </a:xfrm>
            <a:custGeom>
              <a:pathLst>
                <a:path extrusionOk="0" fill="none" h="902" w="4092">
                  <a:moveTo>
                    <a:pt x="4092" y="902"/>
                  </a:moveTo>
                  <a:lnTo>
                    <a:pt x="4092" y="1"/>
                  </a:lnTo>
                  <a:lnTo>
                    <a:pt x="0" y="1"/>
                  </a:lnTo>
                  <a:lnTo>
                    <a:pt x="0" y="902"/>
                  </a:lnTo>
                  <a:lnTo>
                    <a:pt x="4092" y="902"/>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0" name="Shape 230"/>
            <p:cNvSpPr/>
            <p:nvPr/>
          </p:nvSpPr>
          <p:spPr>
            <a:xfrm>
              <a:off x="6795900" y="2650475"/>
              <a:ext cx="102300" cy="22550"/>
            </a:xfrm>
            <a:custGeom>
              <a:pathLst>
                <a:path extrusionOk="0" fill="none" h="902" w="4092">
                  <a:moveTo>
                    <a:pt x="4092" y="901"/>
                  </a:moveTo>
                  <a:lnTo>
                    <a:pt x="4092" y="0"/>
                  </a:lnTo>
                  <a:lnTo>
                    <a:pt x="0" y="0"/>
                  </a:lnTo>
                  <a:lnTo>
                    <a:pt x="0" y="901"/>
                  </a:lnTo>
                  <a:lnTo>
                    <a:pt x="4092" y="901"/>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1" name="Shape 231"/>
            <p:cNvSpPr/>
            <p:nvPr/>
          </p:nvSpPr>
          <p:spPr>
            <a:xfrm>
              <a:off x="6795900" y="2696125"/>
              <a:ext cx="102300" cy="29875"/>
            </a:xfrm>
            <a:custGeom>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2" name="Shape 232"/>
            <p:cNvSpPr/>
            <p:nvPr/>
          </p:nvSpPr>
          <p:spPr>
            <a:xfrm>
              <a:off x="6784925" y="2459275"/>
              <a:ext cx="35350" cy="166875"/>
            </a:xfrm>
            <a:custGeom>
              <a:pathLst>
                <a:path extrusionOk="0" fill="none" h="6675" w="1414">
                  <a:moveTo>
                    <a:pt x="1413" y="6674"/>
                  </a:moveTo>
                  <a:lnTo>
                    <a:pt x="1413" y="6674"/>
                  </a:lnTo>
                  <a:lnTo>
                    <a:pt x="585" y="2850"/>
                  </a:lnTo>
                  <a:lnTo>
                    <a:pt x="1" y="1"/>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3" name="Shape 233"/>
            <p:cNvSpPr/>
            <p:nvPr/>
          </p:nvSpPr>
          <p:spPr>
            <a:xfrm>
              <a:off x="6718575" y="2318625"/>
              <a:ext cx="256950" cy="307525"/>
            </a:xfrm>
            <a:custGeom>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4" name="Shape 234"/>
            <p:cNvSpPr/>
            <p:nvPr/>
          </p:nvSpPr>
          <p:spPr>
            <a:xfrm>
              <a:off x="6873825" y="2459275"/>
              <a:ext cx="35350" cy="166875"/>
            </a:xfrm>
            <a:custGeom>
              <a:pathLst>
                <a:path extrusionOk="0" fill="none" h="6675" w="1414">
                  <a:moveTo>
                    <a:pt x="1413" y="1"/>
                  </a:moveTo>
                  <a:lnTo>
                    <a:pt x="1413" y="1"/>
                  </a:lnTo>
                  <a:lnTo>
                    <a:pt x="829" y="2850"/>
                  </a:lnTo>
                  <a:lnTo>
                    <a:pt x="1" y="6674"/>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5" name="Shape 235"/>
            <p:cNvSpPr/>
            <p:nvPr/>
          </p:nvSpPr>
          <p:spPr>
            <a:xfrm>
              <a:off x="6801975" y="2453200"/>
              <a:ext cx="90150" cy="19500"/>
            </a:xfrm>
            <a:custGeom>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6" name="Shape 236"/>
            <p:cNvSpPr/>
            <p:nvPr/>
          </p:nvSpPr>
          <p:spPr>
            <a:xfrm>
              <a:off x="6795900" y="2628550"/>
              <a:ext cx="102300" cy="25"/>
            </a:xfrm>
            <a:custGeom>
              <a:pathLst>
                <a:path extrusionOk="0" fill="none" h="1" w="4092">
                  <a:moveTo>
                    <a:pt x="0" y="1"/>
                  </a:moveTo>
                  <a:lnTo>
                    <a:pt x="4092" y="1"/>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237" name="Shape 237"/>
          <p:cNvSpPr txBox="1"/>
          <p:nvPr/>
        </p:nvSpPr>
        <p:spPr>
          <a:xfrm>
            <a:off x="1205875" y="2889750"/>
            <a:ext cx="5905200" cy="989099"/>
          </a:xfrm>
          <a:prstGeom prst="rect">
            <a:avLst/>
          </a:prstGeom>
          <a:noFill/>
          <a:ln>
            <a:noFill/>
          </a:ln>
        </p:spPr>
        <p:txBody>
          <a:bodyPr anchorCtr="0" anchor="t" bIns="91425" lIns="91425" rIns="91425" tIns="91425">
            <a:noAutofit/>
          </a:bodyPr>
          <a:lstStyle/>
          <a:p>
            <a:pPr lvl="0" rtl="0">
              <a:spcBef>
                <a:spcPts val="600"/>
              </a:spcBef>
              <a:buNone/>
            </a:pPr>
            <a:r>
              <a:rPr b="1" lang="en" sz="1200">
                <a:solidFill>
                  <a:srgbClr val="999999"/>
                </a:solidFill>
                <a:latin typeface="Consolas"/>
                <a:ea typeface="Consolas"/>
                <a:cs typeface="Consolas"/>
                <a:sym typeface="Consolas"/>
              </a:rPr>
              <a:t>requires (String[])</a:t>
            </a:r>
          </a:p>
          <a:p>
            <a:pPr lvl="0" rtl="0">
              <a:spcBef>
                <a:spcPts val="1000"/>
              </a:spcBef>
              <a:spcAft>
                <a:spcPts val="1000"/>
              </a:spcAft>
              <a:buNone/>
            </a:pPr>
            <a:r>
              <a:rPr lang="en" sz="1200">
                <a:solidFill>
                  <a:srgbClr val="999999"/>
                </a:solidFill>
                <a:latin typeface="Karla"/>
                <a:ea typeface="Karla"/>
                <a:cs typeface="Karla"/>
                <a:sym typeface="Karla"/>
              </a:rPr>
              <a:t>List of module names, which are loaded before the module itself is loaded (i.e. list of module dependencies)</a:t>
            </a:r>
          </a:p>
        </p:txBody>
      </p:sp>
      <p:sp>
        <p:nvSpPr>
          <p:cNvPr id="238" name="Shape 238"/>
          <p:cNvSpPr txBox="1"/>
          <p:nvPr>
            <p:ph type="title"/>
          </p:nvPr>
        </p:nvSpPr>
        <p:spPr>
          <a:xfrm>
            <a:off x="1282200" y="665300"/>
            <a:ext cx="5627099" cy="409500"/>
          </a:xfrm>
          <a:prstGeom prst="rect">
            <a:avLst/>
          </a:prstGeom>
        </p:spPr>
        <p:txBody>
          <a:bodyPr anchorCtr="0" anchor="b" bIns="91425" lIns="91425" rIns="91425" tIns="91425">
            <a:noAutofit/>
          </a:bodyPr>
          <a:lstStyle/>
          <a:p>
            <a:pPr lvl="0" rtl="0">
              <a:spcBef>
                <a:spcPts val="0"/>
              </a:spcBef>
              <a:buNone/>
            </a:pPr>
            <a:r>
              <a:rPr lang="en" sz="2400"/>
              <a:t>04-module-properties</a:t>
            </a:r>
          </a:p>
        </p:txBody>
      </p:sp>
      <p:grpSp>
        <p:nvGrpSpPr>
          <p:cNvPr id="239" name="Shape 239"/>
          <p:cNvGrpSpPr/>
          <p:nvPr/>
        </p:nvGrpSpPr>
        <p:grpSpPr>
          <a:xfrm>
            <a:off x="917199" y="643317"/>
            <a:ext cx="304008" cy="326513"/>
            <a:chOff x="616425" y="2329600"/>
            <a:chExt cx="361700" cy="388475"/>
          </a:xfrm>
        </p:grpSpPr>
        <p:sp>
          <p:nvSpPr>
            <p:cNvPr id="240" name="Shape 240"/>
            <p:cNvSpPr/>
            <p:nvPr/>
          </p:nvSpPr>
          <p:spPr>
            <a:xfrm>
              <a:off x="616425" y="2329600"/>
              <a:ext cx="361700" cy="388475"/>
            </a:xfrm>
            <a:custGeom>
              <a:pathLst>
                <a:path extrusionOk="0" fill="none" h="15539" w="14468">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41" name="Shape 241"/>
            <p:cNvSpPr/>
            <p:nvPr/>
          </p:nvSpPr>
          <p:spPr>
            <a:xfrm>
              <a:off x="704725" y="2545750"/>
              <a:ext cx="185125" cy="25"/>
            </a:xfrm>
            <a:custGeom>
              <a:pathLst>
                <a:path extrusionOk="0" fill="none" h="1" w="7405">
                  <a:moveTo>
                    <a:pt x="7404" y="0"/>
                  </a:moveTo>
                  <a:lnTo>
                    <a:pt x="0" y="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42" name="Shape 242"/>
            <p:cNvSpPr/>
            <p:nvPr/>
          </p:nvSpPr>
          <p:spPr>
            <a:xfrm>
              <a:off x="811875" y="2626125"/>
              <a:ext cx="31075" cy="31075"/>
            </a:xfrm>
            <a:custGeom>
              <a:pathLst>
                <a:path extrusionOk="0" fill="none" h="1243" w="1243">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43" name="Shape 243"/>
            <p:cNvSpPr/>
            <p:nvPr/>
          </p:nvSpPr>
          <p:spPr>
            <a:xfrm>
              <a:off x="751000" y="2568275"/>
              <a:ext cx="54200" cy="53600"/>
            </a:xfrm>
            <a:custGeom>
              <a:pathLst>
                <a:path extrusionOk="0" fill="none" h="2144" w="2168">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44" name="Shape 244"/>
            <p:cNvSpPr/>
            <p:nvPr/>
          </p:nvSpPr>
          <p:spPr>
            <a:xfrm>
              <a:off x="769875" y="2662650"/>
              <a:ext cx="23775" cy="23775"/>
            </a:xfrm>
            <a:custGeom>
              <a:pathLst>
                <a:path extrusionOk="0" fill="none" h="951" w="951">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45" name="Shape 245"/>
            <p:cNvSpPr/>
            <p:nvPr/>
          </p:nvSpPr>
          <p:spPr>
            <a:xfrm>
              <a:off x="799700" y="2503125"/>
              <a:ext cx="24375" cy="23775"/>
            </a:xfrm>
            <a:custGeom>
              <a:pathLst>
                <a:path extrusionOk="0" fill="none" h="951" w="975">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46" name="Shape 246"/>
            <p:cNvSpPr/>
            <p:nvPr/>
          </p:nvSpPr>
          <p:spPr>
            <a:xfrm>
              <a:off x="766825" y="2388050"/>
              <a:ext cx="60925" cy="25"/>
            </a:xfrm>
            <a:custGeom>
              <a:pathLst>
                <a:path extrusionOk="0" fill="none" h="1" w="2437">
                  <a:moveTo>
                    <a:pt x="2436" y="0"/>
                  </a:moveTo>
                  <a:lnTo>
                    <a:pt x="1" y="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47" name="Shape 247"/>
            <p:cNvSpPr/>
            <p:nvPr/>
          </p:nvSpPr>
          <p:spPr>
            <a:xfrm>
              <a:off x="769875" y="2456250"/>
              <a:ext cx="31075" cy="31075"/>
            </a:xfrm>
            <a:custGeom>
              <a:pathLst>
                <a:path extrusionOk="0" fill="none" h="1243" w="1243">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248" name="Shape 248"/>
          <p:cNvSpPr txBox="1"/>
          <p:nvPr/>
        </p:nvSpPr>
        <p:spPr>
          <a:xfrm>
            <a:off x="841000" y="1047750"/>
            <a:ext cx="5027999" cy="549600"/>
          </a:xfrm>
          <a:prstGeom prst="rect">
            <a:avLst/>
          </a:prstGeom>
          <a:noFill/>
          <a:ln>
            <a:noFill/>
          </a:ln>
        </p:spPr>
        <p:txBody>
          <a:bodyPr anchorCtr="0" anchor="t" bIns="91425" lIns="91425" rIns="91425" tIns="91425">
            <a:noAutofit/>
          </a:bodyPr>
          <a:lstStyle/>
          <a:p>
            <a:pPr lvl="0" rtl="0">
              <a:spcBef>
                <a:spcPts val="600"/>
              </a:spcBef>
              <a:buNone/>
            </a:pPr>
            <a:r>
              <a:rPr lang="en" sz="1100" u="sng">
                <a:solidFill>
                  <a:schemeClr val="hlink"/>
                </a:solidFill>
                <a:latin typeface="Karla"/>
                <a:ea typeface="Karla"/>
                <a:cs typeface="Karla"/>
                <a:sym typeface="Karla"/>
                <a:hlinkClick r:id="rId3"/>
              </a:rPr>
              <a:t>https://github.com/bhovhannes/trainings/blob/master/angular/examples/04-module-properties/index.html</a:t>
            </a:r>
            <a:r>
              <a:rPr lang="en" sz="1100">
                <a:solidFill>
                  <a:srgbClr val="999999"/>
                </a:solidFill>
                <a:latin typeface="Karla"/>
                <a:ea typeface="Karla"/>
                <a:cs typeface="Karla"/>
                <a:sym typeface="Karla"/>
              </a:rPr>
              <a:t> </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C107"/>
        </a:solidFill>
      </p:bgPr>
    </p:bg>
    <p:spTree>
      <p:nvGrpSpPr>
        <p:cNvPr id="252" name="Shape 252"/>
        <p:cNvGrpSpPr/>
        <p:nvPr/>
      </p:nvGrpSpPr>
      <p:grpSpPr>
        <a:xfrm>
          <a:off x="0" y="0"/>
          <a:ext cx="0" cy="0"/>
          <a:chOff x="0" y="0"/>
          <a:chExt cx="0" cy="0"/>
        </a:xfrm>
      </p:grpSpPr>
      <p:sp>
        <p:nvSpPr>
          <p:cNvPr id="253" name="Shape 253"/>
          <p:cNvSpPr txBox="1"/>
          <p:nvPr>
            <p:ph type="ctrTitle"/>
          </p:nvPr>
        </p:nvSpPr>
        <p:spPr>
          <a:xfrm>
            <a:off x="648300" y="1583350"/>
            <a:ext cx="3522300" cy="2989799"/>
          </a:xfrm>
          <a:prstGeom prst="rect">
            <a:avLst/>
          </a:prstGeom>
        </p:spPr>
        <p:txBody>
          <a:bodyPr anchorCtr="0" anchor="b" bIns="91425" lIns="91425" rIns="91425" tIns="91425">
            <a:noAutofit/>
          </a:bodyPr>
          <a:lstStyle/>
          <a:p>
            <a:pPr lvl="0" rtl="0">
              <a:spcBef>
                <a:spcPts val="0"/>
              </a:spcBef>
              <a:buNone/>
            </a:pPr>
            <a:r>
              <a:rPr lang="en" sz="7200">
                <a:solidFill>
                  <a:srgbClr val="FFC107"/>
                </a:solidFill>
              </a:rPr>
              <a:t>3.</a:t>
            </a:r>
          </a:p>
          <a:p>
            <a:pPr lvl="0" rtl="0">
              <a:spcBef>
                <a:spcPts val="0"/>
              </a:spcBef>
              <a:buNone/>
            </a:pPr>
            <a:r>
              <a:rPr lang="en"/>
              <a:t>Expressions</a:t>
            </a:r>
          </a:p>
        </p:txBody>
      </p:sp>
      <p:sp>
        <p:nvSpPr>
          <p:cNvPr id="254" name="Shape 254"/>
          <p:cNvSpPr txBox="1"/>
          <p:nvPr>
            <p:ph idx="1" type="subTitle"/>
          </p:nvPr>
        </p:nvSpPr>
        <p:spPr>
          <a:xfrm>
            <a:off x="6382900" y="3494300"/>
            <a:ext cx="2248200" cy="1031699"/>
          </a:xfrm>
          <a:prstGeom prst="rect">
            <a:avLst/>
          </a:prstGeom>
        </p:spPr>
        <p:txBody>
          <a:bodyPr anchorCtr="0" anchor="b" bIns="91425" lIns="91425" rIns="91425" tIns="91425">
            <a:noAutofit/>
          </a:bodyPr>
          <a:lstStyle/>
          <a:p>
            <a:pPr lvl="0" rtl="0">
              <a:spcBef>
                <a:spcPts val="0"/>
              </a:spcBef>
              <a:buNone/>
            </a:pPr>
            <a:r>
              <a:rPr lang="en"/>
              <a:t>{{ ‘Hello’ + name }}</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DDC39"/>
        </a:solidFill>
      </p:bgPr>
    </p:bg>
    <p:spTree>
      <p:nvGrpSpPr>
        <p:cNvPr id="258" name="Shape 258"/>
        <p:cNvGrpSpPr/>
        <p:nvPr/>
      </p:nvGrpSpPr>
      <p:grpSpPr>
        <a:xfrm>
          <a:off x="0" y="0"/>
          <a:ext cx="0" cy="0"/>
          <a:chOff x="0" y="0"/>
          <a:chExt cx="0" cy="0"/>
        </a:xfrm>
      </p:grpSpPr>
      <p:sp>
        <p:nvSpPr>
          <p:cNvPr id="259" name="Shape 259"/>
          <p:cNvSpPr txBox="1"/>
          <p:nvPr>
            <p:ph type="title"/>
          </p:nvPr>
        </p:nvSpPr>
        <p:spPr>
          <a:xfrm>
            <a:off x="841000" y="665300"/>
            <a:ext cx="4801499" cy="409500"/>
          </a:xfrm>
          <a:prstGeom prst="rect">
            <a:avLst/>
          </a:prstGeom>
        </p:spPr>
        <p:txBody>
          <a:bodyPr anchorCtr="0" anchor="b" bIns="91425" lIns="91425" rIns="91425" tIns="91425">
            <a:noAutofit/>
          </a:bodyPr>
          <a:lstStyle/>
          <a:p>
            <a:pPr lvl="0" rtl="0">
              <a:spcBef>
                <a:spcPts val="0"/>
              </a:spcBef>
              <a:buNone/>
            </a:pPr>
            <a:r>
              <a:rPr lang="en" sz="2400"/>
              <a:t>Angular Expressions</a:t>
            </a:r>
          </a:p>
        </p:txBody>
      </p:sp>
      <p:grpSp>
        <p:nvGrpSpPr>
          <p:cNvPr id="260" name="Shape 260"/>
          <p:cNvGrpSpPr/>
          <p:nvPr/>
        </p:nvGrpSpPr>
        <p:grpSpPr>
          <a:xfrm>
            <a:off x="898304" y="1532898"/>
            <a:ext cx="215966" cy="342398"/>
            <a:chOff x="6718575" y="2318625"/>
            <a:chExt cx="256950" cy="407375"/>
          </a:xfrm>
        </p:grpSpPr>
        <p:sp>
          <p:nvSpPr>
            <p:cNvPr id="261" name="Shape 261"/>
            <p:cNvSpPr/>
            <p:nvPr/>
          </p:nvSpPr>
          <p:spPr>
            <a:xfrm>
              <a:off x="6795900" y="2673600"/>
              <a:ext cx="102300" cy="22550"/>
            </a:xfrm>
            <a:custGeom>
              <a:pathLst>
                <a:path extrusionOk="0" fill="none" h="902" w="4092">
                  <a:moveTo>
                    <a:pt x="4092" y="902"/>
                  </a:moveTo>
                  <a:lnTo>
                    <a:pt x="4092" y="1"/>
                  </a:lnTo>
                  <a:lnTo>
                    <a:pt x="0" y="1"/>
                  </a:lnTo>
                  <a:lnTo>
                    <a:pt x="0" y="902"/>
                  </a:lnTo>
                  <a:lnTo>
                    <a:pt x="4092" y="902"/>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62" name="Shape 262"/>
            <p:cNvSpPr/>
            <p:nvPr/>
          </p:nvSpPr>
          <p:spPr>
            <a:xfrm>
              <a:off x="6795900" y="2650475"/>
              <a:ext cx="102300" cy="22550"/>
            </a:xfrm>
            <a:custGeom>
              <a:pathLst>
                <a:path extrusionOk="0" fill="none" h="902" w="4092">
                  <a:moveTo>
                    <a:pt x="4092" y="901"/>
                  </a:moveTo>
                  <a:lnTo>
                    <a:pt x="4092" y="0"/>
                  </a:lnTo>
                  <a:lnTo>
                    <a:pt x="0" y="0"/>
                  </a:lnTo>
                  <a:lnTo>
                    <a:pt x="0" y="901"/>
                  </a:lnTo>
                  <a:lnTo>
                    <a:pt x="4092" y="901"/>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63" name="Shape 263"/>
            <p:cNvSpPr/>
            <p:nvPr/>
          </p:nvSpPr>
          <p:spPr>
            <a:xfrm>
              <a:off x="6795900" y="2696125"/>
              <a:ext cx="102300" cy="29875"/>
            </a:xfrm>
            <a:custGeom>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64" name="Shape 264"/>
            <p:cNvSpPr/>
            <p:nvPr/>
          </p:nvSpPr>
          <p:spPr>
            <a:xfrm>
              <a:off x="6784925" y="2459275"/>
              <a:ext cx="35350" cy="166875"/>
            </a:xfrm>
            <a:custGeom>
              <a:pathLst>
                <a:path extrusionOk="0" fill="none" h="6675" w="1414">
                  <a:moveTo>
                    <a:pt x="1413" y="6674"/>
                  </a:moveTo>
                  <a:lnTo>
                    <a:pt x="1413" y="6674"/>
                  </a:lnTo>
                  <a:lnTo>
                    <a:pt x="585" y="2850"/>
                  </a:lnTo>
                  <a:lnTo>
                    <a:pt x="1" y="1"/>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65" name="Shape 265"/>
            <p:cNvSpPr/>
            <p:nvPr/>
          </p:nvSpPr>
          <p:spPr>
            <a:xfrm>
              <a:off x="6718575" y="2318625"/>
              <a:ext cx="256950" cy="307525"/>
            </a:xfrm>
            <a:custGeom>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66" name="Shape 266"/>
            <p:cNvSpPr/>
            <p:nvPr/>
          </p:nvSpPr>
          <p:spPr>
            <a:xfrm>
              <a:off x="6873825" y="2459275"/>
              <a:ext cx="35350" cy="166875"/>
            </a:xfrm>
            <a:custGeom>
              <a:pathLst>
                <a:path extrusionOk="0" fill="none" h="6675" w="1414">
                  <a:moveTo>
                    <a:pt x="1413" y="1"/>
                  </a:moveTo>
                  <a:lnTo>
                    <a:pt x="1413" y="1"/>
                  </a:lnTo>
                  <a:lnTo>
                    <a:pt x="829" y="2850"/>
                  </a:lnTo>
                  <a:lnTo>
                    <a:pt x="1" y="6674"/>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67" name="Shape 267"/>
            <p:cNvSpPr/>
            <p:nvPr/>
          </p:nvSpPr>
          <p:spPr>
            <a:xfrm>
              <a:off x="6801975" y="2453200"/>
              <a:ext cx="90150" cy="19500"/>
            </a:xfrm>
            <a:custGeom>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68" name="Shape 268"/>
            <p:cNvSpPr/>
            <p:nvPr/>
          </p:nvSpPr>
          <p:spPr>
            <a:xfrm>
              <a:off x="6795900" y="2628550"/>
              <a:ext cx="102300" cy="25"/>
            </a:xfrm>
            <a:custGeom>
              <a:pathLst>
                <a:path extrusionOk="0" fill="none" h="1" w="4092">
                  <a:moveTo>
                    <a:pt x="0" y="1"/>
                  </a:moveTo>
                  <a:lnTo>
                    <a:pt x="4092" y="1"/>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269" name="Shape 269"/>
          <p:cNvSpPr txBox="1"/>
          <p:nvPr/>
        </p:nvSpPr>
        <p:spPr>
          <a:xfrm>
            <a:off x="1205875" y="1289550"/>
            <a:ext cx="5905200" cy="769199"/>
          </a:xfrm>
          <a:prstGeom prst="rect">
            <a:avLst/>
          </a:prstGeom>
          <a:noFill/>
          <a:ln>
            <a:noFill/>
          </a:ln>
        </p:spPr>
        <p:txBody>
          <a:bodyPr anchorCtr="0" anchor="t" bIns="91425" lIns="91425" rIns="91425" tIns="91425">
            <a:noAutofit/>
          </a:bodyPr>
          <a:lstStyle/>
          <a:p>
            <a:pPr lvl="0" rtl="0">
              <a:spcBef>
                <a:spcPts val="1000"/>
              </a:spcBef>
              <a:spcAft>
                <a:spcPts val="1000"/>
              </a:spcAft>
              <a:buNone/>
            </a:pPr>
            <a:r>
              <a:rPr b="1" lang="en" sz="1200">
                <a:solidFill>
                  <a:srgbClr val="999999"/>
                </a:solidFill>
                <a:latin typeface="Consolas"/>
                <a:ea typeface="Consolas"/>
                <a:cs typeface="Consolas"/>
                <a:sym typeface="Consolas"/>
              </a:rPr>
              <a:t>Angular expressions are JavaScript-like code snippets that are usually placed in bindings such as </a:t>
            </a:r>
            <a:r>
              <a:rPr b="1" lang="en" sz="1200">
                <a:solidFill>
                  <a:srgbClr val="FF9800"/>
                </a:solidFill>
                <a:latin typeface="Consolas"/>
                <a:ea typeface="Consolas"/>
                <a:cs typeface="Consolas"/>
                <a:sym typeface="Consolas"/>
              </a:rPr>
              <a:t>{{ expression }}</a:t>
            </a:r>
          </a:p>
        </p:txBody>
      </p:sp>
      <p:grpSp>
        <p:nvGrpSpPr>
          <p:cNvPr id="270" name="Shape 270"/>
          <p:cNvGrpSpPr/>
          <p:nvPr/>
        </p:nvGrpSpPr>
        <p:grpSpPr>
          <a:xfrm>
            <a:off x="898304" y="2294898"/>
            <a:ext cx="215966" cy="342398"/>
            <a:chOff x="6718575" y="2318625"/>
            <a:chExt cx="256950" cy="407375"/>
          </a:xfrm>
        </p:grpSpPr>
        <p:sp>
          <p:nvSpPr>
            <p:cNvPr id="271" name="Shape 271"/>
            <p:cNvSpPr/>
            <p:nvPr/>
          </p:nvSpPr>
          <p:spPr>
            <a:xfrm>
              <a:off x="6795900" y="2673600"/>
              <a:ext cx="102300" cy="22550"/>
            </a:xfrm>
            <a:custGeom>
              <a:pathLst>
                <a:path extrusionOk="0" fill="none" h="902" w="4092">
                  <a:moveTo>
                    <a:pt x="4092" y="902"/>
                  </a:moveTo>
                  <a:lnTo>
                    <a:pt x="4092" y="1"/>
                  </a:lnTo>
                  <a:lnTo>
                    <a:pt x="0" y="1"/>
                  </a:lnTo>
                  <a:lnTo>
                    <a:pt x="0" y="902"/>
                  </a:lnTo>
                  <a:lnTo>
                    <a:pt x="4092" y="902"/>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2" name="Shape 272"/>
            <p:cNvSpPr/>
            <p:nvPr/>
          </p:nvSpPr>
          <p:spPr>
            <a:xfrm>
              <a:off x="6795900" y="2650475"/>
              <a:ext cx="102300" cy="22550"/>
            </a:xfrm>
            <a:custGeom>
              <a:pathLst>
                <a:path extrusionOk="0" fill="none" h="902" w="4092">
                  <a:moveTo>
                    <a:pt x="4092" y="901"/>
                  </a:moveTo>
                  <a:lnTo>
                    <a:pt x="4092" y="0"/>
                  </a:lnTo>
                  <a:lnTo>
                    <a:pt x="0" y="0"/>
                  </a:lnTo>
                  <a:lnTo>
                    <a:pt x="0" y="901"/>
                  </a:lnTo>
                  <a:lnTo>
                    <a:pt x="4092" y="901"/>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3" name="Shape 273"/>
            <p:cNvSpPr/>
            <p:nvPr/>
          </p:nvSpPr>
          <p:spPr>
            <a:xfrm>
              <a:off x="6795900" y="2696125"/>
              <a:ext cx="102300" cy="29875"/>
            </a:xfrm>
            <a:custGeom>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4" name="Shape 274"/>
            <p:cNvSpPr/>
            <p:nvPr/>
          </p:nvSpPr>
          <p:spPr>
            <a:xfrm>
              <a:off x="6784925" y="2459275"/>
              <a:ext cx="35350" cy="166875"/>
            </a:xfrm>
            <a:custGeom>
              <a:pathLst>
                <a:path extrusionOk="0" fill="none" h="6675" w="1414">
                  <a:moveTo>
                    <a:pt x="1413" y="6674"/>
                  </a:moveTo>
                  <a:lnTo>
                    <a:pt x="1413" y="6674"/>
                  </a:lnTo>
                  <a:lnTo>
                    <a:pt x="585" y="2850"/>
                  </a:lnTo>
                  <a:lnTo>
                    <a:pt x="1" y="1"/>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5" name="Shape 275"/>
            <p:cNvSpPr/>
            <p:nvPr/>
          </p:nvSpPr>
          <p:spPr>
            <a:xfrm>
              <a:off x="6718575" y="2318625"/>
              <a:ext cx="256950" cy="307525"/>
            </a:xfrm>
            <a:custGeom>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6" name="Shape 276"/>
            <p:cNvSpPr/>
            <p:nvPr/>
          </p:nvSpPr>
          <p:spPr>
            <a:xfrm>
              <a:off x="6873825" y="2459275"/>
              <a:ext cx="35350" cy="166875"/>
            </a:xfrm>
            <a:custGeom>
              <a:pathLst>
                <a:path extrusionOk="0" fill="none" h="6675" w="1414">
                  <a:moveTo>
                    <a:pt x="1413" y="1"/>
                  </a:moveTo>
                  <a:lnTo>
                    <a:pt x="1413" y="1"/>
                  </a:lnTo>
                  <a:lnTo>
                    <a:pt x="829" y="2850"/>
                  </a:lnTo>
                  <a:lnTo>
                    <a:pt x="1" y="6674"/>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7" name="Shape 277"/>
            <p:cNvSpPr/>
            <p:nvPr/>
          </p:nvSpPr>
          <p:spPr>
            <a:xfrm>
              <a:off x="6801975" y="2453200"/>
              <a:ext cx="90150" cy="19500"/>
            </a:xfrm>
            <a:custGeom>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8" name="Shape 278"/>
            <p:cNvSpPr/>
            <p:nvPr/>
          </p:nvSpPr>
          <p:spPr>
            <a:xfrm>
              <a:off x="6795900" y="2628550"/>
              <a:ext cx="102300" cy="25"/>
            </a:xfrm>
            <a:custGeom>
              <a:pathLst>
                <a:path extrusionOk="0" fill="none" h="1" w="4092">
                  <a:moveTo>
                    <a:pt x="0" y="1"/>
                  </a:moveTo>
                  <a:lnTo>
                    <a:pt x="4092" y="1"/>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279" name="Shape 279"/>
          <p:cNvSpPr txBox="1"/>
          <p:nvPr/>
        </p:nvSpPr>
        <p:spPr>
          <a:xfrm>
            <a:off x="1205875" y="2141521"/>
            <a:ext cx="5905200" cy="627000"/>
          </a:xfrm>
          <a:prstGeom prst="rect">
            <a:avLst/>
          </a:prstGeom>
          <a:noFill/>
          <a:ln>
            <a:noFill/>
          </a:ln>
        </p:spPr>
        <p:txBody>
          <a:bodyPr anchorCtr="0" anchor="t" bIns="91425" lIns="91425" rIns="91425" tIns="91425">
            <a:noAutofit/>
          </a:bodyPr>
          <a:lstStyle/>
          <a:p>
            <a:pPr lvl="0" rtl="0">
              <a:spcBef>
                <a:spcPts val="1000"/>
              </a:spcBef>
              <a:spcAft>
                <a:spcPts val="1000"/>
              </a:spcAft>
              <a:buNone/>
            </a:pPr>
            <a:r>
              <a:rPr b="1" lang="en" sz="1200">
                <a:solidFill>
                  <a:srgbClr val="999999"/>
                </a:solidFill>
                <a:latin typeface="Consolas"/>
                <a:ea typeface="Consolas"/>
                <a:cs typeface="Consolas"/>
                <a:sym typeface="Consolas"/>
              </a:rPr>
              <a:t>Angular expressions differ from JavaScript expressions</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DDC39"/>
        </a:solidFill>
      </p:bgPr>
    </p:bg>
    <p:spTree>
      <p:nvGrpSpPr>
        <p:cNvPr id="283" name="Shape 283"/>
        <p:cNvGrpSpPr/>
        <p:nvPr/>
      </p:nvGrpSpPr>
      <p:grpSpPr>
        <a:xfrm>
          <a:off x="0" y="0"/>
          <a:ext cx="0" cy="0"/>
          <a:chOff x="0" y="0"/>
          <a:chExt cx="0" cy="0"/>
        </a:xfrm>
      </p:grpSpPr>
      <p:sp>
        <p:nvSpPr>
          <p:cNvPr id="284" name="Shape 284"/>
          <p:cNvSpPr txBox="1"/>
          <p:nvPr>
            <p:ph type="title"/>
          </p:nvPr>
        </p:nvSpPr>
        <p:spPr>
          <a:xfrm>
            <a:off x="612400" y="436700"/>
            <a:ext cx="5905200" cy="409500"/>
          </a:xfrm>
          <a:prstGeom prst="rect">
            <a:avLst/>
          </a:prstGeom>
        </p:spPr>
        <p:txBody>
          <a:bodyPr anchorCtr="0" anchor="b" bIns="91425" lIns="91425" rIns="91425" tIns="91425">
            <a:noAutofit/>
          </a:bodyPr>
          <a:lstStyle/>
          <a:p>
            <a:pPr lvl="0" rtl="0">
              <a:spcBef>
                <a:spcPts val="0"/>
              </a:spcBef>
              <a:buNone/>
            </a:pPr>
            <a:r>
              <a:rPr lang="en" sz="1800"/>
              <a:t>Angular Expressions vs. JavaScript Expressions</a:t>
            </a:r>
          </a:p>
        </p:txBody>
      </p:sp>
      <p:sp>
        <p:nvSpPr>
          <p:cNvPr id="285" name="Shape 285"/>
          <p:cNvSpPr txBox="1"/>
          <p:nvPr>
            <p:ph idx="1" type="body"/>
          </p:nvPr>
        </p:nvSpPr>
        <p:spPr>
          <a:xfrm>
            <a:off x="609650" y="864575"/>
            <a:ext cx="6446099" cy="3911099"/>
          </a:xfrm>
          <a:prstGeom prst="rect">
            <a:avLst/>
          </a:prstGeom>
        </p:spPr>
        <p:txBody>
          <a:bodyPr anchorCtr="0" anchor="t" bIns="91425" lIns="91425" rIns="91425" tIns="91425">
            <a:noAutofit/>
          </a:bodyPr>
          <a:lstStyle/>
          <a:p>
            <a:pPr indent="-304800" lvl="0" marL="457200" rtl="0">
              <a:spcBef>
                <a:spcPts val="0"/>
              </a:spcBef>
              <a:spcAft>
                <a:spcPts val="1000"/>
              </a:spcAft>
              <a:buSzPct val="100000"/>
            </a:pPr>
            <a:r>
              <a:rPr b="1" lang="en" sz="1200">
                <a:solidFill>
                  <a:srgbClr val="E91E63"/>
                </a:solidFill>
              </a:rPr>
              <a:t>Context</a:t>
            </a:r>
            <a:r>
              <a:rPr lang="en" sz="1200"/>
              <a:t>: JavaScript expressions are evaluated against the global window. In Angular, expressions are evaluated against a </a:t>
            </a:r>
            <a:r>
              <a:rPr b="1" lang="en" sz="1200"/>
              <a:t>scope</a:t>
            </a:r>
            <a:r>
              <a:rPr lang="en" sz="1200"/>
              <a:t> object.</a:t>
            </a:r>
          </a:p>
          <a:p>
            <a:pPr indent="-304800" lvl="0" marL="457200" rtl="0">
              <a:spcBef>
                <a:spcPts val="0"/>
              </a:spcBef>
              <a:spcAft>
                <a:spcPts val="1000"/>
              </a:spcAft>
              <a:buSzPct val="100000"/>
            </a:pPr>
            <a:r>
              <a:rPr b="1" lang="en" sz="1200">
                <a:solidFill>
                  <a:srgbClr val="E91E63"/>
                </a:solidFill>
              </a:rPr>
              <a:t>Forgiving</a:t>
            </a:r>
            <a:r>
              <a:rPr lang="en" sz="1200"/>
              <a:t>: In JavaScript, trying to evaluate undefined properties generates </a:t>
            </a:r>
            <a:r>
              <a:rPr lang="en" sz="1200">
                <a:latin typeface="Consolas"/>
                <a:ea typeface="Consolas"/>
                <a:cs typeface="Consolas"/>
                <a:sym typeface="Consolas"/>
              </a:rPr>
              <a:t>ReferenceError</a:t>
            </a:r>
            <a:r>
              <a:rPr lang="en" sz="1200"/>
              <a:t> or </a:t>
            </a:r>
            <a:r>
              <a:rPr lang="en" sz="1200">
                <a:latin typeface="Consolas"/>
                <a:ea typeface="Consolas"/>
                <a:cs typeface="Consolas"/>
                <a:sym typeface="Consolas"/>
              </a:rPr>
              <a:t>TypeError</a:t>
            </a:r>
            <a:r>
              <a:rPr lang="en" sz="1200"/>
              <a:t>. In Angular, expression evaluation is forgiving to </a:t>
            </a:r>
            <a:r>
              <a:rPr lang="en" sz="1200">
                <a:latin typeface="Consolas"/>
                <a:ea typeface="Consolas"/>
                <a:cs typeface="Consolas"/>
                <a:sym typeface="Consolas"/>
              </a:rPr>
              <a:t>undefined</a:t>
            </a:r>
            <a:r>
              <a:rPr lang="en" sz="1200"/>
              <a:t> and </a:t>
            </a:r>
            <a:r>
              <a:rPr lang="en" sz="1200">
                <a:latin typeface="Consolas"/>
                <a:ea typeface="Consolas"/>
                <a:cs typeface="Consolas"/>
                <a:sym typeface="Consolas"/>
              </a:rPr>
              <a:t>null</a:t>
            </a:r>
            <a:r>
              <a:rPr lang="en" sz="1200"/>
              <a:t>.</a:t>
            </a:r>
          </a:p>
          <a:p>
            <a:pPr indent="-304800" lvl="0" marL="457200" rtl="0">
              <a:spcBef>
                <a:spcPts val="0"/>
              </a:spcBef>
              <a:spcAft>
                <a:spcPts val="1000"/>
              </a:spcAft>
              <a:buSzPct val="100000"/>
            </a:pPr>
            <a:r>
              <a:rPr b="1" lang="en" sz="1200">
                <a:solidFill>
                  <a:srgbClr val="E91E63"/>
                </a:solidFill>
              </a:rPr>
              <a:t>No Control Flow Statements</a:t>
            </a:r>
            <a:r>
              <a:rPr lang="en" sz="1200"/>
              <a:t>: You cannot use the following in an Angular expression: conditionals, loops, or exceptions.</a:t>
            </a:r>
          </a:p>
          <a:p>
            <a:pPr indent="-304800" lvl="0" marL="457200" rtl="0">
              <a:spcBef>
                <a:spcPts val="0"/>
              </a:spcBef>
              <a:spcAft>
                <a:spcPts val="1000"/>
              </a:spcAft>
              <a:buSzPct val="100000"/>
            </a:pPr>
            <a:r>
              <a:rPr b="1" lang="en" sz="1200">
                <a:solidFill>
                  <a:srgbClr val="E91E63"/>
                </a:solidFill>
              </a:rPr>
              <a:t>No Function Declarations</a:t>
            </a:r>
            <a:r>
              <a:rPr lang="en" sz="1200"/>
              <a:t>: You cannot declare functions in an Angular expression.</a:t>
            </a:r>
          </a:p>
          <a:p>
            <a:pPr indent="-304800" lvl="0" marL="457200" rtl="0">
              <a:spcBef>
                <a:spcPts val="0"/>
              </a:spcBef>
              <a:spcAft>
                <a:spcPts val="1000"/>
              </a:spcAft>
              <a:buSzPct val="100000"/>
            </a:pPr>
            <a:r>
              <a:rPr b="1" lang="en" sz="1200">
                <a:solidFill>
                  <a:srgbClr val="E91E63"/>
                </a:solidFill>
              </a:rPr>
              <a:t>No RegExp Creation With Literal Notation</a:t>
            </a:r>
            <a:r>
              <a:rPr lang="en" sz="1200"/>
              <a:t>: You cannot create regular expressions in an Angular expression.</a:t>
            </a:r>
          </a:p>
          <a:p>
            <a:pPr indent="-304800" lvl="0" marL="457200" rtl="0">
              <a:spcBef>
                <a:spcPts val="0"/>
              </a:spcBef>
              <a:spcAft>
                <a:spcPts val="1000"/>
              </a:spcAft>
              <a:buSzPct val="100000"/>
            </a:pPr>
            <a:r>
              <a:rPr b="1" lang="en" sz="1200">
                <a:solidFill>
                  <a:srgbClr val="E91E63"/>
                </a:solidFill>
              </a:rPr>
              <a:t>No New Operator</a:t>
            </a:r>
            <a:r>
              <a:rPr lang="en" sz="1200"/>
              <a:t>: You cannot create new objects using </a:t>
            </a:r>
            <a:r>
              <a:rPr lang="en" sz="1200">
                <a:latin typeface="Consolas"/>
                <a:ea typeface="Consolas"/>
                <a:cs typeface="Consolas"/>
                <a:sym typeface="Consolas"/>
              </a:rPr>
              <a:t>new</a:t>
            </a:r>
            <a:r>
              <a:rPr lang="en" sz="1200"/>
              <a:t> </a:t>
            </a:r>
            <a:r>
              <a:rPr lang="en" sz="1200">
                <a:latin typeface="Consolas"/>
                <a:ea typeface="Consolas"/>
                <a:cs typeface="Consolas"/>
                <a:sym typeface="Consolas"/>
              </a:rPr>
              <a:t>operator</a:t>
            </a:r>
            <a:r>
              <a:rPr lang="en" sz="1200"/>
              <a:t> in an Angular expression.</a:t>
            </a:r>
          </a:p>
          <a:p>
            <a:pPr indent="-304800" lvl="0" marL="457200" rtl="0">
              <a:spcBef>
                <a:spcPts val="0"/>
              </a:spcBef>
              <a:spcAft>
                <a:spcPts val="1000"/>
              </a:spcAft>
              <a:buSzPct val="100000"/>
            </a:pPr>
            <a:r>
              <a:rPr b="1" lang="en" sz="1200">
                <a:solidFill>
                  <a:srgbClr val="E91E63"/>
                </a:solidFill>
              </a:rPr>
              <a:t>No Comma And Void Operators</a:t>
            </a:r>
            <a:r>
              <a:rPr lang="en" sz="1200"/>
              <a:t>: You cannot use </a:t>
            </a:r>
            <a:r>
              <a:rPr lang="en" sz="1200">
                <a:latin typeface="Consolas"/>
                <a:ea typeface="Consolas"/>
                <a:cs typeface="Consolas"/>
                <a:sym typeface="Consolas"/>
              </a:rPr>
              <a:t>,</a:t>
            </a:r>
            <a:r>
              <a:rPr lang="en" sz="1200"/>
              <a:t> or </a:t>
            </a:r>
            <a:r>
              <a:rPr lang="en" sz="1200">
                <a:latin typeface="Consolas"/>
                <a:ea typeface="Consolas"/>
                <a:cs typeface="Consolas"/>
                <a:sym typeface="Consolas"/>
              </a:rPr>
              <a:t>void operators</a:t>
            </a:r>
            <a:r>
              <a:rPr lang="en" sz="1200"/>
              <a:t> in an Angular expression.</a:t>
            </a:r>
          </a:p>
          <a:p>
            <a:pPr indent="-304800" lvl="0" marL="457200" rtl="0">
              <a:spcBef>
                <a:spcPts val="0"/>
              </a:spcBef>
              <a:spcAft>
                <a:spcPts val="1000"/>
              </a:spcAft>
              <a:buSzPct val="100000"/>
            </a:pPr>
            <a:r>
              <a:rPr b="1" lang="en" sz="1200">
                <a:solidFill>
                  <a:srgbClr val="E91E63"/>
                </a:solidFill>
              </a:rPr>
              <a:t>Filters</a:t>
            </a:r>
            <a:r>
              <a:rPr lang="en" sz="1200"/>
              <a:t>: You can use </a:t>
            </a:r>
            <a:r>
              <a:rPr b="1" lang="en" sz="1200">
                <a:solidFill>
                  <a:srgbClr val="2196F3"/>
                </a:solidFill>
              </a:rPr>
              <a:t>filters</a:t>
            </a:r>
            <a:r>
              <a:rPr lang="en" sz="1200"/>
              <a:t> within expressions to format data before displaying it.</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DDC39"/>
        </a:solidFill>
      </p:bgPr>
    </p:bg>
    <p:spTree>
      <p:nvGrpSpPr>
        <p:cNvPr id="289" name="Shape 289"/>
        <p:cNvGrpSpPr/>
        <p:nvPr/>
      </p:nvGrpSpPr>
      <p:grpSpPr>
        <a:xfrm>
          <a:off x="0" y="0"/>
          <a:ext cx="0" cy="0"/>
          <a:chOff x="0" y="0"/>
          <a:chExt cx="0" cy="0"/>
        </a:xfrm>
      </p:grpSpPr>
      <p:pic>
        <p:nvPicPr>
          <p:cNvPr id="290" name="Shape 290"/>
          <p:cNvPicPr preferRelativeResize="0"/>
          <p:nvPr/>
        </p:nvPicPr>
        <p:blipFill rotWithShape="1">
          <a:blip r:embed="rId3">
            <a:alphaModFix/>
          </a:blip>
          <a:srcRect b="7626" l="0" r="0" t="8838"/>
          <a:stretch/>
        </p:blipFill>
        <p:spPr>
          <a:xfrm>
            <a:off x="862575" y="194848"/>
            <a:ext cx="4061050" cy="4743274"/>
          </a:xfrm>
          <a:prstGeom prst="rect">
            <a:avLst/>
          </a:prstGeom>
          <a:noFill/>
          <a:ln>
            <a:noFill/>
          </a:ln>
        </p:spPr>
      </p:pic>
      <p:sp>
        <p:nvSpPr>
          <p:cNvPr id="291" name="Shape 291"/>
          <p:cNvSpPr txBox="1"/>
          <p:nvPr>
            <p:ph type="title"/>
          </p:nvPr>
        </p:nvSpPr>
        <p:spPr>
          <a:xfrm>
            <a:off x="7615425" y="157925"/>
            <a:ext cx="1349700" cy="792600"/>
          </a:xfrm>
          <a:prstGeom prst="rect">
            <a:avLst/>
          </a:prstGeom>
        </p:spPr>
        <p:txBody>
          <a:bodyPr anchorCtr="0" anchor="b" bIns="91425" lIns="91425" rIns="91425" tIns="91425">
            <a:noAutofit/>
          </a:bodyPr>
          <a:lstStyle/>
          <a:p>
            <a:pPr lvl="0" rtl="0">
              <a:spcBef>
                <a:spcPts val="0"/>
              </a:spcBef>
              <a:buNone/>
            </a:pPr>
            <a:r>
              <a:rPr lang="en" sz="1800">
                <a:solidFill>
                  <a:schemeClr val="lt1"/>
                </a:solidFill>
              </a:rPr>
              <a:t>What is allowed ?</a:t>
            </a:r>
          </a:p>
        </p:txBody>
      </p:sp>
      <p:sp>
        <p:nvSpPr>
          <p:cNvPr id="292" name="Shape 292"/>
          <p:cNvSpPr txBox="1"/>
          <p:nvPr/>
        </p:nvSpPr>
        <p:spPr>
          <a:xfrm>
            <a:off x="7615425" y="1068875"/>
            <a:ext cx="1225499" cy="391200"/>
          </a:xfrm>
          <a:prstGeom prst="rect">
            <a:avLst/>
          </a:prstGeom>
          <a:noFill/>
          <a:ln>
            <a:noFill/>
          </a:ln>
        </p:spPr>
        <p:txBody>
          <a:bodyPr anchorCtr="0" anchor="t" bIns="91425" lIns="91425" rIns="91425" tIns="91425">
            <a:noAutofit/>
          </a:bodyPr>
          <a:lstStyle/>
          <a:p>
            <a:pPr lvl="0" rtl="0">
              <a:spcBef>
                <a:spcPts val="0"/>
              </a:spcBef>
              <a:buNone/>
            </a:pPr>
            <a:r>
              <a:rPr lang="en" sz="1000" u="sng">
                <a:solidFill>
                  <a:schemeClr val="hlink"/>
                </a:solidFill>
                <a:latin typeface="Karla"/>
                <a:ea typeface="Karla"/>
                <a:cs typeface="Karla"/>
                <a:sym typeface="Karla"/>
                <a:hlinkClick r:id="rId4"/>
              </a:rPr>
              <a:t>Original source</a:t>
            </a:r>
            <a:r>
              <a:rPr lang="en" sz="1000">
                <a:solidFill>
                  <a:srgbClr val="999999"/>
                </a:solidFill>
                <a:latin typeface="Karla"/>
                <a:ea typeface="Karla"/>
                <a:cs typeface="Karla"/>
                <a:sym typeface="Karla"/>
              </a:rPr>
              <a:t> </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DDC39"/>
        </a:solidFill>
      </p:bgPr>
    </p:bg>
    <p:spTree>
      <p:nvGrpSpPr>
        <p:cNvPr id="296" name="Shape 296"/>
        <p:cNvGrpSpPr/>
        <p:nvPr/>
      </p:nvGrpSpPr>
      <p:grpSpPr>
        <a:xfrm>
          <a:off x="0" y="0"/>
          <a:ext cx="0" cy="0"/>
          <a:chOff x="0" y="0"/>
          <a:chExt cx="0" cy="0"/>
        </a:xfrm>
      </p:grpSpPr>
      <p:sp>
        <p:nvSpPr>
          <p:cNvPr id="297" name="Shape 297"/>
          <p:cNvSpPr txBox="1"/>
          <p:nvPr>
            <p:ph type="title"/>
          </p:nvPr>
        </p:nvSpPr>
        <p:spPr>
          <a:xfrm>
            <a:off x="1282200" y="665300"/>
            <a:ext cx="5627099" cy="409500"/>
          </a:xfrm>
          <a:prstGeom prst="rect">
            <a:avLst/>
          </a:prstGeom>
        </p:spPr>
        <p:txBody>
          <a:bodyPr anchorCtr="0" anchor="b" bIns="91425" lIns="91425" rIns="91425" tIns="91425">
            <a:noAutofit/>
          </a:bodyPr>
          <a:lstStyle/>
          <a:p>
            <a:pPr lvl="0" rtl="0">
              <a:spcBef>
                <a:spcPts val="0"/>
              </a:spcBef>
              <a:buNone/>
            </a:pPr>
            <a:r>
              <a:rPr lang="en" sz="2400"/>
              <a:t>05-expressions</a:t>
            </a:r>
          </a:p>
        </p:txBody>
      </p:sp>
      <p:grpSp>
        <p:nvGrpSpPr>
          <p:cNvPr id="298" name="Shape 298"/>
          <p:cNvGrpSpPr/>
          <p:nvPr/>
        </p:nvGrpSpPr>
        <p:grpSpPr>
          <a:xfrm>
            <a:off x="917199" y="643317"/>
            <a:ext cx="304008" cy="326513"/>
            <a:chOff x="616425" y="2329600"/>
            <a:chExt cx="361700" cy="388475"/>
          </a:xfrm>
        </p:grpSpPr>
        <p:sp>
          <p:nvSpPr>
            <p:cNvPr id="299" name="Shape 299"/>
            <p:cNvSpPr/>
            <p:nvPr/>
          </p:nvSpPr>
          <p:spPr>
            <a:xfrm>
              <a:off x="616425" y="2329600"/>
              <a:ext cx="361700" cy="388475"/>
            </a:xfrm>
            <a:custGeom>
              <a:pathLst>
                <a:path extrusionOk="0" fill="none" h="15539" w="14468">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00" name="Shape 300"/>
            <p:cNvSpPr/>
            <p:nvPr/>
          </p:nvSpPr>
          <p:spPr>
            <a:xfrm>
              <a:off x="704725" y="2545750"/>
              <a:ext cx="185125" cy="25"/>
            </a:xfrm>
            <a:custGeom>
              <a:pathLst>
                <a:path extrusionOk="0" fill="none" h="1" w="7405">
                  <a:moveTo>
                    <a:pt x="7404" y="0"/>
                  </a:moveTo>
                  <a:lnTo>
                    <a:pt x="0" y="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01" name="Shape 301"/>
            <p:cNvSpPr/>
            <p:nvPr/>
          </p:nvSpPr>
          <p:spPr>
            <a:xfrm>
              <a:off x="811875" y="2626125"/>
              <a:ext cx="31075" cy="31075"/>
            </a:xfrm>
            <a:custGeom>
              <a:pathLst>
                <a:path extrusionOk="0" fill="none" h="1243" w="1243">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02" name="Shape 302"/>
            <p:cNvSpPr/>
            <p:nvPr/>
          </p:nvSpPr>
          <p:spPr>
            <a:xfrm>
              <a:off x="751000" y="2568275"/>
              <a:ext cx="54200" cy="53600"/>
            </a:xfrm>
            <a:custGeom>
              <a:pathLst>
                <a:path extrusionOk="0" fill="none" h="2144" w="2168">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03" name="Shape 303"/>
            <p:cNvSpPr/>
            <p:nvPr/>
          </p:nvSpPr>
          <p:spPr>
            <a:xfrm>
              <a:off x="769875" y="2662650"/>
              <a:ext cx="23775" cy="23775"/>
            </a:xfrm>
            <a:custGeom>
              <a:pathLst>
                <a:path extrusionOk="0" fill="none" h="951" w="951">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04" name="Shape 304"/>
            <p:cNvSpPr/>
            <p:nvPr/>
          </p:nvSpPr>
          <p:spPr>
            <a:xfrm>
              <a:off x="799700" y="2503125"/>
              <a:ext cx="24375" cy="23775"/>
            </a:xfrm>
            <a:custGeom>
              <a:pathLst>
                <a:path extrusionOk="0" fill="none" h="951" w="975">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05" name="Shape 305"/>
            <p:cNvSpPr/>
            <p:nvPr/>
          </p:nvSpPr>
          <p:spPr>
            <a:xfrm>
              <a:off x="766825" y="2388050"/>
              <a:ext cx="60925" cy="25"/>
            </a:xfrm>
            <a:custGeom>
              <a:pathLst>
                <a:path extrusionOk="0" fill="none" h="1" w="2437">
                  <a:moveTo>
                    <a:pt x="2436" y="0"/>
                  </a:moveTo>
                  <a:lnTo>
                    <a:pt x="1" y="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06" name="Shape 306"/>
            <p:cNvSpPr/>
            <p:nvPr/>
          </p:nvSpPr>
          <p:spPr>
            <a:xfrm>
              <a:off x="769875" y="2456250"/>
              <a:ext cx="31075" cy="31075"/>
            </a:xfrm>
            <a:custGeom>
              <a:pathLst>
                <a:path extrusionOk="0" fill="none" h="1243" w="1243">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307" name="Shape 307"/>
          <p:cNvSpPr txBox="1"/>
          <p:nvPr/>
        </p:nvSpPr>
        <p:spPr>
          <a:xfrm>
            <a:off x="841000" y="1047750"/>
            <a:ext cx="5027999" cy="549600"/>
          </a:xfrm>
          <a:prstGeom prst="rect">
            <a:avLst/>
          </a:prstGeom>
          <a:noFill/>
          <a:ln>
            <a:noFill/>
          </a:ln>
        </p:spPr>
        <p:txBody>
          <a:bodyPr anchorCtr="0" anchor="t" bIns="91425" lIns="91425" rIns="91425" tIns="91425">
            <a:noAutofit/>
          </a:bodyPr>
          <a:lstStyle/>
          <a:p>
            <a:pPr lvl="0" rtl="0">
              <a:spcBef>
                <a:spcPts val="600"/>
              </a:spcBef>
              <a:buNone/>
            </a:pPr>
            <a:r>
              <a:rPr lang="en" sz="1100" u="sng">
                <a:solidFill>
                  <a:schemeClr val="hlink"/>
                </a:solidFill>
                <a:latin typeface="Karla"/>
                <a:ea typeface="Karla"/>
                <a:cs typeface="Karla"/>
                <a:sym typeface="Karla"/>
                <a:hlinkClick r:id="rId3"/>
              </a:rPr>
              <a:t>https://github.com/bhovhannes/trainings/blob/master/angular/examples/05-expressions/index.html</a:t>
            </a:r>
            <a:r>
              <a:rPr lang="en" sz="1100">
                <a:solidFill>
                  <a:srgbClr val="999999"/>
                </a:solidFill>
                <a:latin typeface="Karla"/>
                <a:ea typeface="Karla"/>
                <a:cs typeface="Karla"/>
                <a:sym typeface="Karla"/>
              </a:rPr>
              <a:t> </a:t>
            </a:r>
          </a:p>
        </p:txBody>
      </p:sp>
      <p:sp>
        <p:nvSpPr>
          <p:cNvPr id="308" name="Shape 308"/>
          <p:cNvSpPr txBox="1"/>
          <p:nvPr/>
        </p:nvSpPr>
        <p:spPr>
          <a:xfrm>
            <a:off x="841000" y="1733550"/>
            <a:ext cx="5905200" cy="1791899"/>
          </a:xfrm>
          <a:prstGeom prst="rect">
            <a:avLst/>
          </a:prstGeom>
          <a:noFill/>
          <a:ln>
            <a:noFill/>
          </a:ln>
        </p:spPr>
        <p:txBody>
          <a:bodyPr anchorCtr="0" anchor="t" bIns="91425" lIns="91425" rIns="91425" tIns="91425">
            <a:noAutofit/>
          </a:bodyPr>
          <a:lstStyle/>
          <a:p>
            <a:pPr indent="0" lvl="0" marL="0" rtl="0">
              <a:spcBef>
                <a:spcPts val="600"/>
              </a:spcBef>
              <a:buNone/>
            </a:pPr>
            <a:r>
              <a:rPr lang="en" sz="1200">
                <a:solidFill>
                  <a:srgbClr val="999999"/>
                </a:solidFill>
                <a:latin typeface="Karla"/>
                <a:ea typeface="Karla"/>
                <a:cs typeface="Karla"/>
                <a:sym typeface="Karla"/>
              </a:rPr>
              <a:t>Let’s play around with example.</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DDC39"/>
        </a:solidFill>
      </p:bgPr>
    </p:bg>
    <p:spTree>
      <p:nvGrpSpPr>
        <p:cNvPr id="70" name="Shape 70"/>
        <p:cNvGrpSpPr/>
        <p:nvPr/>
      </p:nvGrpSpPr>
      <p:grpSpPr>
        <a:xfrm>
          <a:off x="0" y="0"/>
          <a:ext cx="0" cy="0"/>
          <a:chOff x="0" y="0"/>
          <a:chExt cx="0" cy="0"/>
        </a:xfrm>
      </p:grpSpPr>
      <p:sp>
        <p:nvSpPr>
          <p:cNvPr id="71" name="Shape 71"/>
          <p:cNvSpPr txBox="1"/>
          <p:nvPr>
            <p:ph type="title"/>
          </p:nvPr>
        </p:nvSpPr>
        <p:spPr>
          <a:xfrm>
            <a:off x="841000" y="665300"/>
            <a:ext cx="4801499" cy="409500"/>
          </a:xfrm>
          <a:prstGeom prst="rect">
            <a:avLst/>
          </a:prstGeom>
        </p:spPr>
        <p:txBody>
          <a:bodyPr anchorCtr="0" anchor="b" bIns="91425" lIns="91425" rIns="91425" tIns="91425">
            <a:noAutofit/>
          </a:bodyPr>
          <a:lstStyle/>
          <a:p>
            <a:pPr lvl="0" rtl="0">
              <a:spcBef>
                <a:spcPts val="0"/>
              </a:spcBef>
              <a:buNone/>
            </a:pPr>
            <a:r>
              <a:rPr lang="en" sz="2400"/>
              <a:t>Main sources for this training</a:t>
            </a:r>
          </a:p>
        </p:txBody>
      </p:sp>
      <p:sp>
        <p:nvSpPr>
          <p:cNvPr id="72" name="Shape 72"/>
          <p:cNvSpPr txBox="1"/>
          <p:nvPr/>
        </p:nvSpPr>
        <p:spPr>
          <a:xfrm>
            <a:off x="841000" y="1200150"/>
            <a:ext cx="5905200" cy="719400"/>
          </a:xfrm>
          <a:prstGeom prst="rect">
            <a:avLst/>
          </a:prstGeom>
          <a:noFill/>
          <a:ln>
            <a:noFill/>
          </a:ln>
        </p:spPr>
        <p:txBody>
          <a:bodyPr anchorCtr="0" anchor="t" bIns="91425" lIns="91425" rIns="91425" tIns="91425">
            <a:noAutofit/>
          </a:bodyPr>
          <a:lstStyle/>
          <a:p>
            <a:pPr lvl="0" rtl="0">
              <a:spcBef>
                <a:spcPts val="600"/>
              </a:spcBef>
              <a:buNone/>
            </a:pPr>
            <a:r>
              <a:rPr lang="en" sz="1200">
                <a:solidFill>
                  <a:srgbClr val="999999"/>
                </a:solidFill>
                <a:latin typeface="Karla"/>
                <a:ea typeface="Karla"/>
                <a:cs typeface="Karla"/>
                <a:sym typeface="Karla"/>
              </a:rPr>
              <a:t>Code examples:</a:t>
            </a:r>
          </a:p>
          <a:p>
            <a:pPr lvl="0" rtl="0">
              <a:spcBef>
                <a:spcPts val="600"/>
              </a:spcBef>
              <a:buNone/>
            </a:pPr>
            <a:r>
              <a:rPr lang="en" sz="1200" u="sng">
                <a:solidFill>
                  <a:schemeClr val="hlink"/>
                </a:solidFill>
                <a:latin typeface="Karla"/>
                <a:ea typeface="Karla"/>
                <a:cs typeface="Karla"/>
                <a:sym typeface="Karla"/>
                <a:hlinkClick r:id="rId3"/>
              </a:rPr>
              <a:t>https://github.com/bhovhannes/trainings/tree/master/angular</a:t>
            </a:r>
            <a:r>
              <a:rPr lang="en" sz="1200">
                <a:solidFill>
                  <a:srgbClr val="999999"/>
                </a:solidFill>
                <a:latin typeface="Karla"/>
                <a:ea typeface="Karla"/>
                <a:cs typeface="Karla"/>
                <a:sym typeface="Karla"/>
              </a:rPr>
              <a:t> </a:t>
            </a:r>
          </a:p>
        </p:txBody>
      </p:sp>
      <p:sp>
        <p:nvSpPr>
          <p:cNvPr id="73" name="Shape 73"/>
          <p:cNvSpPr txBox="1"/>
          <p:nvPr/>
        </p:nvSpPr>
        <p:spPr>
          <a:xfrm>
            <a:off x="841000" y="2114550"/>
            <a:ext cx="5905200" cy="1490400"/>
          </a:xfrm>
          <a:prstGeom prst="rect">
            <a:avLst/>
          </a:prstGeom>
          <a:noFill/>
          <a:ln>
            <a:noFill/>
          </a:ln>
        </p:spPr>
        <p:txBody>
          <a:bodyPr anchorCtr="0" anchor="t" bIns="91425" lIns="91425" rIns="91425" tIns="91425">
            <a:noAutofit/>
          </a:bodyPr>
          <a:lstStyle/>
          <a:p>
            <a:pPr lvl="0" rtl="0">
              <a:spcBef>
                <a:spcPts val="600"/>
              </a:spcBef>
              <a:buNone/>
            </a:pPr>
            <a:r>
              <a:rPr lang="en" sz="1200">
                <a:solidFill>
                  <a:srgbClr val="999999"/>
                </a:solidFill>
                <a:latin typeface="Karla"/>
                <a:ea typeface="Karla"/>
                <a:cs typeface="Karla"/>
                <a:sym typeface="Karla"/>
              </a:rPr>
              <a:t>ng-book:</a:t>
            </a:r>
          </a:p>
          <a:p>
            <a:pPr lvl="0" rtl="0">
              <a:spcBef>
                <a:spcPts val="600"/>
              </a:spcBef>
              <a:buNone/>
            </a:pPr>
            <a:r>
              <a:rPr lang="en" sz="1200" u="sng">
                <a:solidFill>
                  <a:schemeClr val="hlink"/>
                </a:solidFill>
                <a:latin typeface="Karla"/>
                <a:ea typeface="Karla"/>
                <a:cs typeface="Karla"/>
                <a:sym typeface="Karla"/>
                <a:hlinkClick r:id="rId4"/>
              </a:rPr>
              <a:t>https://www.ng-book.com</a:t>
            </a:r>
            <a:r>
              <a:rPr lang="en" sz="1200">
                <a:solidFill>
                  <a:srgbClr val="999999"/>
                </a:solidFill>
                <a:latin typeface="Karla"/>
                <a:ea typeface="Karla"/>
                <a:cs typeface="Karla"/>
                <a:sym typeface="Karla"/>
              </a:rPr>
              <a:t> </a:t>
            </a:r>
          </a:p>
          <a:p>
            <a:pPr lvl="0" rtl="0">
              <a:spcBef>
                <a:spcPts val="600"/>
              </a:spcBef>
              <a:buNone/>
            </a:pPr>
            <a:r>
              <a:rPr lang="en" sz="1200">
                <a:solidFill>
                  <a:srgbClr val="999999"/>
                </a:solidFill>
                <a:latin typeface="Karla"/>
                <a:ea typeface="Karla"/>
                <a:cs typeface="Karla"/>
                <a:sym typeface="Karla"/>
              </a:rPr>
              <a:t>or</a:t>
            </a:r>
          </a:p>
          <a:p>
            <a:pPr lvl="0" rtl="0">
              <a:spcBef>
                <a:spcPts val="600"/>
              </a:spcBef>
              <a:buNone/>
            </a:pPr>
            <a:r>
              <a:rPr lang="en" sz="1200" u="sng">
                <a:solidFill>
                  <a:schemeClr val="hlink"/>
                </a:solidFill>
                <a:latin typeface="Karla"/>
                <a:ea typeface="Karla"/>
                <a:cs typeface="Karla"/>
                <a:sym typeface="Karla"/>
                <a:hlinkClick r:id="rId5"/>
              </a:rPr>
              <a:t>https://drive.google.com/a/attask.com/folderview?id=0B6kIiS_4mYqERXFXRUpGYTNFbEE&amp;usp=sharing</a:t>
            </a:r>
            <a:r>
              <a:rPr lang="en" sz="1200">
                <a:solidFill>
                  <a:srgbClr val="999999"/>
                </a:solidFill>
                <a:latin typeface="Karla"/>
                <a:ea typeface="Karla"/>
                <a:cs typeface="Karla"/>
                <a:sym typeface="Karla"/>
              </a:rPr>
              <a:t> </a:t>
            </a:r>
          </a:p>
        </p:txBody>
      </p:sp>
      <p:sp>
        <p:nvSpPr>
          <p:cNvPr id="74" name="Shape 74"/>
          <p:cNvSpPr txBox="1"/>
          <p:nvPr/>
        </p:nvSpPr>
        <p:spPr>
          <a:xfrm>
            <a:off x="841000" y="3714750"/>
            <a:ext cx="5905200" cy="503999"/>
          </a:xfrm>
          <a:prstGeom prst="rect">
            <a:avLst/>
          </a:prstGeom>
          <a:noFill/>
          <a:ln>
            <a:noFill/>
          </a:ln>
        </p:spPr>
        <p:txBody>
          <a:bodyPr anchorCtr="0" anchor="t" bIns="91425" lIns="91425" rIns="91425" tIns="91425">
            <a:noAutofit/>
          </a:bodyPr>
          <a:lstStyle/>
          <a:p>
            <a:pPr lvl="0" rtl="0">
              <a:spcBef>
                <a:spcPts val="600"/>
              </a:spcBef>
              <a:buNone/>
            </a:pPr>
            <a:r>
              <a:rPr lang="en" sz="1200">
                <a:solidFill>
                  <a:srgbClr val="999999"/>
                </a:solidFill>
                <a:latin typeface="Karla"/>
                <a:ea typeface="Karla"/>
                <a:cs typeface="Karla"/>
                <a:sym typeface="Karla"/>
              </a:rPr>
              <a:t>Links to other used sources will be provided during the training</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C107"/>
        </a:solidFill>
      </p:bgPr>
    </p:bg>
    <p:spTree>
      <p:nvGrpSpPr>
        <p:cNvPr id="312" name="Shape 312"/>
        <p:cNvGrpSpPr/>
        <p:nvPr/>
      </p:nvGrpSpPr>
      <p:grpSpPr>
        <a:xfrm>
          <a:off x="0" y="0"/>
          <a:ext cx="0" cy="0"/>
          <a:chOff x="0" y="0"/>
          <a:chExt cx="0" cy="0"/>
        </a:xfrm>
      </p:grpSpPr>
      <p:sp>
        <p:nvSpPr>
          <p:cNvPr id="313" name="Shape 313"/>
          <p:cNvSpPr txBox="1"/>
          <p:nvPr>
            <p:ph type="ctrTitle"/>
          </p:nvPr>
        </p:nvSpPr>
        <p:spPr>
          <a:xfrm>
            <a:off x="648300" y="1583350"/>
            <a:ext cx="3522300" cy="2989799"/>
          </a:xfrm>
          <a:prstGeom prst="rect">
            <a:avLst/>
          </a:prstGeom>
        </p:spPr>
        <p:txBody>
          <a:bodyPr anchorCtr="0" anchor="b" bIns="91425" lIns="91425" rIns="91425" tIns="91425">
            <a:noAutofit/>
          </a:bodyPr>
          <a:lstStyle/>
          <a:p>
            <a:pPr lvl="0" rtl="0">
              <a:spcBef>
                <a:spcPts val="0"/>
              </a:spcBef>
              <a:buNone/>
            </a:pPr>
            <a:r>
              <a:rPr lang="en" sz="7200">
                <a:solidFill>
                  <a:srgbClr val="FFC107"/>
                </a:solidFill>
              </a:rPr>
              <a:t>4.</a:t>
            </a:r>
          </a:p>
          <a:p>
            <a:pPr lvl="0" rtl="0">
              <a:spcBef>
                <a:spcPts val="0"/>
              </a:spcBef>
              <a:buNone/>
            </a:pPr>
            <a:r>
              <a:rPr lang="en"/>
              <a:t>Filters</a:t>
            </a:r>
          </a:p>
        </p:txBody>
      </p:sp>
      <p:sp>
        <p:nvSpPr>
          <p:cNvPr id="314" name="Shape 314"/>
          <p:cNvSpPr txBox="1"/>
          <p:nvPr>
            <p:ph idx="1" type="subTitle"/>
          </p:nvPr>
        </p:nvSpPr>
        <p:spPr>
          <a:xfrm>
            <a:off x="5522200" y="3494300"/>
            <a:ext cx="3108899" cy="1031699"/>
          </a:xfrm>
          <a:prstGeom prst="rect">
            <a:avLst/>
          </a:prstGeom>
        </p:spPr>
        <p:txBody>
          <a:bodyPr anchorCtr="0" anchor="b" bIns="91425" lIns="91425" rIns="91425" tIns="91425">
            <a:noAutofit/>
          </a:bodyPr>
          <a:lstStyle/>
          <a:p>
            <a:pPr lvl="0" rtl="0">
              <a:spcBef>
                <a:spcPts val="0"/>
              </a:spcBef>
              <a:buNone/>
            </a:pPr>
            <a:r>
              <a:rPr lang="en"/>
              <a:t>{{ ‘awesome’ | uppercase }}</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DDC39"/>
        </a:solidFill>
      </p:bgPr>
    </p:bg>
    <p:spTree>
      <p:nvGrpSpPr>
        <p:cNvPr id="318" name="Shape 318"/>
        <p:cNvGrpSpPr/>
        <p:nvPr/>
      </p:nvGrpSpPr>
      <p:grpSpPr>
        <a:xfrm>
          <a:off x="0" y="0"/>
          <a:ext cx="0" cy="0"/>
          <a:chOff x="0" y="0"/>
          <a:chExt cx="0" cy="0"/>
        </a:xfrm>
      </p:grpSpPr>
      <p:sp>
        <p:nvSpPr>
          <p:cNvPr id="319" name="Shape 319"/>
          <p:cNvSpPr txBox="1"/>
          <p:nvPr>
            <p:ph type="title"/>
          </p:nvPr>
        </p:nvSpPr>
        <p:spPr>
          <a:xfrm>
            <a:off x="841000" y="665300"/>
            <a:ext cx="4801499" cy="409500"/>
          </a:xfrm>
          <a:prstGeom prst="rect">
            <a:avLst/>
          </a:prstGeom>
        </p:spPr>
        <p:txBody>
          <a:bodyPr anchorCtr="0" anchor="b" bIns="91425" lIns="91425" rIns="91425" tIns="91425">
            <a:noAutofit/>
          </a:bodyPr>
          <a:lstStyle/>
          <a:p>
            <a:pPr lvl="0" rtl="0">
              <a:spcBef>
                <a:spcPts val="0"/>
              </a:spcBef>
              <a:buNone/>
            </a:pPr>
            <a:r>
              <a:rPr lang="en" sz="2400"/>
              <a:t>Using filters in your view</a:t>
            </a:r>
          </a:p>
        </p:txBody>
      </p:sp>
      <p:sp>
        <p:nvSpPr>
          <p:cNvPr id="320" name="Shape 320"/>
          <p:cNvSpPr txBox="1"/>
          <p:nvPr/>
        </p:nvSpPr>
        <p:spPr>
          <a:xfrm>
            <a:off x="1205875" y="1289550"/>
            <a:ext cx="5905200" cy="3509400"/>
          </a:xfrm>
          <a:prstGeom prst="rect">
            <a:avLst/>
          </a:prstGeom>
          <a:noFill/>
          <a:ln>
            <a:noFill/>
          </a:ln>
        </p:spPr>
        <p:txBody>
          <a:bodyPr anchorCtr="0" anchor="t" bIns="91425" lIns="91425" rIns="91425" tIns="91425">
            <a:noAutofit/>
          </a:bodyPr>
          <a:lstStyle/>
          <a:p>
            <a:pPr lvl="0" rtl="0">
              <a:spcBef>
                <a:spcPts val="0"/>
              </a:spcBef>
              <a:spcAft>
                <a:spcPts val="1000"/>
              </a:spcAft>
              <a:buNone/>
            </a:pPr>
            <a:r>
              <a:rPr b="1" lang="en" sz="1200">
                <a:solidFill>
                  <a:srgbClr val="999999"/>
                </a:solidFill>
                <a:latin typeface="Consolas"/>
                <a:ea typeface="Consolas"/>
                <a:cs typeface="Consolas"/>
                <a:sym typeface="Consolas"/>
              </a:rPr>
              <a:t>{{ 123.456789 </a:t>
            </a:r>
            <a:r>
              <a:rPr b="1" lang="en" sz="1200">
                <a:solidFill>
                  <a:srgbClr val="E91E63"/>
                </a:solidFill>
                <a:latin typeface="Consolas"/>
                <a:ea typeface="Consolas"/>
                <a:cs typeface="Consolas"/>
                <a:sym typeface="Consolas"/>
              </a:rPr>
              <a:t>|</a:t>
            </a:r>
            <a:r>
              <a:rPr b="1" lang="en" sz="1200">
                <a:solidFill>
                  <a:srgbClr val="999999"/>
                </a:solidFill>
                <a:latin typeface="Consolas"/>
                <a:ea typeface="Consolas"/>
                <a:cs typeface="Consolas"/>
                <a:sym typeface="Consolas"/>
              </a:rPr>
              <a:t> </a:t>
            </a:r>
            <a:r>
              <a:rPr b="1" lang="en" sz="1200">
                <a:solidFill>
                  <a:srgbClr val="FF9800"/>
                </a:solidFill>
                <a:latin typeface="Consolas"/>
                <a:ea typeface="Consolas"/>
                <a:cs typeface="Consolas"/>
                <a:sym typeface="Consolas"/>
              </a:rPr>
              <a:t>number</a:t>
            </a:r>
            <a:r>
              <a:rPr b="1" lang="en" sz="1200">
                <a:solidFill>
                  <a:srgbClr val="999999"/>
                </a:solidFill>
                <a:latin typeface="Consolas"/>
                <a:ea typeface="Consolas"/>
                <a:cs typeface="Consolas"/>
                <a:sym typeface="Consolas"/>
              </a:rPr>
              <a:t> }}       </a:t>
            </a:r>
            <a:r>
              <a:rPr lang="en" sz="1200">
                <a:solidFill>
                  <a:srgbClr val="999999"/>
                </a:solidFill>
                <a:latin typeface="Consolas"/>
                <a:ea typeface="Consolas"/>
                <a:cs typeface="Consolas"/>
                <a:sym typeface="Consolas"/>
              </a:rPr>
              <a:t>&lt;!-- </a:t>
            </a:r>
            <a:r>
              <a:rPr i="1" lang="en" sz="1200">
                <a:solidFill>
                  <a:srgbClr val="999999"/>
                </a:solidFill>
                <a:latin typeface="Karla"/>
                <a:ea typeface="Karla"/>
                <a:cs typeface="Karla"/>
                <a:sym typeface="Karla"/>
              </a:rPr>
              <a:t>outputs 123.456789</a:t>
            </a:r>
            <a:r>
              <a:rPr lang="en" sz="1200">
                <a:solidFill>
                  <a:srgbClr val="999999"/>
                </a:solidFill>
                <a:latin typeface="Consolas"/>
                <a:ea typeface="Consolas"/>
                <a:cs typeface="Consolas"/>
                <a:sym typeface="Consolas"/>
              </a:rPr>
              <a:t> --&gt;</a:t>
            </a:r>
          </a:p>
          <a:p>
            <a:pPr lvl="0" rtl="0">
              <a:spcBef>
                <a:spcPts val="0"/>
              </a:spcBef>
              <a:spcAft>
                <a:spcPts val="1000"/>
              </a:spcAft>
              <a:buNone/>
            </a:pPr>
            <a:r>
              <a:t/>
            </a:r>
            <a:endParaRPr sz="1200">
              <a:solidFill>
                <a:srgbClr val="999999"/>
              </a:solidFill>
              <a:latin typeface="Karla"/>
              <a:ea typeface="Karla"/>
              <a:cs typeface="Karla"/>
              <a:sym typeface="Karla"/>
            </a:endParaRPr>
          </a:p>
          <a:p>
            <a:pPr lvl="0" rtl="0">
              <a:spcBef>
                <a:spcPts val="0"/>
              </a:spcBef>
              <a:spcAft>
                <a:spcPts val="1000"/>
              </a:spcAft>
              <a:buNone/>
            </a:pPr>
            <a:r>
              <a:rPr lang="en" sz="1200">
                <a:solidFill>
                  <a:srgbClr val="999999"/>
                </a:solidFill>
                <a:latin typeface="Karla"/>
                <a:ea typeface="Karla"/>
                <a:cs typeface="Karla"/>
                <a:sym typeface="Karla"/>
              </a:rPr>
              <a:t>with params:</a:t>
            </a:r>
          </a:p>
          <a:p>
            <a:pPr lvl="0" rtl="0">
              <a:spcBef>
                <a:spcPts val="0"/>
              </a:spcBef>
              <a:spcAft>
                <a:spcPts val="1000"/>
              </a:spcAft>
              <a:buNone/>
            </a:pPr>
            <a:r>
              <a:rPr b="1" lang="en" sz="1200">
                <a:solidFill>
                  <a:srgbClr val="999999"/>
                </a:solidFill>
                <a:latin typeface="Consolas"/>
                <a:ea typeface="Consolas"/>
                <a:cs typeface="Consolas"/>
                <a:sym typeface="Consolas"/>
              </a:rPr>
              <a:t>{{ 123.456789 </a:t>
            </a:r>
            <a:r>
              <a:rPr b="1" lang="en" sz="1200">
                <a:solidFill>
                  <a:srgbClr val="E91E63"/>
                </a:solidFill>
                <a:latin typeface="Consolas"/>
                <a:ea typeface="Consolas"/>
                <a:cs typeface="Consolas"/>
                <a:sym typeface="Consolas"/>
              </a:rPr>
              <a:t>|</a:t>
            </a:r>
            <a:r>
              <a:rPr b="1" lang="en" sz="1200">
                <a:solidFill>
                  <a:srgbClr val="999999"/>
                </a:solidFill>
                <a:latin typeface="Consolas"/>
                <a:ea typeface="Consolas"/>
                <a:cs typeface="Consolas"/>
                <a:sym typeface="Consolas"/>
              </a:rPr>
              <a:t> </a:t>
            </a:r>
            <a:r>
              <a:rPr b="1" lang="en" sz="1200">
                <a:solidFill>
                  <a:srgbClr val="FF9800"/>
                </a:solidFill>
                <a:latin typeface="Consolas"/>
                <a:ea typeface="Consolas"/>
                <a:cs typeface="Consolas"/>
                <a:sym typeface="Consolas"/>
              </a:rPr>
              <a:t>number</a:t>
            </a:r>
            <a:r>
              <a:rPr b="1" lang="en" sz="1200">
                <a:solidFill>
                  <a:srgbClr val="2196F3"/>
                </a:solidFill>
                <a:latin typeface="Consolas"/>
                <a:ea typeface="Consolas"/>
                <a:cs typeface="Consolas"/>
                <a:sym typeface="Consolas"/>
              </a:rPr>
              <a:t>:</a:t>
            </a:r>
            <a:r>
              <a:rPr b="1" lang="en" sz="1200">
                <a:solidFill>
                  <a:srgbClr val="FF9800"/>
                </a:solidFill>
                <a:latin typeface="Consolas"/>
                <a:ea typeface="Consolas"/>
                <a:cs typeface="Consolas"/>
                <a:sym typeface="Consolas"/>
              </a:rPr>
              <a:t>2</a:t>
            </a:r>
            <a:r>
              <a:rPr b="1" lang="en" sz="1200">
                <a:solidFill>
                  <a:srgbClr val="999999"/>
                </a:solidFill>
                <a:latin typeface="Consolas"/>
                <a:ea typeface="Consolas"/>
                <a:cs typeface="Consolas"/>
                <a:sym typeface="Consolas"/>
              </a:rPr>
              <a:t> }}     </a:t>
            </a:r>
            <a:r>
              <a:rPr lang="en" sz="1200">
                <a:solidFill>
                  <a:srgbClr val="999999"/>
                </a:solidFill>
                <a:latin typeface="Consolas"/>
                <a:ea typeface="Consolas"/>
                <a:cs typeface="Consolas"/>
                <a:sym typeface="Consolas"/>
              </a:rPr>
              <a:t>&lt;!-- </a:t>
            </a:r>
            <a:r>
              <a:rPr i="1" lang="en" sz="1200">
                <a:solidFill>
                  <a:srgbClr val="999999"/>
                </a:solidFill>
                <a:latin typeface="Karla"/>
                <a:ea typeface="Karla"/>
                <a:cs typeface="Karla"/>
                <a:sym typeface="Karla"/>
              </a:rPr>
              <a:t>outputs 123.46</a:t>
            </a:r>
            <a:r>
              <a:rPr lang="en" sz="1200">
                <a:solidFill>
                  <a:srgbClr val="999999"/>
                </a:solidFill>
                <a:latin typeface="Consolas"/>
                <a:ea typeface="Consolas"/>
                <a:cs typeface="Consolas"/>
                <a:sym typeface="Consolas"/>
              </a:rPr>
              <a:t> --&gt;</a:t>
            </a:r>
          </a:p>
          <a:p>
            <a:pPr lvl="0" rtl="0">
              <a:spcBef>
                <a:spcPts val="0"/>
              </a:spcBef>
              <a:spcAft>
                <a:spcPts val="1000"/>
              </a:spcAft>
              <a:buNone/>
            </a:pPr>
            <a:r>
              <a:t/>
            </a:r>
            <a:endParaRPr sz="1200">
              <a:solidFill>
                <a:srgbClr val="999999"/>
              </a:solidFill>
              <a:latin typeface="Karla"/>
              <a:ea typeface="Karla"/>
              <a:cs typeface="Karla"/>
              <a:sym typeface="Karla"/>
            </a:endParaRPr>
          </a:p>
          <a:p>
            <a:pPr lvl="0" rtl="0">
              <a:spcBef>
                <a:spcPts val="0"/>
              </a:spcBef>
              <a:spcAft>
                <a:spcPts val="1000"/>
              </a:spcAft>
              <a:buNone/>
            </a:pPr>
            <a:r>
              <a:rPr lang="en" sz="1200">
                <a:solidFill>
                  <a:srgbClr val="999999"/>
                </a:solidFill>
                <a:latin typeface="Karla"/>
                <a:ea typeface="Karla"/>
                <a:cs typeface="Karla"/>
                <a:sym typeface="Karla"/>
              </a:rPr>
              <a:t>with multiple params:</a:t>
            </a:r>
          </a:p>
          <a:p>
            <a:pPr lvl="0" rtl="0">
              <a:spcBef>
                <a:spcPts val="0"/>
              </a:spcBef>
              <a:spcAft>
                <a:spcPts val="1000"/>
              </a:spcAft>
              <a:buNone/>
            </a:pPr>
            <a:r>
              <a:rPr b="1" lang="en" sz="1200">
                <a:solidFill>
                  <a:srgbClr val="999999"/>
                </a:solidFill>
                <a:latin typeface="Consolas"/>
                <a:ea typeface="Consolas"/>
                <a:cs typeface="Consolas"/>
                <a:sym typeface="Consolas"/>
              </a:rPr>
              <a:t>{{ [‘Kevin’, ’Bob’, ’Dave’] </a:t>
            </a:r>
            <a:r>
              <a:rPr b="1" lang="en" sz="1200">
                <a:solidFill>
                  <a:srgbClr val="E91E63"/>
                </a:solidFill>
                <a:latin typeface="Consolas"/>
                <a:ea typeface="Consolas"/>
                <a:cs typeface="Consolas"/>
                <a:sym typeface="Consolas"/>
              </a:rPr>
              <a:t>|</a:t>
            </a:r>
            <a:r>
              <a:rPr b="1" lang="en" sz="1200">
                <a:solidFill>
                  <a:srgbClr val="999999"/>
                </a:solidFill>
                <a:latin typeface="Consolas"/>
                <a:ea typeface="Consolas"/>
                <a:cs typeface="Consolas"/>
                <a:sym typeface="Consolas"/>
              </a:rPr>
              <a:t> </a:t>
            </a:r>
            <a:r>
              <a:rPr b="1" lang="en" sz="1200">
                <a:solidFill>
                  <a:srgbClr val="FF9800"/>
                </a:solidFill>
                <a:latin typeface="Consolas"/>
                <a:ea typeface="Consolas"/>
                <a:cs typeface="Consolas"/>
                <a:sym typeface="Consolas"/>
              </a:rPr>
              <a:t>number</a:t>
            </a:r>
            <a:r>
              <a:rPr b="1" lang="en" sz="1200">
                <a:solidFill>
                  <a:srgbClr val="2196F3"/>
                </a:solidFill>
                <a:latin typeface="Consolas"/>
                <a:ea typeface="Consolas"/>
                <a:cs typeface="Consolas"/>
                <a:sym typeface="Consolas"/>
              </a:rPr>
              <a:t>:</a:t>
            </a:r>
            <a:r>
              <a:rPr b="1" lang="en" sz="1200">
                <a:solidFill>
                  <a:srgbClr val="FF9800"/>
                </a:solidFill>
                <a:latin typeface="Consolas"/>
                <a:ea typeface="Consolas"/>
                <a:cs typeface="Consolas"/>
                <a:sym typeface="Consolas"/>
              </a:rPr>
              <a:t>sortFn</a:t>
            </a:r>
            <a:r>
              <a:rPr b="1" lang="en" sz="1200">
                <a:solidFill>
                  <a:srgbClr val="2196F3"/>
                </a:solidFill>
                <a:latin typeface="Consolas"/>
                <a:ea typeface="Consolas"/>
                <a:cs typeface="Consolas"/>
                <a:sym typeface="Consolas"/>
              </a:rPr>
              <a:t>:</a:t>
            </a:r>
            <a:r>
              <a:rPr b="1" lang="en" sz="1200">
                <a:solidFill>
                  <a:srgbClr val="FF9800"/>
                </a:solidFill>
                <a:latin typeface="Consolas"/>
                <a:ea typeface="Consolas"/>
                <a:cs typeface="Consolas"/>
                <a:sym typeface="Consolas"/>
              </a:rPr>
              <a:t>true</a:t>
            </a:r>
            <a:r>
              <a:rPr b="1" lang="en" sz="1200">
                <a:solidFill>
                  <a:srgbClr val="999999"/>
                </a:solidFill>
                <a:latin typeface="Consolas"/>
                <a:ea typeface="Consolas"/>
                <a:cs typeface="Consolas"/>
                <a:sym typeface="Consolas"/>
              </a:rPr>
              <a:t> }}</a:t>
            </a:r>
          </a:p>
          <a:p>
            <a:pPr lvl="0" rtl="0">
              <a:spcBef>
                <a:spcPts val="0"/>
              </a:spcBef>
              <a:spcAft>
                <a:spcPts val="1000"/>
              </a:spcAft>
              <a:buNone/>
            </a:pPr>
            <a:r>
              <a:t/>
            </a:r>
            <a:endParaRPr sz="1200">
              <a:solidFill>
                <a:srgbClr val="999999"/>
              </a:solidFill>
              <a:latin typeface="Karla"/>
              <a:ea typeface="Karla"/>
              <a:cs typeface="Karla"/>
              <a:sym typeface="Karla"/>
            </a:endParaRPr>
          </a:p>
          <a:p>
            <a:pPr lvl="0" rtl="0">
              <a:spcBef>
                <a:spcPts val="0"/>
              </a:spcBef>
              <a:spcAft>
                <a:spcPts val="1000"/>
              </a:spcAft>
              <a:buNone/>
            </a:pPr>
            <a:r>
              <a:rPr lang="en" sz="1200">
                <a:solidFill>
                  <a:srgbClr val="999999"/>
                </a:solidFill>
                <a:latin typeface="Karla"/>
                <a:ea typeface="Karla"/>
                <a:cs typeface="Karla"/>
                <a:sym typeface="Karla"/>
              </a:rPr>
              <a:t>multiple filters can be applied using </a:t>
            </a:r>
            <a:r>
              <a:rPr b="1" lang="en" sz="1200">
                <a:solidFill>
                  <a:srgbClr val="E91E63"/>
                </a:solidFill>
                <a:latin typeface="Karla"/>
                <a:ea typeface="Karla"/>
                <a:cs typeface="Karla"/>
                <a:sym typeface="Karla"/>
              </a:rPr>
              <a:t>|</a:t>
            </a:r>
            <a:r>
              <a:rPr lang="en" sz="1200">
                <a:solidFill>
                  <a:srgbClr val="999999"/>
                </a:solidFill>
                <a:latin typeface="Karla"/>
                <a:ea typeface="Karla"/>
                <a:cs typeface="Karla"/>
                <a:sym typeface="Karla"/>
              </a:rPr>
              <a:t>:</a:t>
            </a:r>
          </a:p>
          <a:p>
            <a:pPr lvl="0" rtl="0">
              <a:spcBef>
                <a:spcPts val="0"/>
              </a:spcBef>
              <a:spcAft>
                <a:spcPts val="1000"/>
              </a:spcAft>
              <a:buNone/>
            </a:pPr>
            <a:r>
              <a:rPr b="1" lang="en" sz="1200">
                <a:solidFill>
                  <a:srgbClr val="999999"/>
                </a:solidFill>
                <a:latin typeface="Consolas"/>
                <a:ea typeface="Consolas"/>
                <a:cs typeface="Consolas"/>
                <a:sym typeface="Consolas"/>
              </a:rPr>
              <a:t>{{ 123.456789 </a:t>
            </a:r>
            <a:r>
              <a:rPr b="1" lang="en" sz="1200">
                <a:solidFill>
                  <a:srgbClr val="E91E63"/>
                </a:solidFill>
                <a:latin typeface="Consolas"/>
                <a:ea typeface="Consolas"/>
                <a:cs typeface="Consolas"/>
                <a:sym typeface="Consolas"/>
              </a:rPr>
              <a:t>|</a:t>
            </a:r>
            <a:r>
              <a:rPr b="1" lang="en" sz="1200">
                <a:solidFill>
                  <a:srgbClr val="999999"/>
                </a:solidFill>
                <a:latin typeface="Consolas"/>
                <a:ea typeface="Consolas"/>
                <a:cs typeface="Consolas"/>
                <a:sym typeface="Consolas"/>
              </a:rPr>
              <a:t> </a:t>
            </a:r>
            <a:r>
              <a:rPr b="1" lang="en" sz="1200">
                <a:solidFill>
                  <a:srgbClr val="FF9800"/>
                </a:solidFill>
                <a:latin typeface="Consolas"/>
                <a:ea typeface="Consolas"/>
                <a:cs typeface="Consolas"/>
                <a:sym typeface="Consolas"/>
              </a:rPr>
              <a:t>number</a:t>
            </a:r>
            <a:r>
              <a:rPr b="1" lang="en" sz="1200">
                <a:solidFill>
                  <a:srgbClr val="2196F3"/>
                </a:solidFill>
                <a:latin typeface="Consolas"/>
                <a:ea typeface="Consolas"/>
                <a:cs typeface="Consolas"/>
                <a:sym typeface="Consolas"/>
              </a:rPr>
              <a:t>:</a:t>
            </a:r>
            <a:r>
              <a:rPr b="1" lang="en" sz="1200">
                <a:solidFill>
                  <a:srgbClr val="FF9800"/>
                </a:solidFill>
                <a:latin typeface="Consolas"/>
                <a:ea typeface="Consolas"/>
                <a:cs typeface="Consolas"/>
                <a:sym typeface="Consolas"/>
              </a:rPr>
              <a:t>2 </a:t>
            </a:r>
            <a:r>
              <a:rPr b="1" lang="en" sz="1200">
                <a:solidFill>
                  <a:srgbClr val="E91E63"/>
                </a:solidFill>
                <a:latin typeface="Consolas"/>
                <a:ea typeface="Consolas"/>
                <a:cs typeface="Consolas"/>
                <a:sym typeface="Consolas"/>
              </a:rPr>
              <a:t>|</a:t>
            </a:r>
            <a:r>
              <a:rPr b="1" lang="en" sz="1200">
                <a:solidFill>
                  <a:srgbClr val="FF9800"/>
                </a:solidFill>
                <a:latin typeface="Consolas"/>
                <a:ea typeface="Consolas"/>
                <a:cs typeface="Consolas"/>
                <a:sym typeface="Consolas"/>
              </a:rPr>
              <a:t> currency</a:t>
            </a:r>
            <a:r>
              <a:rPr b="1" lang="en" sz="1200">
                <a:solidFill>
                  <a:srgbClr val="999999"/>
                </a:solidFill>
                <a:latin typeface="Consolas"/>
                <a:ea typeface="Consolas"/>
                <a:cs typeface="Consolas"/>
                <a:sym typeface="Consolas"/>
              </a:rPr>
              <a:t> }}     </a:t>
            </a:r>
            <a:r>
              <a:rPr lang="en" sz="1200">
                <a:solidFill>
                  <a:srgbClr val="999999"/>
                </a:solidFill>
                <a:latin typeface="Consolas"/>
                <a:ea typeface="Consolas"/>
                <a:cs typeface="Consolas"/>
                <a:sym typeface="Consolas"/>
              </a:rPr>
              <a:t>&lt;!-- </a:t>
            </a:r>
            <a:r>
              <a:rPr i="1" lang="en" sz="1200">
                <a:solidFill>
                  <a:srgbClr val="999999"/>
                </a:solidFill>
                <a:latin typeface="Karla"/>
                <a:ea typeface="Karla"/>
                <a:cs typeface="Karla"/>
                <a:sym typeface="Karla"/>
              </a:rPr>
              <a:t>outputs $123.46</a:t>
            </a:r>
            <a:r>
              <a:rPr lang="en" sz="1200">
                <a:solidFill>
                  <a:srgbClr val="999999"/>
                </a:solidFill>
                <a:latin typeface="Consolas"/>
                <a:ea typeface="Consolas"/>
                <a:cs typeface="Consolas"/>
                <a:sym typeface="Consolas"/>
              </a:rPr>
              <a:t> --&gt;</a:t>
            </a:r>
          </a:p>
          <a:p>
            <a:pPr lvl="0" rtl="0">
              <a:spcBef>
                <a:spcPts val="0"/>
              </a:spcBef>
              <a:spcAft>
                <a:spcPts val="1000"/>
              </a:spcAft>
              <a:buClr>
                <a:schemeClr val="dk1"/>
              </a:buClr>
              <a:buFont typeface="Arial"/>
              <a:buNone/>
            </a:pPr>
            <a:r>
              <a:t/>
            </a:r>
            <a:endParaRPr sz="1200">
              <a:solidFill>
                <a:srgbClr val="999999"/>
              </a:solidFill>
              <a:latin typeface="Consolas"/>
              <a:ea typeface="Consolas"/>
              <a:cs typeface="Consolas"/>
              <a:sym typeface="Consolas"/>
            </a:endParaRP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DDC39"/>
        </a:solidFill>
      </p:bgPr>
    </p:bg>
    <p:spTree>
      <p:nvGrpSpPr>
        <p:cNvPr id="324" name="Shape 324"/>
        <p:cNvGrpSpPr/>
        <p:nvPr/>
      </p:nvGrpSpPr>
      <p:grpSpPr>
        <a:xfrm>
          <a:off x="0" y="0"/>
          <a:ext cx="0" cy="0"/>
          <a:chOff x="0" y="0"/>
          <a:chExt cx="0" cy="0"/>
        </a:xfrm>
      </p:grpSpPr>
      <p:sp>
        <p:nvSpPr>
          <p:cNvPr id="325" name="Shape 325"/>
          <p:cNvSpPr txBox="1"/>
          <p:nvPr>
            <p:ph type="title"/>
          </p:nvPr>
        </p:nvSpPr>
        <p:spPr>
          <a:xfrm>
            <a:off x="460000" y="214250"/>
            <a:ext cx="4801499" cy="409500"/>
          </a:xfrm>
          <a:prstGeom prst="rect">
            <a:avLst/>
          </a:prstGeom>
        </p:spPr>
        <p:txBody>
          <a:bodyPr anchorCtr="0" anchor="b" bIns="91425" lIns="91425" rIns="91425" tIns="91425">
            <a:noAutofit/>
          </a:bodyPr>
          <a:lstStyle/>
          <a:p>
            <a:pPr lvl="0" rtl="0">
              <a:spcBef>
                <a:spcPts val="0"/>
              </a:spcBef>
              <a:buNone/>
            </a:pPr>
            <a:r>
              <a:rPr lang="en" sz="2400"/>
              <a:t>Built-in filters</a:t>
            </a:r>
          </a:p>
        </p:txBody>
      </p:sp>
      <p:sp>
        <p:nvSpPr>
          <p:cNvPr id="326" name="Shape 326"/>
          <p:cNvSpPr txBox="1"/>
          <p:nvPr/>
        </p:nvSpPr>
        <p:spPr>
          <a:xfrm>
            <a:off x="457200" y="735825"/>
            <a:ext cx="6572999" cy="4304999"/>
          </a:xfrm>
          <a:prstGeom prst="rect">
            <a:avLst/>
          </a:prstGeom>
          <a:noFill/>
          <a:ln>
            <a:noFill/>
          </a:ln>
        </p:spPr>
        <p:txBody>
          <a:bodyPr anchorCtr="0" anchor="ctr" bIns="91425" lIns="91425" rIns="91425" tIns="91425">
            <a:noAutofit/>
          </a:bodyPr>
          <a:lstStyle/>
          <a:p>
            <a:pPr lvl="0" rtl="0">
              <a:spcBef>
                <a:spcPts val="0"/>
              </a:spcBef>
              <a:buNone/>
            </a:pPr>
            <a:r>
              <a:rPr b="1" lang="en" sz="1000">
                <a:solidFill>
                  <a:srgbClr val="428BCA"/>
                </a:solidFill>
                <a:latin typeface="Karla"/>
                <a:ea typeface="Karla"/>
                <a:cs typeface="Karla"/>
                <a:sym typeface="Karla"/>
                <a:hlinkClick r:id="rId3"/>
              </a:rPr>
              <a:t>filter</a:t>
            </a:r>
          </a:p>
          <a:p>
            <a:pPr lvl="0" rtl="0">
              <a:lnSpc>
                <a:spcPct val="115000"/>
              </a:lnSpc>
              <a:spcBef>
                <a:spcPts val="0"/>
              </a:spcBef>
              <a:spcAft>
                <a:spcPts val="800"/>
              </a:spcAft>
              <a:buNone/>
            </a:pPr>
            <a:r>
              <a:rPr lang="en" sz="900">
                <a:solidFill>
                  <a:schemeClr val="dk1"/>
                </a:solidFill>
                <a:latin typeface="Karla"/>
                <a:ea typeface="Karla"/>
                <a:cs typeface="Karla"/>
                <a:sym typeface="Karla"/>
              </a:rPr>
              <a:t>Selects a subset of items from </a:t>
            </a:r>
            <a:r>
              <a:rPr lang="en" sz="900">
                <a:solidFill>
                  <a:srgbClr val="333333"/>
                </a:solidFill>
                <a:highlight>
                  <a:srgbClr val="F4F4F4"/>
                </a:highlight>
                <a:latin typeface="Karla"/>
                <a:ea typeface="Karla"/>
                <a:cs typeface="Karla"/>
                <a:sym typeface="Karla"/>
              </a:rPr>
              <a:t>array</a:t>
            </a:r>
            <a:r>
              <a:rPr lang="en" sz="900">
                <a:solidFill>
                  <a:schemeClr val="dk1"/>
                </a:solidFill>
                <a:latin typeface="Karla"/>
                <a:ea typeface="Karla"/>
                <a:cs typeface="Karla"/>
                <a:sym typeface="Karla"/>
              </a:rPr>
              <a:t> and returns it as a new array.</a:t>
            </a:r>
          </a:p>
          <a:p>
            <a:pPr lvl="0" rtl="0">
              <a:lnSpc>
                <a:spcPct val="115000"/>
              </a:lnSpc>
              <a:spcBef>
                <a:spcPts val="0"/>
              </a:spcBef>
              <a:buNone/>
            </a:pPr>
            <a:r>
              <a:rPr b="1" lang="en" sz="1000">
                <a:solidFill>
                  <a:srgbClr val="428BCA"/>
                </a:solidFill>
                <a:latin typeface="Karla"/>
                <a:ea typeface="Karla"/>
                <a:cs typeface="Karla"/>
                <a:sym typeface="Karla"/>
                <a:hlinkClick r:id="rId4"/>
              </a:rPr>
              <a:t>currency</a:t>
            </a:r>
          </a:p>
          <a:p>
            <a:pPr lvl="0" rtl="0">
              <a:lnSpc>
                <a:spcPct val="115000"/>
              </a:lnSpc>
              <a:spcBef>
                <a:spcPts val="0"/>
              </a:spcBef>
              <a:spcAft>
                <a:spcPts val="800"/>
              </a:spcAft>
              <a:buNone/>
            </a:pPr>
            <a:r>
              <a:rPr lang="en" sz="900">
                <a:solidFill>
                  <a:schemeClr val="dk1"/>
                </a:solidFill>
                <a:latin typeface="Karla"/>
                <a:ea typeface="Karla"/>
                <a:cs typeface="Karla"/>
                <a:sym typeface="Karla"/>
              </a:rPr>
              <a:t>Formats a number as a currency (ie $1,234.56). When no currency symbol is provided, default symbol for current locale is used.</a:t>
            </a:r>
          </a:p>
          <a:p>
            <a:pPr lvl="0" rtl="0">
              <a:lnSpc>
                <a:spcPct val="115000"/>
              </a:lnSpc>
              <a:spcBef>
                <a:spcPts val="0"/>
              </a:spcBef>
              <a:buNone/>
            </a:pPr>
            <a:r>
              <a:rPr b="1" lang="en" sz="1000">
                <a:solidFill>
                  <a:srgbClr val="428BCA"/>
                </a:solidFill>
                <a:latin typeface="Karla"/>
                <a:ea typeface="Karla"/>
                <a:cs typeface="Karla"/>
                <a:sym typeface="Karla"/>
                <a:hlinkClick r:id="rId5"/>
              </a:rPr>
              <a:t>number</a:t>
            </a:r>
          </a:p>
          <a:p>
            <a:pPr lvl="0" rtl="0">
              <a:lnSpc>
                <a:spcPct val="115000"/>
              </a:lnSpc>
              <a:spcBef>
                <a:spcPts val="0"/>
              </a:spcBef>
              <a:spcAft>
                <a:spcPts val="800"/>
              </a:spcAft>
              <a:buNone/>
            </a:pPr>
            <a:r>
              <a:rPr lang="en" sz="900">
                <a:solidFill>
                  <a:schemeClr val="dk1"/>
                </a:solidFill>
                <a:latin typeface="Karla"/>
                <a:ea typeface="Karla"/>
                <a:cs typeface="Karla"/>
                <a:sym typeface="Karla"/>
              </a:rPr>
              <a:t>Formats a number as text.</a:t>
            </a:r>
          </a:p>
          <a:p>
            <a:pPr lvl="0" rtl="0">
              <a:lnSpc>
                <a:spcPct val="115000"/>
              </a:lnSpc>
              <a:spcBef>
                <a:spcPts val="0"/>
              </a:spcBef>
              <a:buNone/>
            </a:pPr>
            <a:r>
              <a:rPr b="1" lang="en" sz="1000">
                <a:solidFill>
                  <a:srgbClr val="428BCA"/>
                </a:solidFill>
                <a:latin typeface="Karla"/>
                <a:ea typeface="Karla"/>
                <a:cs typeface="Karla"/>
                <a:sym typeface="Karla"/>
                <a:hlinkClick r:id="rId6"/>
              </a:rPr>
              <a:t>date</a:t>
            </a:r>
          </a:p>
          <a:p>
            <a:pPr lvl="0" rtl="0">
              <a:lnSpc>
                <a:spcPct val="115000"/>
              </a:lnSpc>
              <a:spcBef>
                <a:spcPts val="0"/>
              </a:spcBef>
              <a:spcAft>
                <a:spcPts val="800"/>
              </a:spcAft>
              <a:buNone/>
            </a:pPr>
            <a:r>
              <a:rPr lang="en" sz="900">
                <a:solidFill>
                  <a:schemeClr val="dk1"/>
                </a:solidFill>
                <a:latin typeface="Karla"/>
                <a:ea typeface="Karla"/>
                <a:cs typeface="Karla"/>
                <a:sym typeface="Karla"/>
              </a:rPr>
              <a:t>Formats </a:t>
            </a:r>
            <a:r>
              <a:rPr lang="en" sz="900">
                <a:solidFill>
                  <a:srgbClr val="333333"/>
                </a:solidFill>
                <a:highlight>
                  <a:srgbClr val="F4F4F4"/>
                </a:highlight>
                <a:latin typeface="Karla"/>
                <a:ea typeface="Karla"/>
                <a:cs typeface="Karla"/>
                <a:sym typeface="Karla"/>
              </a:rPr>
              <a:t>date</a:t>
            </a:r>
            <a:r>
              <a:rPr lang="en" sz="900">
                <a:solidFill>
                  <a:schemeClr val="dk1"/>
                </a:solidFill>
                <a:latin typeface="Karla"/>
                <a:ea typeface="Karla"/>
                <a:cs typeface="Karla"/>
                <a:sym typeface="Karla"/>
              </a:rPr>
              <a:t> to a string based on the requested </a:t>
            </a:r>
            <a:r>
              <a:rPr lang="en" sz="900">
                <a:solidFill>
                  <a:srgbClr val="333333"/>
                </a:solidFill>
                <a:highlight>
                  <a:srgbClr val="F4F4F4"/>
                </a:highlight>
                <a:latin typeface="Karla"/>
                <a:ea typeface="Karla"/>
                <a:cs typeface="Karla"/>
                <a:sym typeface="Karla"/>
              </a:rPr>
              <a:t>format</a:t>
            </a:r>
            <a:r>
              <a:rPr lang="en" sz="900">
                <a:solidFill>
                  <a:schemeClr val="dk1"/>
                </a:solidFill>
                <a:latin typeface="Karla"/>
                <a:ea typeface="Karla"/>
                <a:cs typeface="Karla"/>
                <a:sym typeface="Karla"/>
              </a:rPr>
              <a:t>.</a:t>
            </a:r>
          </a:p>
          <a:p>
            <a:pPr lvl="0" rtl="0">
              <a:lnSpc>
                <a:spcPct val="115000"/>
              </a:lnSpc>
              <a:spcBef>
                <a:spcPts val="0"/>
              </a:spcBef>
              <a:buNone/>
            </a:pPr>
            <a:r>
              <a:rPr b="1" lang="en" sz="1000">
                <a:solidFill>
                  <a:srgbClr val="428BCA"/>
                </a:solidFill>
                <a:latin typeface="Karla"/>
                <a:ea typeface="Karla"/>
                <a:cs typeface="Karla"/>
                <a:sym typeface="Karla"/>
                <a:hlinkClick r:id="rId7"/>
              </a:rPr>
              <a:t>json</a:t>
            </a:r>
          </a:p>
          <a:p>
            <a:pPr lvl="0" rtl="0">
              <a:lnSpc>
                <a:spcPct val="115000"/>
              </a:lnSpc>
              <a:spcBef>
                <a:spcPts val="0"/>
              </a:spcBef>
              <a:spcAft>
                <a:spcPts val="800"/>
              </a:spcAft>
              <a:buNone/>
            </a:pPr>
            <a:r>
              <a:rPr lang="en" sz="900">
                <a:solidFill>
                  <a:schemeClr val="dk1"/>
                </a:solidFill>
                <a:latin typeface="Karla"/>
                <a:ea typeface="Karla"/>
                <a:cs typeface="Karla"/>
                <a:sym typeface="Karla"/>
              </a:rPr>
              <a:t>Allows you to convert a JavaScript object into JSON string.</a:t>
            </a:r>
          </a:p>
          <a:p>
            <a:pPr lvl="0" rtl="0">
              <a:lnSpc>
                <a:spcPct val="115000"/>
              </a:lnSpc>
              <a:spcBef>
                <a:spcPts val="0"/>
              </a:spcBef>
              <a:buNone/>
            </a:pPr>
            <a:r>
              <a:rPr b="1" lang="en" sz="1000">
                <a:solidFill>
                  <a:srgbClr val="428BCA"/>
                </a:solidFill>
                <a:latin typeface="Karla"/>
                <a:ea typeface="Karla"/>
                <a:cs typeface="Karla"/>
                <a:sym typeface="Karla"/>
                <a:hlinkClick r:id="rId8"/>
              </a:rPr>
              <a:t>lowercase</a:t>
            </a:r>
          </a:p>
          <a:p>
            <a:pPr lvl="0" rtl="0">
              <a:lnSpc>
                <a:spcPct val="115000"/>
              </a:lnSpc>
              <a:spcBef>
                <a:spcPts val="0"/>
              </a:spcBef>
              <a:spcAft>
                <a:spcPts val="800"/>
              </a:spcAft>
              <a:buNone/>
            </a:pPr>
            <a:r>
              <a:rPr lang="en" sz="900">
                <a:solidFill>
                  <a:schemeClr val="dk1"/>
                </a:solidFill>
                <a:latin typeface="Karla"/>
                <a:ea typeface="Karla"/>
                <a:cs typeface="Karla"/>
                <a:sym typeface="Karla"/>
              </a:rPr>
              <a:t>Converts string to lowercase.</a:t>
            </a:r>
          </a:p>
          <a:p>
            <a:pPr lvl="0" rtl="0">
              <a:lnSpc>
                <a:spcPct val="115000"/>
              </a:lnSpc>
              <a:spcBef>
                <a:spcPts val="0"/>
              </a:spcBef>
              <a:buNone/>
            </a:pPr>
            <a:r>
              <a:rPr b="1" lang="en" sz="1000">
                <a:solidFill>
                  <a:srgbClr val="428BCA"/>
                </a:solidFill>
                <a:latin typeface="Karla"/>
                <a:ea typeface="Karla"/>
                <a:cs typeface="Karla"/>
                <a:sym typeface="Karla"/>
                <a:hlinkClick r:id="rId9"/>
              </a:rPr>
              <a:t>uppercase</a:t>
            </a:r>
          </a:p>
          <a:p>
            <a:pPr lvl="0" rtl="0">
              <a:lnSpc>
                <a:spcPct val="115000"/>
              </a:lnSpc>
              <a:spcBef>
                <a:spcPts val="0"/>
              </a:spcBef>
              <a:spcAft>
                <a:spcPts val="800"/>
              </a:spcAft>
              <a:buNone/>
            </a:pPr>
            <a:r>
              <a:rPr lang="en" sz="900">
                <a:solidFill>
                  <a:schemeClr val="dk1"/>
                </a:solidFill>
                <a:latin typeface="Karla"/>
                <a:ea typeface="Karla"/>
                <a:cs typeface="Karla"/>
                <a:sym typeface="Karla"/>
              </a:rPr>
              <a:t>Converts string to uppercase.</a:t>
            </a:r>
          </a:p>
          <a:p>
            <a:pPr lvl="0" rtl="0">
              <a:lnSpc>
                <a:spcPct val="115000"/>
              </a:lnSpc>
              <a:spcBef>
                <a:spcPts val="0"/>
              </a:spcBef>
              <a:buNone/>
            </a:pPr>
            <a:r>
              <a:rPr b="1" lang="en" sz="1000">
                <a:solidFill>
                  <a:srgbClr val="428BCA"/>
                </a:solidFill>
                <a:latin typeface="Karla"/>
                <a:ea typeface="Karla"/>
                <a:cs typeface="Karla"/>
                <a:sym typeface="Karla"/>
                <a:hlinkClick r:id="rId10"/>
              </a:rPr>
              <a:t>limitTo</a:t>
            </a:r>
          </a:p>
          <a:p>
            <a:pPr lvl="0" rtl="0">
              <a:lnSpc>
                <a:spcPct val="115000"/>
              </a:lnSpc>
              <a:spcBef>
                <a:spcPts val="0"/>
              </a:spcBef>
              <a:spcAft>
                <a:spcPts val="800"/>
              </a:spcAft>
              <a:buNone/>
            </a:pPr>
            <a:r>
              <a:rPr lang="en" sz="900">
                <a:solidFill>
                  <a:schemeClr val="dk1"/>
                </a:solidFill>
                <a:latin typeface="Karla"/>
                <a:ea typeface="Karla"/>
                <a:cs typeface="Karla"/>
                <a:sym typeface="Karla"/>
              </a:rPr>
              <a:t>Creates a new array or string containing only a specified number of elements. The elements are taken from either the beginning or the end of the source array, string or number, as specified by the value and sign (positive or negative) of </a:t>
            </a:r>
            <a:r>
              <a:rPr lang="en" sz="900">
                <a:solidFill>
                  <a:srgbClr val="333333"/>
                </a:solidFill>
                <a:highlight>
                  <a:srgbClr val="F4F4F4"/>
                </a:highlight>
                <a:latin typeface="Karla"/>
                <a:ea typeface="Karla"/>
                <a:cs typeface="Karla"/>
                <a:sym typeface="Karla"/>
              </a:rPr>
              <a:t>limit</a:t>
            </a:r>
            <a:r>
              <a:rPr lang="en" sz="900">
                <a:solidFill>
                  <a:schemeClr val="dk1"/>
                </a:solidFill>
                <a:latin typeface="Karla"/>
                <a:ea typeface="Karla"/>
                <a:cs typeface="Karla"/>
                <a:sym typeface="Karla"/>
              </a:rPr>
              <a:t>. If a number is used as input, it is converted to a string.</a:t>
            </a:r>
          </a:p>
          <a:p>
            <a:pPr lvl="0" rtl="0">
              <a:lnSpc>
                <a:spcPct val="115000"/>
              </a:lnSpc>
              <a:spcBef>
                <a:spcPts val="0"/>
              </a:spcBef>
              <a:buNone/>
            </a:pPr>
            <a:r>
              <a:rPr b="1" lang="en" sz="1000">
                <a:solidFill>
                  <a:srgbClr val="428BCA"/>
                </a:solidFill>
                <a:latin typeface="Karla"/>
                <a:ea typeface="Karla"/>
                <a:cs typeface="Karla"/>
                <a:sym typeface="Karla"/>
                <a:hlinkClick r:id="rId11"/>
              </a:rPr>
              <a:t>orderBy</a:t>
            </a:r>
          </a:p>
          <a:p>
            <a:pPr lvl="0" rtl="0">
              <a:lnSpc>
                <a:spcPct val="115000"/>
              </a:lnSpc>
              <a:spcBef>
                <a:spcPts val="0"/>
              </a:spcBef>
              <a:spcAft>
                <a:spcPts val="800"/>
              </a:spcAft>
              <a:buNone/>
            </a:pPr>
            <a:r>
              <a:rPr lang="en" sz="900">
                <a:solidFill>
                  <a:schemeClr val="dk1"/>
                </a:solidFill>
                <a:latin typeface="Karla"/>
                <a:ea typeface="Karla"/>
                <a:cs typeface="Karla"/>
                <a:sym typeface="Karla"/>
              </a:rPr>
              <a:t>Orders a specified </a:t>
            </a:r>
            <a:r>
              <a:rPr lang="en" sz="900">
                <a:solidFill>
                  <a:srgbClr val="333333"/>
                </a:solidFill>
                <a:highlight>
                  <a:srgbClr val="F4F4F4"/>
                </a:highlight>
                <a:latin typeface="Karla"/>
                <a:ea typeface="Karla"/>
                <a:cs typeface="Karla"/>
                <a:sym typeface="Karla"/>
              </a:rPr>
              <a:t>array</a:t>
            </a:r>
            <a:r>
              <a:rPr lang="en" sz="900">
                <a:solidFill>
                  <a:schemeClr val="dk1"/>
                </a:solidFill>
                <a:latin typeface="Karla"/>
                <a:ea typeface="Karla"/>
                <a:cs typeface="Karla"/>
                <a:sym typeface="Karla"/>
              </a:rPr>
              <a:t> by the </a:t>
            </a:r>
            <a:r>
              <a:rPr lang="en" sz="900">
                <a:solidFill>
                  <a:srgbClr val="333333"/>
                </a:solidFill>
                <a:highlight>
                  <a:srgbClr val="F4F4F4"/>
                </a:highlight>
                <a:latin typeface="Karla"/>
                <a:ea typeface="Karla"/>
                <a:cs typeface="Karla"/>
                <a:sym typeface="Karla"/>
              </a:rPr>
              <a:t>expression</a:t>
            </a:r>
            <a:r>
              <a:rPr lang="en" sz="900">
                <a:solidFill>
                  <a:schemeClr val="dk1"/>
                </a:solidFill>
                <a:latin typeface="Karla"/>
                <a:ea typeface="Karla"/>
                <a:cs typeface="Karla"/>
                <a:sym typeface="Karla"/>
              </a:rPr>
              <a:t> predicate. It is ordered alphabetically for strings and numerically for numbers.</a:t>
            </a:r>
          </a:p>
        </p:txBody>
      </p:sp>
      <p:sp>
        <p:nvSpPr>
          <p:cNvPr id="327" name="Shape 327"/>
          <p:cNvSpPr txBox="1"/>
          <p:nvPr/>
        </p:nvSpPr>
        <p:spPr>
          <a:xfrm>
            <a:off x="3946850" y="187850"/>
            <a:ext cx="2773800" cy="462300"/>
          </a:xfrm>
          <a:prstGeom prst="rect">
            <a:avLst/>
          </a:prstGeom>
          <a:noFill/>
          <a:ln>
            <a:noFill/>
          </a:ln>
        </p:spPr>
        <p:txBody>
          <a:bodyPr anchorCtr="0" anchor="t" bIns="91425" lIns="91425" rIns="91425" tIns="91425">
            <a:noAutofit/>
          </a:bodyPr>
          <a:lstStyle/>
          <a:p>
            <a:pPr lvl="0" rtl="0">
              <a:spcBef>
                <a:spcPts val="0"/>
              </a:spcBef>
              <a:buNone/>
            </a:pPr>
            <a:r>
              <a:rPr lang="en" sz="1100" u="sng">
                <a:solidFill>
                  <a:schemeClr val="hlink"/>
                </a:solidFill>
                <a:latin typeface="Karla"/>
                <a:ea typeface="Karla"/>
                <a:cs typeface="Karla"/>
                <a:sym typeface="Karla"/>
                <a:hlinkClick r:id="rId12"/>
              </a:rPr>
              <a:t>https://docs.angularjs.org/api/ng/filter</a:t>
            </a:r>
            <a:r>
              <a:rPr lang="en" sz="1100">
                <a:solidFill>
                  <a:srgbClr val="999999"/>
                </a:solidFill>
                <a:latin typeface="Karla"/>
                <a:ea typeface="Karla"/>
                <a:cs typeface="Karla"/>
                <a:sym typeface="Karla"/>
              </a:rPr>
              <a:t> </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DDC39"/>
        </a:solidFill>
      </p:bgPr>
    </p:bg>
    <p:spTree>
      <p:nvGrpSpPr>
        <p:cNvPr id="331" name="Shape 331"/>
        <p:cNvGrpSpPr/>
        <p:nvPr/>
      </p:nvGrpSpPr>
      <p:grpSpPr>
        <a:xfrm>
          <a:off x="0" y="0"/>
          <a:ext cx="0" cy="0"/>
          <a:chOff x="0" y="0"/>
          <a:chExt cx="0" cy="0"/>
        </a:xfrm>
      </p:grpSpPr>
      <p:sp>
        <p:nvSpPr>
          <p:cNvPr id="332" name="Shape 332"/>
          <p:cNvSpPr txBox="1"/>
          <p:nvPr/>
        </p:nvSpPr>
        <p:spPr>
          <a:xfrm>
            <a:off x="383800" y="1123950"/>
            <a:ext cx="5905200" cy="567599"/>
          </a:xfrm>
          <a:prstGeom prst="rect">
            <a:avLst/>
          </a:prstGeom>
          <a:noFill/>
          <a:ln>
            <a:noFill/>
          </a:ln>
        </p:spPr>
        <p:txBody>
          <a:bodyPr anchorCtr="0" anchor="t" bIns="91425" lIns="91425" rIns="91425" tIns="91425">
            <a:noAutofit/>
          </a:bodyPr>
          <a:lstStyle/>
          <a:p>
            <a:pPr lvl="0" rtl="0">
              <a:spcBef>
                <a:spcPts val="600"/>
              </a:spcBef>
              <a:buNone/>
            </a:pPr>
            <a:r>
              <a:rPr lang="en" sz="1200">
                <a:solidFill>
                  <a:srgbClr val="999999"/>
                </a:solidFill>
                <a:latin typeface="Karla"/>
                <a:ea typeface="Karla"/>
                <a:cs typeface="Karla"/>
                <a:sym typeface="Karla"/>
              </a:rPr>
              <a:t>The </a:t>
            </a:r>
            <a:r>
              <a:rPr b="1" lang="en" sz="1200">
                <a:solidFill>
                  <a:srgbClr val="999999"/>
                </a:solidFill>
                <a:latin typeface="Karla"/>
                <a:ea typeface="Karla"/>
                <a:cs typeface="Karla"/>
                <a:sym typeface="Karla"/>
              </a:rPr>
              <a:t>$filter</a:t>
            </a:r>
            <a:r>
              <a:rPr lang="en" sz="1200">
                <a:solidFill>
                  <a:srgbClr val="999999"/>
                </a:solidFill>
                <a:latin typeface="Karla"/>
                <a:ea typeface="Karla"/>
                <a:cs typeface="Karla"/>
                <a:sym typeface="Karla"/>
              </a:rPr>
              <a:t> service can be used to retrieve filter by name.</a:t>
            </a:r>
          </a:p>
        </p:txBody>
      </p:sp>
      <p:sp>
        <p:nvSpPr>
          <p:cNvPr id="333" name="Shape 333"/>
          <p:cNvSpPr txBox="1"/>
          <p:nvPr/>
        </p:nvSpPr>
        <p:spPr>
          <a:xfrm>
            <a:off x="401750" y="1618500"/>
            <a:ext cx="7059599" cy="3369300"/>
          </a:xfrm>
          <a:prstGeom prst="rect">
            <a:avLst/>
          </a:prstGeom>
          <a:noFill/>
          <a:ln>
            <a:noFill/>
          </a:ln>
        </p:spPr>
        <p:txBody>
          <a:bodyPr anchorCtr="0" anchor="ctr" bIns="91425" lIns="91425" rIns="91425" tIns="91425">
            <a:noAutofit/>
          </a:bodyPr>
          <a:lstStyle/>
          <a:p>
            <a:pPr lvl="0" rtl="0">
              <a:spcBef>
                <a:spcPts val="0"/>
              </a:spcBef>
              <a:buNone/>
            </a:pPr>
            <a:r>
              <a:rPr lang="en" sz="1200">
                <a:latin typeface="Consolas"/>
                <a:ea typeface="Consolas"/>
                <a:cs typeface="Consolas"/>
                <a:sym typeface="Consolas"/>
              </a:rPr>
              <a:t>&lt;!DOCTYPE html&gt;</a:t>
            </a:r>
          </a:p>
          <a:p>
            <a:pPr lvl="0" rtl="0">
              <a:spcBef>
                <a:spcPts val="0"/>
              </a:spcBef>
              <a:buNone/>
            </a:pPr>
            <a:r>
              <a:rPr lang="en" sz="1200">
                <a:latin typeface="Consolas"/>
                <a:ea typeface="Consolas"/>
                <a:cs typeface="Consolas"/>
                <a:sym typeface="Consolas"/>
              </a:rPr>
              <a:t>&lt;html ng-app&gt;</a:t>
            </a:r>
          </a:p>
          <a:p>
            <a:pPr lvl="0" rtl="0">
              <a:spcBef>
                <a:spcPts val="0"/>
              </a:spcBef>
              <a:buNone/>
            </a:pPr>
            <a:r>
              <a:rPr lang="en" sz="1200">
                <a:latin typeface="Consolas"/>
                <a:ea typeface="Consolas"/>
                <a:cs typeface="Consolas"/>
                <a:sym typeface="Consolas"/>
              </a:rPr>
              <a:t>    &lt;head&gt;</a:t>
            </a:r>
          </a:p>
          <a:p>
            <a:pPr lvl="0" rtl="0">
              <a:spcBef>
                <a:spcPts val="0"/>
              </a:spcBef>
              <a:buNone/>
            </a:pPr>
            <a:r>
              <a:rPr lang="en" sz="1200">
                <a:latin typeface="Consolas"/>
                <a:ea typeface="Consolas"/>
                <a:cs typeface="Consolas"/>
                <a:sym typeface="Consolas"/>
              </a:rPr>
              <a:t>        &lt;title&gt;05-filters-in-js&lt;/title&gt;</a:t>
            </a:r>
          </a:p>
          <a:p>
            <a:pPr lvl="0" rtl="0">
              <a:spcBef>
                <a:spcPts val="0"/>
              </a:spcBef>
              <a:buNone/>
            </a:pPr>
            <a:r>
              <a:rPr lang="en" sz="1200">
                <a:latin typeface="Consolas"/>
                <a:ea typeface="Consolas"/>
                <a:cs typeface="Consolas"/>
                <a:sym typeface="Consolas"/>
              </a:rPr>
              <a:t>        &lt;script src="https://ajax.googleapis.com/ajax/libs/angularjs/1.2.27/angular.js"&gt;&lt;/script&gt;</a:t>
            </a:r>
          </a:p>
          <a:p>
            <a:pPr lvl="0" rtl="0">
              <a:spcBef>
                <a:spcPts val="0"/>
              </a:spcBef>
              <a:buNone/>
            </a:pPr>
            <a:r>
              <a:rPr lang="en" sz="1200">
                <a:latin typeface="Consolas"/>
                <a:ea typeface="Consolas"/>
                <a:cs typeface="Consolas"/>
                <a:sym typeface="Consolas"/>
              </a:rPr>
              <a:t>        &lt;script&gt;</a:t>
            </a:r>
          </a:p>
          <a:p>
            <a:pPr lvl="0" rtl="0">
              <a:spcBef>
                <a:spcPts val="0"/>
              </a:spcBef>
              <a:buNone/>
            </a:pPr>
            <a:r>
              <a:rPr lang="en" sz="1200">
                <a:latin typeface="Consolas"/>
                <a:ea typeface="Consolas"/>
                <a:cs typeface="Consolas"/>
                <a:sym typeface="Consolas"/>
              </a:rPr>
              <a:t>            function MyController($scope, $filter) {</a:t>
            </a:r>
          </a:p>
          <a:p>
            <a:pPr lvl="0" rtl="0">
              <a:spcBef>
                <a:spcPts val="0"/>
              </a:spcBef>
              <a:buNone/>
            </a:pPr>
            <a:r>
              <a:rPr lang="en" sz="1200">
                <a:latin typeface="Consolas"/>
                <a:ea typeface="Consolas"/>
                <a:cs typeface="Consolas"/>
                <a:sym typeface="Consolas"/>
              </a:rPr>
              <a:t>                </a:t>
            </a:r>
            <a:r>
              <a:rPr lang="en" sz="1200">
                <a:solidFill>
                  <a:srgbClr val="FF5722"/>
                </a:solidFill>
                <a:latin typeface="Consolas"/>
                <a:ea typeface="Consolas"/>
                <a:cs typeface="Consolas"/>
                <a:sym typeface="Consolas"/>
              </a:rPr>
              <a:t>$scope.</a:t>
            </a:r>
            <a:r>
              <a:rPr b="1" lang="en" sz="1200">
                <a:solidFill>
                  <a:srgbClr val="FF5722"/>
                </a:solidFill>
                <a:latin typeface="Consolas"/>
                <a:ea typeface="Consolas"/>
                <a:cs typeface="Consolas"/>
                <a:sym typeface="Consolas"/>
              </a:rPr>
              <a:t>getTodayAsString</a:t>
            </a:r>
            <a:r>
              <a:rPr lang="en" sz="1200">
                <a:latin typeface="Consolas"/>
                <a:ea typeface="Consolas"/>
                <a:cs typeface="Consolas"/>
                <a:sym typeface="Consolas"/>
              </a:rPr>
              <a:t> = function() {</a:t>
            </a:r>
          </a:p>
          <a:p>
            <a:pPr lvl="0" rtl="0">
              <a:spcBef>
                <a:spcPts val="0"/>
              </a:spcBef>
              <a:buNone/>
            </a:pPr>
            <a:r>
              <a:rPr lang="en" sz="1200">
                <a:latin typeface="Consolas"/>
                <a:ea typeface="Consolas"/>
                <a:cs typeface="Consolas"/>
                <a:sym typeface="Consolas"/>
              </a:rPr>
              <a:t>                    return </a:t>
            </a:r>
            <a:r>
              <a:rPr b="1" lang="en" sz="1200">
                <a:solidFill>
                  <a:srgbClr val="2196F3"/>
                </a:solidFill>
                <a:latin typeface="Consolas"/>
                <a:ea typeface="Consolas"/>
                <a:cs typeface="Consolas"/>
                <a:sym typeface="Consolas"/>
              </a:rPr>
              <a:t>$filter('date')</a:t>
            </a:r>
            <a:r>
              <a:rPr b="1" lang="en" sz="1200">
                <a:solidFill>
                  <a:srgbClr val="E91E63"/>
                </a:solidFill>
                <a:latin typeface="Consolas"/>
                <a:ea typeface="Consolas"/>
                <a:cs typeface="Consolas"/>
                <a:sym typeface="Consolas"/>
              </a:rPr>
              <a:t>(</a:t>
            </a:r>
            <a:r>
              <a:rPr b="1" lang="en" sz="1200">
                <a:solidFill>
                  <a:srgbClr val="4CAF50"/>
                </a:solidFill>
                <a:latin typeface="Consolas"/>
                <a:ea typeface="Consolas"/>
                <a:cs typeface="Consolas"/>
                <a:sym typeface="Consolas"/>
              </a:rPr>
              <a:t>new Date()</a:t>
            </a:r>
            <a:r>
              <a:rPr lang="en" sz="1200">
                <a:latin typeface="Consolas"/>
                <a:ea typeface="Consolas"/>
                <a:cs typeface="Consolas"/>
                <a:sym typeface="Consolas"/>
              </a:rPr>
              <a:t>, </a:t>
            </a:r>
            <a:r>
              <a:rPr b="1" lang="en" sz="1200">
                <a:solidFill>
                  <a:srgbClr val="4CAF50"/>
                </a:solidFill>
                <a:latin typeface="Consolas"/>
                <a:ea typeface="Consolas"/>
                <a:cs typeface="Consolas"/>
                <a:sym typeface="Consolas"/>
              </a:rPr>
              <a:t>'d-M-y'</a:t>
            </a:r>
            <a:r>
              <a:rPr b="1" lang="en" sz="1200">
                <a:solidFill>
                  <a:srgbClr val="E91E63"/>
                </a:solidFill>
                <a:latin typeface="Consolas"/>
                <a:ea typeface="Consolas"/>
                <a:cs typeface="Consolas"/>
                <a:sym typeface="Consolas"/>
              </a:rPr>
              <a:t>)</a:t>
            </a:r>
            <a:r>
              <a:rPr lang="en" sz="1200">
                <a:latin typeface="Consolas"/>
                <a:ea typeface="Consolas"/>
                <a:cs typeface="Consolas"/>
                <a:sym typeface="Consolas"/>
              </a:rPr>
              <a:t>;</a:t>
            </a:r>
          </a:p>
          <a:p>
            <a:pPr lvl="0" rtl="0">
              <a:spcBef>
                <a:spcPts val="0"/>
              </a:spcBef>
              <a:buNone/>
            </a:pPr>
            <a:r>
              <a:rPr lang="en" sz="1200">
                <a:latin typeface="Consolas"/>
                <a:ea typeface="Consolas"/>
                <a:cs typeface="Consolas"/>
                <a:sym typeface="Consolas"/>
              </a:rPr>
              <a:t>                };</a:t>
            </a:r>
          </a:p>
          <a:p>
            <a:pPr lvl="0" rtl="0">
              <a:spcBef>
                <a:spcPts val="0"/>
              </a:spcBef>
              <a:buNone/>
            </a:pPr>
            <a:r>
              <a:rPr lang="en" sz="1200">
                <a:latin typeface="Consolas"/>
                <a:ea typeface="Consolas"/>
                <a:cs typeface="Consolas"/>
                <a:sym typeface="Consolas"/>
              </a:rPr>
              <a:t>            }</a:t>
            </a:r>
          </a:p>
          <a:p>
            <a:pPr lvl="0" rtl="0">
              <a:spcBef>
                <a:spcPts val="0"/>
              </a:spcBef>
              <a:buNone/>
            </a:pPr>
            <a:r>
              <a:rPr lang="en" sz="1200">
                <a:latin typeface="Consolas"/>
                <a:ea typeface="Consolas"/>
                <a:cs typeface="Consolas"/>
                <a:sym typeface="Consolas"/>
              </a:rPr>
              <a:t>        &lt;/script&gt;</a:t>
            </a:r>
          </a:p>
          <a:p>
            <a:pPr lvl="0" rtl="0">
              <a:spcBef>
                <a:spcPts val="0"/>
              </a:spcBef>
              <a:buNone/>
            </a:pPr>
            <a:r>
              <a:rPr lang="en" sz="1200">
                <a:latin typeface="Consolas"/>
                <a:ea typeface="Consolas"/>
                <a:cs typeface="Consolas"/>
                <a:sym typeface="Consolas"/>
              </a:rPr>
              <a:t>    &lt;/head&gt;</a:t>
            </a:r>
          </a:p>
          <a:p>
            <a:pPr lvl="0" rtl="0">
              <a:spcBef>
                <a:spcPts val="0"/>
              </a:spcBef>
              <a:buNone/>
            </a:pPr>
            <a:r>
              <a:rPr lang="en" sz="1200">
                <a:latin typeface="Consolas"/>
                <a:ea typeface="Consolas"/>
                <a:cs typeface="Consolas"/>
                <a:sym typeface="Consolas"/>
              </a:rPr>
              <a:t>    &lt;body ng-controller="MyController"&gt;</a:t>
            </a:r>
          </a:p>
          <a:p>
            <a:pPr lvl="0" rtl="0">
              <a:spcBef>
                <a:spcPts val="0"/>
              </a:spcBef>
              <a:buNone/>
            </a:pPr>
            <a:r>
              <a:rPr lang="en" sz="1200">
                <a:latin typeface="Consolas"/>
                <a:ea typeface="Consolas"/>
                <a:cs typeface="Consolas"/>
                <a:sym typeface="Consolas"/>
              </a:rPr>
              <a:t>        Today is {{ </a:t>
            </a:r>
            <a:r>
              <a:rPr b="1" lang="en" sz="1200">
                <a:solidFill>
                  <a:srgbClr val="FF5722"/>
                </a:solidFill>
                <a:latin typeface="Consolas"/>
                <a:ea typeface="Consolas"/>
                <a:cs typeface="Consolas"/>
                <a:sym typeface="Consolas"/>
              </a:rPr>
              <a:t>getTodayAsString()</a:t>
            </a:r>
            <a:r>
              <a:rPr lang="en" sz="1200">
                <a:latin typeface="Consolas"/>
                <a:ea typeface="Consolas"/>
                <a:cs typeface="Consolas"/>
                <a:sym typeface="Consolas"/>
              </a:rPr>
              <a:t> }}</a:t>
            </a:r>
          </a:p>
          <a:p>
            <a:pPr lvl="0" rtl="0">
              <a:spcBef>
                <a:spcPts val="0"/>
              </a:spcBef>
              <a:buNone/>
            </a:pPr>
            <a:r>
              <a:rPr lang="en" sz="1200">
                <a:latin typeface="Consolas"/>
                <a:ea typeface="Consolas"/>
                <a:cs typeface="Consolas"/>
                <a:sym typeface="Consolas"/>
              </a:rPr>
              <a:t>    &lt;/body&gt;</a:t>
            </a:r>
          </a:p>
          <a:p>
            <a:pPr lvl="0" rtl="0">
              <a:spcBef>
                <a:spcPts val="0"/>
              </a:spcBef>
              <a:buNone/>
            </a:pPr>
            <a:r>
              <a:rPr lang="en" sz="1200">
                <a:latin typeface="Consolas"/>
                <a:ea typeface="Consolas"/>
                <a:cs typeface="Consolas"/>
                <a:sym typeface="Consolas"/>
              </a:rPr>
              <a:t>&lt;/html&gt;</a:t>
            </a:r>
          </a:p>
        </p:txBody>
      </p:sp>
      <p:sp>
        <p:nvSpPr>
          <p:cNvPr id="334" name="Shape 334"/>
          <p:cNvSpPr txBox="1"/>
          <p:nvPr>
            <p:ph type="title"/>
          </p:nvPr>
        </p:nvSpPr>
        <p:spPr>
          <a:xfrm>
            <a:off x="825000" y="360500"/>
            <a:ext cx="5627099" cy="409500"/>
          </a:xfrm>
          <a:prstGeom prst="rect">
            <a:avLst/>
          </a:prstGeom>
        </p:spPr>
        <p:txBody>
          <a:bodyPr anchorCtr="0" anchor="b" bIns="91425" lIns="91425" rIns="91425" tIns="91425">
            <a:noAutofit/>
          </a:bodyPr>
          <a:lstStyle/>
          <a:p>
            <a:pPr lvl="0" rtl="0">
              <a:spcBef>
                <a:spcPts val="0"/>
              </a:spcBef>
              <a:buNone/>
            </a:pPr>
            <a:r>
              <a:rPr lang="en" sz="2400"/>
              <a:t>Accessing filters from JS</a:t>
            </a:r>
          </a:p>
        </p:txBody>
      </p:sp>
      <p:grpSp>
        <p:nvGrpSpPr>
          <p:cNvPr id="335" name="Shape 335"/>
          <p:cNvGrpSpPr/>
          <p:nvPr/>
        </p:nvGrpSpPr>
        <p:grpSpPr>
          <a:xfrm>
            <a:off x="459999" y="338517"/>
            <a:ext cx="304008" cy="326513"/>
            <a:chOff x="616425" y="2329600"/>
            <a:chExt cx="361700" cy="388475"/>
          </a:xfrm>
        </p:grpSpPr>
        <p:sp>
          <p:nvSpPr>
            <p:cNvPr id="336" name="Shape 336"/>
            <p:cNvSpPr/>
            <p:nvPr/>
          </p:nvSpPr>
          <p:spPr>
            <a:xfrm>
              <a:off x="616425" y="2329600"/>
              <a:ext cx="361700" cy="388475"/>
            </a:xfrm>
            <a:custGeom>
              <a:pathLst>
                <a:path extrusionOk="0" fill="none" h="15539" w="14468">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37" name="Shape 337"/>
            <p:cNvSpPr/>
            <p:nvPr/>
          </p:nvSpPr>
          <p:spPr>
            <a:xfrm>
              <a:off x="704725" y="2545750"/>
              <a:ext cx="185125" cy="25"/>
            </a:xfrm>
            <a:custGeom>
              <a:pathLst>
                <a:path extrusionOk="0" fill="none" h="1" w="7405">
                  <a:moveTo>
                    <a:pt x="7404" y="0"/>
                  </a:moveTo>
                  <a:lnTo>
                    <a:pt x="0" y="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38" name="Shape 338"/>
            <p:cNvSpPr/>
            <p:nvPr/>
          </p:nvSpPr>
          <p:spPr>
            <a:xfrm>
              <a:off x="811875" y="2626125"/>
              <a:ext cx="31075" cy="31075"/>
            </a:xfrm>
            <a:custGeom>
              <a:pathLst>
                <a:path extrusionOk="0" fill="none" h="1243" w="1243">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39" name="Shape 339"/>
            <p:cNvSpPr/>
            <p:nvPr/>
          </p:nvSpPr>
          <p:spPr>
            <a:xfrm>
              <a:off x="751000" y="2568275"/>
              <a:ext cx="54200" cy="53600"/>
            </a:xfrm>
            <a:custGeom>
              <a:pathLst>
                <a:path extrusionOk="0" fill="none" h="2144" w="2168">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40" name="Shape 340"/>
            <p:cNvSpPr/>
            <p:nvPr/>
          </p:nvSpPr>
          <p:spPr>
            <a:xfrm>
              <a:off x="769875" y="2662650"/>
              <a:ext cx="23775" cy="23775"/>
            </a:xfrm>
            <a:custGeom>
              <a:pathLst>
                <a:path extrusionOk="0" fill="none" h="951" w="951">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41" name="Shape 341"/>
            <p:cNvSpPr/>
            <p:nvPr/>
          </p:nvSpPr>
          <p:spPr>
            <a:xfrm>
              <a:off x="799700" y="2503125"/>
              <a:ext cx="24375" cy="23775"/>
            </a:xfrm>
            <a:custGeom>
              <a:pathLst>
                <a:path extrusionOk="0" fill="none" h="951" w="975">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42" name="Shape 342"/>
            <p:cNvSpPr/>
            <p:nvPr/>
          </p:nvSpPr>
          <p:spPr>
            <a:xfrm>
              <a:off x="766825" y="2388050"/>
              <a:ext cx="60925" cy="25"/>
            </a:xfrm>
            <a:custGeom>
              <a:pathLst>
                <a:path extrusionOk="0" fill="none" h="1" w="2437">
                  <a:moveTo>
                    <a:pt x="2436" y="0"/>
                  </a:moveTo>
                  <a:lnTo>
                    <a:pt x="1" y="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43" name="Shape 343"/>
            <p:cNvSpPr/>
            <p:nvPr/>
          </p:nvSpPr>
          <p:spPr>
            <a:xfrm>
              <a:off x="769875" y="2456250"/>
              <a:ext cx="31075" cy="31075"/>
            </a:xfrm>
            <a:custGeom>
              <a:pathLst>
                <a:path extrusionOk="0" fill="none" h="1243" w="1243">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344" name="Shape 344"/>
          <p:cNvSpPr txBox="1"/>
          <p:nvPr/>
        </p:nvSpPr>
        <p:spPr>
          <a:xfrm>
            <a:off x="383800" y="666750"/>
            <a:ext cx="7434599" cy="409500"/>
          </a:xfrm>
          <a:prstGeom prst="rect">
            <a:avLst/>
          </a:prstGeom>
          <a:noFill/>
          <a:ln>
            <a:noFill/>
          </a:ln>
        </p:spPr>
        <p:txBody>
          <a:bodyPr anchorCtr="0" anchor="t" bIns="91425" lIns="91425" rIns="91425" tIns="91425">
            <a:noAutofit/>
          </a:bodyPr>
          <a:lstStyle/>
          <a:p>
            <a:pPr lvl="0" rtl="0">
              <a:spcBef>
                <a:spcPts val="600"/>
              </a:spcBef>
              <a:buNone/>
            </a:pPr>
            <a:r>
              <a:rPr lang="en" sz="1100" u="sng">
                <a:solidFill>
                  <a:schemeClr val="hlink"/>
                </a:solidFill>
                <a:latin typeface="Karla"/>
                <a:ea typeface="Karla"/>
                <a:cs typeface="Karla"/>
                <a:sym typeface="Karla"/>
                <a:hlinkClick r:id="rId3"/>
              </a:rPr>
              <a:t>https://github.com/bhovhannes/trainings/blob/master/angular/examples/05-filters-in-js/index.html</a:t>
            </a:r>
            <a:r>
              <a:rPr lang="en" sz="1100">
                <a:solidFill>
                  <a:srgbClr val="999999"/>
                </a:solidFill>
                <a:latin typeface="Karla"/>
                <a:ea typeface="Karla"/>
                <a:cs typeface="Karla"/>
                <a:sym typeface="Karla"/>
                <a:hlinkClick r:id="rId4"/>
              </a:rPr>
              <a:t> </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DDC39"/>
        </a:solidFill>
      </p:bgPr>
    </p:bg>
    <p:spTree>
      <p:nvGrpSpPr>
        <p:cNvPr id="348" name="Shape 348"/>
        <p:cNvGrpSpPr/>
        <p:nvPr/>
      </p:nvGrpSpPr>
      <p:grpSpPr>
        <a:xfrm>
          <a:off x="0" y="0"/>
          <a:ext cx="0" cy="0"/>
          <a:chOff x="0" y="0"/>
          <a:chExt cx="0" cy="0"/>
        </a:xfrm>
      </p:grpSpPr>
      <p:sp>
        <p:nvSpPr>
          <p:cNvPr id="349" name="Shape 349"/>
          <p:cNvSpPr txBox="1"/>
          <p:nvPr>
            <p:ph type="title"/>
          </p:nvPr>
        </p:nvSpPr>
        <p:spPr>
          <a:xfrm>
            <a:off x="841000" y="665300"/>
            <a:ext cx="4801499" cy="409500"/>
          </a:xfrm>
          <a:prstGeom prst="rect">
            <a:avLst/>
          </a:prstGeom>
        </p:spPr>
        <p:txBody>
          <a:bodyPr anchorCtr="0" anchor="b" bIns="91425" lIns="91425" rIns="91425" tIns="91425">
            <a:noAutofit/>
          </a:bodyPr>
          <a:lstStyle/>
          <a:p>
            <a:pPr lvl="0" rtl="0">
              <a:spcBef>
                <a:spcPts val="0"/>
              </a:spcBef>
              <a:buNone/>
            </a:pPr>
            <a:r>
              <a:rPr lang="en" sz="2400"/>
              <a:t>Custom filters</a:t>
            </a:r>
          </a:p>
        </p:txBody>
      </p:sp>
      <p:grpSp>
        <p:nvGrpSpPr>
          <p:cNvPr id="350" name="Shape 350"/>
          <p:cNvGrpSpPr/>
          <p:nvPr/>
        </p:nvGrpSpPr>
        <p:grpSpPr>
          <a:xfrm>
            <a:off x="898304" y="1521064"/>
            <a:ext cx="215966" cy="342398"/>
            <a:chOff x="6718575" y="2318625"/>
            <a:chExt cx="256950" cy="407375"/>
          </a:xfrm>
        </p:grpSpPr>
        <p:sp>
          <p:nvSpPr>
            <p:cNvPr id="351" name="Shape 351"/>
            <p:cNvSpPr/>
            <p:nvPr/>
          </p:nvSpPr>
          <p:spPr>
            <a:xfrm>
              <a:off x="6795900" y="2673600"/>
              <a:ext cx="102300" cy="22550"/>
            </a:xfrm>
            <a:custGeom>
              <a:pathLst>
                <a:path extrusionOk="0" fill="none" h="902" w="4092">
                  <a:moveTo>
                    <a:pt x="4092" y="902"/>
                  </a:moveTo>
                  <a:lnTo>
                    <a:pt x="4092" y="1"/>
                  </a:lnTo>
                  <a:lnTo>
                    <a:pt x="0" y="1"/>
                  </a:lnTo>
                  <a:lnTo>
                    <a:pt x="0" y="902"/>
                  </a:lnTo>
                  <a:lnTo>
                    <a:pt x="4092" y="902"/>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52" name="Shape 352"/>
            <p:cNvSpPr/>
            <p:nvPr/>
          </p:nvSpPr>
          <p:spPr>
            <a:xfrm>
              <a:off x="6795900" y="2650475"/>
              <a:ext cx="102300" cy="22550"/>
            </a:xfrm>
            <a:custGeom>
              <a:pathLst>
                <a:path extrusionOk="0" fill="none" h="902" w="4092">
                  <a:moveTo>
                    <a:pt x="4092" y="901"/>
                  </a:moveTo>
                  <a:lnTo>
                    <a:pt x="4092" y="0"/>
                  </a:lnTo>
                  <a:lnTo>
                    <a:pt x="0" y="0"/>
                  </a:lnTo>
                  <a:lnTo>
                    <a:pt x="0" y="901"/>
                  </a:lnTo>
                  <a:lnTo>
                    <a:pt x="4092" y="901"/>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53" name="Shape 353"/>
            <p:cNvSpPr/>
            <p:nvPr/>
          </p:nvSpPr>
          <p:spPr>
            <a:xfrm>
              <a:off x="6795900" y="2696125"/>
              <a:ext cx="102300" cy="29875"/>
            </a:xfrm>
            <a:custGeom>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54" name="Shape 354"/>
            <p:cNvSpPr/>
            <p:nvPr/>
          </p:nvSpPr>
          <p:spPr>
            <a:xfrm>
              <a:off x="6784925" y="2459275"/>
              <a:ext cx="35350" cy="166875"/>
            </a:xfrm>
            <a:custGeom>
              <a:pathLst>
                <a:path extrusionOk="0" fill="none" h="6675" w="1414">
                  <a:moveTo>
                    <a:pt x="1413" y="6674"/>
                  </a:moveTo>
                  <a:lnTo>
                    <a:pt x="1413" y="6674"/>
                  </a:lnTo>
                  <a:lnTo>
                    <a:pt x="585" y="2850"/>
                  </a:lnTo>
                  <a:lnTo>
                    <a:pt x="1" y="1"/>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55" name="Shape 355"/>
            <p:cNvSpPr/>
            <p:nvPr/>
          </p:nvSpPr>
          <p:spPr>
            <a:xfrm>
              <a:off x="6718575" y="2318625"/>
              <a:ext cx="256950" cy="307525"/>
            </a:xfrm>
            <a:custGeom>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56" name="Shape 356"/>
            <p:cNvSpPr/>
            <p:nvPr/>
          </p:nvSpPr>
          <p:spPr>
            <a:xfrm>
              <a:off x="6873825" y="2459275"/>
              <a:ext cx="35350" cy="166875"/>
            </a:xfrm>
            <a:custGeom>
              <a:pathLst>
                <a:path extrusionOk="0" fill="none" h="6675" w="1414">
                  <a:moveTo>
                    <a:pt x="1413" y="1"/>
                  </a:moveTo>
                  <a:lnTo>
                    <a:pt x="1413" y="1"/>
                  </a:lnTo>
                  <a:lnTo>
                    <a:pt x="829" y="2850"/>
                  </a:lnTo>
                  <a:lnTo>
                    <a:pt x="1" y="6674"/>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57" name="Shape 357"/>
            <p:cNvSpPr/>
            <p:nvPr/>
          </p:nvSpPr>
          <p:spPr>
            <a:xfrm>
              <a:off x="6801975" y="2453200"/>
              <a:ext cx="90150" cy="19500"/>
            </a:xfrm>
            <a:custGeom>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58" name="Shape 358"/>
            <p:cNvSpPr/>
            <p:nvPr/>
          </p:nvSpPr>
          <p:spPr>
            <a:xfrm>
              <a:off x="6795900" y="2628550"/>
              <a:ext cx="102300" cy="25"/>
            </a:xfrm>
            <a:custGeom>
              <a:pathLst>
                <a:path extrusionOk="0" fill="none" h="1" w="4092">
                  <a:moveTo>
                    <a:pt x="0" y="1"/>
                  </a:moveTo>
                  <a:lnTo>
                    <a:pt x="4092" y="1"/>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359" name="Shape 359"/>
          <p:cNvSpPr txBox="1"/>
          <p:nvPr/>
        </p:nvSpPr>
        <p:spPr>
          <a:xfrm>
            <a:off x="1205875" y="1365750"/>
            <a:ext cx="5905200" cy="2927399"/>
          </a:xfrm>
          <a:prstGeom prst="rect">
            <a:avLst/>
          </a:prstGeom>
          <a:noFill/>
          <a:ln>
            <a:noFill/>
          </a:ln>
        </p:spPr>
        <p:txBody>
          <a:bodyPr anchorCtr="0" anchor="t" bIns="91425" lIns="91425" rIns="91425" tIns="91425">
            <a:noAutofit/>
          </a:bodyPr>
          <a:lstStyle/>
          <a:p>
            <a:pPr lvl="0" rtl="0">
              <a:spcBef>
                <a:spcPts val="0"/>
              </a:spcBef>
              <a:spcAft>
                <a:spcPts val="1000"/>
              </a:spcAft>
              <a:buNone/>
            </a:pPr>
            <a:r>
              <a:rPr b="1" lang="en" sz="1200">
                <a:solidFill>
                  <a:srgbClr val="999999"/>
                </a:solidFill>
                <a:latin typeface="Consolas"/>
                <a:ea typeface="Consolas"/>
                <a:cs typeface="Consolas"/>
                <a:sym typeface="Consolas"/>
              </a:rPr>
              <a:t>Creating your own filter is easy!</a:t>
            </a:r>
          </a:p>
          <a:p>
            <a:pPr lvl="0" rtl="0">
              <a:spcBef>
                <a:spcPts val="0"/>
              </a:spcBef>
              <a:spcAft>
                <a:spcPts val="1000"/>
              </a:spcAft>
              <a:buNone/>
            </a:pPr>
            <a:r>
              <a:rPr b="1" lang="en" sz="1200">
                <a:solidFill>
                  <a:srgbClr val="999999"/>
                </a:solidFill>
                <a:latin typeface="Consolas"/>
                <a:ea typeface="Consolas"/>
                <a:cs typeface="Consolas"/>
                <a:sym typeface="Consolas"/>
              </a:rPr>
              <a:t>Just register a new filter factory function with your module:</a:t>
            </a:r>
          </a:p>
          <a:p>
            <a:pPr lvl="0" rtl="0">
              <a:spcBef>
                <a:spcPts val="0"/>
              </a:spcBef>
              <a:spcAft>
                <a:spcPts val="1000"/>
              </a:spcAft>
              <a:buNone/>
            </a:pPr>
            <a:r>
              <a:t/>
            </a:r>
            <a:endParaRPr b="1" sz="1200">
              <a:solidFill>
                <a:srgbClr val="999999"/>
              </a:solidFill>
              <a:latin typeface="Consolas"/>
              <a:ea typeface="Consolas"/>
              <a:cs typeface="Consolas"/>
              <a:sym typeface="Consolas"/>
            </a:endParaRPr>
          </a:p>
          <a:p>
            <a:pPr lvl="0" rtl="0">
              <a:lnSpc>
                <a:spcPct val="150000"/>
              </a:lnSpc>
              <a:spcBef>
                <a:spcPts val="0"/>
              </a:spcBef>
              <a:spcAft>
                <a:spcPts val="0"/>
              </a:spcAft>
              <a:buNone/>
            </a:pPr>
            <a:r>
              <a:rPr lang="en" sz="1200">
                <a:solidFill>
                  <a:srgbClr val="999999"/>
                </a:solidFill>
                <a:latin typeface="Consolas"/>
                <a:ea typeface="Consolas"/>
                <a:cs typeface="Consolas"/>
                <a:sym typeface="Consolas"/>
              </a:rPr>
              <a:t>angular.module(‘myModule’).filter(‘</a:t>
            </a:r>
            <a:r>
              <a:rPr b="1" lang="en" sz="1200">
                <a:solidFill>
                  <a:srgbClr val="E91E63"/>
                </a:solidFill>
                <a:latin typeface="Consolas"/>
                <a:ea typeface="Consolas"/>
                <a:cs typeface="Consolas"/>
                <a:sym typeface="Consolas"/>
              </a:rPr>
              <a:t>myFilter</a:t>
            </a:r>
            <a:r>
              <a:rPr lang="en" sz="1200">
                <a:solidFill>
                  <a:srgbClr val="999999"/>
                </a:solidFill>
                <a:latin typeface="Consolas"/>
                <a:ea typeface="Consolas"/>
                <a:cs typeface="Consolas"/>
                <a:sym typeface="Consolas"/>
              </a:rPr>
              <a:t>’, function() {</a:t>
            </a:r>
          </a:p>
          <a:p>
            <a:pPr lvl="0" rtl="0">
              <a:lnSpc>
                <a:spcPct val="150000"/>
              </a:lnSpc>
              <a:spcBef>
                <a:spcPts val="0"/>
              </a:spcBef>
              <a:spcAft>
                <a:spcPts val="0"/>
              </a:spcAft>
              <a:buNone/>
            </a:pPr>
            <a:r>
              <a:rPr lang="en" sz="1200">
                <a:solidFill>
                  <a:srgbClr val="999999"/>
                </a:solidFill>
                <a:latin typeface="Consolas"/>
                <a:ea typeface="Consolas"/>
                <a:cs typeface="Consolas"/>
                <a:sym typeface="Consolas"/>
              </a:rPr>
              <a:t>	return </a:t>
            </a:r>
            <a:r>
              <a:rPr b="1" lang="en" sz="1200">
                <a:solidFill>
                  <a:srgbClr val="3F51B5"/>
                </a:solidFill>
                <a:latin typeface="Consolas"/>
                <a:ea typeface="Consolas"/>
                <a:cs typeface="Consolas"/>
                <a:sym typeface="Consolas"/>
              </a:rPr>
              <a:t>function (</a:t>
            </a:r>
            <a:r>
              <a:rPr i="1" lang="en" sz="1200">
                <a:solidFill>
                  <a:srgbClr val="3F51B5"/>
                </a:solidFill>
                <a:latin typeface="Consolas"/>
                <a:ea typeface="Consolas"/>
                <a:cs typeface="Consolas"/>
                <a:sym typeface="Consolas"/>
              </a:rPr>
              <a:t>value</a:t>
            </a:r>
            <a:r>
              <a:rPr b="1" lang="en" sz="1200">
                <a:solidFill>
                  <a:srgbClr val="3F51B5"/>
                </a:solidFill>
                <a:latin typeface="Consolas"/>
                <a:ea typeface="Consolas"/>
                <a:cs typeface="Consolas"/>
                <a:sym typeface="Consolas"/>
              </a:rPr>
              <a:t>, </a:t>
            </a:r>
            <a:r>
              <a:rPr i="1" lang="en" sz="1200">
                <a:solidFill>
                  <a:srgbClr val="3F51B5"/>
                </a:solidFill>
                <a:latin typeface="Consolas"/>
                <a:ea typeface="Consolas"/>
                <a:cs typeface="Consolas"/>
                <a:sym typeface="Consolas"/>
              </a:rPr>
              <a:t>filterParam1</a:t>
            </a:r>
            <a:r>
              <a:rPr b="1" lang="en" sz="1200">
                <a:solidFill>
                  <a:srgbClr val="3F51B5"/>
                </a:solidFill>
                <a:latin typeface="Consolas"/>
                <a:ea typeface="Consolas"/>
                <a:cs typeface="Consolas"/>
                <a:sym typeface="Consolas"/>
              </a:rPr>
              <a:t>, …, </a:t>
            </a:r>
            <a:r>
              <a:rPr i="1" lang="en" sz="1200">
                <a:solidFill>
                  <a:srgbClr val="3F51B5"/>
                </a:solidFill>
                <a:latin typeface="Consolas"/>
                <a:ea typeface="Consolas"/>
                <a:cs typeface="Consolas"/>
                <a:sym typeface="Consolas"/>
              </a:rPr>
              <a:t>filterParamN </a:t>
            </a:r>
            <a:r>
              <a:rPr b="1" lang="en" sz="1200">
                <a:solidFill>
                  <a:srgbClr val="3F51B5"/>
                </a:solidFill>
                <a:latin typeface="Consolas"/>
                <a:ea typeface="Consolas"/>
                <a:cs typeface="Consolas"/>
                <a:sym typeface="Consolas"/>
              </a:rPr>
              <a:t>) {</a:t>
            </a:r>
          </a:p>
          <a:p>
            <a:pPr lvl="0" rtl="0">
              <a:lnSpc>
                <a:spcPct val="150000"/>
              </a:lnSpc>
              <a:spcBef>
                <a:spcPts val="0"/>
              </a:spcBef>
              <a:spcAft>
                <a:spcPts val="0"/>
              </a:spcAft>
              <a:buNone/>
            </a:pPr>
            <a:r>
              <a:rPr b="1" lang="en" sz="1200">
                <a:solidFill>
                  <a:srgbClr val="3F51B5"/>
                </a:solidFill>
                <a:latin typeface="Consolas"/>
                <a:ea typeface="Consolas"/>
                <a:cs typeface="Consolas"/>
                <a:sym typeface="Consolas"/>
              </a:rPr>
              <a:t>		var</a:t>
            </a:r>
            <a:r>
              <a:rPr b="1" i="1" lang="en" sz="1200">
                <a:solidFill>
                  <a:srgbClr val="3F51B5"/>
                </a:solidFill>
                <a:latin typeface="Consolas"/>
                <a:ea typeface="Consolas"/>
                <a:cs typeface="Consolas"/>
                <a:sym typeface="Consolas"/>
              </a:rPr>
              <a:t> </a:t>
            </a:r>
            <a:r>
              <a:rPr i="1" lang="en" sz="1200">
                <a:solidFill>
                  <a:srgbClr val="3F51B5"/>
                </a:solidFill>
                <a:latin typeface="Consolas"/>
                <a:ea typeface="Consolas"/>
                <a:cs typeface="Consolas"/>
                <a:sym typeface="Consolas"/>
              </a:rPr>
              <a:t>filterResult</a:t>
            </a:r>
            <a:r>
              <a:rPr b="1" lang="en" sz="1200">
                <a:solidFill>
                  <a:srgbClr val="3F51B5"/>
                </a:solidFill>
                <a:latin typeface="Consolas"/>
                <a:ea typeface="Consolas"/>
                <a:cs typeface="Consolas"/>
                <a:sym typeface="Consolas"/>
              </a:rPr>
              <a:t>;</a:t>
            </a:r>
          </a:p>
          <a:p>
            <a:pPr lvl="0" rtl="0">
              <a:lnSpc>
                <a:spcPct val="150000"/>
              </a:lnSpc>
              <a:spcBef>
                <a:spcPts val="0"/>
              </a:spcBef>
              <a:spcAft>
                <a:spcPts val="0"/>
              </a:spcAft>
              <a:buNone/>
            </a:pPr>
            <a:r>
              <a:rPr b="1" i="1" lang="en" sz="1200">
                <a:solidFill>
                  <a:srgbClr val="3F51B5"/>
                </a:solidFill>
                <a:latin typeface="Consolas"/>
                <a:ea typeface="Consolas"/>
                <a:cs typeface="Consolas"/>
                <a:sym typeface="Consolas"/>
              </a:rPr>
              <a:t>		</a:t>
            </a:r>
            <a:r>
              <a:rPr i="1" lang="en" sz="1200">
                <a:solidFill>
                  <a:srgbClr val="3F51B5"/>
                </a:solidFill>
                <a:latin typeface="Consolas"/>
                <a:ea typeface="Consolas"/>
                <a:cs typeface="Consolas"/>
                <a:sym typeface="Consolas"/>
              </a:rPr>
              <a:t>filterResult</a:t>
            </a:r>
            <a:r>
              <a:rPr b="1" i="1" lang="en" sz="1200">
                <a:solidFill>
                  <a:srgbClr val="3F51B5"/>
                </a:solidFill>
                <a:latin typeface="Consolas"/>
                <a:ea typeface="Consolas"/>
                <a:cs typeface="Consolas"/>
                <a:sym typeface="Consolas"/>
              </a:rPr>
              <a:t> </a:t>
            </a:r>
            <a:r>
              <a:rPr b="1" lang="en" sz="1200">
                <a:solidFill>
                  <a:srgbClr val="3F51B5"/>
                </a:solidFill>
                <a:latin typeface="Consolas"/>
                <a:ea typeface="Consolas"/>
                <a:cs typeface="Consolas"/>
                <a:sym typeface="Consolas"/>
              </a:rPr>
              <a:t>=</a:t>
            </a:r>
            <a:r>
              <a:rPr b="1" i="1" lang="en" sz="1200">
                <a:solidFill>
                  <a:srgbClr val="3F51B5"/>
                </a:solidFill>
                <a:latin typeface="Consolas"/>
                <a:ea typeface="Consolas"/>
                <a:cs typeface="Consolas"/>
                <a:sym typeface="Consolas"/>
              </a:rPr>
              <a:t> …</a:t>
            </a:r>
            <a:r>
              <a:rPr b="1" lang="en" sz="1200">
                <a:solidFill>
                  <a:srgbClr val="3F51B5"/>
                </a:solidFill>
                <a:latin typeface="Consolas"/>
                <a:ea typeface="Consolas"/>
                <a:cs typeface="Consolas"/>
                <a:sym typeface="Consolas"/>
              </a:rPr>
              <a:t>;</a:t>
            </a:r>
          </a:p>
          <a:p>
            <a:pPr lvl="0" rtl="0">
              <a:lnSpc>
                <a:spcPct val="150000"/>
              </a:lnSpc>
              <a:spcBef>
                <a:spcPts val="0"/>
              </a:spcBef>
              <a:spcAft>
                <a:spcPts val="0"/>
              </a:spcAft>
              <a:buNone/>
            </a:pPr>
            <a:r>
              <a:rPr b="1" i="1" lang="en" sz="1200">
                <a:solidFill>
                  <a:srgbClr val="3F51B5"/>
                </a:solidFill>
                <a:latin typeface="Consolas"/>
                <a:ea typeface="Consolas"/>
                <a:cs typeface="Consolas"/>
                <a:sym typeface="Consolas"/>
              </a:rPr>
              <a:t>		</a:t>
            </a:r>
            <a:r>
              <a:rPr b="1" lang="en" sz="1200">
                <a:solidFill>
                  <a:srgbClr val="3F51B5"/>
                </a:solidFill>
                <a:latin typeface="Consolas"/>
                <a:ea typeface="Consolas"/>
                <a:cs typeface="Consolas"/>
                <a:sym typeface="Consolas"/>
              </a:rPr>
              <a:t>return</a:t>
            </a:r>
            <a:r>
              <a:rPr b="1" i="1" lang="en" sz="1200">
                <a:solidFill>
                  <a:srgbClr val="3F51B5"/>
                </a:solidFill>
                <a:latin typeface="Consolas"/>
                <a:ea typeface="Consolas"/>
                <a:cs typeface="Consolas"/>
                <a:sym typeface="Consolas"/>
              </a:rPr>
              <a:t> </a:t>
            </a:r>
            <a:r>
              <a:rPr i="1" lang="en" sz="1200">
                <a:solidFill>
                  <a:srgbClr val="3F51B5"/>
                </a:solidFill>
                <a:latin typeface="Consolas"/>
                <a:ea typeface="Consolas"/>
                <a:cs typeface="Consolas"/>
                <a:sym typeface="Consolas"/>
              </a:rPr>
              <a:t>filterResult</a:t>
            </a:r>
            <a:r>
              <a:rPr b="1" lang="en" sz="1200">
                <a:solidFill>
                  <a:srgbClr val="3F51B5"/>
                </a:solidFill>
                <a:latin typeface="Consolas"/>
                <a:ea typeface="Consolas"/>
                <a:cs typeface="Consolas"/>
                <a:sym typeface="Consolas"/>
              </a:rPr>
              <a:t>;</a:t>
            </a:r>
          </a:p>
          <a:p>
            <a:pPr indent="457200" lvl="0" rtl="0">
              <a:lnSpc>
                <a:spcPct val="150000"/>
              </a:lnSpc>
              <a:spcBef>
                <a:spcPts val="0"/>
              </a:spcBef>
              <a:spcAft>
                <a:spcPts val="0"/>
              </a:spcAft>
              <a:buNone/>
            </a:pPr>
            <a:r>
              <a:rPr b="1" lang="en" sz="1200">
                <a:solidFill>
                  <a:srgbClr val="3F51B5"/>
                </a:solidFill>
                <a:latin typeface="Consolas"/>
                <a:ea typeface="Consolas"/>
                <a:cs typeface="Consolas"/>
                <a:sym typeface="Consolas"/>
              </a:rPr>
              <a:t>}</a:t>
            </a:r>
            <a:r>
              <a:rPr lang="en" sz="1200">
                <a:solidFill>
                  <a:srgbClr val="434343"/>
                </a:solidFill>
                <a:latin typeface="Consolas"/>
                <a:ea typeface="Consolas"/>
                <a:cs typeface="Consolas"/>
                <a:sym typeface="Consolas"/>
              </a:rPr>
              <a:t>;</a:t>
            </a:r>
          </a:p>
          <a:p>
            <a:pPr lvl="0" rtl="0">
              <a:lnSpc>
                <a:spcPct val="150000"/>
              </a:lnSpc>
              <a:spcBef>
                <a:spcPts val="0"/>
              </a:spcBef>
              <a:spcAft>
                <a:spcPts val="0"/>
              </a:spcAft>
              <a:buNone/>
            </a:pPr>
            <a:r>
              <a:rPr lang="en" sz="1200">
                <a:solidFill>
                  <a:srgbClr val="999999"/>
                </a:solidFill>
                <a:latin typeface="Consolas"/>
                <a:ea typeface="Consolas"/>
                <a:cs typeface="Consolas"/>
                <a:sym typeface="Consolas"/>
              </a:rPr>
              <a:t>});</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DDC39"/>
        </a:solidFill>
      </p:bgPr>
    </p:bg>
    <p:spTree>
      <p:nvGrpSpPr>
        <p:cNvPr id="363" name="Shape 363"/>
        <p:cNvGrpSpPr/>
        <p:nvPr/>
      </p:nvGrpSpPr>
      <p:grpSpPr>
        <a:xfrm>
          <a:off x="0" y="0"/>
          <a:ext cx="0" cy="0"/>
          <a:chOff x="0" y="0"/>
          <a:chExt cx="0" cy="0"/>
        </a:xfrm>
      </p:grpSpPr>
      <p:sp>
        <p:nvSpPr>
          <p:cNvPr id="364" name="Shape 364"/>
          <p:cNvSpPr txBox="1"/>
          <p:nvPr>
            <p:ph type="title"/>
          </p:nvPr>
        </p:nvSpPr>
        <p:spPr>
          <a:xfrm>
            <a:off x="841000" y="665300"/>
            <a:ext cx="4801499" cy="409500"/>
          </a:xfrm>
          <a:prstGeom prst="rect">
            <a:avLst/>
          </a:prstGeom>
        </p:spPr>
        <p:txBody>
          <a:bodyPr anchorCtr="0" anchor="b" bIns="91425" lIns="91425" rIns="91425" tIns="91425">
            <a:noAutofit/>
          </a:bodyPr>
          <a:lstStyle/>
          <a:p>
            <a:pPr lvl="0" rtl="0">
              <a:spcBef>
                <a:spcPts val="0"/>
              </a:spcBef>
              <a:buNone/>
            </a:pPr>
            <a:r>
              <a:rPr lang="en" sz="2400"/>
              <a:t>Custom filters</a:t>
            </a:r>
          </a:p>
        </p:txBody>
      </p:sp>
      <p:grpSp>
        <p:nvGrpSpPr>
          <p:cNvPr id="365" name="Shape 365"/>
          <p:cNvGrpSpPr/>
          <p:nvPr/>
        </p:nvGrpSpPr>
        <p:grpSpPr>
          <a:xfrm>
            <a:off x="1033059" y="1740841"/>
            <a:ext cx="215966" cy="342398"/>
            <a:chOff x="6718575" y="2318625"/>
            <a:chExt cx="256950" cy="407375"/>
          </a:xfrm>
        </p:grpSpPr>
        <p:sp>
          <p:nvSpPr>
            <p:cNvPr id="366" name="Shape 366"/>
            <p:cNvSpPr/>
            <p:nvPr/>
          </p:nvSpPr>
          <p:spPr>
            <a:xfrm>
              <a:off x="6795900" y="2673600"/>
              <a:ext cx="102300" cy="22550"/>
            </a:xfrm>
            <a:custGeom>
              <a:pathLst>
                <a:path extrusionOk="0" fill="none" h="902" w="4092">
                  <a:moveTo>
                    <a:pt x="4092" y="902"/>
                  </a:moveTo>
                  <a:lnTo>
                    <a:pt x="4092" y="1"/>
                  </a:lnTo>
                  <a:lnTo>
                    <a:pt x="0" y="1"/>
                  </a:lnTo>
                  <a:lnTo>
                    <a:pt x="0" y="902"/>
                  </a:lnTo>
                  <a:lnTo>
                    <a:pt x="4092" y="902"/>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67" name="Shape 367"/>
            <p:cNvSpPr/>
            <p:nvPr/>
          </p:nvSpPr>
          <p:spPr>
            <a:xfrm>
              <a:off x="6795900" y="2650475"/>
              <a:ext cx="102300" cy="22550"/>
            </a:xfrm>
            <a:custGeom>
              <a:pathLst>
                <a:path extrusionOk="0" fill="none" h="902" w="4092">
                  <a:moveTo>
                    <a:pt x="4092" y="901"/>
                  </a:moveTo>
                  <a:lnTo>
                    <a:pt x="4092" y="0"/>
                  </a:lnTo>
                  <a:lnTo>
                    <a:pt x="0" y="0"/>
                  </a:lnTo>
                  <a:lnTo>
                    <a:pt x="0" y="901"/>
                  </a:lnTo>
                  <a:lnTo>
                    <a:pt x="4092" y="901"/>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68" name="Shape 368"/>
            <p:cNvSpPr/>
            <p:nvPr/>
          </p:nvSpPr>
          <p:spPr>
            <a:xfrm>
              <a:off x="6795900" y="2696125"/>
              <a:ext cx="102300" cy="29875"/>
            </a:xfrm>
            <a:custGeom>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69" name="Shape 369"/>
            <p:cNvSpPr/>
            <p:nvPr/>
          </p:nvSpPr>
          <p:spPr>
            <a:xfrm>
              <a:off x="6784925" y="2459275"/>
              <a:ext cx="35350" cy="166875"/>
            </a:xfrm>
            <a:custGeom>
              <a:pathLst>
                <a:path extrusionOk="0" fill="none" h="6675" w="1414">
                  <a:moveTo>
                    <a:pt x="1413" y="6674"/>
                  </a:moveTo>
                  <a:lnTo>
                    <a:pt x="1413" y="6674"/>
                  </a:lnTo>
                  <a:lnTo>
                    <a:pt x="585" y="2850"/>
                  </a:lnTo>
                  <a:lnTo>
                    <a:pt x="1" y="1"/>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70" name="Shape 370"/>
            <p:cNvSpPr/>
            <p:nvPr/>
          </p:nvSpPr>
          <p:spPr>
            <a:xfrm>
              <a:off x="6718575" y="2318625"/>
              <a:ext cx="256950" cy="307525"/>
            </a:xfrm>
            <a:custGeom>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71" name="Shape 371"/>
            <p:cNvSpPr/>
            <p:nvPr/>
          </p:nvSpPr>
          <p:spPr>
            <a:xfrm>
              <a:off x="6873825" y="2459275"/>
              <a:ext cx="35350" cy="166875"/>
            </a:xfrm>
            <a:custGeom>
              <a:pathLst>
                <a:path extrusionOk="0" fill="none" h="6675" w="1414">
                  <a:moveTo>
                    <a:pt x="1413" y="1"/>
                  </a:moveTo>
                  <a:lnTo>
                    <a:pt x="1413" y="1"/>
                  </a:lnTo>
                  <a:lnTo>
                    <a:pt x="829" y="2850"/>
                  </a:lnTo>
                  <a:lnTo>
                    <a:pt x="1" y="6674"/>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72" name="Shape 372"/>
            <p:cNvSpPr/>
            <p:nvPr/>
          </p:nvSpPr>
          <p:spPr>
            <a:xfrm>
              <a:off x="6801975" y="2453200"/>
              <a:ext cx="90150" cy="19500"/>
            </a:xfrm>
            <a:custGeom>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73" name="Shape 373"/>
            <p:cNvSpPr/>
            <p:nvPr/>
          </p:nvSpPr>
          <p:spPr>
            <a:xfrm>
              <a:off x="6795900" y="2628550"/>
              <a:ext cx="102300" cy="25"/>
            </a:xfrm>
            <a:custGeom>
              <a:pathLst>
                <a:path extrusionOk="0" fill="none" h="1" w="4092">
                  <a:moveTo>
                    <a:pt x="0" y="1"/>
                  </a:moveTo>
                  <a:lnTo>
                    <a:pt x="4092" y="1"/>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374" name="Shape 374"/>
          <p:cNvSpPr txBox="1"/>
          <p:nvPr/>
        </p:nvSpPr>
        <p:spPr>
          <a:xfrm>
            <a:off x="1340630" y="1518150"/>
            <a:ext cx="5905200" cy="1085999"/>
          </a:xfrm>
          <a:prstGeom prst="rect">
            <a:avLst/>
          </a:prstGeom>
          <a:noFill/>
          <a:ln>
            <a:noFill/>
          </a:ln>
        </p:spPr>
        <p:txBody>
          <a:bodyPr anchorCtr="0" anchor="t" bIns="91425" lIns="91425" rIns="91425" tIns="91425">
            <a:noAutofit/>
          </a:bodyPr>
          <a:lstStyle/>
          <a:p>
            <a:pPr lvl="0" rtl="0">
              <a:spcBef>
                <a:spcPts val="1000"/>
              </a:spcBef>
              <a:spcAft>
                <a:spcPts val="1000"/>
              </a:spcAft>
              <a:buNone/>
            </a:pPr>
            <a:r>
              <a:rPr b="1" lang="en" sz="1200">
                <a:solidFill>
                  <a:srgbClr val="999999"/>
                </a:solidFill>
                <a:latin typeface="Consolas"/>
                <a:ea typeface="Consolas"/>
                <a:cs typeface="Consolas"/>
                <a:sym typeface="Consolas"/>
              </a:rPr>
              <a:t>Angular executes the filter only when the inputs to the function change.</a:t>
            </a:r>
          </a:p>
          <a:p>
            <a:pPr lvl="0" rtl="0">
              <a:spcBef>
                <a:spcPts val="0"/>
              </a:spcBef>
              <a:spcAft>
                <a:spcPts val="1000"/>
              </a:spcAft>
              <a:buNone/>
            </a:pPr>
            <a:r>
              <a:rPr b="1" lang="en" sz="1200">
                <a:solidFill>
                  <a:srgbClr val="999999"/>
                </a:solidFill>
                <a:latin typeface="Consolas"/>
                <a:ea typeface="Consolas"/>
                <a:cs typeface="Consolas"/>
                <a:sym typeface="Consolas"/>
              </a:rPr>
              <a:t>Best practice: the filter function should be a </a:t>
            </a:r>
            <a:r>
              <a:rPr b="1" lang="en" sz="1200">
                <a:solidFill>
                  <a:srgbClr val="2196F3"/>
                </a:solidFill>
                <a:latin typeface="Consolas"/>
                <a:ea typeface="Consolas"/>
                <a:cs typeface="Consolas"/>
                <a:sym typeface="Consolas"/>
              </a:rPr>
              <a:t>pure function</a:t>
            </a:r>
            <a:r>
              <a:rPr b="1" lang="en" sz="1200">
                <a:solidFill>
                  <a:srgbClr val="999999"/>
                </a:solidFill>
                <a:latin typeface="Consolas"/>
                <a:ea typeface="Consolas"/>
                <a:cs typeface="Consolas"/>
                <a:sym typeface="Consolas"/>
              </a:rPr>
              <a:t>.</a:t>
            </a:r>
          </a:p>
        </p:txBody>
      </p:sp>
      <p:sp>
        <p:nvSpPr>
          <p:cNvPr id="375" name="Shape 375"/>
          <p:cNvSpPr txBox="1"/>
          <p:nvPr>
            <p:ph idx="2" type="title"/>
          </p:nvPr>
        </p:nvSpPr>
        <p:spPr>
          <a:xfrm>
            <a:off x="1358400" y="3156634"/>
            <a:ext cx="5627099" cy="409500"/>
          </a:xfrm>
          <a:prstGeom prst="rect">
            <a:avLst/>
          </a:prstGeom>
        </p:spPr>
        <p:txBody>
          <a:bodyPr anchorCtr="0" anchor="b" bIns="91425" lIns="91425" rIns="91425" tIns="91425">
            <a:noAutofit/>
          </a:bodyPr>
          <a:lstStyle/>
          <a:p>
            <a:pPr lvl="0" rtl="0">
              <a:spcBef>
                <a:spcPts val="0"/>
              </a:spcBef>
              <a:buNone/>
            </a:pPr>
            <a:r>
              <a:rPr lang="en" sz="1800"/>
              <a:t>06-filter-hexToRgba</a:t>
            </a:r>
          </a:p>
        </p:txBody>
      </p:sp>
      <p:grpSp>
        <p:nvGrpSpPr>
          <p:cNvPr id="376" name="Shape 376"/>
          <p:cNvGrpSpPr/>
          <p:nvPr/>
        </p:nvGrpSpPr>
        <p:grpSpPr>
          <a:xfrm>
            <a:off x="993399" y="3157917"/>
            <a:ext cx="304008" cy="326513"/>
            <a:chOff x="616425" y="2329600"/>
            <a:chExt cx="361700" cy="388475"/>
          </a:xfrm>
        </p:grpSpPr>
        <p:sp>
          <p:nvSpPr>
            <p:cNvPr id="377" name="Shape 377"/>
            <p:cNvSpPr/>
            <p:nvPr/>
          </p:nvSpPr>
          <p:spPr>
            <a:xfrm>
              <a:off x="616425" y="2329600"/>
              <a:ext cx="361700" cy="388475"/>
            </a:xfrm>
            <a:custGeom>
              <a:pathLst>
                <a:path extrusionOk="0" fill="none" h="15539" w="14468">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78" name="Shape 378"/>
            <p:cNvSpPr/>
            <p:nvPr/>
          </p:nvSpPr>
          <p:spPr>
            <a:xfrm>
              <a:off x="704725" y="2545750"/>
              <a:ext cx="185125" cy="25"/>
            </a:xfrm>
            <a:custGeom>
              <a:pathLst>
                <a:path extrusionOk="0" fill="none" h="1" w="7405">
                  <a:moveTo>
                    <a:pt x="7404" y="0"/>
                  </a:moveTo>
                  <a:lnTo>
                    <a:pt x="0" y="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79" name="Shape 379"/>
            <p:cNvSpPr/>
            <p:nvPr/>
          </p:nvSpPr>
          <p:spPr>
            <a:xfrm>
              <a:off x="811875" y="2626125"/>
              <a:ext cx="31075" cy="31075"/>
            </a:xfrm>
            <a:custGeom>
              <a:pathLst>
                <a:path extrusionOk="0" fill="none" h="1243" w="1243">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80" name="Shape 380"/>
            <p:cNvSpPr/>
            <p:nvPr/>
          </p:nvSpPr>
          <p:spPr>
            <a:xfrm>
              <a:off x="751000" y="2568275"/>
              <a:ext cx="54200" cy="53600"/>
            </a:xfrm>
            <a:custGeom>
              <a:pathLst>
                <a:path extrusionOk="0" fill="none" h="2144" w="2168">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81" name="Shape 381"/>
            <p:cNvSpPr/>
            <p:nvPr/>
          </p:nvSpPr>
          <p:spPr>
            <a:xfrm>
              <a:off x="769875" y="2662650"/>
              <a:ext cx="23775" cy="23775"/>
            </a:xfrm>
            <a:custGeom>
              <a:pathLst>
                <a:path extrusionOk="0" fill="none" h="951" w="951">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82" name="Shape 382"/>
            <p:cNvSpPr/>
            <p:nvPr/>
          </p:nvSpPr>
          <p:spPr>
            <a:xfrm>
              <a:off x="799700" y="2503125"/>
              <a:ext cx="24375" cy="23775"/>
            </a:xfrm>
            <a:custGeom>
              <a:pathLst>
                <a:path extrusionOk="0" fill="none" h="951" w="975">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83" name="Shape 383"/>
            <p:cNvSpPr/>
            <p:nvPr/>
          </p:nvSpPr>
          <p:spPr>
            <a:xfrm>
              <a:off x="766825" y="2388050"/>
              <a:ext cx="60925" cy="25"/>
            </a:xfrm>
            <a:custGeom>
              <a:pathLst>
                <a:path extrusionOk="0" fill="none" h="1" w="2437">
                  <a:moveTo>
                    <a:pt x="2436" y="0"/>
                  </a:moveTo>
                  <a:lnTo>
                    <a:pt x="1" y="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84" name="Shape 384"/>
            <p:cNvSpPr/>
            <p:nvPr/>
          </p:nvSpPr>
          <p:spPr>
            <a:xfrm>
              <a:off x="769875" y="2456250"/>
              <a:ext cx="31075" cy="31075"/>
            </a:xfrm>
            <a:custGeom>
              <a:pathLst>
                <a:path extrusionOk="0" fill="none" h="1243" w="1243">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385" name="Shape 385"/>
          <p:cNvSpPr txBox="1"/>
          <p:nvPr/>
        </p:nvSpPr>
        <p:spPr>
          <a:xfrm>
            <a:off x="917200" y="3409950"/>
            <a:ext cx="5102100" cy="699900"/>
          </a:xfrm>
          <a:prstGeom prst="rect">
            <a:avLst/>
          </a:prstGeom>
          <a:noFill/>
          <a:ln>
            <a:noFill/>
          </a:ln>
        </p:spPr>
        <p:txBody>
          <a:bodyPr anchorCtr="0" anchor="t" bIns="91425" lIns="91425" rIns="91425" tIns="91425">
            <a:noAutofit/>
          </a:bodyPr>
          <a:lstStyle/>
          <a:p>
            <a:pPr lvl="0" rtl="0">
              <a:spcBef>
                <a:spcPts val="600"/>
              </a:spcBef>
              <a:buNone/>
            </a:pPr>
            <a:r>
              <a:rPr lang="en" sz="1100" u="sng">
                <a:solidFill>
                  <a:schemeClr val="hlink"/>
                </a:solidFill>
                <a:latin typeface="Karla"/>
                <a:ea typeface="Karla"/>
                <a:cs typeface="Karla"/>
                <a:sym typeface="Karla"/>
                <a:hlinkClick r:id="rId3"/>
              </a:rPr>
              <a:t>https://github.com/bhovhannes/trainings/blob/master/angular/examples/06-filter-hexToRgba/index.html</a:t>
            </a:r>
            <a:r>
              <a:rPr lang="en" sz="1100">
                <a:solidFill>
                  <a:srgbClr val="999999"/>
                </a:solidFill>
                <a:latin typeface="Karla"/>
                <a:ea typeface="Karla"/>
                <a:cs typeface="Karla"/>
                <a:sym typeface="Karla"/>
                <a:hlinkClick r:id="rId4"/>
              </a:rPr>
              <a:t> </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C107"/>
        </a:solidFill>
      </p:bgPr>
    </p:bg>
    <p:spTree>
      <p:nvGrpSpPr>
        <p:cNvPr id="389" name="Shape 389"/>
        <p:cNvGrpSpPr/>
        <p:nvPr/>
      </p:nvGrpSpPr>
      <p:grpSpPr>
        <a:xfrm>
          <a:off x="0" y="0"/>
          <a:ext cx="0" cy="0"/>
          <a:chOff x="0" y="0"/>
          <a:chExt cx="0" cy="0"/>
        </a:xfrm>
      </p:grpSpPr>
      <p:sp>
        <p:nvSpPr>
          <p:cNvPr id="390" name="Shape 390"/>
          <p:cNvSpPr txBox="1"/>
          <p:nvPr>
            <p:ph type="ctrTitle"/>
          </p:nvPr>
        </p:nvSpPr>
        <p:spPr>
          <a:xfrm>
            <a:off x="648300" y="1583350"/>
            <a:ext cx="3522300" cy="2989799"/>
          </a:xfrm>
          <a:prstGeom prst="rect">
            <a:avLst/>
          </a:prstGeom>
        </p:spPr>
        <p:txBody>
          <a:bodyPr anchorCtr="0" anchor="b" bIns="91425" lIns="91425" rIns="91425" tIns="91425">
            <a:noAutofit/>
          </a:bodyPr>
          <a:lstStyle/>
          <a:p>
            <a:pPr lvl="0" rtl="0">
              <a:spcBef>
                <a:spcPts val="0"/>
              </a:spcBef>
              <a:buNone/>
            </a:pPr>
            <a:r>
              <a:rPr lang="en" sz="7200">
                <a:solidFill>
                  <a:srgbClr val="FFC107"/>
                </a:solidFill>
              </a:rPr>
              <a:t>5.</a:t>
            </a:r>
          </a:p>
          <a:p>
            <a:pPr lvl="0" rtl="0">
              <a:spcBef>
                <a:spcPts val="0"/>
              </a:spcBef>
              <a:buNone/>
            </a:pPr>
            <a:r>
              <a:rPr lang="en"/>
              <a:t>Providers</a:t>
            </a:r>
          </a:p>
        </p:txBody>
      </p:sp>
      <p:sp>
        <p:nvSpPr>
          <p:cNvPr id="391" name="Shape 391"/>
          <p:cNvSpPr txBox="1"/>
          <p:nvPr>
            <p:ph idx="1" type="subTitle"/>
          </p:nvPr>
        </p:nvSpPr>
        <p:spPr>
          <a:xfrm>
            <a:off x="5522200" y="3494300"/>
            <a:ext cx="3108899" cy="1031699"/>
          </a:xfrm>
          <a:prstGeom prst="rect">
            <a:avLst/>
          </a:prstGeom>
        </p:spPr>
        <p:txBody>
          <a:bodyPr anchorCtr="0" anchor="b" bIns="91425" lIns="91425" rIns="91425" tIns="91425">
            <a:noAutofit/>
          </a:bodyPr>
          <a:lstStyle/>
          <a:p>
            <a:pPr lvl="0" rtl="0">
              <a:spcBef>
                <a:spcPts val="0"/>
              </a:spcBef>
              <a:buNone/>
            </a:pPr>
            <a:r>
              <a:rPr lang="en"/>
              <a:t>5 recipes</a:t>
            </a:r>
          </a:p>
        </p:txBody>
      </p:sp>
      <p:sp>
        <p:nvSpPr>
          <p:cNvPr id="392" name="Shape 392"/>
          <p:cNvSpPr txBox="1"/>
          <p:nvPr/>
        </p:nvSpPr>
        <p:spPr>
          <a:xfrm>
            <a:off x="668209" y="4348939"/>
            <a:ext cx="3225899" cy="477899"/>
          </a:xfrm>
          <a:prstGeom prst="rect">
            <a:avLst/>
          </a:prstGeom>
          <a:noFill/>
          <a:ln>
            <a:noFill/>
          </a:ln>
        </p:spPr>
        <p:txBody>
          <a:bodyPr anchorCtr="0" anchor="t" bIns="91425" lIns="91425" rIns="91425" tIns="91425">
            <a:noAutofit/>
          </a:bodyPr>
          <a:lstStyle/>
          <a:p>
            <a:pPr lvl="0" rtl="0">
              <a:spcBef>
                <a:spcPts val="600"/>
              </a:spcBef>
              <a:buNone/>
            </a:pPr>
            <a:r>
              <a:rPr lang="en" sz="1100" u="sng">
                <a:solidFill>
                  <a:schemeClr val="hlink"/>
                </a:solidFill>
                <a:latin typeface="Karla"/>
                <a:ea typeface="Karla"/>
                <a:cs typeface="Karla"/>
                <a:sym typeface="Karla"/>
                <a:hlinkClick r:id="rId3"/>
              </a:rPr>
              <a:t>https://docs.angularjs.org/guide/providers</a:t>
            </a:r>
            <a:r>
              <a:rPr lang="en" sz="1100">
                <a:solidFill>
                  <a:srgbClr val="999999"/>
                </a:solidFill>
                <a:latin typeface="Karla"/>
                <a:ea typeface="Karla"/>
                <a:cs typeface="Karla"/>
                <a:sym typeface="Karla"/>
              </a:rPr>
              <a:t> </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DDC39"/>
        </a:solidFill>
      </p:bgPr>
    </p:bg>
    <p:spTree>
      <p:nvGrpSpPr>
        <p:cNvPr id="396" name="Shape 396"/>
        <p:cNvGrpSpPr/>
        <p:nvPr/>
      </p:nvGrpSpPr>
      <p:grpSpPr>
        <a:xfrm>
          <a:off x="0" y="0"/>
          <a:ext cx="0" cy="0"/>
          <a:chOff x="0" y="0"/>
          <a:chExt cx="0" cy="0"/>
        </a:xfrm>
      </p:grpSpPr>
      <p:sp>
        <p:nvSpPr>
          <p:cNvPr id="397" name="Shape 397"/>
          <p:cNvSpPr txBox="1"/>
          <p:nvPr>
            <p:ph type="title"/>
          </p:nvPr>
        </p:nvSpPr>
        <p:spPr>
          <a:xfrm>
            <a:off x="841000" y="665300"/>
            <a:ext cx="4801499" cy="409500"/>
          </a:xfrm>
          <a:prstGeom prst="rect">
            <a:avLst/>
          </a:prstGeom>
        </p:spPr>
        <p:txBody>
          <a:bodyPr anchorCtr="0" anchor="b" bIns="91425" lIns="91425" rIns="91425" tIns="91425">
            <a:noAutofit/>
          </a:bodyPr>
          <a:lstStyle/>
          <a:p>
            <a:pPr lvl="0" rtl="0">
              <a:spcBef>
                <a:spcPts val="0"/>
              </a:spcBef>
              <a:buNone/>
            </a:pPr>
            <a:r>
              <a:rPr lang="en" sz="2400"/>
              <a:t>Injector</a:t>
            </a:r>
          </a:p>
        </p:txBody>
      </p:sp>
      <p:sp>
        <p:nvSpPr>
          <p:cNvPr id="398" name="Shape 398"/>
          <p:cNvSpPr txBox="1"/>
          <p:nvPr/>
        </p:nvSpPr>
        <p:spPr>
          <a:xfrm>
            <a:off x="841000" y="1200150"/>
            <a:ext cx="5905200" cy="714300"/>
          </a:xfrm>
          <a:prstGeom prst="rect">
            <a:avLst/>
          </a:prstGeom>
          <a:noFill/>
          <a:ln>
            <a:noFill/>
          </a:ln>
        </p:spPr>
        <p:txBody>
          <a:bodyPr anchorCtr="0" anchor="t" bIns="91425" lIns="91425" rIns="91425" tIns="91425">
            <a:noAutofit/>
          </a:bodyPr>
          <a:lstStyle/>
          <a:p>
            <a:pPr lvl="0" rtl="0">
              <a:spcBef>
                <a:spcPts val="600"/>
              </a:spcBef>
              <a:buNone/>
            </a:pPr>
            <a:r>
              <a:rPr b="1" lang="en">
                <a:solidFill>
                  <a:srgbClr val="999999"/>
                </a:solidFill>
                <a:latin typeface="Karla"/>
                <a:ea typeface="Karla"/>
                <a:cs typeface="Karla"/>
                <a:sym typeface="Karla"/>
              </a:rPr>
              <a:t>In Angular, objects are instantiated and wired together automatically by the injector service - </a:t>
            </a:r>
            <a:r>
              <a:rPr b="1" i="1" lang="en" u="sng">
                <a:solidFill>
                  <a:schemeClr val="hlink"/>
                </a:solidFill>
                <a:latin typeface="Karla"/>
                <a:ea typeface="Karla"/>
                <a:cs typeface="Karla"/>
                <a:sym typeface="Karla"/>
                <a:hlinkClick r:id="rId3"/>
              </a:rPr>
              <a:t>$injector</a:t>
            </a:r>
          </a:p>
        </p:txBody>
      </p:sp>
      <p:sp>
        <p:nvSpPr>
          <p:cNvPr id="399" name="Shape 399"/>
          <p:cNvSpPr txBox="1"/>
          <p:nvPr/>
        </p:nvSpPr>
        <p:spPr>
          <a:xfrm>
            <a:off x="841000" y="1962150"/>
            <a:ext cx="6556200" cy="549900"/>
          </a:xfrm>
          <a:prstGeom prst="rect">
            <a:avLst/>
          </a:prstGeom>
          <a:noFill/>
          <a:ln>
            <a:noFill/>
          </a:ln>
        </p:spPr>
        <p:txBody>
          <a:bodyPr anchorCtr="0" anchor="t" bIns="91425" lIns="91425" rIns="91425" tIns="91425">
            <a:noAutofit/>
          </a:bodyPr>
          <a:lstStyle/>
          <a:p>
            <a:pPr lvl="0" rtl="0">
              <a:spcBef>
                <a:spcPts val="600"/>
              </a:spcBef>
              <a:buNone/>
            </a:pPr>
            <a:r>
              <a:rPr b="1" lang="en">
                <a:solidFill>
                  <a:srgbClr val="999999"/>
                </a:solidFill>
                <a:latin typeface="Karla"/>
                <a:ea typeface="Karla"/>
                <a:cs typeface="Karla"/>
                <a:sym typeface="Karla"/>
              </a:rPr>
              <a:t>The injector creates two types of objects, </a:t>
            </a:r>
            <a:r>
              <a:rPr b="1" lang="en">
                <a:solidFill>
                  <a:srgbClr val="2196F3"/>
                </a:solidFill>
                <a:latin typeface="Karla"/>
                <a:ea typeface="Karla"/>
                <a:cs typeface="Karla"/>
                <a:sym typeface="Karla"/>
              </a:rPr>
              <a:t>              </a:t>
            </a:r>
            <a:r>
              <a:rPr b="1" lang="en">
                <a:solidFill>
                  <a:srgbClr val="999999"/>
                </a:solidFill>
                <a:latin typeface="Karla"/>
                <a:ea typeface="Karla"/>
                <a:cs typeface="Karla"/>
                <a:sym typeface="Karla"/>
              </a:rPr>
              <a:t>  and                                     .</a:t>
            </a:r>
          </a:p>
        </p:txBody>
      </p:sp>
      <p:sp>
        <p:nvSpPr>
          <p:cNvPr id="400" name="Shape 400"/>
          <p:cNvSpPr txBox="1"/>
          <p:nvPr/>
        </p:nvSpPr>
        <p:spPr>
          <a:xfrm>
            <a:off x="1491350" y="3181550"/>
            <a:ext cx="2270399" cy="808800"/>
          </a:xfrm>
          <a:prstGeom prst="rect">
            <a:avLst/>
          </a:prstGeom>
          <a:noFill/>
          <a:ln>
            <a:noFill/>
          </a:ln>
        </p:spPr>
        <p:txBody>
          <a:bodyPr anchorCtr="0" anchor="t" bIns="91425" lIns="91425" rIns="91425" tIns="91425">
            <a:noAutofit/>
          </a:bodyPr>
          <a:lstStyle/>
          <a:p>
            <a:pPr lvl="0">
              <a:spcBef>
                <a:spcPts val="0"/>
              </a:spcBef>
              <a:buNone/>
            </a:pPr>
            <a:r>
              <a:rPr b="1" lang="en">
                <a:solidFill>
                  <a:schemeClr val="dk2"/>
                </a:solidFill>
                <a:latin typeface="Karla"/>
                <a:ea typeface="Karla"/>
                <a:cs typeface="Karla"/>
                <a:sym typeface="Karla"/>
              </a:rPr>
              <a:t>objects whose API is defined by the developer writing the service</a:t>
            </a:r>
          </a:p>
        </p:txBody>
      </p:sp>
      <p:sp>
        <p:nvSpPr>
          <p:cNvPr id="401" name="Shape 401"/>
          <p:cNvSpPr txBox="1"/>
          <p:nvPr/>
        </p:nvSpPr>
        <p:spPr>
          <a:xfrm>
            <a:off x="4295031" y="2042315"/>
            <a:ext cx="927900" cy="409500"/>
          </a:xfrm>
          <a:prstGeom prst="rect">
            <a:avLst/>
          </a:prstGeom>
          <a:noFill/>
          <a:ln>
            <a:noFill/>
          </a:ln>
        </p:spPr>
        <p:txBody>
          <a:bodyPr anchorCtr="0" anchor="t" bIns="91425" lIns="91425" rIns="91425" tIns="91425">
            <a:noAutofit/>
          </a:bodyPr>
          <a:lstStyle/>
          <a:p>
            <a:pPr lvl="0" rtl="0" algn="ctr">
              <a:spcBef>
                <a:spcPts val="0"/>
              </a:spcBef>
              <a:buNone/>
            </a:pPr>
            <a:r>
              <a:rPr b="1" lang="en">
                <a:solidFill>
                  <a:srgbClr val="2196F3"/>
                </a:solidFill>
                <a:latin typeface="Karla"/>
                <a:ea typeface="Karla"/>
                <a:cs typeface="Karla"/>
                <a:sym typeface="Karla"/>
              </a:rPr>
              <a:t>services</a:t>
            </a:r>
          </a:p>
        </p:txBody>
      </p:sp>
      <p:sp>
        <p:nvSpPr>
          <p:cNvPr id="402" name="Shape 402"/>
          <p:cNvSpPr txBox="1"/>
          <p:nvPr/>
        </p:nvSpPr>
        <p:spPr>
          <a:xfrm>
            <a:off x="5411492" y="2035675"/>
            <a:ext cx="1958999" cy="409500"/>
          </a:xfrm>
          <a:prstGeom prst="rect">
            <a:avLst/>
          </a:prstGeom>
          <a:noFill/>
          <a:ln>
            <a:noFill/>
          </a:ln>
        </p:spPr>
        <p:txBody>
          <a:bodyPr anchorCtr="0" anchor="t" bIns="91425" lIns="91425" rIns="91425" tIns="91425">
            <a:noAutofit/>
          </a:bodyPr>
          <a:lstStyle/>
          <a:p>
            <a:pPr lvl="0" rtl="0">
              <a:spcBef>
                <a:spcPts val="0"/>
              </a:spcBef>
              <a:buClr>
                <a:schemeClr val="dk1"/>
              </a:buClr>
              <a:buFont typeface="Arial"/>
              <a:buNone/>
            </a:pPr>
            <a:r>
              <a:rPr b="1" lang="en">
                <a:solidFill>
                  <a:srgbClr val="2196F3"/>
                </a:solidFill>
                <a:latin typeface="Karla"/>
                <a:ea typeface="Karla"/>
                <a:cs typeface="Karla"/>
                <a:sym typeface="Karla"/>
              </a:rPr>
              <a:t>specialized objects</a:t>
            </a:r>
          </a:p>
        </p:txBody>
      </p:sp>
      <p:sp>
        <p:nvSpPr>
          <p:cNvPr id="403" name="Shape 403"/>
          <p:cNvSpPr txBox="1"/>
          <p:nvPr/>
        </p:nvSpPr>
        <p:spPr>
          <a:xfrm>
            <a:off x="4593350" y="3287400"/>
            <a:ext cx="3002400" cy="1445100"/>
          </a:xfrm>
          <a:prstGeom prst="rect">
            <a:avLst/>
          </a:prstGeom>
          <a:noFill/>
          <a:ln>
            <a:noFill/>
          </a:ln>
        </p:spPr>
        <p:txBody>
          <a:bodyPr anchorCtr="0" anchor="t" bIns="91425" lIns="91425" rIns="91425" tIns="91425">
            <a:noAutofit/>
          </a:bodyPr>
          <a:lstStyle/>
          <a:p>
            <a:pPr lvl="0" rtl="0">
              <a:spcBef>
                <a:spcPts val="0"/>
              </a:spcBef>
              <a:buNone/>
            </a:pPr>
            <a:r>
              <a:rPr b="1" lang="en">
                <a:solidFill>
                  <a:schemeClr val="dk2"/>
                </a:solidFill>
                <a:latin typeface="Karla"/>
                <a:ea typeface="Karla"/>
                <a:cs typeface="Karla"/>
                <a:sym typeface="Karla"/>
              </a:rPr>
              <a:t>objects that conform to a specific Angular framework API:</a:t>
            </a:r>
          </a:p>
          <a:p>
            <a:pPr indent="-228600" lvl="0" marL="457200" rtl="0">
              <a:spcBef>
                <a:spcPts val="0"/>
              </a:spcBef>
              <a:buClr>
                <a:schemeClr val="dk2"/>
              </a:buClr>
              <a:buFont typeface="Karla"/>
              <a:buChar char="●"/>
            </a:pPr>
            <a:r>
              <a:rPr b="1" i="1" lang="en">
                <a:solidFill>
                  <a:schemeClr val="dk2"/>
                </a:solidFill>
                <a:latin typeface="Karla"/>
                <a:ea typeface="Karla"/>
                <a:cs typeface="Karla"/>
                <a:sym typeface="Karla"/>
              </a:rPr>
              <a:t>controllers</a:t>
            </a:r>
            <a:r>
              <a:rPr b="1" lang="en">
                <a:solidFill>
                  <a:schemeClr val="dk2"/>
                </a:solidFill>
                <a:latin typeface="Karla"/>
                <a:ea typeface="Karla"/>
                <a:cs typeface="Karla"/>
                <a:sym typeface="Karla"/>
              </a:rPr>
              <a:t>,</a:t>
            </a:r>
          </a:p>
          <a:p>
            <a:pPr indent="-228600" lvl="0" marL="457200" rtl="0">
              <a:spcBef>
                <a:spcPts val="0"/>
              </a:spcBef>
              <a:buClr>
                <a:schemeClr val="dk2"/>
              </a:buClr>
              <a:buFont typeface="Karla"/>
              <a:buChar char="●"/>
            </a:pPr>
            <a:r>
              <a:rPr b="1" i="1" lang="en">
                <a:solidFill>
                  <a:schemeClr val="dk2"/>
                </a:solidFill>
                <a:latin typeface="Karla"/>
                <a:ea typeface="Karla"/>
                <a:cs typeface="Karla"/>
                <a:sym typeface="Karla"/>
              </a:rPr>
              <a:t>directives</a:t>
            </a:r>
            <a:r>
              <a:rPr b="1" lang="en">
                <a:solidFill>
                  <a:schemeClr val="dk2"/>
                </a:solidFill>
                <a:latin typeface="Karla"/>
                <a:ea typeface="Karla"/>
                <a:cs typeface="Karla"/>
                <a:sym typeface="Karla"/>
              </a:rPr>
              <a:t>,</a:t>
            </a:r>
          </a:p>
          <a:p>
            <a:pPr indent="-228600" lvl="0" marL="457200" rtl="0">
              <a:spcBef>
                <a:spcPts val="0"/>
              </a:spcBef>
              <a:buClr>
                <a:schemeClr val="dk2"/>
              </a:buClr>
              <a:buFont typeface="Karla"/>
              <a:buChar char="●"/>
            </a:pPr>
            <a:r>
              <a:rPr b="1" i="1" lang="en">
                <a:solidFill>
                  <a:schemeClr val="dk2"/>
                </a:solidFill>
                <a:latin typeface="Karla"/>
                <a:ea typeface="Karla"/>
                <a:cs typeface="Karla"/>
                <a:sym typeface="Karla"/>
              </a:rPr>
              <a:t>filters</a:t>
            </a:r>
            <a:r>
              <a:rPr b="1" lang="en">
                <a:solidFill>
                  <a:schemeClr val="dk2"/>
                </a:solidFill>
                <a:latin typeface="Karla"/>
                <a:ea typeface="Karla"/>
                <a:cs typeface="Karla"/>
                <a:sym typeface="Karla"/>
              </a:rPr>
              <a:t>,</a:t>
            </a:r>
          </a:p>
          <a:p>
            <a:pPr indent="-228600" lvl="0" marL="457200" rtl="0">
              <a:spcBef>
                <a:spcPts val="0"/>
              </a:spcBef>
              <a:buClr>
                <a:schemeClr val="dk2"/>
              </a:buClr>
              <a:buFont typeface="Karla"/>
              <a:buChar char="●"/>
            </a:pPr>
            <a:r>
              <a:rPr b="1" i="1" lang="en">
                <a:solidFill>
                  <a:schemeClr val="dk2"/>
                </a:solidFill>
                <a:latin typeface="Karla"/>
                <a:ea typeface="Karla"/>
                <a:cs typeface="Karla"/>
                <a:sym typeface="Karla"/>
              </a:rPr>
              <a:t>animation</a:t>
            </a:r>
          </a:p>
        </p:txBody>
      </p:sp>
      <p:cxnSp>
        <p:nvCxnSpPr>
          <p:cNvPr id="404" name="Shape 404"/>
          <p:cNvCxnSpPr>
            <a:stCxn id="400" idx="0"/>
            <a:endCxn id="401" idx="2"/>
          </p:cNvCxnSpPr>
          <p:nvPr/>
        </p:nvCxnSpPr>
        <p:spPr>
          <a:xfrm rot="-5400000">
            <a:off x="3327949" y="1750550"/>
            <a:ext cx="729600" cy="2132399"/>
          </a:xfrm>
          <a:prstGeom prst="bentConnector3">
            <a:avLst>
              <a:gd fmla="val 50009" name="adj1"/>
            </a:avLst>
          </a:prstGeom>
          <a:noFill/>
          <a:ln cap="flat" cmpd="sng" w="9525">
            <a:solidFill>
              <a:schemeClr val="dk2"/>
            </a:solidFill>
            <a:prstDash val="solid"/>
            <a:round/>
            <a:headEnd len="lg" w="lg" type="none"/>
            <a:tailEnd len="lg" w="lg" type="none"/>
          </a:ln>
        </p:spPr>
      </p:cxnSp>
      <p:cxnSp>
        <p:nvCxnSpPr>
          <p:cNvPr id="405" name="Shape 405"/>
          <p:cNvCxnSpPr>
            <a:stCxn id="403" idx="0"/>
            <a:endCxn id="402" idx="2"/>
          </p:cNvCxnSpPr>
          <p:nvPr/>
        </p:nvCxnSpPr>
        <p:spPr>
          <a:xfrm rot="-5400000">
            <a:off x="5821700" y="2718150"/>
            <a:ext cx="842100" cy="296400"/>
          </a:xfrm>
          <a:prstGeom prst="bentConnector3">
            <a:avLst>
              <a:gd fmla="val 50007" name="adj1"/>
            </a:avLst>
          </a:prstGeom>
          <a:noFill/>
          <a:ln cap="flat" cmpd="sng" w="9525">
            <a:solidFill>
              <a:schemeClr val="dk2"/>
            </a:solidFill>
            <a:prstDash val="solid"/>
            <a:round/>
            <a:headEnd len="lg" w="lg" type="none"/>
            <a:tailEnd len="lg" w="lg" type="none"/>
          </a:ln>
        </p:spPr>
      </p:cxn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DDC39"/>
        </a:solidFill>
      </p:bgPr>
    </p:bg>
    <p:spTree>
      <p:nvGrpSpPr>
        <p:cNvPr id="409" name="Shape 409"/>
        <p:cNvGrpSpPr/>
        <p:nvPr/>
      </p:nvGrpSpPr>
      <p:grpSpPr>
        <a:xfrm>
          <a:off x="0" y="0"/>
          <a:ext cx="0" cy="0"/>
          <a:chOff x="0" y="0"/>
          <a:chExt cx="0" cy="0"/>
        </a:xfrm>
      </p:grpSpPr>
      <p:sp>
        <p:nvSpPr>
          <p:cNvPr id="410" name="Shape 410"/>
          <p:cNvSpPr txBox="1"/>
          <p:nvPr>
            <p:ph type="title"/>
          </p:nvPr>
        </p:nvSpPr>
        <p:spPr>
          <a:xfrm>
            <a:off x="841000" y="512900"/>
            <a:ext cx="4801499" cy="409500"/>
          </a:xfrm>
          <a:prstGeom prst="rect">
            <a:avLst/>
          </a:prstGeom>
        </p:spPr>
        <p:txBody>
          <a:bodyPr anchorCtr="0" anchor="b" bIns="91425" lIns="91425" rIns="91425" tIns="91425">
            <a:noAutofit/>
          </a:bodyPr>
          <a:lstStyle/>
          <a:p>
            <a:pPr lvl="0" rtl="0">
              <a:spcBef>
                <a:spcPts val="0"/>
              </a:spcBef>
              <a:buNone/>
            </a:pPr>
            <a:r>
              <a:rPr lang="en" sz="2400"/>
              <a:t>Provider recipes</a:t>
            </a:r>
          </a:p>
        </p:txBody>
      </p:sp>
      <p:sp>
        <p:nvSpPr>
          <p:cNvPr id="411" name="Shape 411"/>
          <p:cNvSpPr txBox="1"/>
          <p:nvPr/>
        </p:nvSpPr>
        <p:spPr>
          <a:xfrm>
            <a:off x="841000" y="1581150"/>
            <a:ext cx="5905200" cy="1126499"/>
          </a:xfrm>
          <a:prstGeom prst="rect">
            <a:avLst/>
          </a:prstGeom>
          <a:noFill/>
          <a:ln>
            <a:noFill/>
          </a:ln>
        </p:spPr>
        <p:txBody>
          <a:bodyPr anchorCtr="0" anchor="t" bIns="91425" lIns="91425" rIns="91425" tIns="91425">
            <a:noAutofit/>
          </a:bodyPr>
          <a:lstStyle/>
          <a:p>
            <a:pPr lvl="0" rtl="0">
              <a:lnSpc>
                <a:spcPct val="115000"/>
              </a:lnSpc>
              <a:spcBef>
                <a:spcPts val="600"/>
              </a:spcBef>
              <a:buNone/>
            </a:pPr>
            <a:r>
              <a:rPr b="1" lang="en">
                <a:solidFill>
                  <a:srgbClr val="999999"/>
                </a:solidFill>
                <a:latin typeface="Karla"/>
                <a:ea typeface="Karla"/>
                <a:cs typeface="Karla"/>
                <a:sym typeface="Karla"/>
              </a:rPr>
              <a:t>You should tell injector how to create objects.</a:t>
            </a:r>
          </a:p>
          <a:p>
            <a:pPr lvl="0" rtl="0">
              <a:lnSpc>
                <a:spcPct val="115000"/>
              </a:lnSpc>
              <a:spcBef>
                <a:spcPts val="600"/>
              </a:spcBef>
              <a:buNone/>
            </a:pPr>
            <a:r>
              <a:rPr b="1" lang="en">
                <a:solidFill>
                  <a:srgbClr val="999999"/>
                </a:solidFill>
                <a:latin typeface="Karla"/>
                <a:ea typeface="Karla"/>
                <a:cs typeface="Karla"/>
                <a:sym typeface="Karla"/>
              </a:rPr>
              <a:t>To do that, you should register a “</a:t>
            </a:r>
            <a:r>
              <a:rPr b="1" i="1" lang="en">
                <a:solidFill>
                  <a:srgbClr val="999999"/>
                </a:solidFill>
                <a:latin typeface="Karla"/>
                <a:ea typeface="Karla"/>
                <a:cs typeface="Karla"/>
                <a:sym typeface="Karla"/>
              </a:rPr>
              <a:t>recipe</a:t>
            </a:r>
            <a:r>
              <a:rPr b="1" lang="en">
                <a:solidFill>
                  <a:srgbClr val="999999"/>
                </a:solidFill>
                <a:latin typeface="Karla"/>
                <a:ea typeface="Karla"/>
                <a:cs typeface="Karla"/>
                <a:sym typeface="Karla"/>
              </a:rPr>
              <a:t>” for creating your object with the provider.</a:t>
            </a:r>
          </a:p>
        </p:txBody>
      </p:sp>
      <p:sp>
        <p:nvSpPr>
          <p:cNvPr id="412" name="Shape 412"/>
          <p:cNvSpPr txBox="1"/>
          <p:nvPr/>
        </p:nvSpPr>
        <p:spPr>
          <a:xfrm>
            <a:off x="841000" y="2724150"/>
            <a:ext cx="5905200" cy="2130900"/>
          </a:xfrm>
          <a:prstGeom prst="rect">
            <a:avLst/>
          </a:prstGeom>
          <a:noFill/>
          <a:ln>
            <a:noFill/>
          </a:ln>
        </p:spPr>
        <p:txBody>
          <a:bodyPr anchorCtr="0" anchor="t" bIns="91425" lIns="91425" rIns="91425" tIns="91425">
            <a:noAutofit/>
          </a:bodyPr>
          <a:lstStyle/>
          <a:p>
            <a:pPr lvl="0" rtl="0">
              <a:lnSpc>
                <a:spcPct val="115000"/>
              </a:lnSpc>
              <a:spcBef>
                <a:spcPts val="600"/>
              </a:spcBef>
              <a:buNone/>
            </a:pPr>
            <a:r>
              <a:rPr b="1" lang="en">
                <a:solidFill>
                  <a:srgbClr val="999999"/>
                </a:solidFill>
                <a:latin typeface="Karla"/>
                <a:ea typeface="Karla"/>
                <a:cs typeface="Karla"/>
                <a:sym typeface="Karla"/>
              </a:rPr>
              <a:t>There are 5 recipe types:</a:t>
            </a:r>
          </a:p>
          <a:p>
            <a:pPr lvl="0" rtl="0">
              <a:lnSpc>
                <a:spcPct val="115000"/>
              </a:lnSpc>
              <a:spcBef>
                <a:spcPts val="600"/>
              </a:spcBef>
              <a:buNone/>
            </a:pPr>
            <a:r>
              <a:rPr b="1" lang="en">
                <a:solidFill>
                  <a:srgbClr val="999999"/>
                </a:solidFill>
                <a:latin typeface="Karla"/>
                <a:ea typeface="Karla"/>
                <a:cs typeface="Karla"/>
                <a:sym typeface="Karla"/>
              </a:rPr>
              <a:t>	</a:t>
            </a:r>
            <a:r>
              <a:rPr b="1" i="1" lang="en">
                <a:solidFill>
                  <a:srgbClr val="4CAF50"/>
                </a:solidFill>
                <a:latin typeface="Karla"/>
                <a:ea typeface="Karla"/>
                <a:cs typeface="Karla"/>
                <a:sym typeface="Karla"/>
              </a:rPr>
              <a:t>provider</a:t>
            </a:r>
          </a:p>
          <a:p>
            <a:pPr lvl="0" rtl="0">
              <a:lnSpc>
                <a:spcPct val="115000"/>
              </a:lnSpc>
              <a:spcBef>
                <a:spcPts val="600"/>
              </a:spcBef>
              <a:buNone/>
            </a:pPr>
            <a:r>
              <a:rPr b="1" i="1" lang="en">
                <a:solidFill>
                  <a:srgbClr val="999999"/>
                </a:solidFill>
                <a:latin typeface="Karla"/>
                <a:ea typeface="Karla"/>
                <a:cs typeface="Karla"/>
                <a:sym typeface="Karla"/>
              </a:rPr>
              <a:t>	</a:t>
            </a:r>
            <a:r>
              <a:rPr b="1" i="1" lang="en">
                <a:solidFill>
                  <a:srgbClr val="3F51B5"/>
                </a:solidFill>
                <a:latin typeface="Karla"/>
                <a:ea typeface="Karla"/>
                <a:cs typeface="Karla"/>
                <a:sym typeface="Karla"/>
              </a:rPr>
              <a:t>factory</a:t>
            </a:r>
          </a:p>
          <a:p>
            <a:pPr lvl="0" rtl="0">
              <a:lnSpc>
                <a:spcPct val="115000"/>
              </a:lnSpc>
              <a:spcBef>
                <a:spcPts val="600"/>
              </a:spcBef>
              <a:buNone/>
            </a:pPr>
            <a:r>
              <a:rPr b="1" i="1" lang="en">
                <a:solidFill>
                  <a:srgbClr val="3F51B5"/>
                </a:solidFill>
                <a:latin typeface="Karla"/>
                <a:ea typeface="Karla"/>
                <a:cs typeface="Karla"/>
                <a:sym typeface="Karla"/>
              </a:rPr>
              <a:t>	service</a:t>
            </a:r>
          </a:p>
          <a:p>
            <a:pPr lvl="0" rtl="0">
              <a:lnSpc>
                <a:spcPct val="115000"/>
              </a:lnSpc>
              <a:spcBef>
                <a:spcPts val="600"/>
              </a:spcBef>
              <a:buNone/>
            </a:pPr>
            <a:r>
              <a:rPr b="1" i="1" lang="en">
                <a:solidFill>
                  <a:srgbClr val="3F51B5"/>
                </a:solidFill>
                <a:latin typeface="Karla"/>
                <a:ea typeface="Karla"/>
                <a:cs typeface="Karla"/>
                <a:sym typeface="Karla"/>
              </a:rPr>
              <a:t>	value</a:t>
            </a:r>
          </a:p>
          <a:p>
            <a:pPr lvl="0" rtl="0">
              <a:lnSpc>
                <a:spcPct val="115000"/>
              </a:lnSpc>
              <a:spcBef>
                <a:spcPts val="600"/>
              </a:spcBef>
              <a:buNone/>
            </a:pPr>
            <a:r>
              <a:rPr b="1" i="1" lang="en">
                <a:solidFill>
                  <a:srgbClr val="999999"/>
                </a:solidFill>
                <a:latin typeface="Karla"/>
                <a:ea typeface="Karla"/>
                <a:cs typeface="Karla"/>
                <a:sym typeface="Karla"/>
              </a:rPr>
              <a:t>	</a:t>
            </a:r>
            <a:r>
              <a:rPr b="1" i="1" lang="en">
                <a:solidFill>
                  <a:srgbClr val="FF9800"/>
                </a:solidFill>
                <a:latin typeface="Karla"/>
                <a:ea typeface="Karla"/>
                <a:cs typeface="Karla"/>
                <a:sym typeface="Karla"/>
              </a:rPr>
              <a:t>constant</a:t>
            </a:r>
          </a:p>
        </p:txBody>
      </p:sp>
      <p:sp>
        <p:nvSpPr>
          <p:cNvPr id="413" name="Shape 413"/>
          <p:cNvSpPr txBox="1"/>
          <p:nvPr/>
        </p:nvSpPr>
        <p:spPr>
          <a:xfrm>
            <a:off x="857125" y="749875"/>
            <a:ext cx="4757100" cy="688499"/>
          </a:xfrm>
          <a:prstGeom prst="rect">
            <a:avLst/>
          </a:prstGeom>
          <a:noFill/>
          <a:ln>
            <a:noFill/>
          </a:ln>
        </p:spPr>
        <p:txBody>
          <a:bodyPr anchorCtr="0" anchor="t" bIns="91425" lIns="91425" rIns="91425" tIns="91425">
            <a:noAutofit/>
          </a:bodyPr>
          <a:lstStyle/>
          <a:p>
            <a:pPr lvl="0" rtl="0">
              <a:spcBef>
                <a:spcPts val="600"/>
              </a:spcBef>
              <a:buNone/>
            </a:pPr>
            <a:r>
              <a:rPr lang="en" sz="1100" u="sng">
                <a:solidFill>
                  <a:schemeClr val="hlink"/>
                </a:solidFill>
                <a:latin typeface="Karla"/>
                <a:ea typeface="Karla"/>
                <a:cs typeface="Karla"/>
                <a:sym typeface="Karla"/>
                <a:hlinkClick r:id="rId3"/>
              </a:rPr>
              <a:t>https://docs.angularjs.org/guide/providers</a:t>
            </a:r>
            <a:r>
              <a:rPr lang="en" sz="1100">
                <a:solidFill>
                  <a:srgbClr val="999999"/>
                </a:solidFill>
                <a:latin typeface="Karla"/>
                <a:ea typeface="Karla"/>
                <a:cs typeface="Karla"/>
                <a:sym typeface="Karla"/>
              </a:rPr>
              <a:t> </a:t>
            </a:r>
          </a:p>
          <a:p>
            <a:pPr lvl="0" rtl="0">
              <a:spcBef>
                <a:spcPts val="600"/>
              </a:spcBef>
              <a:buNone/>
            </a:pPr>
            <a:r>
              <a:rPr lang="en" sz="1100" u="sng">
                <a:solidFill>
                  <a:schemeClr val="hlink"/>
                </a:solidFill>
                <a:latin typeface="Karla"/>
                <a:ea typeface="Karla"/>
                <a:cs typeface="Karla"/>
                <a:sym typeface="Karla"/>
                <a:hlinkClick r:id="rId4"/>
              </a:rPr>
              <a:t>https://code.angularjs.org/1.4.8/docs/api/auto/service/$provide</a:t>
            </a:r>
            <a:r>
              <a:rPr lang="en" sz="1100">
                <a:solidFill>
                  <a:srgbClr val="999999"/>
                </a:solidFill>
                <a:latin typeface="Karla"/>
                <a:ea typeface="Karla"/>
                <a:cs typeface="Karla"/>
                <a:sym typeface="Karla"/>
              </a:rPr>
              <a:t> </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DDC39"/>
        </a:solidFill>
      </p:bgPr>
    </p:bg>
    <p:spTree>
      <p:nvGrpSpPr>
        <p:cNvPr id="417" name="Shape 417"/>
        <p:cNvGrpSpPr/>
        <p:nvPr/>
      </p:nvGrpSpPr>
      <p:grpSpPr>
        <a:xfrm>
          <a:off x="0" y="0"/>
          <a:ext cx="0" cy="0"/>
          <a:chOff x="0" y="0"/>
          <a:chExt cx="0" cy="0"/>
        </a:xfrm>
      </p:grpSpPr>
      <p:sp>
        <p:nvSpPr>
          <p:cNvPr id="418" name="Shape 418"/>
          <p:cNvSpPr txBox="1"/>
          <p:nvPr>
            <p:ph type="title"/>
          </p:nvPr>
        </p:nvSpPr>
        <p:spPr>
          <a:xfrm>
            <a:off x="612400" y="512900"/>
            <a:ext cx="4801499" cy="409500"/>
          </a:xfrm>
          <a:prstGeom prst="rect">
            <a:avLst/>
          </a:prstGeom>
        </p:spPr>
        <p:txBody>
          <a:bodyPr anchorCtr="0" anchor="b" bIns="91425" lIns="91425" rIns="91425" tIns="91425">
            <a:noAutofit/>
          </a:bodyPr>
          <a:lstStyle/>
          <a:p>
            <a:pPr lvl="0" rtl="0">
              <a:spcBef>
                <a:spcPts val="0"/>
              </a:spcBef>
              <a:buNone/>
            </a:pPr>
            <a:r>
              <a:rPr lang="en" sz="2400"/>
              <a:t>Value recipe</a:t>
            </a:r>
          </a:p>
        </p:txBody>
      </p:sp>
      <p:sp>
        <p:nvSpPr>
          <p:cNvPr id="419" name="Shape 419"/>
          <p:cNvSpPr txBox="1"/>
          <p:nvPr/>
        </p:nvSpPr>
        <p:spPr>
          <a:xfrm>
            <a:off x="628525" y="749875"/>
            <a:ext cx="4757100" cy="490499"/>
          </a:xfrm>
          <a:prstGeom prst="rect">
            <a:avLst/>
          </a:prstGeom>
          <a:noFill/>
          <a:ln>
            <a:noFill/>
          </a:ln>
        </p:spPr>
        <p:txBody>
          <a:bodyPr anchorCtr="0" anchor="t" bIns="91425" lIns="91425" rIns="91425" tIns="91425">
            <a:noAutofit/>
          </a:bodyPr>
          <a:lstStyle/>
          <a:p>
            <a:pPr lvl="0" rtl="0">
              <a:spcBef>
                <a:spcPts val="600"/>
              </a:spcBef>
              <a:buNone/>
            </a:pPr>
            <a:r>
              <a:rPr lang="en" sz="1100" u="sng">
                <a:solidFill>
                  <a:schemeClr val="hlink"/>
                </a:solidFill>
                <a:latin typeface="Karla"/>
                <a:ea typeface="Karla"/>
                <a:cs typeface="Karla"/>
                <a:sym typeface="Karla"/>
                <a:hlinkClick r:id="rId3"/>
              </a:rPr>
              <a:t>https://docs.angularjs.org/guide/providers</a:t>
            </a:r>
            <a:r>
              <a:rPr lang="en" sz="1100">
                <a:solidFill>
                  <a:srgbClr val="999999"/>
                </a:solidFill>
                <a:latin typeface="Karla"/>
                <a:ea typeface="Karla"/>
                <a:cs typeface="Karla"/>
                <a:sym typeface="Karla"/>
              </a:rPr>
              <a:t> </a:t>
            </a:r>
          </a:p>
        </p:txBody>
      </p:sp>
      <p:grpSp>
        <p:nvGrpSpPr>
          <p:cNvPr id="420" name="Shape 420"/>
          <p:cNvGrpSpPr/>
          <p:nvPr/>
        </p:nvGrpSpPr>
        <p:grpSpPr>
          <a:xfrm>
            <a:off x="804459" y="1436041"/>
            <a:ext cx="215966" cy="342398"/>
            <a:chOff x="6718575" y="2318625"/>
            <a:chExt cx="256950" cy="407375"/>
          </a:xfrm>
        </p:grpSpPr>
        <p:sp>
          <p:nvSpPr>
            <p:cNvPr id="421" name="Shape 421"/>
            <p:cNvSpPr/>
            <p:nvPr/>
          </p:nvSpPr>
          <p:spPr>
            <a:xfrm>
              <a:off x="6795900" y="2673600"/>
              <a:ext cx="102300" cy="22550"/>
            </a:xfrm>
            <a:custGeom>
              <a:pathLst>
                <a:path extrusionOk="0" fill="none" h="902" w="4092">
                  <a:moveTo>
                    <a:pt x="4092" y="902"/>
                  </a:moveTo>
                  <a:lnTo>
                    <a:pt x="4092" y="1"/>
                  </a:lnTo>
                  <a:lnTo>
                    <a:pt x="0" y="1"/>
                  </a:lnTo>
                  <a:lnTo>
                    <a:pt x="0" y="902"/>
                  </a:lnTo>
                  <a:lnTo>
                    <a:pt x="4092" y="902"/>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22" name="Shape 422"/>
            <p:cNvSpPr/>
            <p:nvPr/>
          </p:nvSpPr>
          <p:spPr>
            <a:xfrm>
              <a:off x="6795900" y="2650475"/>
              <a:ext cx="102300" cy="22550"/>
            </a:xfrm>
            <a:custGeom>
              <a:pathLst>
                <a:path extrusionOk="0" fill="none" h="902" w="4092">
                  <a:moveTo>
                    <a:pt x="4092" y="901"/>
                  </a:moveTo>
                  <a:lnTo>
                    <a:pt x="4092" y="0"/>
                  </a:lnTo>
                  <a:lnTo>
                    <a:pt x="0" y="0"/>
                  </a:lnTo>
                  <a:lnTo>
                    <a:pt x="0" y="901"/>
                  </a:lnTo>
                  <a:lnTo>
                    <a:pt x="4092" y="901"/>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23" name="Shape 423"/>
            <p:cNvSpPr/>
            <p:nvPr/>
          </p:nvSpPr>
          <p:spPr>
            <a:xfrm>
              <a:off x="6795900" y="2696125"/>
              <a:ext cx="102300" cy="29875"/>
            </a:xfrm>
            <a:custGeom>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24" name="Shape 424"/>
            <p:cNvSpPr/>
            <p:nvPr/>
          </p:nvSpPr>
          <p:spPr>
            <a:xfrm>
              <a:off x="6784925" y="2459275"/>
              <a:ext cx="35350" cy="166875"/>
            </a:xfrm>
            <a:custGeom>
              <a:pathLst>
                <a:path extrusionOk="0" fill="none" h="6675" w="1414">
                  <a:moveTo>
                    <a:pt x="1413" y="6674"/>
                  </a:moveTo>
                  <a:lnTo>
                    <a:pt x="1413" y="6674"/>
                  </a:lnTo>
                  <a:lnTo>
                    <a:pt x="585" y="2850"/>
                  </a:lnTo>
                  <a:lnTo>
                    <a:pt x="1" y="1"/>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25" name="Shape 425"/>
            <p:cNvSpPr/>
            <p:nvPr/>
          </p:nvSpPr>
          <p:spPr>
            <a:xfrm>
              <a:off x="6718575" y="2318625"/>
              <a:ext cx="256950" cy="307525"/>
            </a:xfrm>
            <a:custGeom>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26" name="Shape 426"/>
            <p:cNvSpPr/>
            <p:nvPr/>
          </p:nvSpPr>
          <p:spPr>
            <a:xfrm>
              <a:off x="6873825" y="2459275"/>
              <a:ext cx="35350" cy="166875"/>
            </a:xfrm>
            <a:custGeom>
              <a:pathLst>
                <a:path extrusionOk="0" fill="none" h="6675" w="1414">
                  <a:moveTo>
                    <a:pt x="1413" y="1"/>
                  </a:moveTo>
                  <a:lnTo>
                    <a:pt x="1413" y="1"/>
                  </a:lnTo>
                  <a:lnTo>
                    <a:pt x="829" y="2850"/>
                  </a:lnTo>
                  <a:lnTo>
                    <a:pt x="1" y="6674"/>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27" name="Shape 427"/>
            <p:cNvSpPr/>
            <p:nvPr/>
          </p:nvSpPr>
          <p:spPr>
            <a:xfrm>
              <a:off x="6801975" y="2453200"/>
              <a:ext cx="90150" cy="19500"/>
            </a:xfrm>
            <a:custGeom>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28" name="Shape 428"/>
            <p:cNvSpPr/>
            <p:nvPr/>
          </p:nvSpPr>
          <p:spPr>
            <a:xfrm>
              <a:off x="6795900" y="2628550"/>
              <a:ext cx="102300" cy="25"/>
            </a:xfrm>
            <a:custGeom>
              <a:pathLst>
                <a:path extrusionOk="0" fill="none" h="1" w="4092">
                  <a:moveTo>
                    <a:pt x="0" y="1"/>
                  </a:moveTo>
                  <a:lnTo>
                    <a:pt x="4092" y="1"/>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429" name="Shape 429"/>
          <p:cNvSpPr txBox="1"/>
          <p:nvPr/>
        </p:nvSpPr>
        <p:spPr>
          <a:xfrm>
            <a:off x="1112025" y="1311050"/>
            <a:ext cx="5905200" cy="671100"/>
          </a:xfrm>
          <a:prstGeom prst="rect">
            <a:avLst/>
          </a:prstGeom>
          <a:noFill/>
          <a:ln>
            <a:noFill/>
          </a:ln>
        </p:spPr>
        <p:txBody>
          <a:bodyPr anchorCtr="0" anchor="t" bIns="91425" lIns="91425" rIns="91425" tIns="91425">
            <a:noAutofit/>
          </a:bodyPr>
          <a:lstStyle/>
          <a:p>
            <a:pPr lvl="0" rtl="0">
              <a:spcBef>
                <a:spcPts val="0"/>
              </a:spcBef>
              <a:spcAft>
                <a:spcPts val="1000"/>
              </a:spcAft>
              <a:buNone/>
            </a:pPr>
            <a:r>
              <a:rPr b="1" lang="en">
                <a:solidFill>
                  <a:srgbClr val="999999"/>
                </a:solidFill>
                <a:latin typeface="Karla"/>
                <a:ea typeface="Karla"/>
                <a:cs typeface="Karla"/>
                <a:sym typeface="Karla"/>
              </a:rPr>
              <a:t>Use value recipe if you want to share the same single value (of any type) across your module.</a:t>
            </a:r>
          </a:p>
        </p:txBody>
      </p:sp>
      <p:sp>
        <p:nvSpPr>
          <p:cNvPr id="430" name="Shape 430"/>
          <p:cNvSpPr txBox="1"/>
          <p:nvPr/>
        </p:nvSpPr>
        <p:spPr>
          <a:xfrm>
            <a:off x="1107325" y="2510225"/>
            <a:ext cx="4067400" cy="671100"/>
          </a:xfrm>
          <a:prstGeom prst="rect">
            <a:avLst/>
          </a:prstGeom>
          <a:noFill/>
          <a:ln>
            <a:noFill/>
          </a:ln>
        </p:spPr>
        <p:txBody>
          <a:bodyPr anchorCtr="0" anchor="ctr" bIns="91425" lIns="91425" rIns="91425" tIns="91425">
            <a:noAutofit/>
          </a:bodyPr>
          <a:lstStyle/>
          <a:p>
            <a:pPr lvl="0" rtl="0">
              <a:lnSpc>
                <a:spcPct val="142857"/>
              </a:lnSpc>
              <a:spcBef>
                <a:spcPts val="0"/>
              </a:spcBef>
              <a:spcAft>
                <a:spcPts val="0"/>
              </a:spcAft>
              <a:buNone/>
            </a:pPr>
            <a:r>
              <a:rPr lang="en" sz="1200">
                <a:solidFill>
                  <a:srgbClr val="333333"/>
                </a:solidFill>
                <a:highlight>
                  <a:srgbClr val="F5F5F5"/>
                </a:highlight>
                <a:latin typeface="Consolas"/>
                <a:ea typeface="Consolas"/>
                <a:cs typeface="Consolas"/>
                <a:sym typeface="Consolas"/>
              </a:rPr>
              <a:t>var myApp = angular.module(</a:t>
            </a:r>
            <a:r>
              <a:rPr lang="en" sz="1200">
                <a:solidFill>
                  <a:srgbClr val="DD1144"/>
                </a:solidFill>
                <a:highlight>
                  <a:srgbClr val="F5F5F5"/>
                </a:highlight>
                <a:latin typeface="Consolas"/>
                <a:ea typeface="Consolas"/>
                <a:cs typeface="Consolas"/>
                <a:sym typeface="Consolas"/>
              </a:rPr>
              <a:t>'myApp'</a:t>
            </a:r>
            <a:r>
              <a:rPr lang="en" sz="1200">
                <a:solidFill>
                  <a:srgbClr val="333333"/>
                </a:solidFill>
                <a:highlight>
                  <a:srgbClr val="F5F5F5"/>
                </a:highlight>
                <a:latin typeface="Consolas"/>
                <a:ea typeface="Consolas"/>
                <a:cs typeface="Consolas"/>
                <a:sym typeface="Consolas"/>
              </a:rPr>
              <a:t>, []);</a:t>
            </a:r>
            <a:br>
              <a:rPr lang="en" sz="1200">
                <a:solidFill>
                  <a:srgbClr val="333333"/>
                </a:solidFill>
                <a:highlight>
                  <a:srgbClr val="F5F5F5"/>
                </a:highlight>
                <a:latin typeface="Consolas"/>
                <a:ea typeface="Consolas"/>
                <a:cs typeface="Consolas"/>
                <a:sym typeface="Consolas"/>
              </a:rPr>
            </a:br>
            <a:r>
              <a:rPr lang="en" sz="1200">
                <a:solidFill>
                  <a:srgbClr val="333333"/>
                </a:solidFill>
                <a:highlight>
                  <a:srgbClr val="F5F5F5"/>
                </a:highlight>
                <a:latin typeface="Consolas"/>
                <a:ea typeface="Consolas"/>
                <a:cs typeface="Consolas"/>
                <a:sym typeface="Consolas"/>
              </a:rPr>
              <a:t>myApp.</a:t>
            </a:r>
            <a:r>
              <a:rPr b="1" lang="en" sz="1200">
                <a:solidFill>
                  <a:srgbClr val="428BCA"/>
                </a:solidFill>
                <a:highlight>
                  <a:srgbClr val="F5F5F5"/>
                </a:highlight>
                <a:latin typeface="Consolas"/>
                <a:ea typeface="Consolas"/>
                <a:cs typeface="Consolas"/>
                <a:sym typeface="Consolas"/>
              </a:rPr>
              <a:t>value</a:t>
            </a:r>
            <a:r>
              <a:rPr lang="en" sz="1200">
                <a:solidFill>
                  <a:srgbClr val="333333"/>
                </a:solidFill>
                <a:highlight>
                  <a:srgbClr val="F5F5F5"/>
                </a:highlight>
                <a:latin typeface="Consolas"/>
                <a:ea typeface="Consolas"/>
                <a:cs typeface="Consolas"/>
                <a:sym typeface="Consolas"/>
              </a:rPr>
              <a:t>(</a:t>
            </a:r>
            <a:r>
              <a:rPr lang="en" sz="1200">
                <a:solidFill>
                  <a:srgbClr val="DD1144"/>
                </a:solidFill>
                <a:highlight>
                  <a:srgbClr val="F5F5F5"/>
                </a:highlight>
                <a:latin typeface="Consolas"/>
                <a:ea typeface="Consolas"/>
                <a:cs typeface="Consolas"/>
                <a:sym typeface="Consolas"/>
              </a:rPr>
              <a:t>'</a:t>
            </a:r>
            <a:r>
              <a:rPr b="1" lang="en" sz="1200">
                <a:solidFill>
                  <a:srgbClr val="FF9800"/>
                </a:solidFill>
                <a:highlight>
                  <a:srgbClr val="F5F5F5"/>
                </a:highlight>
                <a:latin typeface="Consolas"/>
                <a:ea typeface="Consolas"/>
                <a:cs typeface="Consolas"/>
                <a:sym typeface="Consolas"/>
              </a:rPr>
              <a:t>clientId</a:t>
            </a:r>
            <a:r>
              <a:rPr lang="en" sz="1200">
                <a:solidFill>
                  <a:srgbClr val="DD1144"/>
                </a:solidFill>
                <a:highlight>
                  <a:srgbClr val="F5F5F5"/>
                </a:highlight>
                <a:latin typeface="Consolas"/>
                <a:ea typeface="Consolas"/>
                <a:cs typeface="Consolas"/>
                <a:sym typeface="Consolas"/>
              </a:rPr>
              <a:t>'</a:t>
            </a:r>
            <a:r>
              <a:rPr lang="en" sz="1200">
                <a:solidFill>
                  <a:srgbClr val="333333"/>
                </a:solidFill>
                <a:highlight>
                  <a:srgbClr val="F5F5F5"/>
                </a:highlight>
                <a:latin typeface="Consolas"/>
                <a:ea typeface="Consolas"/>
                <a:cs typeface="Consolas"/>
                <a:sym typeface="Consolas"/>
              </a:rPr>
              <a:t>, </a:t>
            </a:r>
            <a:r>
              <a:rPr lang="en" sz="1200">
                <a:solidFill>
                  <a:srgbClr val="DD1144"/>
                </a:solidFill>
                <a:highlight>
                  <a:srgbClr val="F5F5F5"/>
                </a:highlight>
                <a:latin typeface="Consolas"/>
                <a:ea typeface="Consolas"/>
                <a:cs typeface="Consolas"/>
                <a:sym typeface="Consolas"/>
              </a:rPr>
              <a:t>'a12345654321x'</a:t>
            </a:r>
            <a:r>
              <a:rPr lang="en" sz="1200">
                <a:solidFill>
                  <a:srgbClr val="333333"/>
                </a:solidFill>
                <a:highlight>
                  <a:srgbClr val="F5F5F5"/>
                </a:highlight>
                <a:latin typeface="Consolas"/>
                <a:ea typeface="Consolas"/>
                <a:cs typeface="Consolas"/>
                <a:sym typeface="Consolas"/>
              </a:rPr>
              <a:t>);</a:t>
            </a:r>
          </a:p>
        </p:txBody>
      </p:sp>
      <p:sp>
        <p:nvSpPr>
          <p:cNvPr id="431" name="Shape 431"/>
          <p:cNvSpPr txBox="1"/>
          <p:nvPr/>
        </p:nvSpPr>
        <p:spPr>
          <a:xfrm>
            <a:off x="1069600" y="3730575"/>
            <a:ext cx="6354299" cy="938100"/>
          </a:xfrm>
          <a:prstGeom prst="rect">
            <a:avLst/>
          </a:prstGeom>
          <a:noFill/>
          <a:ln>
            <a:noFill/>
          </a:ln>
        </p:spPr>
        <p:txBody>
          <a:bodyPr anchorCtr="0" anchor="ctr" bIns="91425" lIns="91425" rIns="91425" tIns="91425">
            <a:noAutofit/>
          </a:bodyPr>
          <a:lstStyle/>
          <a:p>
            <a:pPr lvl="0" rtl="0">
              <a:lnSpc>
                <a:spcPct val="142857"/>
              </a:lnSpc>
              <a:spcBef>
                <a:spcPts val="0"/>
              </a:spcBef>
              <a:spcAft>
                <a:spcPts val="0"/>
              </a:spcAft>
              <a:buNone/>
            </a:pPr>
            <a:r>
              <a:rPr lang="en" sz="1200">
                <a:solidFill>
                  <a:srgbClr val="333333"/>
                </a:solidFill>
                <a:highlight>
                  <a:srgbClr val="F5F5F5"/>
                </a:highlight>
                <a:latin typeface="Consolas"/>
                <a:ea typeface="Consolas"/>
                <a:cs typeface="Consolas"/>
                <a:sym typeface="Consolas"/>
              </a:rPr>
              <a:t>myApp.controller(</a:t>
            </a:r>
            <a:r>
              <a:rPr lang="en" sz="1200">
                <a:solidFill>
                  <a:srgbClr val="DD1144"/>
                </a:solidFill>
                <a:highlight>
                  <a:srgbClr val="F5F5F5"/>
                </a:highlight>
                <a:latin typeface="Consolas"/>
                <a:ea typeface="Consolas"/>
                <a:cs typeface="Consolas"/>
                <a:sym typeface="Consolas"/>
              </a:rPr>
              <a:t>'DemoController'</a:t>
            </a:r>
            <a:r>
              <a:rPr lang="en" sz="1200">
                <a:solidFill>
                  <a:srgbClr val="333333"/>
                </a:solidFill>
                <a:highlight>
                  <a:srgbClr val="F5F5F5"/>
                </a:highlight>
                <a:latin typeface="Consolas"/>
                <a:ea typeface="Consolas"/>
                <a:cs typeface="Consolas"/>
                <a:sym typeface="Consolas"/>
              </a:rPr>
              <a:t>, [</a:t>
            </a:r>
            <a:r>
              <a:rPr lang="en" sz="1200">
                <a:solidFill>
                  <a:srgbClr val="DD1144"/>
                </a:solidFill>
                <a:highlight>
                  <a:srgbClr val="F5F5F5"/>
                </a:highlight>
                <a:latin typeface="Consolas"/>
                <a:ea typeface="Consolas"/>
                <a:cs typeface="Consolas"/>
                <a:sym typeface="Consolas"/>
              </a:rPr>
              <a:t>'</a:t>
            </a:r>
            <a:r>
              <a:rPr b="1" lang="en" sz="1200">
                <a:solidFill>
                  <a:srgbClr val="FF9800"/>
                </a:solidFill>
                <a:highlight>
                  <a:srgbClr val="F5F5F5"/>
                </a:highlight>
                <a:latin typeface="Consolas"/>
                <a:ea typeface="Consolas"/>
                <a:cs typeface="Consolas"/>
                <a:sym typeface="Consolas"/>
              </a:rPr>
              <a:t>clientId</a:t>
            </a:r>
            <a:r>
              <a:rPr lang="en" sz="1200">
                <a:solidFill>
                  <a:srgbClr val="DD1144"/>
                </a:solidFill>
                <a:highlight>
                  <a:srgbClr val="F5F5F5"/>
                </a:highlight>
                <a:latin typeface="Consolas"/>
                <a:ea typeface="Consolas"/>
                <a:cs typeface="Consolas"/>
                <a:sym typeface="Consolas"/>
              </a:rPr>
              <a:t>'</a:t>
            </a:r>
            <a:r>
              <a:rPr lang="en" sz="1200">
                <a:solidFill>
                  <a:srgbClr val="333333"/>
                </a:solidFill>
                <a:highlight>
                  <a:srgbClr val="F5F5F5"/>
                </a:highlight>
                <a:latin typeface="Consolas"/>
                <a:ea typeface="Consolas"/>
                <a:cs typeface="Consolas"/>
                <a:sym typeface="Consolas"/>
              </a:rPr>
              <a:t>, function(clientId) {</a:t>
            </a:r>
            <a:br>
              <a:rPr lang="en" sz="1200">
                <a:solidFill>
                  <a:srgbClr val="333333"/>
                </a:solidFill>
                <a:highlight>
                  <a:srgbClr val="F5F5F5"/>
                </a:highlight>
                <a:latin typeface="Consolas"/>
                <a:ea typeface="Consolas"/>
                <a:cs typeface="Consolas"/>
                <a:sym typeface="Consolas"/>
              </a:rPr>
            </a:br>
            <a:r>
              <a:rPr lang="en" sz="1200">
                <a:solidFill>
                  <a:srgbClr val="333333"/>
                </a:solidFill>
                <a:highlight>
                  <a:srgbClr val="F5F5F5"/>
                </a:highlight>
                <a:latin typeface="Consolas"/>
                <a:ea typeface="Consolas"/>
                <a:cs typeface="Consolas"/>
                <a:sym typeface="Consolas"/>
              </a:rPr>
              <a:t>    console.log( clientId );</a:t>
            </a:r>
            <a:br>
              <a:rPr lang="en" sz="1200">
                <a:solidFill>
                  <a:srgbClr val="333333"/>
                </a:solidFill>
                <a:highlight>
                  <a:srgbClr val="F5F5F5"/>
                </a:highlight>
                <a:latin typeface="Consolas"/>
                <a:ea typeface="Consolas"/>
                <a:cs typeface="Consolas"/>
                <a:sym typeface="Consolas"/>
              </a:rPr>
            </a:br>
            <a:r>
              <a:rPr lang="en" sz="1200">
                <a:solidFill>
                  <a:srgbClr val="333333"/>
                </a:solidFill>
                <a:highlight>
                  <a:srgbClr val="F5F5F5"/>
                </a:highlight>
                <a:latin typeface="Consolas"/>
                <a:ea typeface="Consolas"/>
                <a:cs typeface="Consolas"/>
                <a:sym typeface="Consolas"/>
              </a:rPr>
              <a:t>}]);</a:t>
            </a:r>
          </a:p>
        </p:txBody>
      </p:sp>
      <p:sp>
        <p:nvSpPr>
          <p:cNvPr id="432" name="Shape 432"/>
          <p:cNvSpPr txBox="1"/>
          <p:nvPr>
            <p:ph idx="2" type="title"/>
          </p:nvPr>
        </p:nvSpPr>
        <p:spPr>
          <a:xfrm>
            <a:off x="612400" y="2113100"/>
            <a:ext cx="4801499" cy="409500"/>
          </a:xfrm>
          <a:prstGeom prst="rect">
            <a:avLst/>
          </a:prstGeom>
        </p:spPr>
        <p:txBody>
          <a:bodyPr anchorCtr="0" anchor="b" bIns="91425" lIns="91425" rIns="91425" tIns="91425">
            <a:noAutofit/>
          </a:bodyPr>
          <a:lstStyle/>
          <a:p>
            <a:pPr lvl="0" rtl="0">
              <a:spcBef>
                <a:spcPts val="0"/>
              </a:spcBef>
              <a:buNone/>
            </a:pPr>
            <a:r>
              <a:rPr lang="en" sz="1400"/>
              <a:t>Registration</a:t>
            </a:r>
          </a:p>
        </p:txBody>
      </p:sp>
      <p:sp>
        <p:nvSpPr>
          <p:cNvPr id="433" name="Shape 433"/>
          <p:cNvSpPr txBox="1"/>
          <p:nvPr>
            <p:ph idx="3" type="title"/>
          </p:nvPr>
        </p:nvSpPr>
        <p:spPr>
          <a:xfrm>
            <a:off x="612400" y="3332300"/>
            <a:ext cx="4801499" cy="409500"/>
          </a:xfrm>
          <a:prstGeom prst="rect">
            <a:avLst/>
          </a:prstGeom>
        </p:spPr>
        <p:txBody>
          <a:bodyPr anchorCtr="0" anchor="b" bIns="91425" lIns="91425" rIns="91425" tIns="91425">
            <a:noAutofit/>
          </a:bodyPr>
          <a:lstStyle/>
          <a:p>
            <a:pPr lvl="0" rtl="0">
              <a:spcBef>
                <a:spcPts val="0"/>
              </a:spcBef>
              <a:buNone/>
            </a:pPr>
            <a:r>
              <a:rPr lang="en" sz="1400"/>
              <a:t>Usage</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C107"/>
        </a:solidFill>
      </p:bgPr>
    </p:bg>
    <p:spTree>
      <p:nvGrpSpPr>
        <p:cNvPr id="78" name="Shape 78"/>
        <p:cNvGrpSpPr/>
        <p:nvPr/>
      </p:nvGrpSpPr>
      <p:grpSpPr>
        <a:xfrm>
          <a:off x="0" y="0"/>
          <a:ext cx="0" cy="0"/>
          <a:chOff x="0" y="0"/>
          <a:chExt cx="0" cy="0"/>
        </a:xfrm>
      </p:grpSpPr>
      <p:sp>
        <p:nvSpPr>
          <p:cNvPr id="79" name="Shape 79"/>
          <p:cNvSpPr txBox="1"/>
          <p:nvPr>
            <p:ph type="ctrTitle"/>
          </p:nvPr>
        </p:nvSpPr>
        <p:spPr>
          <a:xfrm>
            <a:off x="648300" y="1583350"/>
            <a:ext cx="3522300" cy="2989799"/>
          </a:xfrm>
          <a:prstGeom prst="rect">
            <a:avLst/>
          </a:prstGeom>
        </p:spPr>
        <p:txBody>
          <a:bodyPr anchorCtr="0" anchor="b" bIns="91425" lIns="91425" rIns="91425" tIns="91425">
            <a:noAutofit/>
          </a:bodyPr>
          <a:lstStyle/>
          <a:p>
            <a:pPr lvl="0" rtl="0">
              <a:spcBef>
                <a:spcPts val="0"/>
              </a:spcBef>
              <a:buNone/>
            </a:pPr>
            <a:r>
              <a:rPr lang="en" sz="7200">
                <a:solidFill>
                  <a:srgbClr val="FFC107"/>
                </a:solidFill>
              </a:rPr>
              <a:t>0.</a:t>
            </a:r>
          </a:p>
          <a:p>
            <a:pPr lvl="0" rtl="0">
              <a:spcBef>
                <a:spcPts val="0"/>
              </a:spcBef>
              <a:buNone/>
            </a:pPr>
            <a:r>
              <a:rPr lang="en"/>
              <a:t>The Basics of Angular JS</a:t>
            </a:r>
          </a:p>
        </p:txBody>
      </p:sp>
      <p:sp>
        <p:nvSpPr>
          <p:cNvPr id="80" name="Shape 80"/>
          <p:cNvSpPr txBox="1"/>
          <p:nvPr>
            <p:ph idx="1" type="subTitle"/>
          </p:nvPr>
        </p:nvSpPr>
        <p:spPr>
          <a:xfrm>
            <a:off x="6731425" y="3494300"/>
            <a:ext cx="1899599" cy="648000"/>
          </a:xfrm>
          <a:prstGeom prst="rect">
            <a:avLst/>
          </a:prstGeom>
        </p:spPr>
        <p:txBody>
          <a:bodyPr anchorCtr="0" anchor="b" bIns="91425" lIns="91425" rIns="91425" tIns="91425">
            <a:noAutofit/>
          </a:bodyPr>
          <a:lstStyle/>
          <a:p>
            <a:pPr lvl="0" rtl="0">
              <a:spcBef>
                <a:spcPts val="0"/>
              </a:spcBef>
              <a:buNone/>
            </a:pPr>
            <a:r>
              <a:rPr lang="en"/>
              <a:t>Let’s start with the basics</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DDC39"/>
        </a:solidFill>
      </p:bgPr>
    </p:bg>
    <p:spTree>
      <p:nvGrpSpPr>
        <p:cNvPr id="437" name="Shape 437"/>
        <p:cNvGrpSpPr/>
        <p:nvPr/>
      </p:nvGrpSpPr>
      <p:grpSpPr>
        <a:xfrm>
          <a:off x="0" y="0"/>
          <a:ext cx="0" cy="0"/>
          <a:chOff x="0" y="0"/>
          <a:chExt cx="0" cy="0"/>
        </a:xfrm>
      </p:grpSpPr>
      <p:sp>
        <p:nvSpPr>
          <p:cNvPr id="438" name="Shape 438"/>
          <p:cNvSpPr txBox="1"/>
          <p:nvPr>
            <p:ph type="title"/>
          </p:nvPr>
        </p:nvSpPr>
        <p:spPr>
          <a:xfrm>
            <a:off x="612400" y="512900"/>
            <a:ext cx="4801499" cy="409500"/>
          </a:xfrm>
          <a:prstGeom prst="rect">
            <a:avLst/>
          </a:prstGeom>
        </p:spPr>
        <p:txBody>
          <a:bodyPr anchorCtr="0" anchor="b" bIns="91425" lIns="91425" rIns="91425" tIns="91425">
            <a:noAutofit/>
          </a:bodyPr>
          <a:lstStyle/>
          <a:p>
            <a:pPr lvl="0" rtl="0">
              <a:spcBef>
                <a:spcPts val="0"/>
              </a:spcBef>
              <a:buNone/>
            </a:pPr>
            <a:r>
              <a:rPr lang="en" sz="2400"/>
              <a:t>Factory recipe</a:t>
            </a:r>
          </a:p>
        </p:txBody>
      </p:sp>
      <p:sp>
        <p:nvSpPr>
          <p:cNvPr id="439" name="Shape 439"/>
          <p:cNvSpPr txBox="1"/>
          <p:nvPr/>
        </p:nvSpPr>
        <p:spPr>
          <a:xfrm>
            <a:off x="628525" y="749875"/>
            <a:ext cx="4757100" cy="490499"/>
          </a:xfrm>
          <a:prstGeom prst="rect">
            <a:avLst/>
          </a:prstGeom>
          <a:noFill/>
          <a:ln>
            <a:noFill/>
          </a:ln>
        </p:spPr>
        <p:txBody>
          <a:bodyPr anchorCtr="0" anchor="t" bIns="91425" lIns="91425" rIns="91425" tIns="91425">
            <a:noAutofit/>
          </a:bodyPr>
          <a:lstStyle/>
          <a:p>
            <a:pPr lvl="0" rtl="0">
              <a:spcBef>
                <a:spcPts val="600"/>
              </a:spcBef>
              <a:buNone/>
            </a:pPr>
            <a:r>
              <a:rPr lang="en" sz="1100" u="sng">
                <a:solidFill>
                  <a:schemeClr val="hlink"/>
                </a:solidFill>
                <a:latin typeface="Karla"/>
                <a:ea typeface="Karla"/>
                <a:cs typeface="Karla"/>
                <a:sym typeface="Karla"/>
                <a:hlinkClick r:id="rId3"/>
              </a:rPr>
              <a:t>https://docs.angularjs.org/guide/providers</a:t>
            </a:r>
            <a:r>
              <a:rPr lang="en" sz="1100">
                <a:solidFill>
                  <a:srgbClr val="999999"/>
                </a:solidFill>
                <a:latin typeface="Karla"/>
                <a:ea typeface="Karla"/>
                <a:cs typeface="Karla"/>
                <a:sym typeface="Karla"/>
              </a:rPr>
              <a:t> </a:t>
            </a:r>
          </a:p>
        </p:txBody>
      </p:sp>
      <p:grpSp>
        <p:nvGrpSpPr>
          <p:cNvPr id="440" name="Shape 440"/>
          <p:cNvGrpSpPr/>
          <p:nvPr/>
        </p:nvGrpSpPr>
        <p:grpSpPr>
          <a:xfrm>
            <a:off x="804459" y="1436041"/>
            <a:ext cx="215966" cy="342398"/>
            <a:chOff x="6718575" y="2318625"/>
            <a:chExt cx="256950" cy="407375"/>
          </a:xfrm>
        </p:grpSpPr>
        <p:sp>
          <p:nvSpPr>
            <p:cNvPr id="441" name="Shape 441"/>
            <p:cNvSpPr/>
            <p:nvPr/>
          </p:nvSpPr>
          <p:spPr>
            <a:xfrm>
              <a:off x="6795900" y="2673600"/>
              <a:ext cx="102300" cy="22550"/>
            </a:xfrm>
            <a:custGeom>
              <a:pathLst>
                <a:path extrusionOk="0" fill="none" h="902" w="4092">
                  <a:moveTo>
                    <a:pt x="4092" y="902"/>
                  </a:moveTo>
                  <a:lnTo>
                    <a:pt x="4092" y="1"/>
                  </a:lnTo>
                  <a:lnTo>
                    <a:pt x="0" y="1"/>
                  </a:lnTo>
                  <a:lnTo>
                    <a:pt x="0" y="902"/>
                  </a:lnTo>
                  <a:lnTo>
                    <a:pt x="4092" y="902"/>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42" name="Shape 442"/>
            <p:cNvSpPr/>
            <p:nvPr/>
          </p:nvSpPr>
          <p:spPr>
            <a:xfrm>
              <a:off x="6795900" y="2650475"/>
              <a:ext cx="102300" cy="22550"/>
            </a:xfrm>
            <a:custGeom>
              <a:pathLst>
                <a:path extrusionOk="0" fill="none" h="902" w="4092">
                  <a:moveTo>
                    <a:pt x="4092" y="901"/>
                  </a:moveTo>
                  <a:lnTo>
                    <a:pt x="4092" y="0"/>
                  </a:lnTo>
                  <a:lnTo>
                    <a:pt x="0" y="0"/>
                  </a:lnTo>
                  <a:lnTo>
                    <a:pt x="0" y="901"/>
                  </a:lnTo>
                  <a:lnTo>
                    <a:pt x="4092" y="901"/>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43" name="Shape 443"/>
            <p:cNvSpPr/>
            <p:nvPr/>
          </p:nvSpPr>
          <p:spPr>
            <a:xfrm>
              <a:off x="6795900" y="2696125"/>
              <a:ext cx="102300" cy="29875"/>
            </a:xfrm>
            <a:custGeom>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44" name="Shape 444"/>
            <p:cNvSpPr/>
            <p:nvPr/>
          </p:nvSpPr>
          <p:spPr>
            <a:xfrm>
              <a:off x="6784925" y="2459275"/>
              <a:ext cx="35350" cy="166875"/>
            </a:xfrm>
            <a:custGeom>
              <a:pathLst>
                <a:path extrusionOk="0" fill="none" h="6675" w="1414">
                  <a:moveTo>
                    <a:pt x="1413" y="6674"/>
                  </a:moveTo>
                  <a:lnTo>
                    <a:pt x="1413" y="6674"/>
                  </a:lnTo>
                  <a:lnTo>
                    <a:pt x="585" y="2850"/>
                  </a:lnTo>
                  <a:lnTo>
                    <a:pt x="1" y="1"/>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45" name="Shape 445"/>
            <p:cNvSpPr/>
            <p:nvPr/>
          </p:nvSpPr>
          <p:spPr>
            <a:xfrm>
              <a:off x="6718575" y="2318625"/>
              <a:ext cx="256950" cy="307525"/>
            </a:xfrm>
            <a:custGeom>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46" name="Shape 446"/>
            <p:cNvSpPr/>
            <p:nvPr/>
          </p:nvSpPr>
          <p:spPr>
            <a:xfrm>
              <a:off x="6873825" y="2459275"/>
              <a:ext cx="35350" cy="166875"/>
            </a:xfrm>
            <a:custGeom>
              <a:pathLst>
                <a:path extrusionOk="0" fill="none" h="6675" w="1414">
                  <a:moveTo>
                    <a:pt x="1413" y="1"/>
                  </a:moveTo>
                  <a:lnTo>
                    <a:pt x="1413" y="1"/>
                  </a:lnTo>
                  <a:lnTo>
                    <a:pt x="829" y="2850"/>
                  </a:lnTo>
                  <a:lnTo>
                    <a:pt x="1" y="6674"/>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47" name="Shape 447"/>
            <p:cNvSpPr/>
            <p:nvPr/>
          </p:nvSpPr>
          <p:spPr>
            <a:xfrm>
              <a:off x="6801975" y="2453200"/>
              <a:ext cx="90150" cy="19500"/>
            </a:xfrm>
            <a:custGeom>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48" name="Shape 448"/>
            <p:cNvSpPr/>
            <p:nvPr/>
          </p:nvSpPr>
          <p:spPr>
            <a:xfrm>
              <a:off x="6795900" y="2628550"/>
              <a:ext cx="102300" cy="25"/>
            </a:xfrm>
            <a:custGeom>
              <a:pathLst>
                <a:path extrusionOk="0" fill="none" h="1" w="4092">
                  <a:moveTo>
                    <a:pt x="0" y="1"/>
                  </a:moveTo>
                  <a:lnTo>
                    <a:pt x="4092" y="1"/>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449" name="Shape 449"/>
          <p:cNvSpPr txBox="1"/>
          <p:nvPr/>
        </p:nvSpPr>
        <p:spPr>
          <a:xfrm>
            <a:off x="1112025" y="1311050"/>
            <a:ext cx="5905200" cy="938100"/>
          </a:xfrm>
          <a:prstGeom prst="rect">
            <a:avLst/>
          </a:prstGeom>
          <a:noFill/>
          <a:ln>
            <a:noFill/>
          </a:ln>
        </p:spPr>
        <p:txBody>
          <a:bodyPr anchorCtr="0" anchor="t" bIns="91425" lIns="91425" rIns="91425" tIns="91425">
            <a:noAutofit/>
          </a:bodyPr>
          <a:lstStyle/>
          <a:p>
            <a:pPr lvl="0" rtl="0">
              <a:spcBef>
                <a:spcPts val="0"/>
              </a:spcBef>
              <a:spcAft>
                <a:spcPts val="1000"/>
              </a:spcAft>
              <a:buNone/>
            </a:pPr>
            <a:r>
              <a:rPr b="1" lang="en">
                <a:solidFill>
                  <a:srgbClr val="999999"/>
                </a:solidFill>
                <a:latin typeface="Karla"/>
                <a:ea typeface="Karla"/>
                <a:cs typeface="Karla"/>
                <a:sym typeface="Karla"/>
              </a:rPr>
              <a:t>Factory recipe is more powerful version of Value recipe.</a:t>
            </a:r>
          </a:p>
          <a:p>
            <a:pPr lvl="0" rtl="0">
              <a:spcBef>
                <a:spcPts val="0"/>
              </a:spcBef>
              <a:spcAft>
                <a:spcPts val="1000"/>
              </a:spcAft>
              <a:buNone/>
            </a:pPr>
            <a:r>
              <a:rPr b="1" lang="en">
                <a:solidFill>
                  <a:srgbClr val="999999"/>
                </a:solidFill>
                <a:latin typeface="Karla"/>
                <a:ea typeface="Karla"/>
                <a:cs typeface="Karla"/>
                <a:sym typeface="Karla"/>
              </a:rPr>
              <a:t>Use it if you want to do something before creating your value, or if your value depends on other values.</a:t>
            </a:r>
          </a:p>
          <a:p>
            <a:pPr lvl="0" rtl="0">
              <a:spcBef>
                <a:spcPts val="0"/>
              </a:spcBef>
              <a:spcAft>
                <a:spcPts val="1000"/>
              </a:spcAft>
              <a:buNone/>
            </a:pPr>
            <a:r>
              <a:t/>
            </a:r>
            <a:endParaRPr b="1">
              <a:solidFill>
                <a:srgbClr val="999999"/>
              </a:solidFill>
              <a:latin typeface="Karla"/>
              <a:ea typeface="Karla"/>
              <a:cs typeface="Karla"/>
              <a:sym typeface="Karla"/>
            </a:endParaRPr>
          </a:p>
        </p:txBody>
      </p:sp>
      <p:sp>
        <p:nvSpPr>
          <p:cNvPr id="450" name="Shape 450"/>
          <p:cNvSpPr txBox="1"/>
          <p:nvPr/>
        </p:nvSpPr>
        <p:spPr>
          <a:xfrm>
            <a:off x="1107325" y="2662625"/>
            <a:ext cx="4674600" cy="1547399"/>
          </a:xfrm>
          <a:prstGeom prst="rect">
            <a:avLst/>
          </a:prstGeom>
          <a:noFill/>
          <a:ln>
            <a:noFill/>
          </a:ln>
        </p:spPr>
        <p:txBody>
          <a:bodyPr anchorCtr="0" anchor="ctr" bIns="91425" lIns="91425" rIns="91425" tIns="91425">
            <a:noAutofit/>
          </a:bodyPr>
          <a:lstStyle/>
          <a:p>
            <a:pPr lvl="0" rtl="0">
              <a:lnSpc>
                <a:spcPct val="142857"/>
              </a:lnSpc>
              <a:spcBef>
                <a:spcPts val="0"/>
              </a:spcBef>
              <a:spcAft>
                <a:spcPts val="0"/>
              </a:spcAft>
              <a:buNone/>
            </a:pPr>
            <a:r>
              <a:rPr lang="en" sz="1200">
                <a:solidFill>
                  <a:srgbClr val="333333"/>
                </a:solidFill>
                <a:highlight>
                  <a:srgbClr val="F5F5F5"/>
                </a:highlight>
                <a:latin typeface="Consolas"/>
                <a:ea typeface="Consolas"/>
                <a:cs typeface="Consolas"/>
                <a:sym typeface="Consolas"/>
              </a:rPr>
              <a:t>var myApp = angular.module(</a:t>
            </a:r>
            <a:r>
              <a:rPr lang="en" sz="1200">
                <a:solidFill>
                  <a:srgbClr val="DD1144"/>
                </a:solidFill>
                <a:highlight>
                  <a:srgbClr val="F5F5F5"/>
                </a:highlight>
                <a:latin typeface="Consolas"/>
                <a:ea typeface="Consolas"/>
                <a:cs typeface="Consolas"/>
                <a:sym typeface="Consolas"/>
              </a:rPr>
              <a:t>'myApp'</a:t>
            </a:r>
            <a:r>
              <a:rPr lang="en" sz="1200">
                <a:solidFill>
                  <a:srgbClr val="333333"/>
                </a:solidFill>
                <a:highlight>
                  <a:srgbClr val="F5F5F5"/>
                </a:highlight>
                <a:latin typeface="Consolas"/>
                <a:ea typeface="Consolas"/>
                <a:cs typeface="Consolas"/>
                <a:sym typeface="Consolas"/>
              </a:rPr>
              <a:t>, []);</a:t>
            </a:r>
            <a:br>
              <a:rPr lang="en" sz="1200">
                <a:solidFill>
                  <a:srgbClr val="333333"/>
                </a:solidFill>
                <a:highlight>
                  <a:srgbClr val="F5F5F5"/>
                </a:highlight>
                <a:latin typeface="Consolas"/>
                <a:ea typeface="Consolas"/>
                <a:cs typeface="Consolas"/>
                <a:sym typeface="Consolas"/>
              </a:rPr>
            </a:br>
            <a:r>
              <a:rPr lang="en" sz="1200">
                <a:solidFill>
                  <a:srgbClr val="333333"/>
                </a:solidFill>
                <a:highlight>
                  <a:srgbClr val="F5F5F5"/>
                </a:highlight>
                <a:latin typeface="Consolas"/>
                <a:ea typeface="Consolas"/>
                <a:cs typeface="Consolas"/>
                <a:sym typeface="Consolas"/>
              </a:rPr>
              <a:t>myApp.</a:t>
            </a:r>
            <a:r>
              <a:rPr b="1" lang="en" sz="1200">
                <a:solidFill>
                  <a:srgbClr val="428BCA"/>
                </a:solidFill>
                <a:highlight>
                  <a:srgbClr val="F5F5F5"/>
                </a:highlight>
                <a:latin typeface="Consolas"/>
                <a:ea typeface="Consolas"/>
                <a:cs typeface="Consolas"/>
                <a:sym typeface="Consolas"/>
              </a:rPr>
              <a:t>factory</a:t>
            </a:r>
            <a:r>
              <a:rPr lang="en" sz="1200">
                <a:solidFill>
                  <a:srgbClr val="333333"/>
                </a:solidFill>
                <a:highlight>
                  <a:srgbClr val="F5F5F5"/>
                </a:highlight>
                <a:latin typeface="Consolas"/>
                <a:ea typeface="Consolas"/>
                <a:cs typeface="Consolas"/>
                <a:sym typeface="Consolas"/>
              </a:rPr>
              <a:t>(</a:t>
            </a:r>
            <a:r>
              <a:rPr lang="en" sz="1200">
                <a:solidFill>
                  <a:srgbClr val="DD1144"/>
                </a:solidFill>
                <a:highlight>
                  <a:srgbClr val="F5F5F5"/>
                </a:highlight>
                <a:latin typeface="Consolas"/>
                <a:ea typeface="Consolas"/>
                <a:cs typeface="Consolas"/>
                <a:sym typeface="Consolas"/>
              </a:rPr>
              <a:t>'</a:t>
            </a:r>
            <a:r>
              <a:rPr b="1" lang="en" sz="1200">
                <a:solidFill>
                  <a:srgbClr val="FF9800"/>
                </a:solidFill>
                <a:highlight>
                  <a:srgbClr val="F5F5F5"/>
                </a:highlight>
                <a:latin typeface="Consolas"/>
                <a:ea typeface="Consolas"/>
                <a:cs typeface="Consolas"/>
                <a:sym typeface="Consolas"/>
              </a:rPr>
              <a:t>clientId</a:t>
            </a:r>
            <a:r>
              <a:rPr lang="en" sz="1200">
                <a:solidFill>
                  <a:srgbClr val="DD1144"/>
                </a:solidFill>
                <a:highlight>
                  <a:srgbClr val="F5F5F5"/>
                </a:highlight>
                <a:latin typeface="Consolas"/>
                <a:ea typeface="Consolas"/>
                <a:cs typeface="Consolas"/>
                <a:sym typeface="Consolas"/>
              </a:rPr>
              <a:t>'</a:t>
            </a:r>
            <a:r>
              <a:rPr lang="en" sz="1200">
                <a:solidFill>
                  <a:srgbClr val="333333"/>
                </a:solidFill>
                <a:highlight>
                  <a:srgbClr val="F5F5F5"/>
                </a:highlight>
                <a:latin typeface="Consolas"/>
                <a:ea typeface="Consolas"/>
                <a:cs typeface="Consolas"/>
                <a:sym typeface="Consolas"/>
              </a:rPr>
              <a:t>, function () {</a:t>
            </a:r>
          </a:p>
          <a:p>
            <a:pPr lvl="0" rtl="0">
              <a:lnSpc>
                <a:spcPct val="142857"/>
              </a:lnSpc>
              <a:spcBef>
                <a:spcPts val="0"/>
              </a:spcBef>
              <a:spcAft>
                <a:spcPts val="0"/>
              </a:spcAft>
              <a:buNone/>
            </a:pPr>
            <a:r>
              <a:rPr lang="en" sz="1200">
                <a:solidFill>
                  <a:srgbClr val="333333"/>
                </a:solidFill>
                <a:highlight>
                  <a:srgbClr val="F5F5F5"/>
                </a:highlight>
                <a:latin typeface="Consolas"/>
                <a:ea typeface="Consolas"/>
                <a:cs typeface="Consolas"/>
                <a:sym typeface="Consolas"/>
              </a:rPr>
              <a:t>	var clientIdPrefix = </a:t>
            </a:r>
            <a:r>
              <a:rPr lang="en" sz="1200">
                <a:solidFill>
                  <a:srgbClr val="DD1144"/>
                </a:solidFill>
                <a:highlight>
                  <a:srgbClr val="F5F5F5"/>
                </a:highlight>
                <a:latin typeface="Consolas"/>
                <a:ea typeface="Consolas"/>
                <a:cs typeface="Consolas"/>
                <a:sym typeface="Consolas"/>
              </a:rPr>
              <a:t>'</a:t>
            </a:r>
            <a:r>
              <a:rPr lang="en" sz="1200">
                <a:solidFill>
                  <a:srgbClr val="333333"/>
                </a:solidFill>
                <a:highlight>
                  <a:srgbClr val="F5F5F5"/>
                </a:highlight>
                <a:latin typeface="Consolas"/>
                <a:ea typeface="Consolas"/>
                <a:cs typeface="Consolas"/>
                <a:sym typeface="Consolas"/>
              </a:rPr>
              <a:t>a</a:t>
            </a:r>
            <a:r>
              <a:rPr lang="en" sz="1200">
                <a:solidFill>
                  <a:srgbClr val="DD1144"/>
                </a:solidFill>
                <a:highlight>
                  <a:srgbClr val="F5F5F5"/>
                </a:highlight>
                <a:latin typeface="Consolas"/>
                <a:ea typeface="Consolas"/>
                <a:cs typeface="Consolas"/>
                <a:sym typeface="Consolas"/>
              </a:rPr>
              <a:t>'</a:t>
            </a:r>
            <a:r>
              <a:rPr lang="en" sz="1200">
                <a:solidFill>
                  <a:srgbClr val="333333"/>
                </a:solidFill>
                <a:highlight>
                  <a:srgbClr val="F5F5F5"/>
                </a:highlight>
                <a:latin typeface="Consolas"/>
                <a:ea typeface="Consolas"/>
                <a:cs typeface="Consolas"/>
                <a:sym typeface="Consolas"/>
              </a:rPr>
              <a:t>;</a:t>
            </a:r>
          </a:p>
          <a:p>
            <a:pPr lvl="0" rtl="0">
              <a:lnSpc>
                <a:spcPct val="142857"/>
              </a:lnSpc>
              <a:spcBef>
                <a:spcPts val="0"/>
              </a:spcBef>
              <a:spcAft>
                <a:spcPts val="0"/>
              </a:spcAft>
              <a:buNone/>
            </a:pPr>
            <a:r>
              <a:rPr lang="en" sz="1200">
                <a:solidFill>
                  <a:srgbClr val="333333"/>
                </a:solidFill>
                <a:highlight>
                  <a:srgbClr val="F5F5F5"/>
                </a:highlight>
                <a:latin typeface="Consolas"/>
                <a:ea typeface="Consolas"/>
                <a:cs typeface="Consolas"/>
                <a:sym typeface="Consolas"/>
              </a:rPr>
              <a:t>	return clientIdPrefix + </a:t>
            </a:r>
            <a:r>
              <a:rPr lang="en" sz="1200">
                <a:solidFill>
                  <a:srgbClr val="DD1144"/>
                </a:solidFill>
                <a:highlight>
                  <a:srgbClr val="F5F5F5"/>
                </a:highlight>
                <a:latin typeface="Consolas"/>
                <a:ea typeface="Consolas"/>
                <a:cs typeface="Consolas"/>
                <a:sym typeface="Consolas"/>
              </a:rPr>
              <a:t>'12345654321x'</a:t>
            </a:r>
            <a:r>
              <a:rPr lang="en" sz="1200">
                <a:solidFill>
                  <a:srgbClr val="333333"/>
                </a:solidFill>
                <a:highlight>
                  <a:srgbClr val="F5F5F5"/>
                </a:highlight>
                <a:latin typeface="Consolas"/>
                <a:ea typeface="Consolas"/>
                <a:cs typeface="Consolas"/>
                <a:sym typeface="Consolas"/>
              </a:rPr>
              <a:t>;</a:t>
            </a:r>
          </a:p>
          <a:p>
            <a:pPr lvl="0" rtl="0">
              <a:lnSpc>
                <a:spcPct val="142857"/>
              </a:lnSpc>
              <a:spcBef>
                <a:spcPts val="0"/>
              </a:spcBef>
              <a:spcAft>
                <a:spcPts val="0"/>
              </a:spcAft>
              <a:buNone/>
            </a:pPr>
            <a:r>
              <a:rPr lang="en" sz="1200">
                <a:solidFill>
                  <a:srgbClr val="333333"/>
                </a:solidFill>
                <a:highlight>
                  <a:srgbClr val="F5F5F5"/>
                </a:highlight>
                <a:latin typeface="Consolas"/>
                <a:ea typeface="Consolas"/>
                <a:cs typeface="Consolas"/>
                <a:sym typeface="Consolas"/>
              </a:rPr>
              <a:t>});</a:t>
            </a:r>
          </a:p>
        </p:txBody>
      </p:sp>
      <p:sp>
        <p:nvSpPr>
          <p:cNvPr id="451" name="Shape 451"/>
          <p:cNvSpPr txBox="1"/>
          <p:nvPr>
            <p:ph idx="2" type="title"/>
          </p:nvPr>
        </p:nvSpPr>
        <p:spPr>
          <a:xfrm>
            <a:off x="612400" y="2341700"/>
            <a:ext cx="4801499" cy="409500"/>
          </a:xfrm>
          <a:prstGeom prst="rect">
            <a:avLst/>
          </a:prstGeom>
        </p:spPr>
        <p:txBody>
          <a:bodyPr anchorCtr="0" anchor="b" bIns="91425" lIns="91425" rIns="91425" tIns="91425">
            <a:noAutofit/>
          </a:bodyPr>
          <a:lstStyle/>
          <a:p>
            <a:pPr lvl="0" rtl="0">
              <a:spcBef>
                <a:spcPts val="0"/>
              </a:spcBef>
              <a:buNone/>
            </a:pPr>
            <a:r>
              <a:rPr lang="en" sz="1400"/>
              <a:t>Registration</a:t>
            </a:r>
          </a:p>
        </p:txBody>
      </p:sp>
      <p:sp>
        <p:nvSpPr>
          <p:cNvPr id="452" name="Shape 452"/>
          <p:cNvSpPr txBox="1"/>
          <p:nvPr>
            <p:ph idx="3" type="title"/>
          </p:nvPr>
        </p:nvSpPr>
        <p:spPr>
          <a:xfrm>
            <a:off x="612400" y="4322900"/>
            <a:ext cx="4801499" cy="409500"/>
          </a:xfrm>
          <a:prstGeom prst="rect">
            <a:avLst/>
          </a:prstGeom>
        </p:spPr>
        <p:txBody>
          <a:bodyPr anchorCtr="0" anchor="b" bIns="91425" lIns="91425" rIns="91425" tIns="91425">
            <a:noAutofit/>
          </a:bodyPr>
          <a:lstStyle/>
          <a:p>
            <a:pPr lvl="0" rtl="0">
              <a:spcBef>
                <a:spcPts val="0"/>
              </a:spcBef>
              <a:buNone/>
            </a:pPr>
            <a:r>
              <a:rPr lang="en" sz="1400"/>
              <a:t>Usage is the same as in case of value recipe</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DDC39"/>
        </a:solidFill>
      </p:bgPr>
    </p:bg>
    <p:spTree>
      <p:nvGrpSpPr>
        <p:cNvPr id="456" name="Shape 456"/>
        <p:cNvGrpSpPr/>
        <p:nvPr/>
      </p:nvGrpSpPr>
      <p:grpSpPr>
        <a:xfrm>
          <a:off x="0" y="0"/>
          <a:ext cx="0" cy="0"/>
          <a:chOff x="0" y="0"/>
          <a:chExt cx="0" cy="0"/>
        </a:xfrm>
      </p:grpSpPr>
      <p:sp>
        <p:nvSpPr>
          <p:cNvPr id="457" name="Shape 457"/>
          <p:cNvSpPr txBox="1"/>
          <p:nvPr>
            <p:ph type="title"/>
          </p:nvPr>
        </p:nvSpPr>
        <p:spPr>
          <a:xfrm>
            <a:off x="612400" y="512900"/>
            <a:ext cx="4801499" cy="409500"/>
          </a:xfrm>
          <a:prstGeom prst="rect">
            <a:avLst/>
          </a:prstGeom>
        </p:spPr>
        <p:txBody>
          <a:bodyPr anchorCtr="0" anchor="b" bIns="91425" lIns="91425" rIns="91425" tIns="91425">
            <a:noAutofit/>
          </a:bodyPr>
          <a:lstStyle/>
          <a:p>
            <a:pPr lvl="0" rtl="0">
              <a:spcBef>
                <a:spcPts val="0"/>
              </a:spcBef>
              <a:buNone/>
            </a:pPr>
            <a:r>
              <a:rPr lang="en" sz="2400"/>
              <a:t>Factory recipe</a:t>
            </a:r>
          </a:p>
        </p:txBody>
      </p:sp>
      <p:sp>
        <p:nvSpPr>
          <p:cNvPr id="458" name="Shape 458"/>
          <p:cNvSpPr txBox="1"/>
          <p:nvPr/>
        </p:nvSpPr>
        <p:spPr>
          <a:xfrm>
            <a:off x="628525" y="749875"/>
            <a:ext cx="4757100" cy="490499"/>
          </a:xfrm>
          <a:prstGeom prst="rect">
            <a:avLst/>
          </a:prstGeom>
          <a:noFill/>
          <a:ln>
            <a:noFill/>
          </a:ln>
        </p:spPr>
        <p:txBody>
          <a:bodyPr anchorCtr="0" anchor="t" bIns="91425" lIns="91425" rIns="91425" tIns="91425">
            <a:noAutofit/>
          </a:bodyPr>
          <a:lstStyle/>
          <a:p>
            <a:pPr lvl="0" rtl="0">
              <a:spcBef>
                <a:spcPts val="600"/>
              </a:spcBef>
              <a:buNone/>
            </a:pPr>
            <a:r>
              <a:rPr lang="en" sz="1100" u="sng">
                <a:solidFill>
                  <a:schemeClr val="hlink"/>
                </a:solidFill>
                <a:latin typeface="Karla"/>
                <a:ea typeface="Karla"/>
                <a:cs typeface="Karla"/>
                <a:sym typeface="Karla"/>
                <a:hlinkClick r:id="rId3"/>
              </a:rPr>
              <a:t>https://docs.angularjs.org/guide/providers</a:t>
            </a:r>
            <a:r>
              <a:rPr lang="en" sz="1100">
                <a:solidFill>
                  <a:srgbClr val="999999"/>
                </a:solidFill>
                <a:latin typeface="Karla"/>
                <a:ea typeface="Karla"/>
                <a:cs typeface="Karla"/>
                <a:sym typeface="Karla"/>
              </a:rPr>
              <a:t> </a:t>
            </a:r>
          </a:p>
        </p:txBody>
      </p:sp>
      <p:grpSp>
        <p:nvGrpSpPr>
          <p:cNvPr id="459" name="Shape 459"/>
          <p:cNvGrpSpPr/>
          <p:nvPr/>
        </p:nvGrpSpPr>
        <p:grpSpPr>
          <a:xfrm>
            <a:off x="804459" y="1436041"/>
            <a:ext cx="215966" cy="342398"/>
            <a:chOff x="6718575" y="2318625"/>
            <a:chExt cx="256950" cy="407375"/>
          </a:xfrm>
        </p:grpSpPr>
        <p:sp>
          <p:nvSpPr>
            <p:cNvPr id="460" name="Shape 460"/>
            <p:cNvSpPr/>
            <p:nvPr/>
          </p:nvSpPr>
          <p:spPr>
            <a:xfrm>
              <a:off x="6795900" y="2673600"/>
              <a:ext cx="102300" cy="22550"/>
            </a:xfrm>
            <a:custGeom>
              <a:pathLst>
                <a:path extrusionOk="0" fill="none" h="902" w="4092">
                  <a:moveTo>
                    <a:pt x="4092" y="902"/>
                  </a:moveTo>
                  <a:lnTo>
                    <a:pt x="4092" y="1"/>
                  </a:lnTo>
                  <a:lnTo>
                    <a:pt x="0" y="1"/>
                  </a:lnTo>
                  <a:lnTo>
                    <a:pt x="0" y="902"/>
                  </a:lnTo>
                  <a:lnTo>
                    <a:pt x="4092" y="902"/>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61" name="Shape 461"/>
            <p:cNvSpPr/>
            <p:nvPr/>
          </p:nvSpPr>
          <p:spPr>
            <a:xfrm>
              <a:off x="6795900" y="2650475"/>
              <a:ext cx="102300" cy="22550"/>
            </a:xfrm>
            <a:custGeom>
              <a:pathLst>
                <a:path extrusionOk="0" fill="none" h="902" w="4092">
                  <a:moveTo>
                    <a:pt x="4092" y="901"/>
                  </a:moveTo>
                  <a:lnTo>
                    <a:pt x="4092" y="0"/>
                  </a:lnTo>
                  <a:lnTo>
                    <a:pt x="0" y="0"/>
                  </a:lnTo>
                  <a:lnTo>
                    <a:pt x="0" y="901"/>
                  </a:lnTo>
                  <a:lnTo>
                    <a:pt x="4092" y="901"/>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62" name="Shape 462"/>
            <p:cNvSpPr/>
            <p:nvPr/>
          </p:nvSpPr>
          <p:spPr>
            <a:xfrm>
              <a:off x="6795900" y="2696125"/>
              <a:ext cx="102300" cy="29875"/>
            </a:xfrm>
            <a:custGeom>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63" name="Shape 463"/>
            <p:cNvSpPr/>
            <p:nvPr/>
          </p:nvSpPr>
          <p:spPr>
            <a:xfrm>
              <a:off x="6784925" y="2459275"/>
              <a:ext cx="35350" cy="166875"/>
            </a:xfrm>
            <a:custGeom>
              <a:pathLst>
                <a:path extrusionOk="0" fill="none" h="6675" w="1414">
                  <a:moveTo>
                    <a:pt x="1413" y="6674"/>
                  </a:moveTo>
                  <a:lnTo>
                    <a:pt x="1413" y="6674"/>
                  </a:lnTo>
                  <a:lnTo>
                    <a:pt x="585" y="2850"/>
                  </a:lnTo>
                  <a:lnTo>
                    <a:pt x="1" y="1"/>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64" name="Shape 464"/>
            <p:cNvSpPr/>
            <p:nvPr/>
          </p:nvSpPr>
          <p:spPr>
            <a:xfrm>
              <a:off x="6718575" y="2318625"/>
              <a:ext cx="256950" cy="307525"/>
            </a:xfrm>
            <a:custGeom>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65" name="Shape 465"/>
            <p:cNvSpPr/>
            <p:nvPr/>
          </p:nvSpPr>
          <p:spPr>
            <a:xfrm>
              <a:off x="6873825" y="2459275"/>
              <a:ext cx="35350" cy="166875"/>
            </a:xfrm>
            <a:custGeom>
              <a:pathLst>
                <a:path extrusionOk="0" fill="none" h="6675" w="1414">
                  <a:moveTo>
                    <a:pt x="1413" y="1"/>
                  </a:moveTo>
                  <a:lnTo>
                    <a:pt x="1413" y="1"/>
                  </a:lnTo>
                  <a:lnTo>
                    <a:pt x="829" y="2850"/>
                  </a:lnTo>
                  <a:lnTo>
                    <a:pt x="1" y="6674"/>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66" name="Shape 466"/>
            <p:cNvSpPr/>
            <p:nvPr/>
          </p:nvSpPr>
          <p:spPr>
            <a:xfrm>
              <a:off x="6801975" y="2453200"/>
              <a:ext cx="90150" cy="19500"/>
            </a:xfrm>
            <a:custGeom>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67" name="Shape 467"/>
            <p:cNvSpPr/>
            <p:nvPr/>
          </p:nvSpPr>
          <p:spPr>
            <a:xfrm>
              <a:off x="6795900" y="2628550"/>
              <a:ext cx="102300" cy="25"/>
            </a:xfrm>
            <a:custGeom>
              <a:pathLst>
                <a:path extrusionOk="0" fill="none" h="1" w="4092">
                  <a:moveTo>
                    <a:pt x="0" y="1"/>
                  </a:moveTo>
                  <a:lnTo>
                    <a:pt x="4092" y="1"/>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468" name="Shape 468"/>
          <p:cNvSpPr txBox="1"/>
          <p:nvPr/>
        </p:nvSpPr>
        <p:spPr>
          <a:xfrm>
            <a:off x="1112025" y="1387250"/>
            <a:ext cx="5905200" cy="490499"/>
          </a:xfrm>
          <a:prstGeom prst="rect">
            <a:avLst/>
          </a:prstGeom>
          <a:noFill/>
          <a:ln>
            <a:noFill/>
          </a:ln>
        </p:spPr>
        <p:txBody>
          <a:bodyPr anchorCtr="0" anchor="t" bIns="91425" lIns="91425" rIns="91425" tIns="91425">
            <a:noAutofit/>
          </a:bodyPr>
          <a:lstStyle/>
          <a:p>
            <a:pPr lvl="0" rtl="0">
              <a:spcBef>
                <a:spcPts val="0"/>
              </a:spcBef>
              <a:spcAft>
                <a:spcPts val="1000"/>
              </a:spcAft>
              <a:buNone/>
            </a:pPr>
            <a:r>
              <a:rPr b="1" lang="en">
                <a:solidFill>
                  <a:srgbClr val="999999"/>
                </a:solidFill>
                <a:latin typeface="Karla"/>
                <a:ea typeface="Karla"/>
                <a:cs typeface="Karla"/>
                <a:sym typeface="Karla"/>
              </a:rPr>
              <a:t>You can inject other services when using factory recipe</a:t>
            </a:r>
          </a:p>
          <a:p>
            <a:pPr lvl="0" rtl="0">
              <a:spcBef>
                <a:spcPts val="0"/>
              </a:spcBef>
              <a:spcAft>
                <a:spcPts val="1000"/>
              </a:spcAft>
              <a:buNone/>
            </a:pPr>
            <a:r>
              <a:t/>
            </a:r>
            <a:endParaRPr b="1">
              <a:solidFill>
                <a:srgbClr val="999999"/>
              </a:solidFill>
              <a:latin typeface="Karla"/>
              <a:ea typeface="Karla"/>
              <a:cs typeface="Karla"/>
              <a:sym typeface="Karla"/>
            </a:endParaRPr>
          </a:p>
        </p:txBody>
      </p:sp>
      <p:sp>
        <p:nvSpPr>
          <p:cNvPr id="469" name="Shape 469"/>
          <p:cNvSpPr txBox="1"/>
          <p:nvPr/>
        </p:nvSpPr>
        <p:spPr>
          <a:xfrm>
            <a:off x="1107325" y="2434025"/>
            <a:ext cx="6179399" cy="1731000"/>
          </a:xfrm>
          <a:prstGeom prst="rect">
            <a:avLst/>
          </a:prstGeom>
          <a:noFill/>
          <a:ln>
            <a:noFill/>
          </a:ln>
        </p:spPr>
        <p:txBody>
          <a:bodyPr anchorCtr="0" anchor="ctr" bIns="91425" lIns="91425" rIns="91425" tIns="91425">
            <a:noAutofit/>
          </a:bodyPr>
          <a:lstStyle/>
          <a:p>
            <a:pPr lvl="0" rtl="0">
              <a:lnSpc>
                <a:spcPct val="142857"/>
              </a:lnSpc>
              <a:spcBef>
                <a:spcPts val="0"/>
              </a:spcBef>
              <a:spcAft>
                <a:spcPts val="0"/>
              </a:spcAft>
              <a:buNone/>
            </a:pPr>
            <a:r>
              <a:rPr lang="en" sz="1200">
                <a:solidFill>
                  <a:srgbClr val="333333"/>
                </a:solidFill>
                <a:highlight>
                  <a:srgbClr val="F5F5F5"/>
                </a:highlight>
                <a:latin typeface="Consolas"/>
                <a:ea typeface="Consolas"/>
                <a:cs typeface="Consolas"/>
                <a:sym typeface="Consolas"/>
              </a:rPr>
              <a:t>var myApp = angular.module(</a:t>
            </a:r>
            <a:r>
              <a:rPr lang="en" sz="1200">
                <a:solidFill>
                  <a:srgbClr val="DD1144"/>
                </a:solidFill>
                <a:highlight>
                  <a:srgbClr val="F5F5F5"/>
                </a:highlight>
                <a:latin typeface="Consolas"/>
                <a:ea typeface="Consolas"/>
                <a:cs typeface="Consolas"/>
                <a:sym typeface="Consolas"/>
              </a:rPr>
              <a:t>'myApp'</a:t>
            </a:r>
            <a:r>
              <a:rPr lang="en" sz="1200">
                <a:solidFill>
                  <a:srgbClr val="333333"/>
                </a:solidFill>
                <a:highlight>
                  <a:srgbClr val="F5F5F5"/>
                </a:highlight>
                <a:latin typeface="Consolas"/>
                <a:ea typeface="Consolas"/>
                <a:cs typeface="Consolas"/>
                <a:sym typeface="Consolas"/>
              </a:rPr>
              <a:t>, []);</a:t>
            </a:r>
            <a:br>
              <a:rPr lang="en" sz="1200">
                <a:solidFill>
                  <a:srgbClr val="333333"/>
                </a:solidFill>
                <a:highlight>
                  <a:srgbClr val="F5F5F5"/>
                </a:highlight>
                <a:latin typeface="Consolas"/>
                <a:ea typeface="Consolas"/>
                <a:cs typeface="Consolas"/>
                <a:sym typeface="Consolas"/>
              </a:rPr>
            </a:br>
            <a:r>
              <a:rPr lang="en" sz="1200">
                <a:solidFill>
                  <a:srgbClr val="333333"/>
                </a:solidFill>
                <a:highlight>
                  <a:srgbClr val="F5F5F5"/>
                </a:highlight>
                <a:latin typeface="Consolas"/>
                <a:ea typeface="Consolas"/>
                <a:cs typeface="Consolas"/>
                <a:sym typeface="Consolas"/>
              </a:rPr>
              <a:t>myApp.</a:t>
            </a:r>
            <a:r>
              <a:rPr b="1" lang="en" sz="1200">
                <a:solidFill>
                  <a:srgbClr val="428BCA"/>
                </a:solidFill>
                <a:highlight>
                  <a:srgbClr val="F5F5F5"/>
                </a:highlight>
                <a:latin typeface="Consolas"/>
                <a:ea typeface="Consolas"/>
                <a:cs typeface="Consolas"/>
                <a:sym typeface="Consolas"/>
              </a:rPr>
              <a:t>factory</a:t>
            </a:r>
            <a:r>
              <a:rPr lang="en" sz="1200">
                <a:solidFill>
                  <a:srgbClr val="333333"/>
                </a:solidFill>
                <a:highlight>
                  <a:srgbClr val="F5F5F5"/>
                </a:highlight>
                <a:latin typeface="Consolas"/>
                <a:ea typeface="Consolas"/>
                <a:cs typeface="Consolas"/>
                <a:sym typeface="Consolas"/>
              </a:rPr>
              <a:t>(</a:t>
            </a:r>
            <a:r>
              <a:rPr lang="en" sz="1200">
                <a:solidFill>
                  <a:srgbClr val="DD1144"/>
                </a:solidFill>
                <a:highlight>
                  <a:srgbClr val="F5F5F5"/>
                </a:highlight>
                <a:latin typeface="Consolas"/>
                <a:ea typeface="Consolas"/>
                <a:cs typeface="Consolas"/>
                <a:sym typeface="Consolas"/>
              </a:rPr>
              <a:t>'</a:t>
            </a:r>
            <a:r>
              <a:rPr b="1" lang="en" sz="1200">
                <a:solidFill>
                  <a:srgbClr val="FF9800"/>
                </a:solidFill>
                <a:highlight>
                  <a:srgbClr val="F5F5F5"/>
                </a:highlight>
                <a:latin typeface="Consolas"/>
                <a:ea typeface="Consolas"/>
                <a:cs typeface="Consolas"/>
                <a:sym typeface="Consolas"/>
              </a:rPr>
              <a:t>apiToken</a:t>
            </a:r>
            <a:r>
              <a:rPr lang="en" sz="1200">
                <a:solidFill>
                  <a:srgbClr val="DD1144"/>
                </a:solidFill>
                <a:highlight>
                  <a:srgbClr val="F5F5F5"/>
                </a:highlight>
                <a:latin typeface="Consolas"/>
                <a:ea typeface="Consolas"/>
                <a:cs typeface="Consolas"/>
                <a:sym typeface="Consolas"/>
              </a:rPr>
              <a:t>'</a:t>
            </a:r>
            <a:r>
              <a:rPr lang="en" sz="1200">
                <a:solidFill>
                  <a:srgbClr val="333333"/>
                </a:solidFill>
                <a:highlight>
                  <a:srgbClr val="F5F5F5"/>
                </a:highlight>
                <a:latin typeface="Consolas"/>
                <a:ea typeface="Consolas"/>
                <a:cs typeface="Consolas"/>
                <a:sym typeface="Consolas"/>
              </a:rPr>
              <a:t>, [</a:t>
            </a:r>
            <a:r>
              <a:rPr lang="en" sz="1200">
                <a:solidFill>
                  <a:srgbClr val="DD1144"/>
                </a:solidFill>
                <a:highlight>
                  <a:srgbClr val="F5F5F5"/>
                </a:highlight>
                <a:latin typeface="Consolas"/>
                <a:ea typeface="Consolas"/>
                <a:cs typeface="Consolas"/>
                <a:sym typeface="Consolas"/>
              </a:rPr>
              <a:t>'</a:t>
            </a:r>
            <a:r>
              <a:rPr b="1" lang="en" sz="1200">
                <a:solidFill>
                  <a:srgbClr val="FF9800"/>
                </a:solidFill>
                <a:highlight>
                  <a:srgbClr val="F5F5F5"/>
                </a:highlight>
                <a:latin typeface="Consolas"/>
                <a:ea typeface="Consolas"/>
                <a:cs typeface="Consolas"/>
                <a:sym typeface="Consolas"/>
              </a:rPr>
              <a:t>clientId</a:t>
            </a:r>
            <a:r>
              <a:rPr lang="en" sz="1200">
                <a:solidFill>
                  <a:srgbClr val="DD1144"/>
                </a:solidFill>
                <a:highlight>
                  <a:srgbClr val="F5F5F5"/>
                </a:highlight>
                <a:latin typeface="Consolas"/>
                <a:ea typeface="Consolas"/>
                <a:cs typeface="Consolas"/>
                <a:sym typeface="Consolas"/>
              </a:rPr>
              <a:t>'</a:t>
            </a:r>
            <a:r>
              <a:rPr lang="en" sz="1200">
                <a:solidFill>
                  <a:srgbClr val="333333"/>
                </a:solidFill>
                <a:highlight>
                  <a:srgbClr val="F5F5F5"/>
                </a:highlight>
                <a:latin typeface="Consolas"/>
                <a:ea typeface="Consolas"/>
                <a:cs typeface="Consolas"/>
                <a:sym typeface="Consolas"/>
              </a:rPr>
              <a:t>,</a:t>
            </a:r>
            <a:r>
              <a:rPr lang="en" sz="1200">
                <a:solidFill>
                  <a:srgbClr val="DD1144"/>
                </a:solidFill>
                <a:highlight>
                  <a:srgbClr val="F5F5F5"/>
                </a:highlight>
                <a:latin typeface="Consolas"/>
                <a:ea typeface="Consolas"/>
                <a:cs typeface="Consolas"/>
                <a:sym typeface="Consolas"/>
              </a:rPr>
              <a:t> </a:t>
            </a:r>
            <a:r>
              <a:rPr lang="en" sz="1200">
                <a:solidFill>
                  <a:srgbClr val="333333"/>
                </a:solidFill>
                <a:highlight>
                  <a:srgbClr val="F5F5F5"/>
                </a:highlight>
                <a:latin typeface="Consolas"/>
                <a:ea typeface="Consolas"/>
                <a:cs typeface="Consolas"/>
                <a:sym typeface="Consolas"/>
              </a:rPr>
              <a:t>function (clientId) {</a:t>
            </a:r>
          </a:p>
          <a:p>
            <a:pPr lvl="0" rtl="0">
              <a:lnSpc>
                <a:spcPct val="142857"/>
              </a:lnSpc>
              <a:spcBef>
                <a:spcPts val="0"/>
              </a:spcBef>
              <a:spcAft>
                <a:spcPts val="0"/>
              </a:spcAft>
              <a:buNone/>
            </a:pPr>
            <a:r>
              <a:rPr lang="en" sz="1200">
                <a:solidFill>
                  <a:srgbClr val="333333"/>
                </a:solidFill>
                <a:highlight>
                  <a:srgbClr val="F5F5F5"/>
                </a:highlight>
                <a:latin typeface="Consolas"/>
                <a:ea typeface="Consolas"/>
                <a:cs typeface="Consolas"/>
                <a:sym typeface="Consolas"/>
              </a:rPr>
              <a:t>	var tokenPrefix = </a:t>
            </a:r>
            <a:r>
              <a:rPr lang="en" sz="1200">
                <a:solidFill>
                  <a:srgbClr val="DD1144"/>
                </a:solidFill>
                <a:highlight>
                  <a:srgbClr val="F5F5F5"/>
                </a:highlight>
                <a:latin typeface="Consolas"/>
                <a:ea typeface="Consolas"/>
                <a:cs typeface="Consolas"/>
                <a:sym typeface="Consolas"/>
              </a:rPr>
              <a:t>'</a:t>
            </a:r>
            <a:r>
              <a:rPr lang="en" sz="1200">
                <a:solidFill>
                  <a:srgbClr val="333333"/>
                </a:solidFill>
                <a:highlight>
                  <a:srgbClr val="F5F5F5"/>
                </a:highlight>
                <a:latin typeface="Consolas"/>
                <a:ea typeface="Consolas"/>
                <a:cs typeface="Consolas"/>
                <a:sym typeface="Consolas"/>
              </a:rPr>
              <a:t>secret</a:t>
            </a:r>
            <a:r>
              <a:rPr lang="en" sz="1200">
                <a:solidFill>
                  <a:srgbClr val="DD1144"/>
                </a:solidFill>
                <a:highlight>
                  <a:srgbClr val="F5F5F5"/>
                </a:highlight>
                <a:latin typeface="Consolas"/>
                <a:ea typeface="Consolas"/>
                <a:cs typeface="Consolas"/>
                <a:sym typeface="Consolas"/>
              </a:rPr>
              <a:t>'</a:t>
            </a:r>
            <a:r>
              <a:rPr lang="en" sz="1200">
                <a:solidFill>
                  <a:srgbClr val="333333"/>
                </a:solidFill>
                <a:highlight>
                  <a:srgbClr val="F5F5F5"/>
                </a:highlight>
                <a:latin typeface="Consolas"/>
                <a:ea typeface="Consolas"/>
                <a:cs typeface="Consolas"/>
                <a:sym typeface="Consolas"/>
              </a:rPr>
              <a:t>;</a:t>
            </a:r>
          </a:p>
          <a:p>
            <a:pPr lvl="0" rtl="0">
              <a:lnSpc>
                <a:spcPct val="142857"/>
              </a:lnSpc>
              <a:spcBef>
                <a:spcPts val="0"/>
              </a:spcBef>
              <a:spcAft>
                <a:spcPts val="0"/>
              </a:spcAft>
              <a:buNone/>
            </a:pPr>
            <a:r>
              <a:rPr lang="en" sz="1200">
                <a:solidFill>
                  <a:srgbClr val="333333"/>
                </a:solidFill>
                <a:highlight>
                  <a:srgbClr val="F5F5F5"/>
                </a:highlight>
                <a:latin typeface="Consolas"/>
                <a:ea typeface="Consolas"/>
                <a:cs typeface="Consolas"/>
                <a:sym typeface="Consolas"/>
              </a:rPr>
              <a:t>	return tokenPrefix + clientId;</a:t>
            </a:r>
          </a:p>
          <a:p>
            <a:pPr lvl="0" rtl="0">
              <a:lnSpc>
                <a:spcPct val="142857"/>
              </a:lnSpc>
              <a:spcBef>
                <a:spcPts val="0"/>
              </a:spcBef>
              <a:spcAft>
                <a:spcPts val="0"/>
              </a:spcAft>
              <a:buNone/>
            </a:pPr>
            <a:r>
              <a:rPr lang="en" sz="1200">
                <a:solidFill>
                  <a:srgbClr val="333333"/>
                </a:solidFill>
                <a:highlight>
                  <a:srgbClr val="F5F5F5"/>
                </a:highlight>
                <a:latin typeface="Consolas"/>
                <a:ea typeface="Consolas"/>
                <a:cs typeface="Consolas"/>
                <a:sym typeface="Consolas"/>
              </a:rPr>
              <a:t>}]);</a:t>
            </a:r>
          </a:p>
        </p:txBody>
      </p:sp>
      <p:sp>
        <p:nvSpPr>
          <p:cNvPr id="470" name="Shape 470"/>
          <p:cNvSpPr txBox="1"/>
          <p:nvPr>
            <p:ph idx="2" type="title"/>
          </p:nvPr>
        </p:nvSpPr>
        <p:spPr>
          <a:xfrm>
            <a:off x="612400" y="2113100"/>
            <a:ext cx="4801499" cy="409500"/>
          </a:xfrm>
          <a:prstGeom prst="rect">
            <a:avLst/>
          </a:prstGeom>
        </p:spPr>
        <p:txBody>
          <a:bodyPr anchorCtr="0" anchor="b" bIns="91425" lIns="91425" rIns="91425" tIns="91425">
            <a:noAutofit/>
          </a:bodyPr>
          <a:lstStyle/>
          <a:p>
            <a:pPr lvl="0" rtl="0">
              <a:spcBef>
                <a:spcPts val="0"/>
              </a:spcBef>
              <a:buNone/>
            </a:pPr>
            <a:r>
              <a:rPr lang="en" sz="1400"/>
              <a:t>Registration</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DDC39"/>
        </a:solidFill>
      </p:bgPr>
    </p:bg>
    <p:spTree>
      <p:nvGrpSpPr>
        <p:cNvPr id="474" name="Shape 474"/>
        <p:cNvGrpSpPr/>
        <p:nvPr/>
      </p:nvGrpSpPr>
      <p:grpSpPr>
        <a:xfrm>
          <a:off x="0" y="0"/>
          <a:ext cx="0" cy="0"/>
          <a:chOff x="0" y="0"/>
          <a:chExt cx="0" cy="0"/>
        </a:xfrm>
      </p:grpSpPr>
      <p:sp>
        <p:nvSpPr>
          <p:cNvPr id="475" name="Shape 475"/>
          <p:cNvSpPr txBox="1"/>
          <p:nvPr>
            <p:ph type="title"/>
          </p:nvPr>
        </p:nvSpPr>
        <p:spPr>
          <a:xfrm>
            <a:off x="460000" y="360500"/>
            <a:ext cx="4801499" cy="409500"/>
          </a:xfrm>
          <a:prstGeom prst="rect">
            <a:avLst/>
          </a:prstGeom>
        </p:spPr>
        <p:txBody>
          <a:bodyPr anchorCtr="0" anchor="b" bIns="91425" lIns="91425" rIns="91425" tIns="91425">
            <a:noAutofit/>
          </a:bodyPr>
          <a:lstStyle/>
          <a:p>
            <a:pPr lvl="0" rtl="0">
              <a:spcBef>
                <a:spcPts val="0"/>
              </a:spcBef>
              <a:buNone/>
            </a:pPr>
            <a:r>
              <a:rPr lang="en" sz="2400"/>
              <a:t>Service recipe</a:t>
            </a:r>
          </a:p>
        </p:txBody>
      </p:sp>
      <p:sp>
        <p:nvSpPr>
          <p:cNvPr id="476" name="Shape 476"/>
          <p:cNvSpPr txBox="1"/>
          <p:nvPr/>
        </p:nvSpPr>
        <p:spPr>
          <a:xfrm>
            <a:off x="476125" y="597475"/>
            <a:ext cx="4757100" cy="490499"/>
          </a:xfrm>
          <a:prstGeom prst="rect">
            <a:avLst/>
          </a:prstGeom>
          <a:noFill/>
          <a:ln>
            <a:noFill/>
          </a:ln>
        </p:spPr>
        <p:txBody>
          <a:bodyPr anchorCtr="0" anchor="t" bIns="91425" lIns="91425" rIns="91425" tIns="91425">
            <a:noAutofit/>
          </a:bodyPr>
          <a:lstStyle/>
          <a:p>
            <a:pPr lvl="0" rtl="0">
              <a:spcBef>
                <a:spcPts val="600"/>
              </a:spcBef>
              <a:buNone/>
            </a:pPr>
            <a:r>
              <a:rPr lang="en" sz="1100" u="sng">
                <a:solidFill>
                  <a:schemeClr val="hlink"/>
                </a:solidFill>
                <a:latin typeface="Karla"/>
                <a:ea typeface="Karla"/>
                <a:cs typeface="Karla"/>
                <a:sym typeface="Karla"/>
                <a:hlinkClick r:id="rId3"/>
              </a:rPr>
              <a:t>https://docs.angularjs.org/guide/providers</a:t>
            </a:r>
            <a:r>
              <a:rPr lang="en" sz="1100">
                <a:solidFill>
                  <a:srgbClr val="999999"/>
                </a:solidFill>
                <a:latin typeface="Karla"/>
                <a:ea typeface="Karla"/>
                <a:cs typeface="Karla"/>
                <a:sym typeface="Karla"/>
              </a:rPr>
              <a:t> </a:t>
            </a:r>
          </a:p>
        </p:txBody>
      </p:sp>
      <p:sp>
        <p:nvSpPr>
          <p:cNvPr id="477" name="Shape 477"/>
          <p:cNvSpPr txBox="1"/>
          <p:nvPr/>
        </p:nvSpPr>
        <p:spPr>
          <a:xfrm>
            <a:off x="878125" y="1367225"/>
            <a:ext cx="6416399" cy="1614899"/>
          </a:xfrm>
          <a:prstGeom prst="rect">
            <a:avLst/>
          </a:prstGeom>
          <a:noFill/>
          <a:ln>
            <a:noFill/>
          </a:ln>
        </p:spPr>
        <p:txBody>
          <a:bodyPr anchorCtr="0" anchor="ctr" bIns="91425" lIns="91425" rIns="91425" tIns="91425">
            <a:noAutofit/>
          </a:bodyPr>
          <a:lstStyle/>
          <a:p>
            <a:pPr lvl="0" rtl="0">
              <a:lnSpc>
                <a:spcPct val="115000"/>
              </a:lnSpc>
              <a:spcBef>
                <a:spcPts val="0"/>
              </a:spcBef>
              <a:spcAft>
                <a:spcPts val="0"/>
              </a:spcAft>
              <a:buNone/>
            </a:pPr>
            <a:r>
              <a:rPr lang="en" sz="1200">
                <a:solidFill>
                  <a:srgbClr val="333333"/>
                </a:solidFill>
                <a:highlight>
                  <a:srgbClr val="F5F5F5"/>
                </a:highlight>
                <a:latin typeface="Consolas"/>
                <a:ea typeface="Consolas"/>
                <a:cs typeface="Consolas"/>
                <a:sym typeface="Consolas"/>
              </a:rPr>
              <a:t>function </a:t>
            </a:r>
            <a:r>
              <a:rPr lang="en" sz="1200">
                <a:solidFill>
                  <a:srgbClr val="445588"/>
                </a:solidFill>
                <a:highlight>
                  <a:srgbClr val="F5F5F5"/>
                </a:highlight>
                <a:latin typeface="Consolas"/>
                <a:ea typeface="Consolas"/>
                <a:cs typeface="Consolas"/>
                <a:sym typeface="Consolas"/>
              </a:rPr>
              <a:t>RocketLauncher</a:t>
            </a:r>
            <a:r>
              <a:rPr lang="en" sz="1200">
                <a:solidFill>
                  <a:srgbClr val="333333"/>
                </a:solidFill>
                <a:highlight>
                  <a:srgbClr val="F5F5F5"/>
                </a:highlight>
                <a:latin typeface="Consolas"/>
                <a:ea typeface="Consolas"/>
                <a:cs typeface="Consolas"/>
                <a:sym typeface="Consolas"/>
              </a:rPr>
              <a:t>(apiToken) {</a:t>
            </a:r>
            <a:br>
              <a:rPr lang="en" sz="1200">
                <a:solidFill>
                  <a:srgbClr val="333333"/>
                </a:solidFill>
                <a:highlight>
                  <a:srgbClr val="F5F5F5"/>
                </a:highlight>
                <a:latin typeface="Consolas"/>
                <a:ea typeface="Consolas"/>
                <a:cs typeface="Consolas"/>
                <a:sym typeface="Consolas"/>
              </a:rPr>
            </a:br>
            <a:r>
              <a:rPr lang="en" sz="1200">
                <a:solidFill>
                  <a:srgbClr val="333333"/>
                </a:solidFill>
                <a:highlight>
                  <a:srgbClr val="F5F5F5"/>
                </a:highlight>
                <a:latin typeface="Consolas"/>
                <a:ea typeface="Consolas"/>
                <a:cs typeface="Consolas"/>
                <a:sym typeface="Consolas"/>
              </a:rPr>
              <a:t>    this.launchedCount = </a:t>
            </a:r>
            <a:r>
              <a:rPr lang="en" sz="1200">
                <a:solidFill>
                  <a:srgbClr val="445588"/>
                </a:solidFill>
                <a:highlight>
                  <a:srgbClr val="F5F5F5"/>
                </a:highlight>
                <a:latin typeface="Consolas"/>
                <a:ea typeface="Consolas"/>
                <a:cs typeface="Consolas"/>
                <a:sym typeface="Consolas"/>
              </a:rPr>
              <a:t>0</a:t>
            </a:r>
            <a:r>
              <a:rPr lang="en" sz="1200">
                <a:solidFill>
                  <a:srgbClr val="333333"/>
                </a:solidFill>
                <a:highlight>
                  <a:srgbClr val="F5F5F5"/>
                </a:highlight>
                <a:latin typeface="Consolas"/>
                <a:ea typeface="Consolas"/>
                <a:cs typeface="Consolas"/>
                <a:sym typeface="Consolas"/>
              </a:rPr>
              <a:t>;</a:t>
            </a:r>
            <a:br>
              <a:rPr lang="en" sz="1200">
                <a:solidFill>
                  <a:srgbClr val="333333"/>
                </a:solidFill>
                <a:highlight>
                  <a:srgbClr val="F5F5F5"/>
                </a:highlight>
                <a:latin typeface="Consolas"/>
                <a:ea typeface="Consolas"/>
                <a:cs typeface="Consolas"/>
                <a:sym typeface="Consolas"/>
              </a:rPr>
            </a:br>
            <a:r>
              <a:rPr lang="en" sz="1200">
                <a:solidFill>
                  <a:srgbClr val="333333"/>
                </a:solidFill>
                <a:highlight>
                  <a:srgbClr val="F5F5F5"/>
                </a:highlight>
                <a:latin typeface="Consolas"/>
                <a:ea typeface="Consolas"/>
                <a:cs typeface="Consolas"/>
                <a:sym typeface="Consolas"/>
              </a:rPr>
              <a:t>    this.launch = function() {</a:t>
            </a:r>
            <a:br>
              <a:rPr lang="en" sz="1200">
                <a:solidFill>
                  <a:srgbClr val="333333"/>
                </a:solidFill>
                <a:highlight>
                  <a:srgbClr val="F5F5F5"/>
                </a:highlight>
                <a:latin typeface="Consolas"/>
                <a:ea typeface="Consolas"/>
                <a:cs typeface="Consolas"/>
                <a:sym typeface="Consolas"/>
              </a:rPr>
            </a:br>
            <a:r>
              <a:rPr lang="en" sz="1200">
                <a:solidFill>
                  <a:srgbClr val="333333"/>
                </a:solidFill>
                <a:highlight>
                  <a:srgbClr val="F5F5F5"/>
                </a:highlight>
                <a:latin typeface="Consolas"/>
                <a:ea typeface="Consolas"/>
                <a:cs typeface="Consolas"/>
                <a:sym typeface="Consolas"/>
              </a:rPr>
              <a:t>        </a:t>
            </a:r>
            <a:r>
              <a:rPr lang="en" sz="1200">
                <a:solidFill>
                  <a:srgbClr val="999988"/>
                </a:solidFill>
                <a:highlight>
                  <a:srgbClr val="F5F5F5"/>
                </a:highlight>
                <a:latin typeface="Consolas"/>
                <a:ea typeface="Consolas"/>
                <a:cs typeface="Consolas"/>
                <a:sym typeface="Consolas"/>
              </a:rPr>
              <a:t>// Make a request to the remote API and include the apiToken ...</a:t>
            </a:r>
            <a:br>
              <a:rPr lang="en" sz="1200">
                <a:solidFill>
                  <a:srgbClr val="333333"/>
                </a:solidFill>
                <a:highlight>
                  <a:srgbClr val="F5F5F5"/>
                </a:highlight>
                <a:latin typeface="Consolas"/>
                <a:ea typeface="Consolas"/>
                <a:cs typeface="Consolas"/>
                <a:sym typeface="Consolas"/>
              </a:rPr>
            </a:br>
            <a:r>
              <a:rPr lang="en" sz="1200">
                <a:solidFill>
                  <a:srgbClr val="333333"/>
                </a:solidFill>
                <a:highlight>
                  <a:srgbClr val="F5F5F5"/>
                </a:highlight>
                <a:latin typeface="Consolas"/>
                <a:ea typeface="Consolas"/>
                <a:cs typeface="Consolas"/>
                <a:sym typeface="Consolas"/>
              </a:rPr>
              <a:t>        this.launchedCount++;</a:t>
            </a:r>
            <a:br>
              <a:rPr lang="en" sz="1200">
                <a:solidFill>
                  <a:srgbClr val="333333"/>
                </a:solidFill>
                <a:highlight>
                  <a:srgbClr val="F5F5F5"/>
                </a:highlight>
                <a:latin typeface="Consolas"/>
                <a:ea typeface="Consolas"/>
                <a:cs typeface="Consolas"/>
                <a:sym typeface="Consolas"/>
              </a:rPr>
            </a:br>
            <a:r>
              <a:rPr lang="en" sz="1200">
                <a:solidFill>
                  <a:srgbClr val="333333"/>
                </a:solidFill>
                <a:highlight>
                  <a:srgbClr val="F5F5F5"/>
                </a:highlight>
                <a:latin typeface="Consolas"/>
                <a:ea typeface="Consolas"/>
                <a:cs typeface="Consolas"/>
                <a:sym typeface="Consolas"/>
              </a:rPr>
              <a:t>    }</a:t>
            </a:r>
            <a:br>
              <a:rPr lang="en" sz="1200">
                <a:solidFill>
                  <a:srgbClr val="333333"/>
                </a:solidFill>
                <a:highlight>
                  <a:srgbClr val="F5F5F5"/>
                </a:highlight>
                <a:latin typeface="Consolas"/>
                <a:ea typeface="Consolas"/>
                <a:cs typeface="Consolas"/>
                <a:sym typeface="Consolas"/>
              </a:rPr>
            </a:br>
            <a:r>
              <a:rPr lang="en" sz="1200">
                <a:solidFill>
                  <a:srgbClr val="333333"/>
                </a:solidFill>
                <a:highlight>
                  <a:srgbClr val="F5F5F5"/>
                </a:highlight>
                <a:latin typeface="Consolas"/>
                <a:ea typeface="Consolas"/>
                <a:cs typeface="Consolas"/>
                <a:sym typeface="Consolas"/>
              </a:rPr>
              <a:t>}</a:t>
            </a:r>
          </a:p>
        </p:txBody>
      </p:sp>
      <p:sp>
        <p:nvSpPr>
          <p:cNvPr id="478" name="Shape 478"/>
          <p:cNvSpPr txBox="1"/>
          <p:nvPr>
            <p:ph idx="2" type="title"/>
          </p:nvPr>
        </p:nvSpPr>
        <p:spPr>
          <a:xfrm>
            <a:off x="460000" y="1046300"/>
            <a:ext cx="4801499" cy="409500"/>
          </a:xfrm>
          <a:prstGeom prst="rect">
            <a:avLst/>
          </a:prstGeom>
        </p:spPr>
        <p:txBody>
          <a:bodyPr anchorCtr="0" anchor="b" bIns="91425" lIns="91425" rIns="91425" tIns="91425">
            <a:noAutofit/>
          </a:bodyPr>
          <a:lstStyle/>
          <a:p>
            <a:pPr lvl="0" rtl="0">
              <a:spcBef>
                <a:spcPts val="0"/>
              </a:spcBef>
              <a:buNone/>
            </a:pPr>
            <a:r>
              <a:rPr lang="en" sz="1400"/>
              <a:t>Consider this:</a:t>
            </a:r>
          </a:p>
        </p:txBody>
      </p:sp>
      <p:sp>
        <p:nvSpPr>
          <p:cNvPr id="479" name="Shape 479"/>
          <p:cNvSpPr txBox="1"/>
          <p:nvPr/>
        </p:nvSpPr>
        <p:spPr>
          <a:xfrm>
            <a:off x="878125" y="3305975"/>
            <a:ext cx="5833799" cy="849300"/>
          </a:xfrm>
          <a:prstGeom prst="rect">
            <a:avLst/>
          </a:prstGeom>
          <a:noFill/>
          <a:ln>
            <a:noFill/>
          </a:ln>
        </p:spPr>
        <p:txBody>
          <a:bodyPr anchorCtr="0" anchor="ctr" bIns="91425" lIns="91425" rIns="91425" tIns="91425">
            <a:noAutofit/>
          </a:bodyPr>
          <a:lstStyle/>
          <a:p>
            <a:pPr lvl="0" rtl="0">
              <a:lnSpc>
                <a:spcPct val="115000"/>
              </a:lnSpc>
              <a:spcBef>
                <a:spcPts val="0"/>
              </a:spcBef>
              <a:spcAft>
                <a:spcPts val="0"/>
              </a:spcAft>
              <a:buNone/>
            </a:pPr>
            <a:r>
              <a:rPr lang="en" sz="1200">
                <a:solidFill>
                  <a:srgbClr val="333333"/>
                </a:solidFill>
                <a:highlight>
                  <a:srgbClr val="F5F5F5"/>
                </a:highlight>
                <a:latin typeface="Consolas"/>
                <a:ea typeface="Consolas"/>
                <a:cs typeface="Consolas"/>
                <a:sym typeface="Consolas"/>
              </a:rPr>
              <a:t>myApp.</a:t>
            </a:r>
            <a:r>
              <a:rPr b="1" lang="en" sz="1200">
                <a:solidFill>
                  <a:srgbClr val="428BCA"/>
                </a:solidFill>
                <a:highlight>
                  <a:srgbClr val="F5F5F5"/>
                </a:highlight>
                <a:latin typeface="Consolas"/>
                <a:ea typeface="Consolas"/>
                <a:cs typeface="Consolas"/>
                <a:sym typeface="Consolas"/>
              </a:rPr>
              <a:t>factory</a:t>
            </a:r>
            <a:r>
              <a:rPr lang="en" sz="1200">
                <a:solidFill>
                  <a:srgbClr val="333333"/>
                </a:solidFill>
                <a:highlight>
                  <a:srgbClr val="F5F5F5"/>
                </a:highlight>
                <a:latin typeface="Consolas"/>
                <a:ea typeface="Consolas"/>
                <a:cs typeface="Consolas"/>
                <a:sym typeface="Consolas"/>
              </a:rPr>
              <a:t>(</a:t>
            </a:r>
            <a:r>
              <a:rPr lang="en" sz="1200">
                <a:solidFill>
                  <a:srgbClr val="DD1144"/>
                </a:solidFill>
                <a:highlight>
                  <a:srgbClr val="F5F5F5"/>
                </a:highlight>
                <a:latin typeface="Consolas"/>
                <a:ea typeface="Consolas"/>
                <a:cs typeface="Consolas"/>
                <a:sym typeface="Consolas"/>
              </a:rPr>
              <a:t>'rocketLauncher'</a:t>
            </a:r>
            <a:r>
              <a:rPr lang="en" sz="1200">
                <a:solidFill>
                  <a:srgbClr val="333333"/>
                </a:solidFill>
                <a:highlight>
                  <a:srgbClr val="F5F5F5"/>
                </a:highlight>
                <a:latin typeface="Consolas"/>
                <a:ea typeface="Consolas"/>
                <a:cs typeface="Consolas"/>
                <a:sym typeface="Consolas"/>
              </a:rPr>
              <a:t>, [</a:t>
            </a:r>
            <a:r>
              <a:rPr lang="en" sz="1200">
                <a:solidFill>
                  <a:srgbClr val="DD1144"/>
                </a:solidFill>
                <a:highlight>
                  <a:srgbClr val="F5F5F5"/>
                </a:highlight>
                <a:latin typeface="Consolas"/>
                <a:ea typeface="Consolas"/>
                <a:cs typeface="Consolas"/>
                <a:sym typeface="Consolas"/>
              </a:rPr>
              <a:t>"apiToken"</a:t>
            </a:r>
            <a:r>
              <a:rPr lang="en" sz="1200">
                <a:solidFill>
                  <a:srgbClr val="333333"/>
                </a:solidFill>
                <a:highlight>
                  <a:srgbClr val="F5F5F5"/>
                </a:highlight>
                <a:latin typeface="Consolas"/>
                <a:ea typeface="Consolas"/>
                <a:cs typeface="Consolas"/>
                <a:sym typeface="Consolas"/>
              </a:rPr>
              <a:t>, function(apiToken) {</a:t>
            </a:r>
          </a:p>
          <a:p>
            <a:pPr indent="0" lvl="0" marL="0" rtl="0">
              <a:lnSpc>
                <a:spcPct val="115000"/>
              </a:lnSpc>
              <a:spcBef>
                <a:spcPts val="0"/>
              </a:spcBef>
              <a:spcAft>
                <a:spcPts val="0"/>
              </a:spcAft>
              <a:buNone/>
            </a:pPr>
            <a:r>
              <a:rPr lang="en" sz="1200">
                <a:solidFill>
                  <a:srgbClr val="333333"/>
                </a:solidFill>
                <a:highlight>
                  <a:srgbClr val="F5F5F5"/>
                </a:highlight>
                <a:latin typeface="Consolas"/>
                <a:ea typeface="Consolas"/>
                <a:cs typeface="Consolas"/>
                <a:sym typeface="Consolas"/>
              </a:rPr>
              <a:t>    return new </a:t>
            </a:r>
            <a:r>
              <a:rPr lang="en" sz="1200">
                <a:solidFill>
                  <a:srgbClr val="445588"/>
                </a:solidFill>
                <a:highlight>
                  <a:srgbClr val="F5F5F5"/>
                </a:highlight>
                <a:latin typeface="Consolas"/>
                <a:ea typeface="Consolas"/>
                <a:cs typeface="Consolas"/>
                <a:sym typeface="Consolas"/>
              </a:rPr>
              <a:t>RocketLauncher</a:t>
            </a:r>
            <a:r>
              <a:rPr lang="en" sz="1200">
                <a:solidFill>
                  <a:srgbClr val="333333"/>
                </a:solidFill>
                <a:highlight>
                  <a:srgbClr val="F5F5F5"/>
                </a:highlight>
                <a:latin typeface="Consolas"/>
                <a:ea typeface="Consolas"/>
                <a:cs typeface="Consolas"/>
                <a:sym typeface="Consolas"/>
              </a:rPr>
              <a:t>(apiToken);</a:t>
            </a:r>
            <a:br>
              <a:rPr lang="en" sz="1200">
                <a:solidFill>
                  <a:srgbClr val="333333"/>
                </a:solidFill>
                <a:highlight>
                  <a:srgbClr val="F5F5F5"/>
                </a:highlight>
                <a:latin typeface="Consolas"/>
                <a:ea typeface="Consolas"/>
                <a:cs typeface="Consolas"/>
                <a:sym typeface="Consolas"/>
              </a:rPr>
            </a:br>
            <a:r>
              <a:rPr lang="en" sz="1200">
                <a:solidFill>
                  <a:srgbClr val="333333"/>
                </a:solidFill>
                <a:highlight>
                  <a:srgbClr val="F5F5F5"/>
                </a:highlight>
                <a:latin typeface="Consolas"/>
                <a:ea typeface="Consolas"/>
                <a:cs typeface="Consolas"/>
                <a:sym typeface="Consolas"/>
              </a:rPr>
              <a:t>}]);</a:t>
            </a:r>
          </a:p>
        </p:txBody>
      </p:sp>
      <p:sp>
        <p:nvSpPr>
          <p:cNvPr id="480" name="Shape 480"/>
          <p:cNvSpPr txBox="1"/>
          <p:nvPr/>
        </p:nvSpPr>
        <p:spPr>
          <a:xfrm>
            <a:off x="878125" y="4454525"/>
            <a:ext cx="5788199" cy="490499"/>
          </a:xfrm>
          <a:prstGeom prst="rect">
            <a:avLst/>
          </a:prstGeom>
          <a:noFill/>
          <a:ln>
            <a:noFill/>
          </a:ln>
        </p:spPr>
        <p:txBody>
          <a:bodyPr anchorCtr="0" anchor="ctr" bIns="91425" lIns="91425" rIns="91425" tIns="91425">
            <a:noAutofit/>
          </a:bodyPr>
          <a:lstStyle/>
          <a:p>
            <a:pPr lvl="0" rtl="0">
              <a:lnSpc>
                <a:spcPct val="142857"/>
              </a:lnSpc>
              <a:spcBef>
                <a:spcPts val="0"/>
              </a:spcBef>
              <a:spcAft>
                <a:spcPts val="0"/>
              </a:spcAft>
              <a:buNone/>
            </a:pPr>
            <a:r>
              <a:rPr lang="en" sz="1200">
                <a:solidFill>
                  <a:srgbClr val="333333"/>
                </a:solidFill>
                <a:highlight>
                  <a:srgbClr val="F5F5F5"/>
                </a:highlight>
                <a:latin typeface="Consolas"/>
                <a:ea typeface="Consolas"/>
                <a:cs typeface="Consolas"/>
                <a:sym typeface="Consolas"/>
              </a:rPr>
              <a:t>myApp.</a:t>
            </a:r>
            <a:r>
              <a:rPr b="1" lang="en" sz="1200">
                <a:solidFill>
                  <a:srgbClr val="428BCA"/>
                </a:solidFill>
                <a:highlight>
                  <a:srgbClr val="F5F5F5"/>
                </a:highlight>
                <a:latin typeface="Consolas"/>
                <a:ea typeface="Consolas"/>
                <a:cs typeface="Consolas"/>
                <a:sym typeface="Consolas"/>
              </a:rPr>
              <a:t>service</a:t>
            </a:r>
            <a:r>
              <a:rPr lang="en" sz="1200">
                <a:solidFill>
                  <a:srgbClr val="333333"/>
                </a:solidFill>
                <a:highlight>
                  <a:srgbClr val="F5F5F5"/>
                </a:highlight>
                <a:latin typeface="Consolas"/>
                <a:ea typeface="Consolas"/>
                <a:cs typeface="Consolas"/>
                <a:sym typeface="Consolas"/>
              </a:rPr>
              <a:t>(</a:t>
            </a:r>
            <a:r>
              <a:rPr lang="en" sz="1200">
                <a:solidFill>
                  <a:srgbClr val="DD1144"/>
                </a:solidFill>
                <a:highlight>
                  <a:srgbClr val="F5F5F5"/>
                </a:highlight>
                <a:latin typeface="Consolas"/>
                <a:ea typeface="Consolas"/>
                <a:cs typeface="Consolas"/>
                <a:sym typeface="Consolas"/>
              </a:rPr>
              <a:t>'rocketLauncher'</a:t>
            </a:r>
            <a:r>
              <a:rPr lang="en" sz="1200">
                <a:solidFill>
                  <a:srgbClr val="333333"/>
                </a:solidFill>
                <a:highlight>
                  <a:srgbClr val="F5F5F5"/>
                </a:highlight>
                <a:latin typeface="Consolas"/>
                <a:ea typeface="Consolas"/>
                <a:cs typeface="Consolas"/>
                <a:sym typeface="Consolas"/>
              </a:rPr>
              <a:t>, [</a:t>
            </a:r>
            <a:r>
              <a:rPr lang="en" sz="1200">
                <a:solidFill>
                  <a:srgbClr val="DD1144"/>
                </a:solidFill>
                <a:highlight>
                  <a:srgbClr val="F5F5F5"/>
                </a:highlight>
                <a:latin typeface="Consolas"/>
                <a:ea typeface="Consolas"/>
                <a:cs typeface="Consolas"/>
                <a:sym typeface="Consolas"/>
              </a:rPr>
              <a:t>"apiToken"</a:t>
            </a:r>
            <a:r>
              <a:rPr lang="en" sz="1200">
                <a:solidFill>
                  <a:srgbClr val="333333"/>
                </a:solidFill>
                <a:highlight>
                  <a:srgbClr val="F5F5F5"/>
                </a:highlight>
                <a:latin typeface="Consolas"/>
                <a:ea typeface="Consolas"/>
                <a:cs typeface="Consolas"/>
                <a:sym typeface="Consolas"/>
              </a:rPr>
              <a:t>, </a:t>
            </a:r>
            <a:r>
              <a:rPr lang="en" sz="1200">
                <a:solidFill>
                  <a:srgbClr val="445588"/>
                </a:solidFill>
                <a:highlight>
                  <a:srgbClr val="F5F5F5"/>
                </a:highlight>
                <a:latin typeface="Consolas"/>
                <a:ea typeface="Consolas"/>
                <a:cs typeface="Consolas"/>
                <a:sym typeface="Consolas"/>
              </a:rPr>
              <a:t>RocketLauncher</a:t>
            </a:r>
            <a:r>
              <a:rPr lang="en" sz="1200">
                <a:solidFill>
                  <a:srgbClr val="333333"/>
                </a:solidFill>
                <a:highlight>
                  <a:srgbClr val="F5F5F5"/>
                </a:highlight>
                <a:latin typeface="Consolas"/>
                <a:ea typeface="Consolas"/>
                <a:cs typeface="Consolas"/>
                <a:sym typeface="Consolas"/>
              </a:rPr>
              <a:t>]);</a:t>
            </a:r>
          </a:p>
        </p:txBody>
      </p:sp>
      <p:sp>
        <p:nvSpPr>
          <p:cNvPr id="481" name="Shape 481"/>
          <p:cNvSpPr txBox="1"/>
          <p:nvPr>
            <p:ph idx="3" type="title"/>
          </p:nvPr>
        </p:nvSpPr>
        <p:spPr>
          <a:xfrm>
            <a:off x="460000" y="3027500"/>
            <a:ext cx="4801499" cy="409500"/>
          </a:xfrm>
          <a:prstGeom prst="rect">
            <a:avLst/>
          </a:prstGeom>
        </p:spPr>
        <p:txBody>
          <a:bodyPr anchorCtr="0" anchor="b" bIns="91425" lIns="91425" rIns="91425" tIns="91425">
            <a:noAutofit/>
          </a:bodyPr>
          <a:lstStyle/>
          <a:p>
            <a:pPr lvl="0" rtl="0">
              <a:spcBef>
                <a:spcPts val="0"/>
              </a:spcBef>
              <a:buNone/>
            </a:pPr>
            <a:r>
              <a:rPr lang="en" sz="1400"/>
              <a:t>Using Factory recipe:</a:t>
            </a:r>
          </a:p>
        </p:txBody>
      </p:sp>
      <p:sp>
        <p:nvSpPr>
          <p:cNvPr id="482" name="Shape 482"/>
          <p:cNvSpPr txBox="1"/>
          <p:nvPr>
            <p:ph idx="4" type="title"/>
          </p:nvPr>
        </p:nvSpPr>
        <p:spPr>
          <a:xfrm>
            <a:off x="460000" y="4170500"/>
            <a:ext cx="4801499" cy="409500"/>
          </a:xfrm>
          <a:prstGeom prst="rect">
            <a:avLst/>
          </a:prstGeom>
        </p:spPr>
        <p:txBody>
          <a:bodyPr anchorCtr="0" anchor="b" bIns="91425" lIns="91425" rIns="91425" tIns="91425">
            <a:noAutofit/>
          </a:bodyPr>
          <a:lstStyle/>
          <a:p>
            <a:pPr lvl="0" rtl="0">
              <a:spcBef>
                <a:spcPts val="0"/>
              </a:spcBef>
              <a:buNone/>
            </a:pPr>
            <a:r>
              <a:rPr lang="en" sz="1400"/>
              <a:t>The same using Service recipe:</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DDC39"/>
        </a:solidFill>
      </p:bgPr>
    </p:bg>
    <p:spTree>
      <p:nvGrpSpPr>
        <p:cNvPr id="486" name="Shape 486"/>
        <p:cNvGrpSpPr/>
        <p:nvPr/>
      </p:nvGrpSpPr>
      <p:grpSpPr>
        <a:xfrm>
          <a:off x="0" y="0"/>
          <a:ext cx="0" cy="0"/>
          <a:chOff x="0" y="0"/>
          <a:chExt cx="0" cy="0"/>
        </a:xfrm>
      </p:grpSpPr>
      <p:sp>
        <p:nvSpPr>
          <p:cNvPr id="487" name="Shape 487"/>
          <p:cNvSpPr txBox="1"/>
          <p:nvPr>
            <p:ph type="title"/>
          </p:nvPr>
        </p:nvSpPr>
        <p:spPr>
          <a:xfrm>
            <a:off x="688600" y="589100"/>
            <a:ext cx="4801499" cy="409500"/>
          </a:xfrm>
          <a:prstGeom prst="rect">
            <a:avLst/>
          </a:prstGeom>
        </p:spPr>
        <p:txBody>
          <a:bodyPr anchorCtr="0" anchor="b" bIns="91425" lIns="91425" rIns="91425" tIns="91425">
            <a:noAutofit/>
          </a:bodyPr>
          <a:lstStyle/>
          <a:p>
            <a:pPr lvl="0" rtl="0">
              <a:spcBef>
                <a:spcPts val="0"/>
              </a:spcBef>
              <a:buNone/>
            </a:pPr>
            <a:r>
              <a:rPr lang="en" sz="2400"/>
              <a:t>Service recipe</a:t>
            </a:r>
          </a:p>
        </p:txBody>
      </p:sp>
      <p:sp>
        <p:nvSpPr>
          <p:cNvPr id="488" name="Shape 488"/>
          <p:cNvSpPr txBox="1"/>
          <p:nvPr/>
        </p:nvSpPr>
        <p:spPr>
          <a:xfrm>
            <a:off x="704725" y="826075"/>
            <a:ext cx="4757100" cy="490499"/>
          </a:xfrm>
          <a:prstGeom prst="rect">
            <a:avLst/>
          </a:prstGeom>
          <a:noFill/>
          <a:ln>
            <a:noFill/>
          </a:ln>
        </p:spPr>
        <p:txBody>
          <a:bodyPr anchorCtr="0" anchor="t" bIns="91425" lIns="91425" rIns="91425" tIns="91425">
            <a:noAutofit/>
          </a:bodyPr>
          <a:lstStyle/>
          <a:p>
            <a:pPr lvl="0" rtl="0">
              <a:spcBef>
                <a:spcPts val="600"/>
              </a:spcBef>
              <a:buNone/>
            </a:pPr>
            <a:r>
              <a:rPr lang="en" sz="1100" u="sng">
                <a:solidFill>
                  <a:schemeClr val="hlink"/>
                </a:solidFill>
                <a:latin typeface="Karla"/>
                <a:ea typeface="Karla"/>
                <a:cs typeface="Karla"/>
                <a:sym typeface="Karla"/>
                <a:hlinkClick r:id="rId3"/>
              </a:rPr>
              <a:t>https://docs.angularjs.org/guide/providers</a:t>
            </a:r>
            <a:r>
              <a:rPr lang="en" sz="1100">
                <a:solidFill>
                  <a:srgbClr val="999999"/>
                </a:solidFill>
                <a:latin typeface="Karla"/>
                <a:ea typeface="Karla"/>
                <a:cs typeface="Karla"/>
                <a:sym typeface="Karla"/>
              </a:rPr>
              <a:t> </a:t>
            </a:r>
          </a:p>
        </p:txBody>
      </p:sp>
      <p:grpSp>
        <p:nvGrpSpPr>
          <p:cNvPr id="489" name="Shape 489"/>
          <p:cNvGrpSpPr/>
          <p:nvPr/>
        </p:nvGrpSpPr>
        <p:grpSpPr>
          <a:xfrm>
            <a:off x="1033059" y="1664641"/>
            <a:ext cx="215966" cy="342398"/>
            <a:chOff x="6718575" y="2318625"/>
            <a:chExt cx="256950" cy="407375"/>
          </a:xfrm>
        </p:grpSpPr>
        <p:sp>
          <p:nvSpPr>
            <p:cNvPr id="490" name="Shape 490"/>
            <p:cNvSpPr/>
            <p:nvPr/>
          </p:nvSpPr>
          <p:spPr>
            <a:xfrm>
              <a:off x="6795900" y="2673600"/>
              <a:ext cx="102300" cy="22550"/>
            </a:xfrm>
            <a:custGeom>
              <a:pathLst>
                <a:path extrusionOk="0" fill="none" h="902" w="4092">
                  <a:moveTo>
                    <a:pt x="4092" y="902"/>
                  </a:moveTo>
                  <a:lnTo>
                    <a:pt x="4092" y="1"/>
                  </a:lnTo>
                  <a:lnTo>
                    <a:pt x="0" y="1"/>
                  </a:lnTo>
                  <a:lnTo>
                    <a:pt x="0" y="902"/>
                  </a:lnTo>
                  <a:lnTo>
                    <a:pt x="4092" y="902"/>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91" name="Shape 491"/>
            <p:cNvSpPr/>
            <p:nvPr/>
          </p:nvSpPr>
          <p:spPr>
            <a:xfrm>
              <a:off x="6795900" y="2650475"/>
              <a:ext cx="102300" cy="22550"/>
            </a:xfrm>
            <a:custGeom>
              <a:pathLst>
                <a:path extrusionOk="0" fill="none" h="902" w="4092">
                  <a:moveTo>
                    <a:pt x="4092" y="901"/>
                  </a:moveTo>
                  <a:lnTo>
                    <a:pt x="4092" y="0"/>
                  </a:lnTo>
                  <a:lnTo>
                    <a:pt x="0" y="0"/>
                  </a:lnTo>
                  <a:lnTo>
                    <a:pt x="0" y="901"/>
                  </a:lnTo>
                  <a:lnTo>
                    <a:pt x="4092" y="901"/>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92" name="Shape 492"/>
            <p:cNvSpPr/>
            <p:nvPr/>
          </p:nvSpPr>
          <p:spPr>
            <a:xfrm>
              <a:off x="6795900" y="2696125"/>
              <a:ext cx="102300" cy="29875"/>
            </a:xfrm>
            <a:custGeom>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93" name="Shape 493"/>
            <p:cNvSpPr/>
            <p:nvPr/>
          </p:nvSpPr>
          <p:spPr>
            <a:xfrm>
              <a:off x="6784925" y="2459275"/>
              <a:ext cx="35350" cy="166875"/>
            </a:xfrm>
            <a:custGeom>
              <a:pathLst>
                <a:path extrusionOk="0" fill="none" h="6675" w="1414">
                  <a:moveTo>
                    <a:pt x="1413" y="6674"/>
                  </a:moveTo>
                  <a:lnTo>
                    <a:pt x="1413" y="6674"/>
                  </a:lnTo>
                  <a:lnTo>
                    <a:pt x="585" y="2850"/>
                  </a:lnTo>
                  <a:lnTo>
                    <a:pt x="1" y="1"/>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94" name="Shape 494"/>
            <p:cNvSpPr/>
            <p:nvPr/>
          </p:nvSpPr>
          <p:spPr>
            <a:xfrm>
              <a:off x="6718575" y="2318625"/>
              <a:ext cx="256950" cy="307525"/>
            </a:xfrm>
            <a:custGeom>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95" name="Shape 495"/>
            <p:cNvSpPr/>
            <p:nvPr/>
          </p:nvSpPr>
          <p:spPr>
            <a:xfrm>
              <a:off x="6873825" y="2459275"/>
              <a:ext cx="35350" cy="166875"/>
            </a:xfrm>
            <a:custGeom>
              <a:pathLst>
                <a:path extrusionOk="0" fill="none" h="6675" w="1414">
                  <a:moveTo>
                    <a:pt x="1413" y="1"/>
                  </a:moveTo>
                  <a:lnTo>
                    <a:pt x="1413" y="1"/>
                  </a:lnTo>
                  <a:lnTo>
                    <a:pt x="829" y="2850"/>
                  </a:lnTo>
                  <a:lnTo>
                    <a:pt x="1" y="6674"/>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96" name="Shape 496"/>
            <p:cNvSpPr/>
            <p:nvPr/>
          </p:nvSpPr>
          <p:spPr>
            <a:xfrm>
              <a:off x="6801975" y="2453200"/>
              <a:ext cx="90150" cy="19500"/>
            </a:xfrm>
            <a:custGeom>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97" name="Shape 497"/>
            <p:cNvSpPr/>
            <p:nvPr/>
          </p:nvSpPr>
          <p:spPr>
            <a:xfrm>
              <a:off x="6795900" y="2628550"/>
              <a:ext cx="102300" cy="25"/>
            </a:xfrm>
            <a:custGeom>
              <a:pathLst>
                <a:path extrusionOk="0" fill="none" h="1" w="4092">
                  <a:moveTo>
                    <a:pt x="0" y="1"/>
                  </a:moveTo>
                  <a:lnTo>
                    <a:pt x="4092" y="1"/>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498" name="Shape 498"/>
          <p:cNvSpPr txBox="1"/>
          <p:nvPr/>
        </p:nvSpPr>
        <p:spPr>
          <a:xfrm>
            <a:off x="1340625" y="1594375"/>
            <a:ext cx="5207400" cy="1476300"/>
          </a:xfrm>
          <a:prstGeom prst="rect">
            <a:avLst/>
          </a:prstGeom>
          <a:noFill/>
          <a:ln>
            <a:noFill/>
          </a:ln>
        </p:spPr>
        <p:txBody>
          <a:bodyPr anchorCtr="0" anchor="t" bIns="91425" lIns="91425" rIns="91425" tIns="91425">
            <a:noAutofit/>
          </a:bodyPr>
          <a:lstStyle/>
          <a:p>
            <a:pPr lvl="0" rtl="0">
              <a:spcBef>
                <a:spcPts val="0"/>
              </a:spcBef>
              <a:spcAft>
                <a:spcPts val="1000"/>
              </a:spcAft>
              <a:buNone/>
            </a:pPr>
            <a:r>
              <a:rPr b="1" lang="en">
                <a:solidFill>
                  <a:srgbClr val="999999"/>
                </a:solidFill>
                <a:latin typeface="Karla"/>
                <a:ea typeface="Karla"/>
                <a:cs typeface="Karla"/>
                <a:sym typeface="Karla"/>
              </a:rPr>
              <a:t>The Service recipe produces a service just like the Value or Factory recipes, but it does so by invoking a constructor with the </a:t>
            </a:r>
            <a:r>
              <a:rPr b="1" i="1" lang="en">
                <a:solidFill>
                  <a:srgbClr val="999999"/>
                </a:solidFill>
                <a:latin typeface="Karla"/>
                <a:ea typeface="Karla"/>
                <a:cs typeface="Karla"/>
                <a:sym typeface="Karla"/>
              </a:rPr>
              <a:t>new</a:t>
            </a:r>
            <a:r>
              <a:rPr b="1" lang="en">
                <a:solidFill>
                  <a:srgbClr val="999999"/>
                </a:solidFill>
                <a:latin typeface="Karla"/>
                <a:ea typeface="Karla"/>
                <a:cs typeface="Karla"/>
                <a:sym typeface="Karla"/>
              </a:rPr>
              <a:t> operator. </a:t>
            </a:r>
          </a:p>
          <a:p>
            <a:pPr lvl="0" rtl="0">
              <a:spcBef>
                <a:spcPts val="0"/>
              </a:spcBef>
              <a:spcAft>
                <a:spcPts val="1000"/>
              </a:spcAft>
              <a:buNone/>
            </a:pPr>
            <a:r>
              <a:rPr b="1" lang="en">
                <a:solidFill>
                  <a:srgbClr val="999999"/>
                </a:solidFill>
                <a:latin typeface="Karla"/>
                <a:ea typeface="Karla"/>
                <a:cs typeface="Karla"/>
                <a:sym typeface="Karla"/>
              </a:rPr>
              <a:t>The constructor can take zero or more arguments, which represent dependencies needed by the instance of this type.</a:t>
            </a:r>
          </a:p>
        </p:txBody>
      </p:sp>
      <p:grpSp>
        <p:nvGrpSpPr>
          <p:cNvPr id="499" name="Shape 499"/>
          <p:cNvGrpSpPr/>
          <p:nvPr/>
        </p:nvGrpSpPr>
        <p:grpSpPr>
          <a:xfrm>
            <a:off x="1033059" y="3569642"/>
            <a:ext cx="215966" cy="342398"/>
            <a:chOff x="6718575" y="2318625"/>
            <a:chExt cx="256950" cy="407375"/>
          </a:xfrm>
        </p:grpSpPr>
        <p:sp>
          <p:nvSpPr>
            <p:cNvPr id="500" name="Shape 500"/>
            <p:cNvSpPr/>
            <p:nvPr/>
          </p:nvSpPr>
          <p:spPr>
            <a:xfrm>
              <a:off x="6795900" y="2673600"/>
              <a:ext cx="102300" cy="22550"/>
            </a:xfrm>
            <a:custGeom>
              <a:pathLst>
                <a:path extrusionOk="0" fill="none" h="902" w="4092">
                  <a:moveTo>
                    <a:pt x="4092" y="902"/>
                  </a:moveTo>
                  <a:lnTo>
                    <a:pt x="4092" y="1"/>
                  </a:lnTo>
                  <a:lnTo>
                    <a:pt x="0" y="1"/>
                  </a:lnTo>
                  <a:lnTo>
                    <a:pt x="0" y="902"/>
                  </a:lnTo>
                  <a:lnTo>
                    <a:pt x="4092" y="902"/>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01" name="Shape 501"/>
            <p:cNvSpPr/>
            <p:nvPr/>
          </p:nvSpPr>
          <p:spPr>
            <a:xfrm>
              <a:off x="6795900" y="2650475"/>
              <a:ext cx="102300" cy="22550"/>
            </a:xfrm>
            <a:custGeom>
              <a:pathLst>
                <a:path extrusionOk="0" fill="none" h="902" w="4092">
                  <a:moveTo>
                    <a:pt x="4092" y="901"/>
                  </a:moveTo>
                  <a:lnTo>
                    <a:pt x="4092" y="0"/>
                  </a:lnTo>
                  <a:lnTo>
                    <a:pt x="0" y="0"/>
                  </a:lnTo>
                  <a:lnTo>
                    <a:pt x="0" y="901"/>
                  </a:lnTo>
                  <a:lnTo>
                    <a:pt x="4092" y="901"/>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02" name="Shape 502"/>
            <p:cNvSpPr/>
            <p:nvPr/>
          </p:nvSpPr>
          <p:spPr>
            <a:xfrm>
              <a:off x="6795900" y="2696125"/>
              <a:ext cx="102300" cy="29875"/>
            </a:xfrm>
            <a:custGeom>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03" name="Shape 503"/>
            <p:cNvSpPr/>
            <p:nvPr/>
          </p:nvSpPr>
          <p:spPr>
            <a:xfrm>
              <a:off x="6784925" y="2459275"/>
              <a:ext cx="35350" cy="166875"/>
            </a:xfrm>
            <a:custGeom>
              <a:pathLst>
                <a:path extrusionOk="0" fill="none" h="6675" w="1414">
                  <a:moveTo>
                    <a:pt x="1413" y="6674"/>
                  </a:moveTo>
                  <a:lnTo>
                    <a:pt x="1413" y="6674"/>
                  </a:lnTo>
                  <a:lnTo>
                    <a:pt x="585" y="2850"/>
                  </a:lnTo>
                  <a:lnTo>
                    <a:pt x="1" y="1"/>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04" name="Shape 504"/>
            <p:cNvSpPr/>
            <p:nvPr/>
          </p:nvSpPr>
          <p:spPr>
            <a:xfrm>
              <a:off x="6718575" y="2318625"/>
              <a:ext cx="256950" cy="307525"/>
            </a:xfrm>
            <a:custGeom>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05" name="Shape 505"/>
            <p:cNvSpPr/>
            <p:nvPr/>
          </p:nvSpPr>
          <p:spPr>
            <a:xfrm>
              <a:off x="6873825" y="2459275"/>
              <a:ext cx="35350" cy="166875"/>
            </a:xfrm>
            <a:custGeom>
              <a:pathLst>
                <a:path extrusionOk="0" fill="none" h="6675" w="1414">
                  <a:moveTo>
                    <a:pt x="1413" y="1"/>
                  </a:moveTo>
                  <a:lnTo>
                    <a:pt x="1413" y="1"/>
                  </a:lnTo>
                  <a:lnTo>
                    <a:pt x="829" y="2850"/>
                  </a:lnTo>
                  <a:lnTo>
                    <a:pt x="1" y="6674"/>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06" name="Shape 506"/>
            <p:cNvSpPr/>
            <p:nvPr/>
          </p:nvSpPr>
          <p:spPr>
            <a:xfrm>
              <a:off x="6801975" y="2453200"/>
              <a:ext cx="90150" cy="19500"/>
            </a:xfrm>
            <a:custGeom>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07" name="Shape 507"/>
            <p:cNvSpPr/>
            <p:nvPr/>
          </p:nvSpPr>
          <p:spPr>
            <a:xfrm>
              <a:off x="6795900" y="2628550"/>
              <a:ext cx="102300" cy="25"/>
            </a:xfrm>
            <a:custGeom>
              <a:pathLst>
                <a:path extrusionOk="0" fill="none" h="1" w="4092">
                  <a:moveTo>
                    <a:pt x="0" y="1"/>
                  </a:moveTo>
                  <a:lnTo>
                    <a:pt x="4092" y="1"/>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508" name="Shape 508"/>
          <p:cNvSpPr txBox="1"/>
          <p:nvPr/>
        </p:nvSpPr>
        <p:spPr>
          <a:xfrm>
            <a:off x="1340625" y="3499375"/>
            <a:ext cx="5207400" cy="908699"/>
          </a:xfrm>
          <a:prstGeom prst="rect">
            <a:avLst/>
          </a:prstGeom>
          <a:noFill/>
          <a:ln>
            <a:noFill/>
          </a:ln>
        </p:spPr>
        <p:txBody>
          <a:bodyPr anchorCtr="0" anchor="t" bIns="91425" lIns="91425" rIns="91425" tIns="91425">
            <a:noAutofit/>
          </a:bodyPr>
          <a:lstStyle/>
          <a:p>
            <a:pPr lvl="0" rtl="0">
              <a:spcBef>
                <a:spcPts val="0"/>
              </a:spcBef>
              <a:spcAft>
                <a:spcPts val="1000"/>
              </a:spcAft>
              <a:buNone/>
            </a:pPr>
            <a:r>
              <a:rPr b="1" lang="en">
                <a:solidFill>
                  <a:srgbClr val="999999"/>
                </a:solidFill>
                <a:latin typeface="Karla"/>
                <a:ea typeface="Karla"/>
                <a:cs typeface="Karla"/>
                <a:sym typeface="Karla"/>
              </a:rPr>
              <a:t>Use Service recipe when you want to inject instance of a certain type, and don’t need to control how this instance is being created.</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DDC39"/>
        </a:solidFill>
      </p:bgPr>
    </p:bg>
    <p:spTree>
      <p:nvGrpSpPr>
        <p:cNvPr id="512" name="Shape 512"/>
        <p:cNvGrpSpPr/>
        <p:nvPr/>
      </p:nvGrpSpPr>
      <p:grpSpPr>
        <a:xfrm>
          <a:off x="0" y="0"/>
          <a:ext cx="0" cy="0"/>
          <a:chOff x="0" y="0"/>
          <a:chExt cx="0" cy="0"/>
        </a:xfrm>
      </p:grpSpPr>
      <p:sp>
        <p:nvSpPr>
          <p:cNvPr id="513" name="Shape 513"/>
          <p:cNvSpPr txBox="1"/>
          <p:nvPr/>
        </p:nvSpPr>
        <p:spPr>
          <a:xfrm>
            <a:off x="841000" y="1962150"/>
            <a:ext cx="5905200" cy="523200"/>
          </a:xfrm>
          <a:prstGeom prst="rect">
            <a:avLst/>
          </a:prstGeom>
          <a:noFill/>
          <a:ln>
            <a:noFill/>
          </a:ln>
        </p:spPr>
        <p:txBody>
          <a:bodyPr anchorCtr="0" anchor="t" bIns="91425" lIns="91425" rIns="91425" tIns="91425">
            <a:noAutofit/>
          </a:bodyPr>
          <a:lstStyle/>
          <a:p>
            <a:pPr lvl="0" rtl="0">
              <a:spcBef>
                <a:spcPts val="600"/>
              </a:spcBef>
              <a:buNone/>
            </a:pPr>
            <a:r>
              <a:rPr b="1" lang="en">
                <a:solidFill>
                  <a:srgbClr val="999999"/>
                </a:solidFill>
                <a:latin typeface="Karla"/>
                <a:ea typeface="Karla"/>
                <a:cs typeface="Karla"/>
                <a:sym typeface="Karla"/>
              </a:rPr>
              <a:t>Modules have 2 initialization phases: </a:t>
            </a:r>
            <a:r>
              <a:rPr b="1" lang="en">
                <a:solidFill>
                  <a:srgbClr val="2196F3"/>
                </a:solidFill>
                <a:latin typeface="Karla"/>
                <a:ea typeface="Karla"/>
                <a:cs typeface="Karla"/>
                <a:sym typeface="Karla"/>
              </a:rPr>
              <a:t>config</a:t>
            </a:r>
            <a:r>
              <a:rPr b="1" lang="en">
                <a:solidFill>
                  <a:srgbClr val="999999"/>
                </a:solidFill>
                <a:latin typeface="Karla"/>
                <a:ea typeface="Karla"/>
                <a:cs typeface="Karla"/>
                <a:sym typeface="Karla"/>
              </a:rPr>
              <a:t> and </a:t>
            </a:r>
            <a:r>
              <a:rPr b="1" lang="en">
                <a:solidFill>
                  <a:srgbClr val="2196F3"/>
                </a:solidFill>
                <a:latin typeface="Karla"/>
                <a:ea typeface="Karla"/>
                <a:cs typeface="Karla"/>
                <a:sym typeface="Karla"/>
              </a:rPr>
              <a:t>run</a:t>
            </a:r>
          </a:p>
        </p:txBody>
      </p:sp>
      <p:sp>
        <p:nvSpPr>
          <p:cNvPr id="514" name="Shape 514"/>
          <p:cNvSpPr txBox="1"/>
          <p:nvPr/>
        </p:nvSpPr>
        <p:spPr>
          <a:xfrm>
            <a:off x="841000" y="2571750"/>
            <a:ext cx="6330599" cy="523200"/>
          </a:xfrm>
          <a:prstGeom prst="rect">
            <a:avLst/>
          </a:prstGeom>
          <a:noFill/>
          <a:ln>
            <a:noFill/>
          </a:ln>
        </p:spPr>
        <p:txBody>
          <a:bodyPr anchorCtr="0" anchor="t" bIns="91425" lIns="91425" rIns="91425" tIns="91425">
            <a:noAutofit/>
          </a:bodyPr>
          <a:lstStyle/>
          <a:p>
            <a:pPr lvl="0" rtl="0">
              <a:spcBef>
                <a:spcPts val="600"/>
              </a:spcBef>
              <a:buNone/>
            </a:pPr>
            <a:r>
              <a:rPr b="1" lang="en">
                <a:solidFill>
                  <a:srgbClr val="FF9800"/>
                </a:solidFill>
                <a:latin typeface="Consolas"/>
                <a:ea typeface="Consolas"/>
                <a:cs typeface="Consolas"/>
                <a:sym typeface="Consolas"/>
              </a:rPr>
              <a:t>myApp.config( ... )</a:t>
            </a:r>
            <a:r>
              <a:rPr b="1" lang="en">
                <a:solidFill>
                  <a:srgbClr val="999999"/>
                </a:solidFill>
                <a:latin typeface="Karla"/>
                <a:ea typeface="Karla"/>
                <a:cs typeface="Karla"/>
                <a:sym typeface="Karla"/>
              </a:rPr>
              <a:t> - allows to configure services before they are used</a:t>
            </a:r>
          </a:p>
        </p:txBody>
      </p:sp>
      <p:sp>
        <p:nvSpPr>
          <p:cNvPr id="515" name="Shape 515"/>
          <p:cNvSpPr txBox="1"/>
          <p:nvPr/>
        </p:nvSpPr>
        <p:spPr>
          <a:xfrm>
            <a:off x="841000" y="3181350"/>
            <a:ext cx="6377099" cy="699299"/>
          </a:xfrm>
          <a:prstGeom prst="rect">
            <a:avLst/>
          </a:prstGeom>
          <a:noFill/>
          <a:ln>
            <a:noFill/>
          </a:ln>
        </p:spPr>
        <p:txBody>
          <a:bodyPr anchorCtr="0" anchor="t" bIns="91425" lIns="91425" rIns="91425" tIns="91425">
            <a:noAutofit/>
          </a:bodyPr>
          <a:lstStyle/>
          <a:p>
            <a:pPr lvl="0" rtl="0">
              <a:spcBef>
                <a:spcPts val="600"/>
              </a:spcBef>
              <a:buNone/>
            </a:pPr>
            <a:r>
              <a:rPr b="1" lang="en">
                <a:solidFill>
                  <a:srgbClr val="FF9800"/>
                </a:solidFill>
                <a:latin typeface="Consolas"/>
                <a:ea typeface="Consolas"/>
                <a:cs typeface="Consolas"/>
                <a:sym typeface="Consolas"/>
              </a:rPr>
              <a:t>myApp.run( ... )</a:t>
            </a:r>
            <a:r>
              <a:rPr b="1" lang="en">
                <a:solidFill>
                  <a:srgbClr val="999999"/>
                </a:solidFill>
                <a:latin typeface="Karla"/>
                <a:ea typeface="Karla"/>
                <a:cs typeface="Karla"/>
                <a:sym typeface="Karla"/>
              </a:rPr>
              <a:t> - services can be used here and cannot be reconfigured anymore</a:t>
            </a:r>
          </a:p>
        </p:txBody>
      </p:sp>
      <p:sp>
        <p:nvSpPr>
          <p:cNvPr id="516" name="Shape 516"/>
          <p:cNvSpPr txBox="1"/>
          <p:nvPr>
            <p:ph type="title"/>
          </p:nvPr>
        </p:nvSpPr>
        <p:spPr>
          <a:xfrm>
            <a:off x="1282200" y="665300"/>
            <a:ext cx="5627099" cy="409500"/>
          </a:xfrm>
          <a:prstGeom prst="rect">
            <a:avLst/>
          </a:prstGeom>
        </p:spPr>
        <p:txBody>
          <a:bodyPr anchorCtr="0" anchor="b" bIns="91425" lIns="91425" rIns="91425" tIns="91425">
            <a:noAutofit/>
          </a:bodyPr>
          <a:lstStyle/>
          <a:p>
            <a:pPr lvl="0" rtl="0">
              <a:spcBef>
                <a:spcPts val="0"/>
              </a:spcBef>
              <a:buNone/>
            </a:pPr>
            <a:r>
              <a:rPr lang="en" sz="2400"/>
              <a:t>Module Initialization Phases</a:t>
            </a:r>
          </a:p>
        </p:txBody>
      </p:sp>
      <p:sp>
        <p:nvSpPr>
          <p:cNvPr id="517" name="Shape 517"/>
          <p:cNvSpPr txBox="1"/>
          <p:nvPr/>
        </p:nvSpPr>
        <p:spPr>
          <a:xfrm>
            <a:off x="841000" y="1047750"/>
            <a:ext cx="5027999" cy="549600"/>
          </a:xfrm>
          <a:prstGeom prst="rect">
            <a:avLst/>
          </a:prstGeom>
          <a:noFill/>
          <a:ln>
            <a:noFill/>
          </a:ln>
        </p:spPr>
        <p:txBody>
          <a:bodyPr anchorCtr="0" anchor="t" bIns="91425" lIns="91425" rIns="91425" tIns="91425">
            <a:noAutofit/>
          </a:bodyPr>
          <a:lstStyle/>
          <a:p>
            <a:pPr lvl="0" rtl="0">
              <a:spcBef>
                <a:spcPts val="600"/>
              </a:spcBef>
              <a:buNone/>
            </a:pPr>
            <a:r>
              <a:rPr lang="en" sz="1100" u="sng">
                <a:solidFill>
                  <a:schemeClr val="hlink"/>
                </a:solidFill>
                <a:latin typeface="Karla"/>
                <a:ea typeface="Karla"/>
                <a:cs typeface="Karla"/>
                <a:sym typeface="Karla"/>
                <a:hlinkClick r:id="rId3"/>
              </a:rPr>
              <a:t>https://github.com/bhovhannes/trainings/blob/master/angular/examples/07-module-phases/index.html</a:t>
            </a:r>
            <a:r>
              <a:rPr lang="en" sz="1100">
                <a:solidFill>
                  <a:srgbClr val="999999"/>
                </a:solidFill>
                <a:latin typeface="Karla"/>
                <a:ea typeface="Karla"/>
                <a:cs typeface="Karla"/>
                <a:sym typeface="Karla"/>
              </a:rPr>
              <a:t> </a:t>
            </a:r>
          </a:p>
        </p:txBody>
      </p:sp>
      <p:grpSp>
        <p:nvGrpSpPr>
          <p:cNvPr id="518" name="Shape 518"/>
          <p:cNvGrpSpPr/>
          <p:nvPr/>
        </p:nvGrpSpPr>
        <p:grpSpPr>
          <a:xfrm>
            <a:off x="917199" y="643317"/>
            <a:ext cx="304008" cy="326513"/>
            <a:chOff x="616425" y="2329600"/>
            <a:chExt cx="361700" cy="388475"/>
          </a:xfrm>
        </p:grpSpPr>
        <p:sp>
          <p:nvSpPr>
            <p:cNvPr id="519" name="Shape 519"/>
            <p:cNvSpPr/>
            <p:nvPr/>
          </p:nvSpPr>
          <p:spPr>
            <a:xfrm>
              <a:off x="616425" y="2329600"/>
              <a:ext cx="361700" cy="388475"/>
            </a:xfrm>
            <a:custGeom>
              <a:pathLst>
                <a:path extrusionOk="0" fill="none" h="15539" w="14468">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20" name="Shape 520"/>
            <p:cNvSpPr/>
            <p:nvPr/>
          </p:nvSpPr>
          <p:spPr>
            <a:xfrm>
              <a:off x="704725" y="2545750"/>
              <a:ext cx="185125" cy="25"/>
            </a:xfrm>
            <a:custGeom>
              <a:pathLst>
                <a:path extrusionOk="0" fill="none" h="1" w="7405">
                  <a:moveTo>
                    <a:pt x="7404" y="0"/>
                  </a:moveTo>
                  <a:lnTo>
                    <a:pt x="0" y="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21" name="Shape 521"/>
            <p:cNvSpPr/>
            <p:nvPr/>
          </p:nvSpPr>
          <p:spPr>
            <a:xfrm>
              <a:off x="811875" y="2626125"/>
              <a:ext cx="31075" cy="31075"/>
            </a:xfrm>
            <a:custGeom>
              <a:pathLst>
                <a:path extrusionOk="0" fill="none" h="1243" w="1243">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22" name="Shape 522"/>
            <p:cNvSpPr/>
            <p:nvPr/>
          </p:nvSpPr>
          <p:spPr>
            <a:xfrm>
              <a:off x="751000" y="2568275"/>
              <a:ext cx="54200" cy="53600"/>
            </a:xfrm>
            <a:custGeom>
              <a:pathLst>
                <a:path extrusionOk="0" fill="none" h="2144" w="2168">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23" name="Shape 523"/>
            <p:cNvSpPr/>
            <p:nvPr/>
          </p:nvSpPr>
          <p:spPr>
            <a:xfrm>
              <a:off x="769875" y="2662650"/>
              <a:ext cx="23775" cy="23775"/>
            </a:xfrm>
            <a:custGeom>
              <a:pathLst>
                <a:path extrusionOk="0" fill="none" h="951" w="951">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24" name="Shape 524"/>
            <p:cNvSpPr/>
            <p:nvPr/>
          </p:nvSpPr>
          <p:spPr>
            <a:xfrm>
              <a:off x="799700" y="2503125"/>
              <a:ext cx="24375" cy="23775"/>
            </a:xfrm>
            <a:custGeom>
              <a:pathLst>
                <a:path extrusionOk="0" fill="none" h="951" w="975">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25" name="Shape 525"/>
            <p:cNvSpPr/>
            <p:nvPr/>
          </p:nvSpPr>
          <p:spPr>
            <a:xfrm>
              <a:off x="766825" y="2388050"/>
              <a:ext cx="60925" cy="25"/>
            </a:xfrm>
            <a:custGeom>
              <a:pathLst>
                <a:path extrusionOk="0" fill="none" h="1" w="2437">
                  <a:moveTo>
                    <a:pt x="2436" y="0"/>
                  </a:moveTo>
                  <a:lnTo>
                    <a:pt x="1" y="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26" name="Shape 526"/>
            <p:cNvSpPr/>
            <p:nvPr/>
          </p:nvSpPr>
          <p:spPr>
            <a:xfrm>
              <a:off x="769875" y="2456250"/>
              <a:ext cx="31075" cy="31075"/>
            </a:xfrm>
            <a:custGeom>
              <a:pathLst>
                <a:path extrusionOk="0" fill="none" h="1243" w="1243">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DDC39"/>
        </a:solidFill>
      </p:bgPr>
    </p:bg>
    <p:spTree>
      <p:nvGrpSpPr>
        <p:cNvPr id="530" name="Shape 530"/>
        <p:cNvGrpSpPr/>
        <p:nvPr/>
      </p:nvGrpSpPr>
      <p:grpSpPr>
        <a:xfrm>
          <a:off x="0" y="0"/>
          <a:ext cx="0" cy="0"/>
          <a:chOff x="0" y="0"/>
          <a:chExt cx="0" cy="0"/>
        </a:xfrm>
      </p:grpSpPr>
      <p:sp>
        <p:nvSpPr>
          <p:cNvPr id="531" name="Shape 531"/>
          <p:cNvSpPr txBox="1"/>
          <p:nvPr>
            <p:ph type="title"/>
          </p:nvPr>
        </p:nvSpPr>
        <p:spPr>
          <a:xfrm>
            <a:off x="688600" y="589100"/>
            <a:ext cx="4801499" cy="409500"/>
          </a:xfrm>
          <a:prstGeom prst="rect">
            <a:avLst/>
          </a:prstGeom>
        </p:spPr>
        <p:txBody>
          <a:bodyPr anchorCtr="0" anchor="b" bIns="91425" lIns="91425" rIns="91425" tIns="91425">
            <a:noAutofit/>
          </a:bodyPr>
          <a:lstStyle/>
          <a:p>
            <a:pPr lvl="0" rtl="0">
              <a:spcBef>
                <a:spcPts val="0"/>
              </a:spcBef>
              <a:buNone/>
            </a:pPr>
            <a:r>
              <a:rPr lang="en" sz="2400"/>
              <a:t>Provider recipe</a:t>
            </a:r>
          </a:p>
        </p:txBody>
      </p:sp>
      <p:sp>
        <p:nvSpPr>
          <p:cNvPr id="532" name="Shape 532"/>
          <p:cNvSpPr txBox="1"/>
          <p:nvPr/>
        </p:nvSpPr>
        <p:spPr>
          <a:xfrm>
            <a:off x="704725" y="826075"/>
            <a:ext cx="4757100" cy="490499"/>
          </a:xfrm>
          <a:prstGeom prst="rect">
            <a:avLst/>
          </a:prstGeom>
          <a:noFill/>
          <a:ln>
            <a:noFill/>
          </a:ln>
        </p:spPr>
        <p:txBody>
          <a:bodyPr anchorCtr="0" anchor="t" bIns="91425" lIns="91425" rIns="91425" tIns="91425">
            <a:noAutofit/>
          </a:bodyPr>
          <a:lstStyle/>
          <a:p>
            <a:pPr lvl="0" rtl="0">
              <a:spcBef>
                <a:spcPts val="600"/>
              </a:spcBef>
              <a:buNone/>
            </a:pPr>
            <a:r>
              <a:rPr lang="en" sz="1100" u="sng">
                <a:solidFill>
                  <a:schemeClr val="hlink"/>
                </a:solidFill>
                <a:latin typeface="Karla"/>
                <a:ea typeface="Karla"/>
                <a:cs typeface="Karla"/>
                <a:sym typeface="Karla"/>
                <a:hlinkClick r:id="rId3"/>
              </a:rPr>
              <a:t>https://docs.angularjs.org/guide/providers</a:t>
            </a:r>
            <a:r>
              <a:rPr lang="en" sz="1100">
                <a:solidFill>
                  <a:srgbClr val="999999"/>
                </a:solidFill>
                <a:latin typeface="Karla"/>
                <a:ea typeface="Karla"/>
                <a:cs typeface="Karla"/>
                <a:sym typeface="Karla"/>
              </a:rPr>
              <a:t> </a:t>
            </a:r>
          </a:p>
        </p:txBody>
      </p:sp>
      <p:grpSp>
        <p:nvGrpSpPr>
          <p:cNvPr id="533" name="Shape 533"/>
          <p:cNvGrpSpPr/>
          <p:nvPr/>
        </p:nvGrpSpPr>
        <p:grpSpPr>
          <a:xfrm>
            <a:off x="1033059" y="1664641"/>
            <a:ext cx="215966" cy="342398"/>
            <a:chOff x="6718575" y="2318625"/>
            <a:chExt cx="256950" cy="407375"/>
          </a:xfrm>
        </p:grpSpPr>
        <p:sp>
          <p:nvSpPr>
            <p:cNvPr id="534" name="Shape 534"/>
            <p:cNvSpPr/>
            <p:nvPr/>
          </p:nvSpPr>
          <p:spPr>
            <a:xfrm>
              <a:off x="6795900" y="2673600"/>
              <a:ext cx="102300" cy="22550"/>
            </a:xfrm>
            <a:custGeom>
              <a:pathLst>
                <a:path extrusionOk="0" fill="none" h="902" w="4092">
                  <a:moveTo>
                    <a:pt x="4092" y="902"/>
                  </a:moveTo>
                  <a:lnTo>
                    <a:pt x="4092" y="1"/>
                  </a:lnTo>
                  <a:lnTo>
                    <a:pt x="0" y="1"/>
                  </a:lnTo>
                  <a:lnTo>
                    <a:pt x="0" y="902"/>
                  </a:lnTo>
                  <a:lnTo>
                    <a:pt x="4092" y="902"/>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35" name="Shape 535"/>
            <p:cNvSpPr/>
            <p:nvPr/>
          </p:nvSpPr>
          <p:spPr>
            <a:xfrm>
              <a:off x="6795900" y="2650475"/>
              <a:ext cx="102300" cy="22550"/>
            </a:xfrm>
            <a:custGeom>
              <a:pathLst>
                <a:path extrusionOk="0" fill="none" h="902" w="4092">
                  <a:moveTo>
                    <a:pt x="4092" y="901"/>
                  </a:moveTo>
                  <a:lnTo>
                    <a:pt x="4092" y="0"/>
                  </a:lnTo>
                  <a:lnTo>
                    <a:pt x="0" y="0"/>
                  </a:lnTo>
                  <a:lnTo>
                    <a:pt x="0" y="901"/>
                  </a:lnTo>
                  <a:lnTo>
                    <a:pt x="4092" y="901"/>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36" name="Shape 536"/>
            <p:cNvSpPr/>
            <p:nvPr/>
          </p:nvSpPr>
          <p:spPr>
            <a:xfrm>
              <a:off x="6795900" y="2696125"/>
              <a:ext cx="102300" cy="29875"/>
            </a:xfrm>
            <a:custGeom>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37" name="Shape 537"/>
            <p:cNvSpPr/>
            <p:nvPr/>
          </p:nvSpPr>
          <p:spPr>
            <a:xfrm>
              <a:off x="6784925" y="2459275"/>
              <a:ext cx="35350" cy="166875"/>
            </a:xfrm>
            <a:custGeom>
              <a:pathLst>
                <a:path extrusionOk="0" fill="none" h="6675" w="1414">
                  <a:moveTo>
                    <a:pt x="1413" y="6674"/>
                  </a:moveTo>
                  <a:lnTo>
                    <a:pt x="1413" y="6674"/>
                  </a:lnTo>
                  <a:lnTo>
                    <a:pt x="585" y="2850"/>
                  </a:lnTo>
                  <a:lnTo>
                    <a:pt x="1" y="1"/>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38" name="Shape 538"/>
            <p:cNvSpPr/>
            <p:nvPr/>
          </p:nvSpPr>
          <p:spPr>
            <a:xfrm>
              <a:off x="6718575" y="2318625"/>
              <a:ext cx="256950" cy="307525"/>
            </a:xfrm>
            <a:custGeom>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39" name="Shape 539"/>
            <p:cNvSpPr/>
            <p:nvPr/>
          </p:nvSpPr>
          <p:spPr>
            <a:xfrm>
              <a:off x="6873825" y="2459275"/>
              <a:ext cx="35350" cy="166875"/>
            </a:xfrm>
            <a:custGeom>
              <a:pathLst>
                <a:path extrusionOk="0" fill="none" h="6675" w="1414">
                  <a:moveTo>
                    <a:pt x="1413" y="1"/>
                  </a:moveTo>
                  <a:lnTo>
                    <a:pt x="1413" y="1"/>
                  </a:lnTo>
                  <a:lnTo>
                    <a:pt x="829" y="2850"/>
                  </a:lnTo>
                  <a:lnTo>
                    <a:pt x="1" y="6674"/>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40" name="Shape 540"/>
            <p:cNvSpPr/>
            <p:nvPr/>
          </p:nvSpPr>
          <p:spPr>
            <a:xfrm>
              <a:off x="6801975" y="2453200"/>
              <a:ext cx="90150" cy="19500"/>
            </a:xfrm>
            <a:custGeom>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41" name="Shape 541"/>
            <p:cNvSpPr/>
            <p:nvPr/>
          </p:nvSpPr>
          <p:spPr>
            <a:xfrm>
              <a:off x="6795900" y="2628550"/>
              <a:ext cx="102300" cy="25"/>
            </a:xfrm>
            <a:custGeom>
              <a:pathLst>
                <a:path extrusionOk="0" fill="none" h="1" w="4092">
                  <a:moveTo>
                    <a:pt x="0" y="1"/>
                  </a:moveTo>
                  <a:lnTo>
                    <a:pt x="4092" y="1"/>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542" name="Shape 542"/>
          <p:cNvSpPr txBox="1"/>
          <p:nvPr/>
        </p:nvSpPr>
        <p:spPr>
          <a:xfrm>
            <a:off x="1340625" y="1594375"/>
            <a:ext cx="5207400" cy="1168800"/>
          </a:xfrm>
          <a:prstGeom prst="rect">
            <a:avLst/>
          </a:prstGeom>
          <a:noFill/>
          <a:ln>
            <a:noFill/>
          </a:ln>
        </p:spPr>
        <p:txBody>
          <a:bodyPr anchorCtr="0" anchor="t" bIns="91425" lIns="91425" rIns="91425" tIns="91425">
            <a:noAutofit/>
          </a:bodyPr>
          <a:lstStyle/>
          <a:p>
            <a:pPr lvl="0" rtl="0">
              <a:spcBef>
                <a:spcPts val="0"/>
              </a:spcBef>
              <a:spcAft>
                <a:spcPts val="1000"/>
              </a:spcAft>
              <a:buNone/>
            </a:pPr>
            <a:r>
              <a:rPr b="1" lang="en">
                <a:solidFill>
                  <a:srgbClr val="999999"/>
                </a:solidFill>
                <a:latin typeface="Karla"/>
                <a:ea typeface="Karla"/>
                <a:cs typeface="Karla"/>
                <a:sym typeface="Karla"/>
              </a:rPr>
              <a:t>Provider recipe is the core recipe type and Value, Factory and Service recipes are just syntactic sugar on top of it.</a:t>
            </a:r>
          </a:p>
          <a:p>
            <a:pPr lvl="0" rtl="0">
              <a:spcBef>
                <a:spcPts val="0"/>
              </a:spcBef>
              <a:spcAft>
                <a:spcPts val="1000"/>
              </a:spcAft>
              <a:buNone/>
            </a:pPr>
            <a:r>
              <a:rPr b="1" lang="en">
                <a:solidFill>
                  <a:srgbClr val="999999"/>
                </a:solidFill>
                <a:latin typeface="Karla"/>
                <a:ea typeface="Karla"/>
                <a:cs typeface="Karla"/>
                <a:sym typeface="Karla"/>
              </a:rPr>
              <a:t>It is the most verbose recipe with the most abilities, but for most services it's overkill.</a:t>
            </a:r>
          </a:p>
        </p:txBody>
      </p:sp>
      <p:grpSp>
        <p:nvGrpSpPr>
          <p:cNvPr id="543" name="Shape 543"/>
          <p:cNvGrpSpPr/>
          <p:nvPr/>
        </p:nvGrpSpPr>
        <p:grpSpPr>
          <a:xfrm>
            <a:off x="1033059" y="3264842"/>
            <a:ext cx="215966" cy="342398"/>
            <a:chOff x="6718575" y="2318625"/>
            <a:chExt cx="256950" cy="407375"/>
          </a:xfrm>
        </p:grpSpPr>
        <p:sp>
          <p:nvSpPr>
            <p:cNvPr id="544" name="Shape 544"/>
            <p:cNvSpPr/>
            <p:nvPr/>
          </p:nvSpPr>
          <p:spPr>
            <a:xfrm>
              <a:off x="6795900" y="2673600"/>
              <a:ext cx="102300" cy="22550"/>
            </a:xfrm>
            <a:custGeom>
              <a:pathLst>
                <a:path extrusionOk="0" fill="none" h="902" w="4092">
                  <a:moveTo>
                    <a:pt x="4092" y="902"/>
                  </a:moveTo>
                  <a:lnTo>
                    <a:pt x="4092" y="1"/>
                  </a:lnTo>
                  <a:lnTo>
                    <a:pt x="0" y="1"/>
                  </a:lnTo>
                  <a:lnTo>
                    <a:pt x="0" y="902"/>
                  </a:lnTo>
                  <a:lnTo>
                    <a:pt x="4092" y="902"/>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45" name="Shape 545"/>
            <p:cNvSpPr/>
            <p:nvPr/>
          </p:nvSpPr>
          <p:spPr>
            <a:xfrm>
              <a:off x="6795900" y="2650475"/>
              <a:ext cx="102300" cy="22550"/>
            </a:xfrm>
            <a:custGeom>
              <a:pathLst>
                <a:path extrusionOk="0" fill="none" h="902" w="4092">
                  <a:moveTo>
                    <a:pt x="4092" y="901"/>
                  </a:moveTo>
                  <a:lnTo>
                    <a:pt x="4092" y="0"/>
                  </a:lnTo>
                  <a:lnTo>
                    <a:pt x="0" y="0"/>
                  </a:lnTo>
                  <a:lnTo>
                    <a:pt x="0" y="901"/>
                  </a:lnTo>
                  <a:lnTo>
                    <a:pt x="4092" y="901"/>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46" name="Shape 546"/>
            <p:cNvSpPr/>
            <p:nvPr/>
          </p:nvSpPr>
          <p:spPr>
            <a:xfrm>
              <a:off x="6795900" y="2696125"/>
              <a:ext cx="102300" cy="29875"/>
            </a:xfrm>
            <a:custGeom>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47" name="Shape 547"/>
            <p:cNvSpPr/>
            <p:nvPr/>
          </p:nvSpPr>
          <p:spPr>
            <a:xfrm>
              <a:off x="6784925" y="2459275"/>
              <a:ext cx="35350" cy="166875"/>
            </a:xfrm>
            <a:custGeom>
              <a:pathLst>
                <a:path extrusionOk="0" fill="none" h="6675" w="1414">
                  <a:moveTo>
                    <a:pt x="1413" y="6674"/>
                  </a:moveTo>
                  <a:lnTo>
                    <a:pt x="1413" y="6674"/>
                  </a:lnTo>
                  <a:lnTo>
                    <a:pt x="585" y="2850"/>
                  </a:lnTo>
                  <a:lnTo>
                    <a:pt x="1" y="1"/>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48" name="Shape 548"/>
            <p:cNvSpPr/>
            <p:nvPr/>
          </p:nvSpPr>
          <p:spPr>
            <a:xfrm>
              <a:off x="6718575" y="2318625"/>
              <a:ext cx="256950" cy="307525"/>
            </a:xfrm>
            <a:custGeom>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49" name="Shape 549"/>
            <p:cNvSpPr/>
            <p:nvPr/>
          </p:nvSpPr>
          <p:spPr>
            <a:xfrm>
              <a:off x="6873825" y="2459275"/>
              <a:ext cx="35350" cy="166875"/>
            </a:xfrm>
            <a:custGeom>
              <a:pathLst>
                <a:path extrusionOk="0" fill="none" h="6675" w="1414">
                  <a:moveTo>
                    <a:pt x="1413" y="1"/>
                  </a:moveTo>
                  <a:lnTo>
                    <a:pt x="1413" y="1"/>
                  </a:lnTo>
                  <a:lnTo>
                    <a:pt x="829" y="2850"/>
                  </a:lnTo>
                  <a:lnTo>
                    <a:pt x="1" y="6674"/>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50" name="Shape 550"/>
            <p:cNvSpPr/>
            <p:nvPr/>
          </p:nvSpPr>
          <p:spPr>
            <a:xfrm>
              <a:off x="6801975" y="2453200"/>
              <a:ext cx="90150" cy="19500"/>
            </a:xfrm>
            <a:custGeom>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51" name="Shape 551"/>
            <p:cNvSpPr/>
            <p:nvPr/>
          </p:nvSpPr>
          <p:spPr>
            <a:xfrm>
              <a:off x="6795900" y="2628550"/>
              <a:ext cx="102300" cy="25"/>
            </a:xfrm>
            <a:custGeom>
              <a:pathLst>
                <a:path extrusionOk="0" fill="none" h="1" w="4092">
                  <a:moveTo>
                    <a:pt x="0" y="1"/>
                  </a:moveTo>
                  <a:lnTo>
                    <a:pt x="4092" y="1"/>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552" name="Shape 552"/>
          <p:cNvSpPr txBox="1"/>
          <p:nvPr/>
        </p:nvSpPr>
        <p:spPr>
          <a:xfrm>
            <a:off x="1340625" y="3194575"/>
            <a:ext cx="5207400" cy="908699"/>
          </a:xfrm>
          <a:prstGeom prst="rect">
            <a:avLst/>
          </a:prstGeom>
          <a:noFill/>
          <a:ln>
            <a:noFill/>
          </a:ln>
        </p:spPr>
        <p:txBody>
          <a:bodyPr anchorCtr="0" anchor="t" bIns="91425" lIns="91425" rIns="91425" tIns="91425">
            <a:noAutofit/>
          </a:bodyPr>
          <a:lstStyle/>
          <a:p>
            <a:pPr lvl="0" rtl="0">
              <a:spcBef>
                <a:spcPts val="0"/>
              </a:spcBef>
              <a:spcAft>
                <a:spcPts val="1000"/>
              </a:spcAft>
              <a:buNone/>
            </a:pPr>
            <a:r>
              <a:rPr b="1" lang="en">
                <a:solidFill>
                  <a:srgbClr val="999999"/>
                </a:solidFill>
                <a:latin typeface="Karla"/>
                <a:ea typeface="Karla"/>
                <a:cs typeface="Karla"/>
                <a:sym typeface="Karla"/>
              </a:rPr>
              <a:t>Use the Provider recipe only when you want to expose an API for application-wide configuration that must be made before the application starts.</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DDC39"/>
        </a:solidFill>
      </p:bgPr>
    </p:bg>
    <p:spTree>
      <p:nvGrpSpPr>
        <p:cNvPr id="556" name="Shape 556"/>
        <p:cNvGrpSpPr/>
        <p:nvPr/>
      </p:nvGrpSpPr>
      <p:grpSpPr>
        <a:xfrm>
          <a:off x="0" y="0"/>
          <a:ext cx="0" cy="0"/>
          <a:chOff x="0" y="0"/>
          <a:chExt cx="0" cy="0"/>
        </a:xfrm>
      </p:grpSpPr>
      <p:grpSp>
        <p:nvGrpSpPr>
          <p:cNvPr id="557" name="Shape 557"/>
          <p:cNvGrpSpPr/>
          <p:nvPr/>
        </p:nvGrpSpPr>
        <p:grpSpPr>
          <a:xfrm>
            <a:off x="1033059" y="1588441"/>
            <a:ext cx="215966" cy="342398"/>
            <a:chOff x="6718575" y="2318625"/>
            <a:chExt cx="256950" cy="407375"/>
          </a:xfrm>
        </p:grpSpPr>
        <p:sp>
          <p:nvSpPr>
            <p:cNvPr id="558" name="Shape 558"/>
            <p:cNvSpPr/>
            <p:nvPr/>
          </p:nvSpPr>
          <p:spPr>
            <a:xfrm>
              <a:off x="6795900" y="2673600"/>
              <a:ext cx="102300" cy="22550"/>
            </a:xfrm>
            <a:custGeom>
              <a:pathLst>
                <a:path extrusionOk="0" fill="none" h="902" w="4092">
                  <a:moveTo>
                    <a:pt x="4092" y="902"/>
                  </a:moveTo>
                  <a:lnTo>
                    <a:pt x="4092" y="1"/>
                  </a:lnTo>
                  <a:lnTo>
                    <a:pt x="0" y="1"/>
                  </a:lnTo>
                  <a:lnTo>
                    <a:pt x="0" y="902"/>
                  </a:lnTo>
                  <a:lnTo>
                    <a:pt x="4092" y="902"/>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59" name="Shape 559"/>
            <p:cNvSpPr/>
            <p:nvPr/>
          </p:nvSpPr>
          <p:spPr>
            <a:xfrm>
              <a:off x="6795900" y="2650475"/>
              <a:ext cx="102300" cy="22550"/>
            </a:xfrm>
            <a:custGeom>
              <a:pathLst>
                <a:path extrusionOk="0" fill="none" h="902" w="4092">
                  <a:moveTo>
                    <a:pt x="4092" y="901"/>
                  </a:moveTo>
                  <a:lnTo>
                    <a:pt x="4092" y="0"/>
                  </a:lnTo>
                  <a:lnTo>
                    <a:pt x="0" y="0"/>
                  </a:lnTo>
                  <a:lnTo>
                    <a:pt x="0" y="901"/>
                  </a:lnTo>
                  <a:lnTo>
                    <a:pt x="4092" y="901"/>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60" name="Shape 560"/>
            <p:cNvSpPr/>
            <p:nvPr/>
          </p:nvSpPr>
          <p:spPr>
            <a:xfrm>
              <a:off x="6795900" y="2696125"/>
              <a:ext cx="102300" cy="29875"/>
            </a:xfrm>
            <a:custGeom>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61" name="Shape 561"/>
            <p:cNvSpPr/>
            <p:nvPr/>
          </p:nvSpPr>
          <p:spPr>
            <a:xfrm>
              <a:off x="6784925" y="2459275"/>
              <a:ext cx="35350" cy="166875"/>
            </a:xfrm>
            <a:custGeom>
              <a:pathLst>
                <a:path extrusionOk="0" fill="none" h="6675" w="1414">
                  <a:moveTo>
                    <a:pt x="1413" y="6674"/>
                  </a:moveTo>
                  <a:lnTo>
                    <a:pt x="1413" y="6674"/>
                  </a:lnTo>
                  <a:lnTo>
                    <a:pt x="585" y="2850"/>
                  </a:lnTo>
                  <a:lnTo>
                    <a:pt x="1" y="1"/>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62" name="Shape 562"/>
            <p:cNvSpPr/>
            <p:nvPr/>
          </p:nvSpPr>
          <p:spPr>
            <a:xfrm>
              <a:off x="6718575" y="2318625"/>
              <a:ext cx="256950" cy="307525"/>
            </a:xfrm>
            <a:custGeom>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63" name="Shape 563"/>
            <p:cNvSpPr/>
            <p:nvPr/>
          </p:nvSpPr>
          <p:spPr>
            <a:xfrm>
              <a:off x="6873825" y="2459275"/>
              <a:ext cx="35350" cy="166875"/>
            </a:xfrm>
            <a:custGeom>
              <a:pathLst>
                <a:path extrusionOk="0" fill="none" h="6675" w="1414">
                  <a:moveTo>
                    <a:pt x="1413" y="1"/>
                  </a:moveTo>
                  <a:lnTo>
                    <a:pt x="1413" y="1"/>
                  </a:lnTo>
                  <a:lnTo>
                    <a:pt x="829" y="2850"/>
                  </a:lnTo>
                  <a:lnTo>
                    <a:pt x="1" y="6674"/>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64" name="Shape 564"/>
            <p:cNvSpPr/>
            <p:nvPr/>
          </p:nvSpPr>
          <p:spPr>
            <a:xfrm>
              <a:off x="6801975" y="2453200"/>
              <a:ext cx="90150" cy="19500"/>
            </a:xfrm>
            <a:custGeom>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65" name="Shape 565"/>
            <p:cNvSpPr/>
            <p:nvPr/>
          </p:nvSpPr>
          <p:spPr>
            <a:xfrm>
              <a:off x="6795900" y="2628550"/>
              <a:ext cx="102300" cy="25"/>
            </a:xfrm>
            <a:custGeom>
              <a:pathLst>
                <a:path extrusionOk="0" fill="none" h="1" w="4092">
                  <a:moveTo>
                    <a:pt x="0" y="1"/>
                  </a:moveTo>
                  <a:lnTo>
                    <a:pt x="4092" y="1"/>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566" name="Shape 566"/>
          <p:cNvSpPr txBox="1"/>
          <p:nvPr/>
        </p:nvSpPr>
        <p:spPr>
          <a:xfrm>
            <a:off x="1340625" y="1518150"/>
            <a:ext cx="5905200" cy="1949700"/>
          </a:xfrm>
          <a:prstGeom prst="rect">
            <a:avLst/>
          </a:prstGeom>
          <a:noFill/>
          <a:ln>
            <a:noFill/>
          </a:ln>
        </p:spPr>
        <p:txBody>
          <a:bodyPr anchorCtr="0" anchor="t" bIns="91425" lIns="91425" rIns="91425" tIns="91425">
            <a:noAutofit/>
          </a:bodyPr>
          <a:lstStyle/>
          <a:p>
            <a:pPr lvl="0" rtl="0">
              <a:spcBef>
                <a:spcPts val="0"/>
              </a:spcBef>
              <a:spcAft>
                <a:spcPts val="1000"/>
              </a:spcAft>
              <a:buNone/>
            </a:pPr>
            <a:r>
              <a:rPr b="1" lang="en">
                <a:solidFill>
                  <a:srgbClr val="999999"/>
                </a:solidFill>
                <a:latin typeface="Karla"/>
                <a:ea typeface="Karla"/>
                <a:cs typeface="Karla"/>
                <a:sym typeface="Karla"/>
              </a:rPr>
              <a:t>The Provider recipe is syntactically defined as a custom type that implements a </a:t>
            </a:r>
            <a:r>
              <a:rPr b="1" lang="en">
                <a:solidFill>
                  <a:srgbClr val="2196F3"/>
                </a:solidFill>
                <a:latin typeface="Karla"/>
                <a:ea typeface="Karla"/>
                <a:cs typeface="Karla"/>
                <a:sym typeface="Karla"/>
              </a:rPr>
              <a:t>$get</a:t>
            </a:r>
            <a:r>
              <a:rPr b="1" lang="en">
                <a:solidFill>
                  <a:srgbClr val="999999"/>
                </a:solidFill>
                <a:latin typeface="Karla"/>
                <a:ea typeface="Karla"/>
                <a:cs typeface="Karla"/>
                <a:sym typeface="Karla"/>
              </a:rPr>
              <a:t> method.</a:t>
            </a:r>
          </a:p>
          <a:p>
            <a:pPr lvl="0" rtl="0">
              <a:spcBef>
                <a:spcPts val="0"/>
              </a:spcBef>
              <a:spcAft>
                <a:spcPts val="1000"/>
              </a:spcAft>
              <a:buNone/>
            </a:pPr>
            <a:r>
              <a:rPr b="1" lang="en">
                <a:solidFill>
                  <a:srgbClr val="999999"/>
                </a:solidFill>
                <a:latin typeface="Karla"/>
                <a:ea typeface="Karla"/>
                <a:cs typeface="Karla"/>
                <a:sym typeface="Karla"/>
              </a:rPr>
              <a:t>This method is a factory function just like the one as in the Factory recipe. </a:t>
            </a:r>
          </a:p>
          <a:p>
            <a:pPr lvl="0" rtl="0">
              <a:spcBef>
                <a:spcPts val="0"/>
              </a:spcBef>
              <a:spcAft>
                <a:spcPts val="1000"/>
              </a:spcAft>
              <a:buNone/>
            </a:pPr>
            <a:r>
              <a:rPr b="1" lang="en">
                <a:solidFill>
                  <a:srgbClr val="999999"/>
                </a:solidFill>
                <a:latin typeface="Karla"/>
                <a:ea typeface="Karla"/>
                <a:cs typeface="Karla"/>
                <a:sym typeface="Karla"/>
              </a:rPr>
              <a:t>In fact, if you define a Factory recipe, an empty Provider type with the $get method set to your factory function is automatically created under the hood.</a:t>
            </a:r>
          </a:p>
        </p:txBody>
      </p:sp>
      <p:sp>
        <p:nvSpPr>
          <p:cNvPr id="567" name="Shape 567"/>
          <p:cNvSpPr txBox="1"/>
          <p:nvPr>
            <p:ph type="title"/>
          </p:nvPr>
        </p:nvSpPr>
        <p:spPr>
          <a:xfrm>
            <a:off x="1358400" y="3690034"/>
            <a:ext cx="5627099" cy="409500"/>
          </a:xfrm>
          <a:prstGeom prst="rect">
            <a:avLst/>
          </a:prstGeom>
        </p:spPr>
        <p:txBody>
          <a:bodyPr anchorCtr="0" anchor="b" bIns="91425" lIns="91425" rIns="91425" tIns="91425">
            <a:noAutofit/>
          </a:bodyPr>
          <a:lstStyle/>
          <a:p>
            <a:pPr lvl="0" rtl="0">
              <a:spcBef>
                <a:spcPts val="0"/>
              </a:spcBef>
              <a:buNone/>
            </a:pPr>
            <a:r>
              <a:rPr lang="en" sz="1800"/>
              <a:t>08-providers</a:t>
            </a:r>
          </a:p>
        </p:txBody>
      </p:sp>
      <p:grpSp>
        <p:nvGrpSpPr>
          <p:cNvPr id="568" name="Shape 568"/>
          <p:cNvGrpSpPr/>
          <p:nvPr/>
        </p:nvGrpSpPr>
        <p:grpSpPr>
          <a:xfrm>
            <a:off x="993399" y="3691317"/>
            <a:ext cx="304008" cy="326513"/>
            <a:chOff x="616425" y="2329600"/>
            <a:chExt cx="361700" cy="388475"/>
          </a:xfrm>
        </p:grpSpPr>
        <p:sp>
          <p:nvSpPr>
            <p:cNvPr id="569" name="Shape 569"/>
            <p:cNvSpPr/>
            <p:nvPr/>
          </p:nvSpPr>
          <p:spPr>
            <a:xfrm>
              <a:off x="616425" y="2329600"/>
              <a:ext cx="361700" cy="388475"/>
            </a:xfrm>
            <a:custGeom>
              <a:pathLst>
                <a:path extrusionOk="0" fill="none" h="15539" w="14468">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70" name="Shape 570"/>
            <p:cNvSpPr/>
            <p:nvPr/>
          </p:nvSpPr>
          <p:spPr>
            <a:xfrm>
              <a:off x="704725" y="2545750"/>
              <a:ext cx="185125" cy="25"/>
            </a:xfrm>
            <a:custGeom>
              <a:pathLst>
                <a:path extrusionOk="0" fill="none" h="1" w="7405">
                  <a:moveTo>
                    <a:pt x="7404" y="0"/>
                  </a:moveTo>
                  <a:lnTo>
                    <a:pt x="0" y="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71" name="Shape 571"/>
            <p:cNvSpPr/>
            <p:nvPr/>
          </p:nvSpPr>
          <p:spPr>
            <a:xfrm>
              <a:off x="811875" y="2626125"/>
              <a:ext cx="31075" cy="31075"/>
            </a:xfrm>
            <a:custGeom>
              <a:pathLst>
                <a:path extrusionOk="0" fill="none" h="1243" w="1243">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72" name="Shape 572"/>
            <p:cNvSpPr/>
            <p:nvPr/>
          </p:nvSpPr>
          <p:spPr>
            <a:xfrm>
              <a:off x="751000" y="2568275"/>
              <a:ext cx="54200" cy="53600"/>
            </a:xfrm>
            <a:custGeom>
              <a:pathLst>
                <a:path extrusionOk="0" fill="none" h="2144" w="2168">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73" name="Shape 573"/>
            <p:cNvSpPr/>
            <p:nvPr/>
          </p:nvSpPr>
          <p:spPr>
            <a:xfrm>
              <a:off x="769875" y="2662650"/>
              <a:ext cx="23775" cy="23775"/>
            </a:xfrm>
            <a:custGeom>
              <a:pathLst>
                <a:path extrusionOk="0" fill="none" h="951" w="951">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74" name="Shape 574"/>
            <p:cNvSpPr/>
            <p:nvPr/>
          </p:nvSpPr>
          <p:spPr>
            <a:xfrm>
              <a:off x="799700" y="2503125"/>
              <a:ext cx="24375" cy="23775"/>
            </a:xfrm>
            <a:custGeom>
              <a:pathLst>
                <a:path extrusionOk="0" fill="none" h="951" w="975">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75" name="Shape 575"/>
            <p:cNvSpPr/>
            <p:nvPr/>
          </p:nvSpPr>
          <p:spPr>
            <a:xfrm>
              <a:off x="766825" y="2388050"/>
              <a:ext cx="60925" cy="25"/>
            </a:xfrm>
            <a:custGeom>
              <a:pathLst>
                <a:path extrusionOk="0" fill="none" h="1" w="2437">
                  <a:moveTo>
                    <a:pt x="2436" y="0"/>
                  </a:moveTo>
                  <a:lnTo>
                    <a:pt x="1" y="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76" name="Shape 576"/>
            <p:cNvSpPr/>
            <p:nvPr/>
          </p:nvSpPr>
          <p:spPr>
            <a:xfrm>
              <a:off x="769875" y="2456250"/>
              <a:ext cx="31075" cy="31075"/>
            </a:xfrm>
            <a:custGeom>
              <a:pathLst>
                <a:path extrusionOk="0" fill="none" h="1243" w="1243">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577" name="Shape 577"/>
          <p:cNvSpPr txBox="1"/>
          <p:nvPr/>
        </p:nvSpPr>
        <p:spPr>
          <a:xfrm>
            <a:off x="917200" y="3943350"/>
            <a:ext cx="5102100" cy="699900"/>
          </a:xfrm>
          <a:prstGeom prst="rect">
            <a:avLst/>
          </a:prstGeom>
          <a:noFill/>
          <a:ln>
            <a:noFill/>
          </a:ln>
        </p:spPr>
        <p:txBody>
          <a:bodyPr anchorCtr="0" anchor="t" bIns="91425" lIns="91425" rIns="91425" tIns="91425">
            <a:noAutofit/>
          </a:bodyPr>
          <a:lstStyle/>
          <a:p>
            <a:pPr lvl="0" rtl="0">
              <a:spcBef>
                <a:spcPts val="600"/>
              </a:spcBef>
              <a:buNone/>
            </a:pPr>
            <a:r>
              <a:rPr lang="en" sz="1100" u="sng">
                <a:solidFill>
                  <a:schemeClr val="hlink"/>
                </a:solidFill>
                <a:latin typeface="Karla"/>
                <a:ea typeface="Karla"/>
                <a:cs typeface="Karla"/>
                <a:sym typeface="Karla"/>
                <a:hlinkClick r:id="rId3"/>
              </a:rPr>
              <a:t>https://github.com/bhovhannes/trainings/blob/master/angular/examples/08-providers/index.html</a:t>
            </a:r>
            <a:r>
              <a:rPr lang="en" sz="1100">
                <a:solidFill>
                  <a:srgbClr val="999999"/>
                </a:solidFill>
                <a:latin typeface="Karla"/>
                <a:ea typeface="Karla"/>
                <a:cs typeface="Karla"/>
                <a:sym typeface="Karla"/>
                <a:hlinkClick r:id="rId4"/>
              </a:rPr>
              <a:t> </a:t>
            </a:r>
          </a:p>
        </p:txBody>
      </p:sp>
      <p:sp>
        <p:nvSpPr>
          <p:cNvPr id="578" name="Shape 578"/>
          <p:cNvSpPr txBox="1"/>
          <p:nvPr>
            <p:ph idx="2" type="title"/>
          </p:nvPr>
        </p:nvSpPr>
        <p:spPr>
          <a:xfrm>
            <a:off x="688600" y="589100"/>
            <a:ext cx="4801499" cy="409500"/>
          </a:xfrm>
          <a:prstGeom prst="rect">
            <a:avLst/>
          </a:prstGeom>
        </p:spPr>
        <p:txBody>
          <a:bodyPr anchorCtr="0" anchor="b" bIns="91425" lIns="91425" rIns="91425" tIns="91425">
            <a:noAutofit/>
          </a:bodyPr>
          <a:lstStyle/>
          <a:p>
            <a:pPr lvl="0" rtl="0">
              <a:spcBef>
                <a:spcPts val="0"/>
              </a:spcBef>
              <a:buNone/>
            </a:pPr>
            <a:r>
              <a:rPr lang="en" sz="2400"/>
              <a:t>Provider recipe</a:t>
            </a:r>
          </a:p>
        </p:txBody>
      </p:sp>
      <p:sp>
        <p:nvSpPr>
          <p:cNvPr id="579" name="Shape 579"/>
          <p:cNvSpPr txBox="1"/>
          <p:nvPr/>
        </p:nvSpPr>
        <p:spPr>
          <a:xfrm>
            <a:off x="704725" y="826075"/>
            <a:ext cx="4757100" cy="490499"/>
          </a:xfrm>
          <a:prstGeom prst="rect">
            <a:avLst/>
          </a:prstGeom>
          <a:noFill/>
          <a:ln>
            <a:noFill/>
          </a:ln>
        </p:spPr>
        <p:txBody>
          <a:bodyPr anchorCtr="0" anchor="t" bIns="91425" lIns="91425" rIns="91425" tIns="91425">
            <a:noAutofit/>
          </a:bodyPr>
          <a:lstStyle/>
          <a:p>
            <a:pPr lvl="0" rtl="0">
              <a:spcBef>
                <a:spcPts val="600"/>
              </a:spcBef>
              <a:buNone/>
            </a:pPr>
            <a:r>
              <a:rPr lang="en" sz="1100" u="sng">
                <a:solidFill>
                  <a:schemeClr val="hlink"/>
                </a:solidFill>
                <a:latin typeface="Karla"/>
                <a:ea typeface="Karla"/>
                <a:cs typeface="Karla"/>
                <a:sym typeface="Karla"/>
                <a:hlinkClick r:id="rId5"/>
              </a:rPr>
              <a:t>https://docs.angularjs.org/guide/providers</a:t>
            </a:r>
            <a:r>
              <a:rPr lang="en" sz="1100">
                <a:solidFill>
                  <a:srgbClr val="999999"/>
                </a:solidFill>
                <a:latin typeface="Karla"/>
                <a:ea typeface="Karla"/>
                <a:cs typeface="Karla"/>
                <a:sym typeface="Karla"/>
              </a:rPr>
              <a:t> </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DDC39"/>
        </a:solidFill>
      </p:bgPr>
    </p:bg>
    <p:spTree>
      <p:nvGrpSpPr>
        <p:cNvPr id="583" name="Shape 583"/>
        <p:cNvGrpSpPr/>
        <p:nvPr/>
      </p:nvGrpSpPr>
      <p:grpSpPr>
        <a:xfrm>
          <a:off x="0" y="0"/>
          <a:ext cx="0" cy="0"/>
          <a:chOff x="0" y="0"/>
          <a:chExt cx="0" cy="0"/>
        </a:xfrm>
      </p:grpSpPr>
      <p:sp>
        <p:nvSpPr>
          <p:cNvPr id="584" name="Shape 584"/>
          <p:cNvSpPr txBox="1"/>
          <p:nvPr>
            <p:ph type="title"/>
          </p:nvPr>
        </p:nvSpPr>
        <p:spPr>
          <a:xfrm>
            <a:off x="612400" y="512900"/>
            <a:ext cx="4801499" cy="409500"/>
          </a:xfrm>
          <a:prstGeom prst="rect">
            <a:avLst/>
          </a:prstGeom>
        </p:spPr>
        <p:txBody>
          <a:bodyPr anchorCtr="0" anchor="b" bIns="91425" lIns="91425" rIns="91425" tIns="91425">
            <a:noAutofit/>
          </a:bodyPr>
          <a:lstStyle/>
          <a:p>
            <a:pPr lvl="0" rtl="0">
              <a:spcBef>
                <a:spcPts val="0"/>
              </a:spcBef>
              <a:buNone/>
            </a:pPr>
            <a:r>
              <a:rPr lang="en" sz="2400"/>
              <a:t>Constant recipe</a:t>
            </a:r>
          </a:p>
        </p:txBody>
      </p:sp>
      <p:sp>
        <p:nvSpPr>
          <p:cNvPr id="585" name="Shape 585"/>
          <p:cNvSpPr txBox="1"/>
          <p:nvPr/>
        </p:nvSpPr>
        <p:spPr>
          <a:xfrm>
            <a:off x="628525" y="749875"/>
            <a:ext cx="4757100" cy="490499"/>
          </a:xfrm>
          <a:prstGeom prst="rect">
            <a:avLst/>
          </a:prstGeom>
          <a:noFill/>
          <a:ln>
            <a:noFill/>
          </a:ln>
        </p:spPr>
        <p:txBody>
          <a:bodyPr anchorCtr="0" anchor="t" bIns="91425" lIns="91425" rIns="91425" tIns="91425">
            <a:noAutofit/>
          </a:bodyPr>
          <a:lstStyle/>
          <a:p>
            <a:pPr lvl="0" rtl="0">
              <a:spcBef>
                <a:spcPts val="600"/>
              </a:spcBef>
              <a:buNone/>
            </a:pPr>
            <a:r>
              <a:rPr lang="en" sz="1100" u="sng">
                <a:solidFill>
                  <a:schemeClr val="hlink"/>
                </a:solidFill>
                <a:latin typeface="Karla"/>
                <a:ea typeface="Karla"/>
                <a:cs typeface="Karla"/>
                <a:sym typeface="Karla"/>
                <a:hlinkClick r:id="rId3"/>
              </a:rPr>
              <a:t>https://docs.angularjs.org/guide/providers</a:t>
            </a:r>
            <a:r>
              <a:rPr lang="en" sz="1100">
                <a:solidFill>
                  <a:srgbClr val="999999"/>
                </a:solidFill>
                <a:latin typeface="Karla"/>
                <a:ea typeface="Karla"/>
                <a:cs typeface="Karla"/>
                <a:sym typeface="Karla"/>
              </a:rPr>
              <a:t> </a:t>
            </a:r>
          </a:p>
        </p:txBody>
      </p:sp>
      <p:grpSp>
        <p:nvGrpSpPr>
          <p:cNvPr id="586" name="Shape 586"/>
          <p:cNvGrpSpPr/>
          <p:nvPr/>
        </p:nvGrpSpPr>
        <p:grpSpPr>
          <a:xfrm>
            <a:off x="804459" y="1341602"/>
            <a:ext cx="215966" cy="342398"/>
            <a:chOff x="6718575" y="2318625"/>
            <a:chExt cx="256950" cy="407375"/>
          </a:xfrm>
        </p:grpSpPr>
        <p:sp>
          <p:nvSpPr>
            <p:cNvPr id="587" name="Shape 587"/>
            <p:cNvSpPr/>
            <p:nvPr/>
          </p:nvSpPr>
          <p:spPr>
            <a:xfrm>
              <a:off x="6795900" y="2673600"/>
              <a:ext cx="102300" cy="22550"/>
            </a:xfrm>
            <a:custGeom>
              <a:pathLst>
                <a:path extrusionOk="0" fill="none" h="902" w="4092">
                  <a:moveTo>
                    <a:pt x="4092" y="902"/>
                  </a:moveTo>
                  <a:lnTo>
                    <a:pt x="4092" y="1"/>
                  </a:lnTo>
                  <a:lnTo>
                    <a:pt x="0" y="1"/>
                  </a:lnTo>
                  <a:lnTo>
                    <a:pt x="0" y="902"/>
                  </a:lnTo>
                  <a:lnTo>
                    <a:pt x="4092" y="902"/>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88" name="Shape 588"/>
            <p:cNvSpPr/>
            <p:nvPr/>
          </p:nvSpPr>
          <p:spPr>
            <a:xfrm>
              <a:off x="6795900" y="2650475"/>
              <a:ext cx="102300" cy="22550"/>
            </a:xfrm>
            <a:custGeom>
              <a:pathLst>
                <a:path extrusionOk="0" fill="none" h="902" w="4092">
                  <a:moveTo>
                    <a:pt x="4092" y="901"/>
                  </a:moveTo>
                  <a:lnTo>
                    <a:pt x="4092" y="0"/>
                  </a:lnTo>
                  <a:lnTo>
                    <a:pt x="0" y="0"/>
                  </a:lnTo>
                  <a:lnTo>
                    <a:pt x="0" y="901"/>
                  </a:lnTo>
                  <a:lnTo>
                    <a:pt x="4092" y="901"/>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89" name="Shape 589"/>
            <p:cNvSpPr/>
            <p:nvPr/>
          </p:nvSpPr>
          <p:spPr>
            <a:xfrm>
              <a:off x="6795900" y="2696125"/>
              <a:ext cx="102300" cy="29875"/>
            </a:xfrm>
            <a:custGeom>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90" name="Shape 590"/>
            <p:cNvSpPr/>
            <p:nvPr/>
          </p:nvSpPr>
          <p:spPr>
            <a:xfrm>
              <a:off x="6784925" y="2459275"/>
              <a:ext cx="35350" cy="166875"/>
            </a:xfrm>
            <a:custGeom>
              <a:pathLst>
                <a:path extrusionOk="0" fill="none" h="6675" w="1414">
                  <a:moveTo>
                    <a:pt x="1413" y="6674"/>
                  </a:moveTo>
                  <a:lnTo>
                    <a:pt x="1413" y="6674"/>
                  </a:lnTo>
                  <a:lnTo>
                    <a:pt x="585" y="2850"/>
                  </a:lnTo>
                  <a:lnTo>
                    <a:pt x="1" y="1"/>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91" name="Shape 591"/>
            <p:cNvSpPr/>
            <p:nvPr/>
          </p:nvSpPr>
          <p:spPr>
            <a:xfrm>
              <a:off x="6718575" y="2318625"/>
              <a:ext cx="256950" cy="307525"/>
            </a:xfrm>
            <a:custGeom>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92" name="Shape 592"/>
            <p:cNvSpPr/>
            <p:nvPr/>
          </p:nvSpPr>
          <p:spPr>
            <a:xfrm>
              <a:off x="6873825" y="2459275"/>
              <a:ext cx="35350" cy="166875"/>
            </a:xfrm>
            <a:custGeom>
              <a:pathLst>
                <a:path extrusionOk="0" fill="none" h="6675" w="1414">
                  <a:moveTo>
                    <a:pt x="1413" y="1"/>
                  </a:moveTo>
                  <a:lnTo>
                    <a:pt x="1413" y="1"/>
                  </a:lnTo>
                  <a:lnTo>
                    <a:pt x="829" y="2850"/>
                  </a:lnTo>
                  <a:lnTo>
                    <a:pt x="1" y="6674"/>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93" name="Shape 593"/>
            <p:cNvSpPr/>
            <p:nvPr/>
          </p:nvSpPr>
          <p:spPr>
            <a:xfrm>
              <a:off x="6801975" y="2453200"/>
              <a:ext cx="90150" cy="19500"/>
            </a:xfrm>
            <a:custGeom>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94" name="Shape 594"/>
            <p:cNvSpPr/>
            <p:nvPr/>
          </p:nvSpPr>
          <p:spPr>
            <a:xfrm>
              <a:off x="6795900" y="2628550"/>
              <a:ext cx="102300" cy="25"/>
            </a:xfrm>
            <a:custGeom>
              <a:pathLst>
                <a:path extrusionOk="0" fill="none" h="1" w="4092">
                  <a:moveTo>
                    <a:pt x="0" y="1"/>
                  </a:moveTo>
                  <a:lnTo>
                    <a:pt x="4092" y="1"/>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595" name="Shape 595"/>
          <p:cNvSpPr txBox="1"/>
          <p:nvPr/>
        </p:nvSpPr>
        <p:spPr>
          <a:xfrm>
            <a:off x="1112025" y="1311050"/>
            <a:ext cx="5905200" cy="409500"/>
          </a:xfrm>
          <a:prstGeom prst="rect">
            <a:avLst/>
          </a:prstGeom>
          <a:noFill/>
          <a:ln>
            <a:noFill/>
          </a:ln>
        </p:spPr>
        <p:txBody>
          <a:bodyPr anchorCtr="0" anchor="t" bIns="91425" lIns="91425" rIns="91425" tIns="91425">
            <a:noAutofit/>
          </a:bodyPr>
          <a:lstStyle/>
          <a:p>
            <a:pPr lvl="0" rtl="0">
              <a:spcBef>
                <a:spcPts val="0"/>
              </a:spcBef>
              <a:spcAft>
                <a:spcPts val="1000"/>
              </a:spcAft>
              <a:buNone/>
            </a:pPr>
            <a:r>
              <a:rPr b="1" lang="en">
                <a:solidFill>
                  <a:srgbClr val="999999"/>
                </a:solidFill>
                <a:latin typeface="Karla"/>
                <a:ea typeface="Karla"/>
                <a:cs typeface="Karla"/>
                <a:sym typeface="Karla"/>
              </a:rPr>
              <a:t>Constant recipe = Value recipe + availability in config phase</a:t>
            </a:r>
          </a:p>
        </p:txBody>
      </p:sp>
      <p:sp>
        <p:nvSpPr>
          <p:cNvPr id="596" name="Shape 596"/>
          <p:cNvSpPr txBox="1"/>
          <p:nvPr/>
        </p:nvSpPr>
        <p:spPr>
          <a:xfrm>
            <a:off x="1107325" y="2129225"/>
            <a:ext cx="4067400" cy="582000"/>
          </a:xfrm>
          <a:prstGeom prst="rect">
            <a:avLst/>
          </a:prstGeom>
          <a:noFill/>
          <a:ln>
            <a:noFill/>
          </a:ln>
        </p:spPr>
        <p:txBody>
          <a:bodyPr anchorCtr="0" anchor="ctr" bIns="91425" lIns="91425" rIns="91425" tIns="91425">
            <a:noAutofit/>
          </a:bodyPr>
          <a:lstStyle/>
          <a:p>
            <a:pPr lvl="0" rtl="0">
              <a:lnSpc>
                <a:spcPct val="115000"/>
              </a:lnSpc>
              <a:spcBef>
                <a:spcPts val="0"/>
              </a:spcBef>
              <a:spcAft>
                <a:spcPts val="0"/>
              </a:spcAft>
              <a:buNone/>
            </a:pPr>
            <a:r>
              <a:rPr lang="en" sz="1200">
                <a:solidFill>
                  <a:srgbClr val="333333"/>
                </a:solidFill>
                <a:highlight>
                  <a:srgbClr val="F5F5F5"/>
                </a:highlight>
                <a:latin typeface="Consolas"/>
                <a:ea typeface="Consolas"/>
                <a:cs typeface="Consolas"/>
                <a:sym typeface="Consolas"/>
              </a:rPr>
              <a:t>var myApp = angular.module(</a:t>
            </a:r>
            <a:r>
              <a:rPr lang="en" sz="1200">
                <a:solidFill>
                  <a:srgbClr val="DD1144"/>
                </a:solidFill>
                <a:highlight>
                  <a:srgbClr val="F5F5F5"/>
                </a:highlight>
                <a:latin typeface="Consolas"/>
                <a:ea typeface="Consolas"/>
                <a:cs typeface="Consolas"/>
                <a:sym typeface="Consolas"/>
              </a:rPr>
              <a:t>'myApp'</a:t>
            </a:r>
            <a:r>
              <a:rPr lang="en" sz="1200">
                <a:solidFill>
                  <a:srgbClr val="333333"/>
                </a:solidFill>
                <a:highlight>
                  <a:srgbClr val="F5F5F5"/>
                </a:highlight>
                <a:latin typeface="Consolas"/>
                <a:ea typeface="Consolas"/>
                <a:cs typeface="Consolas"/>
                <a:sym typeface="Consolas"/>
              </a:rPr>
              <a:t>, []);</a:t>
            </a:r>
            <a:br>
              <a:rPr lang="en" sz="1200">
                <a:solidFill>
                  <a:srgbClr val="333333"/>
                </a:solidFill>
                <a:highlight>
                  <a:srgbClr val="F5F5F5"/>
                </a:highlight>
                <a:latin typeface="Consolas"/>
                <a:ea typeface="Consolas"/>
                <a:cs typeface="Consolas"/>
                <a:sym typeface="Consolas"/>
              </a:rPr>
            </a:br>
            <a:r>
              <a:rPr lang="en" sz="1200">
                <a:solidFill>
                  <a:srgbClr val="333333"/>
                </a:solidFill>
                <a:highlight>
                  <a:srgbClr val="F5F5F5"/>
                </a:highlight>
                <a:latin typeface="Consolas"/>
                <a:ea typeface="Consolas"/>
                <a:cs typeface="Consolas"/>
                <a:sym typeface="Consolas"/>
              </a:rPr>
              <a:t>myApp.</a:t>
            </a:r>
            <a:r>
              <a:rPr b="1" lang="en" sz="1200">
                <a:solidFill>
                  <a:srgbClr val="428BCA"/>
                </a:solidFill>
                <a:highlight>
                  <a:srgbClr val="F5F5F5"/>
                </a:highlight>
                <a:latin typeface="Consolas"/>
                <a:ea typeface="Consolas"/>
                <a:cs typeface="Consolas"/>
                <a:sym typeface="Consolas"/>
              </a:rPr>
              <a:t>constant</a:t>
            </a:r>
            <a:r>
              <a:rPr lang="en" sz="1200">
                <a:solidFill>
                  <a:srgbClr val="333333"/>
                </a:solidFill>
                <a:highlight>
                  <a:srgbClr val="F5F5F5"/>
                </a:highlight>
                <a:latin typeface="Consolas"/>
                <a:ea typeface="Consolas"/>
                <a:cs typeface="Consolas"/>
                <a:sym typeface="Consolas"/>
              </a:rPr>
              <a:t>(</a:t>
            </a:r>
            <a:r>
              <a:rPr lang="en" sz="1200">
                <a:solidFill>
                  <a:srgbClr val="DD1144"/>
                </a:solidFill>
                <a:highlight>
                  <a:srgbClr val="F5F5F5"/>
                </a:highlight>
                <a:latin typeface="Consolas"/>
                <a:ea typeface="Consolas"/>
                <a:cs typeface="Consolas"/>
                <a:sym typeface="Consolas"/>
              </a:rPr>
              <a:t>API_PASSWORD</a:t>
            </a:r>
            <a:r>
              <a:rPr lang="en" sz="1200">
                <a:solidFill>
                  <a:srgbClr val="333333"/>
                </a:solidFill>
                <a:highlight>
                  <a:srgbClr val="F5F5F5"/>
                </a:highlight>
                <a:latin typeface="Consolas"/>
                <a:ea typeface="Consolas"/>
                <a:cs typeface="Consolas"/>
                <a:sym typeface="Consolas"/>
              </a:rPr>
              <a:t>, </a:t>
            </a:r>
            <a:r>
              <a:rPr lang="en" sz="1200">
                <a:solidFill>
                  <a:srgbClr val="DD1144"/>
                </a:solidFill>
                <a:highlight>
                  <a:srgbClr val="F5F5F5"/>
                </a:highlight>
                <a:latin typeface="Consolas"/>
                <a:ea typeface="Consolas"/>
                <a:cs typeface="Consolas"/>
                <a:sym typeface="Consolas"/>
              </a:rPr>
              <a:t>'pass'</a:t>
            </a:r>
            <a:r>
              <a:rPr lang="en" sz="1200">
                <a:solidFill>
                  <a:srgbClr val="333333"/>
                </a:solidFill>
                <a:highlight>
                  <a:srgbClr val="F5F5F5"/>
                </a:highlight>
                <a:latin typeface="Consolas"/>
                <a:ea typeface="Consolas"/>
                <a:cs typeface="Consolas"/>
                <a:sym typeface="Consolas"/>
              </a:rPr>
              <a:t>);</a:t>
            </a:r>
          </a:p>
        </p:txBody>
      </p:sp>
      <p:sp>
        <p:nvSpPr>
          <p:cNvPr id="597" name="Shape 597"/>
          <p:cNvSpPr txBox="1"/>
          <p:nvPr/>
        </p:nvSpPr>
        <p:spPr>
          <a:xfrm>
            <a:off x="1069600" y="4111575"/>
            <a:ext cx="6891900" cy="786300"/>
          </a:xfrm>
          <a:prstGeom prst="rect">
            <a:avLst/>
          </a:prstGeom>
          <a:noFill/>
          <a:ln>
            <a:noFill/>
          </a:ln>
        </p:spPr>
        <p:txBody>
          <a:bodyPr anchorCtr="0" anchor="ctr" bIns="91425" lIns="91425" rIns="91425" tIns="91425">
            <a:noAutofit/>
          </a:bodyPr>
          <a:lstStyle/>
          <a:p>
            <a:pPr lvl="0" rtl="0">
              <a:lnSpc>
                <a:spcPct val="115000"/>
              </a:lnSpc>
              <a:spcBef>
                <a:spcPts val="0"/>
              </a:spcBef>
              <a:spcAft>
                <a:spcPts val="0"/>
              </a:spcAft>
              <a:buNone/>
            </a:pPr>
            <a:r>
              <a:rPr lang="en" sz="1200">
                <a:solidFill>
                  <a:srgbClr val="333333"/>
                </a:solidFill>
                <a:highlight>
                  <a:srgbClr val="F5F5F5"/>
                </a:highlight>
                <a:latin typeface="Consolas"/>
                <a:ea typeface="Consolas"/>
                <a:cs typeface="Consolas"/>
                <a:sym typeface="Consolas"/>
              </a:rPr>
              <a:t>myApp.config([</a:t>
            </a:r>
            <a:r>
              <a:rPr lang="en" sz="1200">
                <a:solidFill>
                  <a:srgbClr val="DD1144"/>
                </a:solidFill>
                <a:highlight>
                  <a:srgbClr val="F5F5F5"/>
                </a:highlight>
                <a:latin typeface="Consolas"/>
                <a:ea typeface="Consolas"/>
                <a:cs typeface="Consolas"/>
                <a:sym typeface="Consolas"/>
              </a:rPr>
              <a:t>'</a:t>
            </a:r>
            <a:r>
              <a:rPr b="1" lang="en" sz="1200">
                <a:solidFill>
                  <a:srgbClr val="FF9800"/>
                </a:solidFill>
                <a:highlight>
                  <a:srgbClr val="F5F5F5"/>
                </a:highlight>
                <a:latin typeface="Consolas"/>
                <a:ea typeface="Consolas"/>
                <a:cs typeface="Consolas"/>
                <a:sym typeface="Consolas"/>
              </a:rPr>
              <a:t>API_PASSWORD</a:t>
            </a:r>
            <a:r>
              <a:rPr lang="en" sz="1200">
                <a:solidFill>
                  <a:srgbClr val="DD1144"/>
                </a:solidFill>
                <a:highlight>
                  <a:srgbClr val="F5F5F5"/>
                </a:highlight>
                <a:latin typeface="Consolas"/>
                <a:ea typeface="Consolas"/>
                <a:cs typeface="Consolas"/>
                <a:sym typeface="Consolas"/>
              </a:rPr>
              <a:t>'</a:t>
            </a:r>
            <a:r>
              <a:rPr lang="en" sz="1200">
                <a:solidFill>
                  <a:srgbClr val="333333"/>
                </a:solidFill>
                <a:highlight>
                  <a:srgbClr val="F5F5F5"/>
                </a:highlight>
                <a:latin typeface="Consolas"/>
                <a:ea typeface="Consolas"/>
                <a:cs typeface="Consolas"/>
                <a:sym typeface="Consolas"/>
              </a:rPr>
              <a:t>,</a:t>
            </a:r>
            <a:r>
              <a:rPr lang="en" sz="1200">
                <a:solidFill>
                  <a:srgbClr val="DD1144"/>
                </a:solidFill>
                <a:highlight>
                  <a:srgbClr val="F5F5F5"/>
                </a:highlight>
                <a:latin typeface="Consolas"/>
                <a:ea typeface="Consolas"/>
                <a:cs typeface="Consolas"/>
                <a:sym typeface="Consolas"/>
              </a:rPr>
              <a:t> '</a:t>
            </a:r>
            <a:r>
              <a:rPr b="1" lang="en" sz="1200">
                <a:solidFill>
                  <a:srgbClr val="FF9800"/>
                </a:solidFill>
                <a:highlight>
                  <a:srgbClr val="F5F5F5"/>
                </a:highlight>
                <a:latin typeface="Consolas"/>
                <a:ea typeface="Consolas"/>
                <a:cs typeface="Consolas"/>
                <a:sym typeface="Consolas"/>
              </a:rPr>
              <a:t>MyProvider</a:t>
            </a:r>
            <a:r>
              <a:rPr lang="en" sz="1200">
                <a:solidFill>
                  <a:srgbClr val="DD1144"/>
                </a:solidFill>
                <a:highlight>
                  <a:srgbClr val="F5F5F5"/>
                </a:highlight>
                <a:latin typeface="Consolas"/>
                <a:ea typeface="Consolas"/>
                <a:cs typeface="Consolas"/>
                <a:sym typeface="Consolas"/>
              </a:rPr>
              <a:t>'</a:t>
            </a:r>
            <a:r>
              <a:rPr lang="en" sz="1200">
                <a:solidFill>
                  <a:srgbClr val="333333"/>
                </a:solidFill>
                <a:highlight>
                  <a:srgbClr val="F5F5F5"/>
                </a:highlight>
                <a:latin typeface="Consolas"/>
                <a:ea typeface="Consolas"/>
                <a:cs typeface="Consolas"/>
                <a:sym typeface="Consolas"/>
              </a:rPr>
              <a:t>, function(API_PASSWORD, MyProvider) {</a:t>
            </a:r>
            <a:br>
              <a:rPr lang="en" sz="1200">
                <a:solidFill>
                  <a:srgbClr val="333333"/>
                </a:solidFill>
                <a:highlight>
                  <a:srgbClr val="F5F5F5"/>
                </a:highlight>
                <a:latin typeface="Consolas"/>
                <a:ea typeface="Consolas"/>
                <a:cs typeface="Consolas"/>
                <a:sym typeface="Consolas"/>
              </a:rPr>
            </a:br>
            <a:r>
              <a:rPr lang="en" sz="1200">
                <a:solidFill>
                  <a:srgbClr val="333333"/>
                </a:solidFill>
                <a:highlight>
                  <a:srgbClr val="F5F5F5"/>
                </a:highlight>
                <a:latin typeface="Consolas"/>
                <a:ea typeface="Consolas"/>
                <a:cs typeface="Consolas"/>
                <a:sym typeface="Consolas"/>
              </a:rPr>
              <a:t>    //...</a:t>
            </a:r>
            <a:br>
              <a:rPr lang="en" sz="1200">
                <a:solidFill>
                  <a:srgbClr val="333333"/>
                </a:solidFill>
                <a:highlight>
                  <a:srgbClr val="F5F5F5"/>
                </a:highlight>
                <a:latin typeface="Consolas"/>
                <a:ea typeface="Consolas"/>
                <a:cs typeface="Consolas"/>
                <a:sym typeface="Consolas"/>
              </a:rPr>
            </a:br>
            <a:r>
              <a:rPr lang="en" sz="1200">
                <a:solidFill>
                  <a:srgbClr val="333333"/>
                </a:solidFill>
                <a:highlight>
                  <a:srgbClr val="F5F5F5"/>
                </a:highlight>
                <a:latin typeface="Consolas"/>
                <a:ea typeface="Consolas"/>
                <a:cs typeface="Consolas"/>
                <a:sym typeface="Consolas"/>
              </a:rPr>
              <a:t>}]);</a:t>
            </a:r>
          </a:p>
        </p:txBody>
      </p:sp>
      <p:sp>
        <p:nvSpPr>
          <p:cNvPr id="598" name="Shape 598"/>
          <p:cNvSpPr txBox="1"/>
          <p:nvPr>
            <p:ph idx="2" type="title"/>
          </p:nvPr>
        </p:nvSpPr>
        <p:spPr>
          <a:xfrm>
            <a:off x="612400" y="1808300"/>
            <a:ext cx="4801499" cy="409500"/>
          </a:xfrm>
          <a:prstGeom prst="rect">
            <a:avLst/>
          </a:prstGeom>
        </p:spPr>
        <p:txBody>
          <a:bodyPr anchorCtr="0" anchor="b" bIns="91425" lIns="91425" rIns="91425" tIns="91425">
            <a:noAutofit/>
          </a:bodyPr>
          <a:lstStyle/>
          <a:p>
            <a:pPr lvl="0" rtl="0">
              <a:spcBef>
                <a:spcPts val="0"/>
              </a:spcBef>
              <a:buNone/>
            </a:pPr>
            <a:r>
              <a:rPr lang="en" sz="1400"/>
              <a:t>Registration</a:t>
            </a:r>
          </a:p>
        </p:txBody>
      </p:sp>
      <p:sp>
        <p:nvSpPr>
          <p:cNvPr id="599" name="Shape 599"/>
          <p:cNvSpPr txBox="1"/>
          <p:nvPr>
            <p:ph idx="3" type="title"/>
          </p:nvPr>
        </p:nvSpPr>
        <p:spPr>
          <a:xfrm>
            <a:off x="612400" y="3789500"/>
            <a:ext cx="4801499" cy="409500"/>
          </a:xfrm>
          <a:prstGeom prst="rect">
            <a:avLst/>
          </a:prstGeom>
        </p:spPr>
        <p:txBody>
          <a:bodyPr anchorCtr="0" anchor="b" bIns="91425" lIns="91425" rIns="91425" tIns="91425">
            <a:noAutofit/>
          </a:bodyPr>
          <a:lstStyle/>
          <a:p>
            <a:pPr lvl="0" rtl="0">
              <a:spcBef>
                <a:spcPts val="0"/>
              </a:spcBef>
              <a:buNone/>
            </a:pPr>
            <a:r>
              <a:rPr lang="en" sz="1400"/>
              <a:t>In config phase</a:t>
            </a:r>
          </a:p>
        </p:txBody>
      </p:sp>
      <p:sp>
        <p:nvSpPr>
          <p:cNvPr id="600" name="Shape 600"/>
          <p:cNvSpPr txBox="1"/>
          <p:nvPr/>
        </p:nvSpPr>
        <p:spPr>
          <a:xfrm>
            <a:off x="1069600" y="3044775"/>
            <a:ext cx="6600000" cy="786300"/>
          </a:xfrm>
          <a:prstGeom prst="rect">
            <a:avLst/>
          </a:prstGeom>
          <a:noFill/>
          <a:ln>
            <a:noFill/>
          </a:ln>
        </p:spPr>
        <p:txBody>
          <a:bodyPr anchorCtr="0" anchor="ctr" bIns="91425" lIns="91425" rIns="91425" tIns="91425">
            <a:noAutofit/>
          </a:bodyPr>
          <a:lstStyle/>
          <a:p>
            <a:pPr lvl="0" rtl="0">
              <a:lnSpc>
                <a:spcPct val="115000"/>
              </a:lnSpc>
              <a:spcBef>
                <a:spcPts val="0"/>
              </a:spcBef>
              <a:spcAft>
                <a:spcPts val="0"/>
              </a:spcAft>
              <a:buNone/>
            </a:pPr>
            <a:r>
              <a:rPr lang="en" sz="1200">
                <a:solidFill>
                  <a:srgbClr val="333333"/>
                </a:solidFill>
                <a:highlight>
                  <a:srgbClr val="F5F5F5"/>
                </a:highlight>
                <a:latin typeface="Consolas"/>
                <a:ea typeface="Consolas"/>
                <a:cs typeface="Consolas"/>
                <a:sym typeface="Consolas"/>
              </a:rPr>
              <a:t>myApp.controller(</a:t>
            </a:r>
            <a:r>
              <a:rPr lang="en" sz="1200">
                <a:solidFill>
                  <a:srgbClr val="DD1144"/>
                </a:solidFill>
                <a:highlight>
                  <a:srgbClr val="F5F5F5"/>
                </a:highlight>
                <a:latin typeface="Consolas"/>
                <a:ea typeface="Consolas"/>
                <a:cs typeface="Consolas"/>
                <a:sym typeface="Consolas"/>
              </a:rPr>
              <a:t>'DemoController'</a:t>
            </a:r>
            <a:r>
              <a:rPr lang="en" sz="1200">
                <a:solidFill>
                  <a:srgbClr val="333333"/>
                </a:solidFill>
                <a:highlight>
                  <a:srgbClr val="F5F5F5"/>
                </a:highlight>
                <a:latin typeface="Consolas"/>
                <a:ea typeface="Consolas"/>
                <a:cs typeface="Consolas"/>
                <a:sym typeface="Consolas"/>
              </a:rPr>
              <a:t>, [</a:t>
            </a:r>
            <a:r>
              <a:rPr lang="en" sz="1200">
                <a:solidFill>
                  <a:srgbClr val="DD1144"/>
                </a:solidFill>
                <a:highlight>
                  <a:srgbClr val="F5F5F5"/>
                </a:highlight>
                <a:latin typeface="Consolas"/>
                <a:ea typeface="Consolas"/>
                <a:cs typeface="Consolas"/>
                <a:sym typeface="Consolas"/>
              </a:rPr>
              <a:t>'</a:t>
            </a:r>
            <a:r>
              <a:rPr b="1" lang="en" sz="1200">
                <a:solidFill>
                  <a:srgbClr val="FF9800"/>
                </a:solidFill>
                <a:highlight>
                  <a:srgbClr val="F5F5F5"/>
                </a:highlight>
                <a:latin typeface="Consolas"/>
                <a:ea typeface="Consolas"/>
                <a:cs typeface="Consolas"/>
                <a:sym typeface="Consolas"/>
              </a:rPr>
              <a:t>API_PASSWORD</a:t>
            </a:r>
            <a:r>
              <a:rPr lang="en" sz="1200">
                <a:solidFill>
                  <a:srgbClr val="DD1144"/>
                </a:solidFill>
                <a:highlight>
                  <a:srgbClr val="F5F5F5"/>
                </a:highlight>
                <a:latin typeface="Consolas"/>
                <a:ea typeface="Consolas"/>
                <a:cs typeface="Consolas"/>
                <a:sym typeface="Consolas"/>
              </a:rPr>
              <a:t>'</a:t>
            </a:r>
            <a:r>
              <a:rPr lang="en" sz="1200">
                <a:solidFill>
                  <a:srgbClr val="333333"/>
                </a:solidFill>
                <a:highlight>
                  <a:srgbClr val="F5F5F5"/>
                </a:highlight>
                <a:latin typeface="Consolas"/>
                <a:ea typeface="Consolas"/>
                <a:cs typeface="Consolas"/>
                <a:sym typeface="Consolas"/>
              </a:rPr>
              <a:t>, function(API_PASSWORD) {</a:t>
            </a:r>
            <a:br>
              <a:rPr lang="en" sz="1200">
                <a:solidFill>
                  <a:srgbClr val="333333"/>
                </a:solidFill>
                <a:highlight>
                  <a:srgbClr val="F5F5F5"/>
                </a:highlight>
                <a:latin typeface="Consolas"/>
                <a:ea typeface="Consolas"/>
                <a:cs typeface="Consolas"/>
                <a:sym typeface="Consolas"/>
              </a:rPr>
            </a:br>
            <a:r>
              <a:rPr lang="en" sz="1200">
                <a:solidFill>
                  <a:srgbClr val="333333"/>
                </a:solidFill>
                <a:highlight>
                  <a:srgbClr val="F5F5F5"/>
                </a:highlight>
                <a:latin typeface="Consolas"/>
                <a:ea typeface="Consolas"/>
                <a:cs typeface="Consolas"/>
                <a:sym typeface="Consolas"/>
              </a:rPr>
              <a:t>    console.log( API_PASSWORD );</a:t>
            </a:r>
            <a:br>
              <a:rPr lang="en" sz="1200">
                <a:solidFill>
                  <a:srgbClr val="333333"/>
                </a:solidFill>
                <a:highlight>
                  <a:srgbClr val="F5F5F5"/>
                </a:highlight>
                <a:latin typeface="Consolas"/>
                <a:ea typeface="Consolas"/>
                <a:cs typeface="Consolas"/>
                <a:sym typeface="Consolas"/>
              </a:rPr>
            </a:br>
            <a:r>
              <a:rPr lang="en" sz="1200">
                <a:solidFill>
                  <a:srgbClr val="333333"/>
                </a:solidFill>
                <a:highlight>
                  <a:srgbClr val="F5F5F5"/>
                </a:highlight>
                <a:latin typeface="Consolas"/>
                <a:ea typeface="Consolas"/>
                <a:cs typeface="Consolas"/>
                <a:sym typeface="Consolas"/>
              </a:rPr>
              <a:t>}]);</a:t>
            </a:r>
          </a:p>
        </p:txBody>
      </p:sp>
      <p:sp>
        <p:nvSpPr>
          <p:cNvPr id="601" name="Shape 601"/>
          <p:cNvSpPr txBox="1"/>
          <p:nvPr>
            <p:ph idx="4" type="title"/>
          </p:nvPr>
        </p:nvSpPr>
        <p:spPr>
          <a:xfrm>
            <a:off x="612400" y="2722700"/>
            <a:ext cx="4801499" cy="409500"/>
          </a:xfrm>
          <a:prstGeom prst="rect">
            <a:avLst/>
          </a:prstGeom>
        </p:spPr>
        <p:txBody>
          <a:bodyPr anchorCtr="0" anchor="b" bIns="91425" lIns="91425" rIns="91425" tIns="91425">
            <a:noAutofit/>
          </a:bodyPr>
          <a:lstStyle/>
          <a:p>
            <a:pPr lvl="0" rtl="0">
              <a:spcBef>
                <a:spcPts val="0"/>
              </a:spcBef>
              <a:buNone/>
            </a:pPr>
            <a:r>
              <a:rPr lang="en" sz="1400"/>
              <a:t>Usage</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C107"/>
        </a:solidFill>
      </p:bgPr>
    </p:bg>
    <p:spTree>
      <p:nvGrpSpPr>
        <p:cNvPr id="605" name="Shape 605"/>
        <p:cNvGrpSpPr/>
        <p:nvPr/>
      </p:nvGrpSpPr>
      <p:grpSpPr>
        <a:xfrm>
          <a:off x="0" y="0"/>
          <a:ext cx="0" cy="0"/>
          <a:chOff x="0" y="0"/>
          <a:chExt cx="0" cy="0"/>
        </a:xfrm>
      </p:grpSpPr>
      <p:sp>
        <p:nvSpPr>
          <p:cNvPr id="606" name="Shape 606"/>
          <p:cNvSpPr txBox="1"/>
          <p:nvPr>
            <p:ph type="ctrTitle"/>
          </p:nvPr>
        </p:nvSpPr>
        <p:spPr>
          <a:xfrm>
            <a:off x="648300" y="1583350"/>
            <a:ext cx="3938999" cy="2989799"/>
          </a:xfrm>
          <a:prstGeom prst="rect">
            <a:avLst/>
          </a:prstGeom>
        </p:spPr>
        <p:txBody>
          <a:bodyPr anchorCtr="0" anchor="b" bIns="91425" lIns="91425" rIns="91425" tIns="91425">
            <a:noAutofit/>
          </a:bodyPr>
          <a:lstStyle/>
          <a:p>
            <a:pPr lvl="0" rtl="0">
              <a:spcBef>
                <a:spcPts val="0"/>
              </a:spcBef>
              <a:buNone/>
            </a:pPr>
            <a:r>
              <a:rPr lang="en" sz="7200">
                <a:solidFill>
                  <a:srgbClr val="FFC107"/>
                </a:solidFill>
              </a:rPr>
              <a:t>6.</a:t>
            </a:r>
          </a:p>
          <a:p>
            <a:pPr lvl="0" rtl="0">
              <a:spcBef>
                <a:spcPts val="0"/>
              </a:spcBef>
              <a:buNone/>
            </a:pPr>
            <a:r>
              <a:rPr lang="en"/>
              <a:t>Bootstrap process</a:t>
            </a:r>
          </a:p>
        </p:txBody>
      </p:sp>
      <p:sp>
        <p:nvSpPr>
          <p:cNvPr id="607" name="Shape 607"/>
          <p:cNvSpPr txBox="1"/>
          <p:nvPr>
            <p:ph idx="1" type="subTitle"/>
          </p:nvPr>
        </p:nvSpPr>
        <p:spPr>
          <a:xfrm>
            <a:off x="5522200" y="3494300"/>
            <a:ext cx="3108899" cy="1031699"/>
          </a:xfrm>
          <a:prstGeom prst="rect">
            <a:avLst/>
          </a:prstGeom>
        </p:spPr>
        <p:txBody>
          <a:bodyPr anchorCtr="0" anchor="b" bIns="91425" lIns="91425" rIns="91425" tIns="91425">
            <a:noAutofit/>
          </a:bodyPr>
          <a:lstStyle/>
          <a:p>
            <a:pPr lvl="0" rtl="0">
              <a:spcBef>
                <a:spcPts val="0"/>
              </a:spcBef>
              <a:buNone/>
            </a:pPr>
            <a:r>
              <a:rPr lang="en"/>
              <a:t>ng-app</a:t>
            </a:r>
          </a:p>
          <a:p>
            <a:pPr lvl="0" rtl="0">
              <a:spcBef>
                <a:spcPts val="0"/>
              </a:spcBef>
              <a:buNone/>
            </a:pPr>
            <a:r>
              <a:rPr lang="en"/>
              <a:t>and</a:t>
            </a:r>
          </a:p>
          <a:p>
            <a:pPr lvl="0" rtl="0">
              <a:spcBef>
                <a:spcPts val="0"/>
              </a:spcBef>
              <a:buNone/>
            </a:pPr>
            <a:r>
              <a:rPr lang="en"/>
              <a:t>angular.bootstrap</a:t>
            </a:r>
          </a:p>
        </p:txBody>
      </p:sp>
      <p:sp>
        <p:nvSpPr>
          <p:cNvPr id="608" name="Shape 608"/>
          <p:cNvSpPr txBox="1"/>
          <p:nvPr/>
        </p:nvSpPr>
        <p:spPr>
          <a:xfrm>
            <a:off x="668249" y="4367753"/>
            <a:ext cx="4311000" cy="490499"/>
          </a:xfrm>
          <a:prstGeom prst="rect">
            <a:avLst/>
          </a:prstGeom>
          <a:noFill/>
          <a:ln>
            <a:noFill/>
          </a:ln>
        </p:spPr>
        <p:txBody>
          <a:bodyPr anchorCtr="0" anchor="t" bIns="91425" lIns="91425" rIns="91425" tIns="91425">
            <a:noAutofit/>
          </a:bodyPr>
          <a:lstStyle/>
          <a:p>
            <a:pPr lvl="0" rtl="0">
              <a:spcBef>
                <a:spcPts val="600"/>
              </a:spcBef>
              <a:buNone/>
            </a:pPr>
            <a:r>
              <a:rPr lang="en" sz="1100" u="sng">
                <a:solidFill>
                  <a:schemeClr val="hlink"/>
                </a:solidFill>
                <a:latin typeface="Karla"/>
                <a:ea typeface="Karla"/>
                <a:cs typeface="Karla"/>
                <a:sym typeface="Karla"/>
                <a:hlinkClick r:id="rId3"/>
              </a:rPr>
              <a:t>https://docs.angularjs.org/guide/bootstrap</a:t>
            </a:r>
            <a:r>
              <a:rPr lang="en" sz="1100">
                <a:solidFill>
                  <a:srgbClr val="999999"/>
                </a:solidFill>
                <a:latin typeface="Karla"/>
                <a:ea typeface="Karla"/>
                <a:cs typeface="Karla"/>
                <a:sym typeface="Karla"/>
              </a:rPr>
              <a:t> </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DDC39"/>
        </a:solidFill>
      </p:bgPr>
    </p:bg>
    <p:spTree>
      <p:nvGrpSpPr>
        <p:cNvPr id="612" name="Shape 612"/>
        <p:cNvGrpSpPr/>
        <p:nvPr/>
      </p:nvGrpSpPr>
      <p:grpSpPr>
        <a:xfrm>
          <a:off x="0" y="0"/>
          <a:ext cx="0" cy="0"/>
          <a:chOff x="0" y="0"/>
          <a:chExt cx="0" cy="0"/>
        </a:xfrm>
      </p:grpSpPr>
      <p:sp>
        <p:nvSpPr>
          <p:cNvPr id="613" name="Shape 613"/>
          <p:cNvSpPr txBox="1"/>
          <p:nvPr>
            <p:ph type="title"/>
          </p:nvPr>
        </p:nvSpPr>
        <p:spPr>
          <a:xfrm>
            <a:off x="383800" y="360500"/>
            <a:ext cx="4801499" cy="409500"/>
          </a:xfrm>
          <a:prstGeom prst="rect">
            <a:avLst/>
          </a:prstGeom>
        </p:spPr>
        <p:txBody>
          <a:bodyPr anchorCtr="0" anchor="b" bIns="91425" lIns="91425" rIns="91425" tIns="91425">
            <a:noAutofit/>
          </a:bodyPr>
          <a:lstStyle/>
          <a:p>
            <a:pPr lvl="0" rtl="0">
              <a:spcBef>
                <a:spcPts val="0"/>
              </a:spcBef>
              <a:buNone/>
            </a:pPr>
            <a:r>
              <a:rPr lang="en" sz="2400"/>
              <a:t>Automatic Initialization</a:t>
            </a:r>
          </a:p>
        </p:txBody>
      </p:sp>
      <p:sp>
        <p:nvSpPr>
          <p:cNvPr id="614" name="Shape 614"/>
          <p:cNvSpPr txBox="1"/>
          <p:nvPr/>
        </p:nvSpPr>
        <p:spPr>
          <a:xfrm>
            <a:off x="399925" y="597475"/>
            <a:ext cx="4757100" cy="490499"/>
          </a:xfrm>
          <a:prstGeom prst="rect">
            <a:avLst/>
          </a:prstGeom>
          <a:noFill/>
          <a:ln>
            <a:noFill/>
          </a:ln>
        </p:spPr>
        <p:txBody>
          <a:bodyPr anchorCtr="0" anchor="t" bIns="91425" lIns="91425" rIns="91425" tIns="91425">
            <a:noAutofit/>
          </a:bodyPr>
          <a:lstStyle/>
          <a:p>
            <a:pPr lvl="0" rtl="0">
              <a:spcBef>
                <a:spcPts val="600"/>
              </a:spcBef>
              <a:buNone/>
            </a:pPr>
            <a:r>
              <a:rPr lang="en" sz="1100" u="sng">
                <a:solidFill>
                  <a:schemeClr val="hlink"/>
                </a:solidFill>
                <a:latin typeface="Karla"/>
                <a:ea typeface="Karla"/>
                <a:cs typeface="Karla"/>
                <a:sym typeface="Karla"/>
                <a:hlinkClick r:id="rId3"/>
              </a:rPr>
              <a:t>https://docs.angularjs.org/guide/bootstrap</a:t>
            </a:r>
            <a:r>
              <a:rPr lang="en" sz="1100">
                <a:solidFill>
                  <a:srgbClr val="999999"/>
                </a:solidFill>
                <a:latin typeface="Karla"/>
                <a:ea typeface="Karla"/>
                <a:cs typeface="Karla"/>
                <a:sym typeface="Karla"/>
              </a:rPr>
              <a:t> </a:t>
            </a:r>
          </a:p>
        </p:txBody>
      </p:sp>
      <p:sp>
        <p:nvSpPr>
          <p:cNvPr id="615" name="Shape 615"/>
          <p:cNvSpPr txBox="1"/>
          <p:nvPr/>
        </p:nvSpPr>
        <p:spPr>
          <a:xfrm>
            <a:off x="383800" y="1200150"/>
            <a:ext cx="4951200" cy="3727200"/>
          </a:xfrm>
          <a:prstGeom prst="rect">
            <a:avLst/>
          </a:prstGeom>
          <a:noFill/>
          <a:ln>
            <a:noFill/>
          </a:ln>
        </p:spPr>
        <p:txBody>
          <a:bodyPr anchorCtr="0" anchor="t" bIns="91425" lIns="91425" rIns="91425" tIns="91425">
            <a:noAutofit/>
          </a:bodyPr>
          <a:lstStyle/>
          <a:p>
            <a:pPr lvl="0" rtl="0">
              <a:lnSpc>
                <a:spcPct val="115000"/>
              </a:lnSpc>
              <a:spcBef>
                <a:spcPts val="600"/>
              </a:spcBef>
              <a:buNone/>
            </a:pPr>
            <a:r>
              <a:rPr b="1" lang="en">
                <a:solidFill>
                  <a:srgbClr val="999999"/>
                </a:solidFill>
                <a:latin typeface="Karla"/>
                <a:ea typeface="Karla"/>
                <a:cs typeface="Karla"/>
                <a:sym typeface="Karla"/>
              </a:rPr>
              <a:t>Angular initializes automatically upon </a:t>
            </a:r>
            <a:r>
              <a:rPr b="1" i="1" lang="en">
                <a:solidFill>
                  <a:schemeClr val="dk2"/>
                </a:solidFill>
                <a:latin typeface="Karla"/>
                <a:ea typeface="Karla"/>
                <a:cs typeface="Karla"/>
                <a:sym typeface="Karla"/>
              </a:rPr>
              <a:t>DOMContentLoaded</a:t>
            </a:r>
            <a:r>
              <a:rPr b="1" lang="en">
                <a:solidFill>
                  <a:srgbClr val="999999"/>
                </a:solidFill>
                <a:latin typeface="Karla"/>
                <a:ea typeface="Karla"/>
                <a:cs typeface="Karla"/>
                <a:sym typeface="Karla"/>
              </a:rPr>
              <a:t> event or when the </a:t>
            </a:r>
            <a:r>
              <a:rPr b="1" i="1" lang="en">
                <a:solidFill>
                  <a:schemeClr val="dk2"/>
                </a:solidFill>
                <a:latin typeface="Karla"/>
                <a:ea typeface="Karla"/>
                <a:cs typeface="Karla"/>
                <a:sym typeface="Karla"/>
              </a:rPr>
              <a:t>angular.js</a:t>
            </a:r>
            <a:r>
              <a:rPr b="1" lang="en">
                <a:solidFill>
                  <a:srgbClr val="999999"/>
                </a:solidFill>
                <a:latin typeface="Karla"/>
                <a:ea typeface="Karla"/>
                <a:cs typeface="Karla"/>
                <a:sym typeface="Karla"/>
              </a:rPr>
              <a:t> script is evaluated if at that time </a:t>
            </a:r>
            <a:r>
              <a:rPr b="1" i="1" lang="en">
                <a:solidFill>
                  <a:schemeClr val="dk2"/>
                </a:solidFill>
                <a:latin typeface="Karla"/>
                <a:ea typeface="Karla"/>
                <a:cs typeface="Karla"/>
                <a:sym typeface="Karla"/>
              </a:rPr>
              <a:t>document.readyState</a:t>
            </a:r>
            <a:r>
              <a:rPr b="1" lang="en">
                <a:solidFill>
                  <a:srgbClr val="999999"/>
                </a:solidFill>
                <a:latin typeface="Karla"/>
                <a:ea typeface="Karla"/>
                <a:cs typeface="Karla"/>
                <a:sym typeface="Karla"/>
              </a:rPr>
              <a:t> is set to '</a:t>
            </a:r>
            <a:r>
              <a:rPr b="1" i="1" lang="en">
                <a:solidFill>
                  <a:schemeClr val="dk2"/>
                </a:solidFill>
                <a:latin typeface="Karla"/>
                <a:ea typeface="Karla"/>
                <a:cs typeface="Karla"/>
                <a:sym typeface="Karla"/>
              </a:rPr>
              <a:t>complete</a:t>
            </a:r>
            <a:r>
              <a:rPr b="1" lang="en">
                <a:solidFill>
                  <a:srgbClr val="999999"/>
                </a:solidFill>
                <a:latin typeface="Karla"/>
                <a:ea typeface="Karla"/>
                <a:cs typeface="Karla"/>
                <a:sym typeface="Karla"/>
              </a:rPr>
              <a:t>'. </a:t>
            </a:r>
          </a:p>
          <a:p>
            <a:pPr lvl="0" rtl="0">
              <a:lnSpc>
                <a:spcPct val="115000"/>
              </a:lnSpc>
              <a:spcBef>
                <a:spcPts val="600"/>
              </a:spcBef>
              <a:buNone/>
            </a:pPr>
            <a:r>
              <a:rPr b="1" lang="en">
                <a:solidFill>
                  <a:srgbClr val="999999"/>
                </a:solidFill>
                <a:latin typeface="Karla"/>
                <a:ea typeface="Karla"/>
                <a:cs typeface="Karla"/>
                <a:sym typeface="Karla"/>
              </a:rPr>
              <a:t>At this point Angular looks for the </a:t>
            </a:r>
            <a:r>
              <a:rPr b="1" lang="en">
                <a:solidFill>
                  <a:schemeClr val="dk2"/>
                </a:solidFill>
                <a:latin typeface="Karla"/>
                <a:ea typeface="Karla"/>
                <a:cs typeface="Karla"/>
                <a:sym typeface="Karla"/>
              </a:rPr>
              <a:t>ng-app</a:t>
            </a:r>
            <a:r>
              <a:rPr b="1" lang="en">
                <a:solidFill>
                  <a:srgbClr val="999999"/>
                </a:solidFill>
                <a:latin typeface="Karla"/>
                <a:ea typeface="Karla"/>
                <a:cs typeface="Karla"/>
                <a:sym typeface="Karla"/>
              </a:rPr>
              <a:t> directive which designates your application root. </a:t>
            </a:r>
          </a:p>
          <a:p>
            <a:pPr lvl="0" rtl="0">
              <a:lnSpc>
                <a:spcPct val="115000"/>
              </a:lnSpc>
              <a:spcBef>
                <a:spcPts val="600"/>
              </a:spcBef>
              <a:buNone/>
            </a:pPr>
            <a:r>
              <a:rPr b="1" lang="en">
                <a:solidFill>
                  <a:srgbClr val="999999"/>
                </a:solidFill>
                <a:latin typeface="Karla"/>
                <a:ea typeface="Karla"/>
                <a:cs typeface="Karla"/>
                <a:sym typeface="Karla"/>
              </a:rPr>
              <a:t>If the </a:t>
            </a:r>
            <a:r>
              <a:rPr b="1" lang="en">
                <a:solidFill>
                  <a:schemeClr val="dk2"/>
                </a:solidFill>
                <a:latin typeface="Karla"/>
                <a:ea typeface="Karla"/>
                <a:cs typeface="Karla"/>
                <a:sym typeface="Karla"/>
              </a:rPr>
              <a:t>ng-app</a:t>
            </a:r>
            <a:r>
              <a:rPr b="1" lang="en">
                <a:solidFill>
                  <a:srgbClr val="999999"/>
                </a:solidFill>
                <a:latin typeface="Karla"/>
                <a:ea typeface="Karla"/>
                <a:cs typeface="Karla"/>
                <a:sym typeface="Karla"/>
              </a:rPr>
              <a:t> directive is found then Angular will:</a:t>
            </a:r>
          </a:p>
          <a:p>
            <a:pPr indent="-228600" lvl="0" marL="457200" rtl="0">
              <a:lnSpc>
                <a:spcPct val="115000"/>
              </a:lnSpc>
              <a:spcBef>
                <a:spcPts val="600"/>
              </a:spcBef>
              <a:buClr>
                <a:srgbClr val="999999"/>
              </a:buClr>
              <a:buFont typeface="Karla"/>
              <a:buAutoNum type="arabicParenR"/>
            </a:pPr>
            <a:r>
              <a:rPr b="1" lang="en">
                <a:solidFill>
                  <a:srgbClr val="999999"/>
                </a:solidFill>
                <a:latin typeface="Karla"/>
                <a:ea typeface="Karla"/>
                <a:cs typeface="Karla"/>
                <a:sym typeface="Karla"/>
              </a:rPr>
              <a:t>load the </a:t>
            </a:r>
            <a:r>
              <a:rPr b="1" lang="en">
                <a:solidFill>
                  <a:srgbClr val="2196F3"/>
                </a:solidFill>
                <a:latin typeface="Karla"/>
                <a:ea typeface="Karla"/>
                <a:cs typeface="Karla"/>
                <a:sym typeface="Karla"/>
              </a:rPr>
              <a:t>module</a:t>
            </a:r>
            <a:r>
              <a:rPr b="1" lang="en">
                <a:solidFill>
                  <a:srgbClr val="999999"/>
                </a:solidFill>
                <a:latin typeface="Karla"/>
                <a:ea typeface="Karla"/>
                <a:cs typeface="Karla"/>
                <a:sym typeface="Karla"/>
              </a:rPr>
              <a:t> associated with the directive.</a:t>
            </a:r>
          </a:p>
          <a:p>
            <a:pPr indent="-228600" lvl="0" marL="457200" rtl="0">
              <a:lnSpc>
                <a:spcPct val="115000"/>
              </a:lnSpc>
              <a:spcBef>
                <a:spcPts val="600"/>
              </a:spcBef>
              <a:buClr>
                <a:srgbClr val="999999"/>
              </a:buClr>
              <a:buFont typeface="Karla"/>
              <a:buAutoNum type="arabicParenR"/>
            </a:pPr>
            <a:r>
              <a:rPr b="1" lang="en">
                <a:solidFill>
                  <a:srgbClr val="999999"/>
                </a:solidFill>
                <a:latin typeface="Karla"/>
                <a:ea typeface="Karla"/>
                <a:cs typeface="Karla"/>
                <a:sym typeface="Karla"/>
              </a:rPr>
              <a:t>create the application </a:t>
            </a:r>
            <a:r>
              <a:rPr b="1" lang="en">
                <a:solidFill>
                  <a:srgbClr val="2196F3"/>
                </a:solidFill>
                <a:latin typeface="Karla"/>
                <a:ea typeface="Karla"/>
                <a:cs typeface="Karla"/>
                <a:sym typeface="Karla"/>
              </a:rPr>
              <a:t>injector</a:t>
            </a:r>
          </a:p>
          <a:p>
            <a:pPr indent="-228600" lvl="0" marL="457200" rtl="0">
              <a:lnSpc>
                <a:spcPct val="115000"/>
              </a:lnSpc>
              <a:spcBef>
                <a:spcPts val="600"/>
              </a:spcBef>
              <a:buClr>
                <a:srgbClr val="999999"/>
              </a:buClr>
              <a:buFont typeface="Karla"/>
              <a:buAutoNum type="arabicParenR"/>
            </a:pPr>
            <a:r>
              <a:rPr b="1" lang="en">
                <a:solidFill>
                  <a:srgbClr val="999999"/>
                </a:solidFill>
                <a:latin typeface="Karla"/>
                <a:ea typeface="Karla"/>
                <a:cs typeface="Karla"/>
                <a:sym typeface="Karla"/>
              </a:rPr>
              <a:t>compile the DOM treating the </a:t>
            </a:r>
            <a:r>
              <a:rPr b="1" lang="en">
                <a:solidFill>
                  <a:schemeClr val="dk2"/>
                </a:solidFill>
                <a:latin typeface="Karla"/>
                <a:ea typeface="Karla"/>
                <a:cs typeface="Karla"/>
                <a:sym typeface="Karla"/>
              </a:rPr>
              <a:t>ng-app</a:t>
            </a:r>
            <a:r>
              <a:rPr b="1" lang="en">
                <a:solidFill>
                  <a:srgbClr val="999999"/>
                </a:solidFill>
                <a:latin typeface="Karla"/>
                <a:ea typeface="Karla"/>
                <a:cs typeface="Karla"/>
                <a:sym typeface="Karla"/>
              </a:rPr>
              <a:t> directive as the root of the compilation. This allows you to tell it to treat only a portion of the DOM as an Angular application.</a:t>
            </a:r>
          </a:p>
          <a:p>
            <a:pPr lvl="0" rtl="0">
              <a:lnSpc>
                <a:spcPct val="115000"/>
              </a:lnSpc>
              <a:spcBef>
                <a:spcPts val="600"/>
              </a:spcBef>
              <a:buNone/>
            </a:pPr>
            <a:r>
              <a:t/>
            </a:r>
            <a:endParaRPr b="1">
              <a:solidFill>
                <a:srgbClr val="999999"/>
              </a:solidFill>
              <a:latin typeface="Karla"/>
              <a:ea typeface="Karla"/>
              <a:cs typeface="Karla"/>
              <a:sym typeface="Karla"/>
            </a:endParaRPr>
          </a:p>
        </p:txBody>
      </p:sp>
      <p:pic>
        <p:nvPicPr>
          <p:cNvPr id="616" name="Shape 616"/>
          <p:cNvPicPr preferRelativeResize="0"/>
          <p:nvPr/>
        </p:nvPicPr>
        <p:blipFill>
          <a:blip r:embed="rId4">
            <a:alphaModFix/>
          </a:blip>
          <a:stretch>
            <a:fillRect/>
          </a:stretch>
        </p:blipFill>
        <p:spPr>
          <a:xfrm>
            <a:off x="5338725" y="1407775"/>
            <a:ext cx="3607675" cy="3068125"/>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DDC39"/>
        </a:solidFill>
      </p:bgPr>
    </p:bg>
    <p:spTree>
      <p:nvGrpSpPr>
        <p:cNvPr id="84" name="Shape 84"/>
        <p:cNvGrpSpPr/>
        <p:nvPr/>
      </p:nvGrpSpPr>
      <p:grpSpPr>
        <a:xfrm>
          <a:off x="0" y="0"/>
          <a:ext cx="0" cy="0"/>
          <a:chOff x="0" y="0"/>
          <a:chExt cx="0" cy="0"/>
        </a:xfrm>
      </p:grpSpPr>
      <p:sp>
        <p:nvSpPr>
          <p:cNvPr id="85" name="Shape 85"/>
          <p:cNvSpPr txBox="1"/>
          <p:nvPr>
            <p:ph type="title"/>
          </p:nvPr>
        </p:nvSpPr>
        <p:spPr>
          <a:xfrm>
            <a:off x="841000" y="665300"/>
            <a:ext cx="4801499" cy="409500"/>
          </a:xfrm>
          <a:prstGeom prst="rect">
            <a:avLst/>
          </a:prstGeom>
        </p:spPr>
        <p:txBody>
          <a:bodyPr anchorCtr="0" anchor="b" bIns="91425" lIns="91425" rIns="91425" tIns="91425">
            <a:noAutofit/>
          </a:bodyPr>
          <a:lstStyle/>
          <a:p>
            <a:pPr lvl="0" rtl="0">
              <a:spcBef>
                <a:spcPts val="0"/>
              </a:spcBef>
              <a:buNone/>
            </a:pPr>
            <a:r>
              <a:rPr lang="en" sz="2400"/>
              <a:t>What is Angular JS ?</a:t>
            </a:r>
          </a:p>
        </p:txBody>
      </p:sp>
      <p:sp>
        <p:nvSpPr>
          <p:cNvPr id="86" name="Shape 86"/>
          <p:cNvSpPr txBox="1"/>
          <p:nvPr/>
        </p:nvSpPr>
        <p:spPr>
          <a:xfrm>
            <a:off x="841000" y="1276350"/>
            <a:ext cx="5905200" cy="549600"/>
          </a:xfrm>
          <a:prstGeom prst="rect">
            <a:avLst/>
          </a:prstGeom>
          <a:noFill/>
          <a:ln>
            <a:noFill/>
          </a:ln>
        </p:spPr>
        <p:txBody>
          <a:bodyPr anchorCtr="0" anchor="t" bIns="91425" lIns="91425" rIns="91425" tIns="91425">
            <a:noAutofit/>
          </a:bodyPr>
          <a:lstStyle/>
          <a:p>
            <a:pPr lvl="0" rtl="0">
              <a:spcBef>
                <a:spcPts val="600"/>
              </a:spcBef>
              <a:buNone/>
            </a:pPr>
            <a:r>
              <a:rPr lang="en" sz="1200">
                <a:solidFill>
                  <a:srgbClr val="999999"/>
                </a:solidFill>
                <a:latin typeface="Karla"/>
                <a:ea typeface="Karla"/>
                <a:cs typeface="Karla"/>
                <a:sym typeface="Karla"/>
              </a:rPr>
              <a:t>It is a </a:t>
            </a:r>
            <a:r>
              <a:rPr b="1" lang="en" sz="1200">
                <a:solidFill>
                  <a:srgbClr val="999999"/>
                </a:solidFill>
                <a:latin typeface="Karla"/>
                <a:ea typeface="Karla"/>
                <a:cs typeface="Karla"/>
                <a:sym typeface="Karla"/>
              </a:rPr>
              <a:t>framework</a:t>
            </a:r>
            <a:r>
              <a:rPr lang="en" sz="1200">
                <a:solidFill>
                  <a:srgbClr val="999999"/>
                </a:solidFill>
                <a:latin typeface="Karla"/>
                <a:ea typeface="Karla"/>
                <a:cs typeface="Karla"/>
                <a:sym typeface="Karla"/>
              </a:rPr>
              <a:t> that is primarily used to build single-page web applications</a:t>
            </a:r>
          </a:p>
        </p:txBody>
      </p:sp>
      <p:sp>
        <p:nvSpPr>
          <p:cNvPr id="87" name="Shape 87"/>
          <p:cNvSpPr txBox="1"/>
          <p:nvPr/>
        </p:nvSpPr>
        <p:spPr>
          <a:xfrm>
            <a:off x="841000" y="1926337"/>
            <a:ext cx="5905200" cy="795599"/>
          </a:xfrm>
          <a:prstGeom prst="rect">
            <a:avLst/>
          </a:prstGeom>
          <a:noFill/>
          <a:ln>
            <a:noFill/>
          </a:ln>
        </p:spPr>
        <p:txBody>
          <a:bodyPr anchorCtr="0" anchor="t" bIns="91425" lIns="91425" rIns="91425" tIns="91425">
            <a:noAutofit/>
          </a:bodyPr>
          <a:lstStyle/>
          <a:p>
            <a:pPr lvl="0" rtl="0">
              <a:spcBef>
                <a:spcPts val="600"/>
              </a:spcBef>
              <a:buNone/>
            </a:pPr>
            <a:r>
              <a:rPr lang="en" sz="1200">
                <a:solidFill>
                  <a:srgbClr val="999999"/>
                </a:solidFill>
                <a:latin typeface="Karla"/>
                <a:ea typeface="Karla"/>
                <a:cs typeface="Karla"/>
                <a:sym typeface="Karla"/>
              </a:rPr>
              <a:t>AngularJS makes it easy to build interactive, modern web applications by increasing the level of abstraction between the developer and common web app development tasks.</a:t>
            </a:r>
          </a:p>
        </p:txBody>
      </p:sp>
      <p:sp>
        <p:nvSpPr>
          <p:cNvPr id="88" name="Shape 88"/>
          <p:cNvSpPr txBox="1"/>
          <p:nvPr/>
        </p:nvSpPr>
        <p:spPr>
          <a:xfrm>
            <a:off x="841000" y="2822325"/>
            <a:ext cx="6148799" cy="628800"/>
          </a:xfrm>
          <a:prstGeom prst="rect">
            <a:avLst/>
          </a:prstGeom>
          <a:noFill/>
          <a:ln>
            <a:noFill/>
          </a:ln>
        </p:spPr>
        <p:txBody>
          <a:bodyPr anchorCtr="0" anchor="t" bIns="91425" lIns="91425" rIns="91425" tIns="91425">
            <a:noAutofit/>
          </a:bodyPr>
          <a:lstStyle/>
          <a:p>
            <a:pPr lvl="0" rtl="0">
              <a:spcBef>
                <a:spcPts val="600"/>
              </a:spcBef>
              <a:buNone/>
            </a:pPr>
            <a:r>
              <a:rPr lang="en" sz="1200">
                <a:solidFill>
                  <a:srgbClr val="999999"/>
                </a:solidFill>
                <a:latin typeface="Karla"/>
                <a:ea typeface="Karla"/>
                <a:cs typeface="Karla"/>
                <a:sym typeface="Karla"/>
              </a:rPr>
              <a:t>The AngularJS team describes it as a “</a:t>
            </a:r>
            <a:r>
              <a:rPr b="1" lang="en" sz="1200">
                <a:solidFill>
                  <a:srgbClr val="999999"/>
                </a:solidFill>
                <a:latin typeface="Karla"/>
                <a:ea typeface="Karla"/>
                <a:cs typeface="Karla"/>
                <a:sym typeface="Karla"/>
              </a:rPr>
              <a:t>structural framework for dynamic web apps.</a:t>
            </a:r>
            <a:r>
              <a:rPr lang="en" sz="1200">
                <a:solidFill>
                  <a:srgbClr val="999999"/>
                </a:solidFill>
                <a:latin typeface="Karla"/>
                <a:ea typeface="Karla"/>
                <a:cs typeface="Karla"/>
                <a:sym typeface="Karla"/>
              </a:rPr>
              <a:t>”</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DDC39"/>
        </a:solidFill>
      </p:bgPr>
    </p:bg>
    <p:spTree>
      <p:nvGrpSpPr>
        <p:cNvPr id="620" name="Shape 620"/>
        <p:cNvGrpSpPr/>
        <p:nvPr/>
      </p:nvGrpSpPr>
      <p:grpSpPr>
        <a:xfrm>
          <a:off x="0" y="0"/>
          <a:ext cx="0" cy="0"/>
          <a:chOff x="0" y="0"/>
          <a:chExt cx="0" cy="0"/>
        </a:xfrm>
      </p:grpSpPr>
      <p:sp>
        <p:nvSpPr>
          <p:cNvPr id="621" name="Shape 621"/>
          <p:cNvSpPr txBox="1"/>
          <p:nvPr/>
        </p:nvSpPr>
        <p:spPr>
          <a:xfrm>
            <a:off x="460000" y="1276350"/>
            <a:ext cx="6699000" cy="1580699"/>
          </a:xfrm>
          <a:prstGeom prst="rect">
            <a:avLst/>
          </a:prstGeom>
          <a:noFill/>
          <a:ln>
            <a:noFill/>
          </a:ln>
        </p:spPr>
        <p:txBody>
          <a:bodyPr anchorCtr="0" anchor="t" bIns="91425" lIns="91425" rIns="91425" tIns="91425">
            <a:noAutofit/>
          </a:bodyPr>
          <a:lstStyle/>
          <a:p>
            <a:pPr lvl="0" rtl="0">
              <a:lnSpc>
                <a:spcPct val="115000"/>
              </a:lnSpc>
              <a:spcBef>
                <a:spcPts val="600"/>
              </a:spcBef>
              <a:buClr>
                <a:schemeClr val="dk1"/>
              </a:buClr>
              <a:buFont typeface="Arial"/>
              <a:buNone/>
            </a:pPr>
            <a:r>
              <a:rPr b="1" lang="en">
                <a:solidFill>
                  <a:srgbClr val="999999"/>
                </a:solidFill>
                <a:latin typeface="Karla"/>
                <a:ea typeface="Karla"/>
                <a:cs typeface="Karla"/>
                <a:sym typeface="Karla"/>
              </a:rPr>
              <a:t>This is the sequence that your code should follow:</a:t>
            </a:r>
          </a:p>
          <a:p>
            <a:pPr indent="-228600" lvl="0" marL="457200" rtl="0">
              <a:lnSpc>
                <a:spcPct val="115000"/>
              </a:lnSpc>
              <a:spcBef>
                <a:spcPts val="600"/>
              </a:spcBef>
              <a:buClr>
                <a:srgbClr val="999999"/>
              </a:buClr>
              <a:buFont typeface="Karla"/>
              <a:buAutoNum type="arabicParenR"/>
            </a:pPr>
            <a:r>
              <a:rPr b="1" lang="en">
                <a:solidFill>
                  <a:srgbClr val="999999"/>
                </a:solidFill>
                <a:latin typeface="Karla"/>
                <a:ea typeface="Karla"/>
                <a:cs typeface="Karla"/>
                <a:sym typeface="Karla"/>
              </a:rPr>
              <a:t>After the page and all of the code is loaded, find </a:t>
            </a:r>
            <a:r>
              <a:rPr b="1" lang="en">
                <a:solidFill>
                  <a:srgbClr val="2196F3"/>
                </a:solidFill>
                <a:latin typeface="Karla"/>
                <a:ea typeface="Karla"/>
                <a:cs typeface="Karla"/>
                <a:sym typeface="Karla"/>
              </a:rPr>
              <a:t>the root element</a:t>
            </a:r>
            <a:r>
              <a:rPr b="1" lang="en">
                <a:solidFill>
                  <a:srgbClr val="999999"/>
                </a:solidFill>
                <a:latin typeface="Karla"/>
                <a:ea typeface="Karla"/>
                <a:cs typeface="Karla"/>
                <a:sym typeface="Karla"/>
              </a:rPr>
              <a:t> of your AngularJS application, which is typically the root of the document.</a:t>
            </a:r>
          </a:p>
          <a:p>
            <a:pPr indent="-228600" lvl="0" marL="457200" rtl="0">
              <a:lnSpc>
                <a:spcPct val="115000"/>
              </a:lnSpc>
              <a:spcBef>
                <a:spcPts val="600"/>
              </a:spcBef>
              <a:buClr>
                <a:srgbClr val="999999"/>
              </a:buClr>
              <a:buFont typeface="Karla"/>
              <a:buAutoNum type="arabicParenR"/>
            </a:pPr>
            <a:r>
              <a:rPr b="1" lang="en">
                <a:solidFill>
                  <a:srgbClr val="999999"/>
                </a:solidFill>
                <a:latin typeface="Karla"/>
                <a:ea typeface="Karla"/>
                <a:cs typeface="Karla"/>
                <a:sym typeface="Karla"/>
              </a:rPr>
              <a:t>Call </a:t>
            </a:r>
            <a:r>
              <a:rPr b="1" lang="en">
                <a:solidFill>
                  <a:srgbClr val="2196F3"/>
                </a:solidFill>
                <a:latin typeface="Karla"/>
                <a:ea typeface="Karla"/>
                <a:cs typeface="Karla"/>
                <a:sym typeface="Karla"/>
              </a:rPr>
              <a:t>angular.bootstrap</a:t>
            </a:r>
            <a:r>
              <a:rPr b="1" lang="en">
                <a:solidFill>
                  <a:srgbClr val="999999"/>
                </a:solidFill>
                <a:latin typeface="Karla"/>
                <a:ea typeface="Karla"/>
                <a:cs typeface="Karla"/>
                <a:sym typeface="Karla"/>
              </a:rPr>
              <a:t> to compile the element into an executable, bi-directionally bound application.</a:t>
            </a:r>
          </a:p>
        </p:txBody>
      </p:sp>
      <p:sp>
        <p:nvSpPr>
          <p:cNvPr id="622" name="Shape 622"/>
          <p:cNvSpPr txBox="1"/>
          <p:nvPr/>
        </p:nvSpPr>
        <p:spPr>
          <a:xfrm>
            <a:off x="993400" y="3322225"/>
            <a:ext cx="5080200" cy="1535399"/>
          </a:xfrm>
          <a:prstGeom prst="rect">
            <a:avLst/>
          </a:prstGeom>
          <a:noFill/>
          <a:ln>
            <a:noFill/>
          </a:ln>
        </p:spPr>
        <p:txBody>
          <a:bodyPr anchorCtr="0" anchor="ctr" bIns="91425" lIns="91425" rIns="91425" tIns="91425">
            <a:noAutofit/>
          </a:bodyPr>
          <a:lstStyle/>
          <a:p>
            <a:pPr lvl="0" rtl="0">
              <a:lnSpc>
                <a:spcPct val="115000"/>
              </a:lnSpc>
              <a:spcBef>
                <a:spcPts val="0"/>
              </a:spcBef>
              <a:spcAft>
                <a:spcPts val="0"/>
              </a:spcAft>
              <a:buNone/>
            </a:pPr>
            <a:r>
              <a:rPr lang="en" sz="1200">
                <a:solidFill>
                  <a:srgbClr val="333333"/>
                </a:solidFill>
                <a:highlight>
                  <a:srgbClr val="F5F5F5"/>
                </a:highlight>
                <a:latin typeface="Consolas"/>
                <a:ea typeface="Consolas"/>
                <a:cs typeface="Consolas"/>
                <a:sym typeface="Consolas"/>
              </a:rPr>
              <a:t>&lt;body&gt;</a:t>
            </a:r>
          </a:p>
          <a:p>
            <a:pPr indent="0" lvl="0" marL="0" rtl="0">
              <a:lnSpc>
                <a:spcPct val="115000"/>
              </a:lnSpc>
              <a:spcBef>
                <a:spcPts val="0"/>
              </a:spcBef>
              <a:spcAft>
                <a:spcPts val="0"/>
              </a:spcAft>
              <a:buNone/>
            </a:pPr>
            <a:r>
              <a:rPr lang="en" sz="1200">
                <a:solidFill>
                  <a:srgbClr val="333333"/>
                </a:solidFill>
                <a:highlight>
                  <a:srgbClr val="F5F5F5"/>
                </a:highlight>
                <a:latin typeface="Consolas"/>
                <a:ea typeface="Consolas"/>
                <a:cs typeface="Consolas"/>
                <a:sym typeface="Consolas"/>
              </a:rPr>
              <a:t>    &lt;div id=</a:t>
            </a:r>
            <a:r>
              <a:rPr lang="en" sz="1200">
                <a:solidFill>
                  <a:srgbClr val="DD1144"/>
                </a:solidFill>
                <a:highlight>
                  <a:srgbClr val="F5F5F5"/>
                </a:highlight>
                <a:latin typeface="Consolas"/>
                <a:ea typeface="Consolas"/>
                <a:cs typeface="Consolas"/>
                <a:sym typeface="Consolas"/>
              </a:rPr>
              <a:t>'</a:t>
            </a:r>
            <a:r>
              <a:rPr b="1" lang="en" sz="1200">
                <a:solidFill>
                  <a:srgbClr val="FF9800"/>
                </a:solidFill>
                <a:highlight>
                  <a:srgbClr val="F5F5F5"/>
                </a:highlight>
                <a:latin typeface="Consolas"/>
                <a:ea typeface="Consolas"/>
                <a:cs typeface="Consolas"/>
                <a:sym typeface="Consolas"/>
              </a:rPr>
              <a:t>my-app</a:t>
            </a:r>
            <a:r>
              <a:rPr lang="en" sz="1200">
                <a:solidFill>
                  <a:srgbClr val="DD1144"/>
                </a:solidFill>
                <a:highlight>
                  <a:srgbClr val="F5F5F5"/>
                </a:highlight>
                <a:latin typeface="Consolas"/>
                <a:ea typeface="Consolas"/>
                <a:cs typeface="Consolas"/>
                <a:sym typeface="Consolas"/>
              </a:rPr>
              <a:t>'</a:t>
            </a:r>
            <a:r>
              <a:rPr lang="en" sz="1200">
                <a:solidFill>
                  <a:srgbClr val="333333"/>
                </a:solidFill>
                <a:highlight>
                  <a:srgbClr val="F5F5F5"/>
                </a:highlight>
                <a:latin typeface="Consolas"/>
                <a:ea typeface="Consolas"/>
                <a:cs typeface="Consolas"/>
                <a:sym typeface="Consolas"/>
              </a:rPr>
              <a:t>&gt;&lt;/div&gt;</a:t>
            </a:r>
          </a:p>
          <a:p>
            <a:pPr indent="0" lvl="0" marL="0" rtl="0">
              <a:lnSpc>
                <a:spcPct val="115000"/>
              </a:lnSpc>
              <a:spcBef>
                <a:spcPts val="0"/>
              </a:spcBef>
              <a:spcAft>
                <a:spcPts val="0"/>
              </a:spcAft>
              <a:buNone/>
            </a:pPr>
            <a:r>
              <a:rPr lang="en" sz="1200">
                <a:solidFill>
                  <a:srgbClr val="333333"/>
                </a:solidFill>
                <a:highlight>
                  <a:srgbClr val="F5F5F5"/>
                </a:highlight>
                <a:latin typeface="Consolas"/>
                <a:ea typeface="Consolas"/>
                <a:cs typeface="Consolas"/>
                <a:sym typeface="Consolas"/>
              </a:rPr>
              <a:t>    &lt;script&gt;</a:t>
            </a:r>
          </a:p>
          <a:p>
            <a:pPr lvl="0" rtl="0">
              <a:lnSpc>
                <a:spcPct val="115000"/>
              </a:lnSpc>
              <a:spcBef>
                <a:spcPts val="0"/>
              </a:spcBef>
              <a:buNone/>
            </a:pPr>
            <a:r>
              <a:rPr lang="en" sz="1200">
                <a:solidFill>
                  <a:srgbClr val="333333"/>
                </a:solidFill>
                <a:highlight>
                  <a:srgbClr val="F5F5F5"/>
                </a:highlight>
                <a:latin typeface="Consolas"/>
                <a:ea typeface="Consolas"/>
                <a:cs typeface="Consolas"/>
                <a:sym typeface="Consolas"/>
              </a:rPr>
              <a:t>        var </a:t>
            </a:r>
            <a:r>
              <a:rPr lang="en" sz="1200">
                <a:solidFill>
                  <a:srgbClr val="DD1144"/>
                </a:solidFill>
                <a:highlight>
                  <a:srgbClr val="F5F5F5"/>
                </a:highlight>
                <a:latin typeface="Consolas"/>
                <a:ea typeface="Consolas"/>
                <a:cs typeface="Consolas"/>
                <a:sym typeface="Consolas"/>
              </a:rPr>
              <a:t>el</a:t>
            </a:r>
            <a:r>
              <a:rPr lang="en" sz="1200">
                <a:solidFill>
                  <a:srgbClr val="333333"/>
                </a:solidFill>
                <a:highlight>
                  <a:srgbClr val="F5F5F5"/>
                </a:highlight>
                <a:latin typeface="Consolas"/>
                <a:ea typeface="Consolas"/>
                <a:cs typeface="Consolas"/>
                <a:sym typeface="Consolas"/>
              </a:rPr>
              <a:t> = document.getElementById(</a:t>
            </a:r>
            <a:r>
              <a:rPr lang="en" sz="1200">
                <a:solidFill>
                  <a:srgbClr val="DD1144"/>
                </a:solidFill>
                <a:highlight>
                  <a:srgbClr val="F5F5F5"/>
                </a:highlight>
                <a:latin typeface="Consolas"/>
                <a:ea typeface="Consolas"/>
                <a:cs typeface="Consolas"/>
                <a:sym typeface="Consolas"/>
              </a:rPr>
              <a:t>'</a:t>
            </a:r>
            <a:r>
              <a:rPr b="1" lang="en" sz="1200">
                <a:solidFill>
                  <a:srgbClr val="FF9800"/>
                </a:solidFill>
                <a:highlight>
                  <a:srgbClr val="F5F5F5"/>
                </a:highlight>
                <a:latin typeface="Consolas"/>
                <a:ea typeface="Consolas"/>
                <a:cs typeface="Consolas"/>
                <a:sym typeface="Consolas"/>
              </a:rPr>
              <a:t>my-app</a:t>
            </a:r>
            <a:r>
              <a:rPr lang="en" sz="1200">
                <a:solidFill>
                  <a:srgbClr val="DD1144"/>
                </a:solidFill>
                <a:highlight>
                  <a:srgbClr val="F5F5F5"/>
                </a:highlight>
                <a:latin typeface="Consolas"/>
                <a:ea typeface="Consolas"/>
                <a:cs typeface="Consolas"/>
                <a:sym typeface="Consolas"/>
              </a:rPr>
              <a:t>'</a:t>
            </a:r>
            <a:r>
              <a:rPr lang="en" sz="1200">
                <a:solidFill>
                  <a:srgbClr val="333333"/>
                </a:solidFill>
                <a:highlight>
                  <a:srgbClr val="F5F5F5"/>
                </a:highlight>
                <a:latin typeface="Consolas"/>
                <a:ea typeface="Consolas"/>
                <a:cs typeface="Consolas"/>
                <a:sym typeface="Consolas"/>
              </a:rPr>
              <a:t>);</a:t>
            </a:r>
          </a:p>
          <a:p>
            <a:pPr lvl="0" rtl="0">
              <a:lnSpc>
                <a:spcPct val="115000"/>
              </a:lnSpc>
              <a:spcBef>
                <a:spcPts val="0"/>
              </a:spcBef>
              <a:buNone/>
            </a:pPr>
            <a:r>
              <a:rPr lang="en" sz="1200">
                <a:solidFill>
                  <a:srgbClr val="333333"/>
                </a:solidFill>
                <a:highlight>
                  <a:srgbClr val="F5F5F5"/>
                </a:highlight>
                <a:latin typeface="Consolas"/>
                <a:ea typeface="Consolas"/>
                <a:cs typeface="Consolas"/>
                <a:sym typeface="Consolas"/>
              </a:rPr>
              <a:t>        angular.bootstrap(</a:t>
            </a:r>
            <a:r>
              <a:rPr lang="en" sz="1200">
                <a:solidFill>
                  <a:srgbClr val="DD1144"/>
                </a:solidFill>
                <a:highlight>
                  <a:srgbClr val="F5F5F5"/>
                </a:highlight>
                <a:latin typeface="Consolas"/>
                <a:ea typeface="Consolas"/>
                <a:cs typeface="Consolas"/>
                <a:sym typeface="Consolas"/>
              </a:rPr>
              <a:t>el</a:t>
            </a:r>
            <a:r>
              <a:rPr lang="en" sz="1200">
                <a:solidFill>
                  <a:srgbClr val="333333"/>
                </a:solidFill>
                <a:highlight>
                  <a:srgbClr val="F5F5F5"/>
                </a:highlight>
                <a:latin typeface="Consolas"/>
                <a:ea typeface="Consolas"/>
                <a:cs typeface="Consolas"/>
                <a:sym typeface="Consolas"/>
              </a:rPr>
              <a:t>, [</a:t>
            </a:r>
            <a:r>
              <a:rPr lang="en" sz="1200">
                <a:solidFill>
                  <a:srgbClr val="DD1144"/>
                </a:solidFill>
                <a:highlight>
                  <a:srgbClr val="F5F5F5"/>
                </a:highlight>
                <a:latin typeface="Consolas"/>
                <a:ea typeface="Consolas"/>
                <a:cs typeface="Consolas"/>
                <a:sym typeface="Consolas"/>
              </a:rPr>
              <a:t>'</a:t>
            </a:r>
            <a:r>
              <a:rPr b="1" lang="en" sz="1200">
                <a:solidFill>
                  <a:srgbClr val="FF9800"/>
                </a:solidFill>
                <a:highlight>
                  <a:srgbClr val="F5F5F5"/>
                </a:highlight>
                <a:latin typeface="Consolas"/>
                <a:ea typeface="Consolas"/>
                <a:cs typeface="Consolas"/>
                <a:sym typeface="Consolas"/>
              </a:rPr>
              <a:t>module1</a:t>
            </a:r>
            <a:r>
              <a:rPr lang="en" sz="1200">
                <a:solidFill>
                  <a:srgbClr val="DD1144"/>
                </a:solidFill>
                <a:highlight>
                  <a:srgbClr val="F5F5F5"/>
                </a:highlight>
                <a:latin typeface="Consolas"/>
                <a:ea typeface="Consolas"/>
                <a:cs typeface="Consolas"/>
                <a:sym typeface="Consolas"/>
              </a:rPr>
              <a:t>'</a:t>
            </a:r>
            <a:r>
              <a:rPr lang="en" sz="1200">
                <a:solidFill>
                  <a:srgbClr val="333333"/>
                </a:solidFill>
                <a:highlight>
                  <a:srgbClr val="F5F5F5"/>
                </a:highlight>
                <a:latin typeface="Consolas"/>
                <a:ea typeface="Consolas"/>
                <a:cs typeface="Consolas"/>
                <a:sym typeface="Consolas"/>
              </a:rPr>
              <a:t>,</a:t>
            </a:r>
            <a:r>
              <a:rPr lang="en" sz="1200">
                <a:solidFill>
                  <a:srgbClr val="DD1144"/>
                </a:solidFill>
                <a:highlight>
                  <a:srgbClr val="F5F5F5"/>
                </a:highlight>
                <a:latin typeface="Consolas"/>
                <a:ea typeface="Consolas"/>
                <a:cs typeface="Consolas"/>
                <a:sym typeface="Consolas"/>
              </a:rPr>
              <a:t> '</a:t>
            </a:r>
            <a:r>
              <a:rPr b="1" lang="en" sz="1200">
                <a:solidFill>
                  <a:srgbClr val="FF9800"/>
                </a:solidFill>
                <a:highlight>
                  <a:srgbClr val="F5F5F5"/>
                </a:highlight>
                <a:latin typeface="Consolas"/>
                <a:ea typeface="Consolas"/>
                <a:cs typeface="Consolas"/>
                <a:sym typeface="Consolas"/>
              </a:rPr>
              <a:t>module2</a:t>
            </a:r>
            <a:r>
              <a:rPr lang="en" sz="1200">
                <a:solidFill>
                  <a:srgbClr val="DD1144"/>
                </a:solidFill>
                <a:highlight>
                  <a:srgbClr val="F5F5F5"/>
                </a:highlight>
                <a:latin typeface="Consolas"/>
                <a:ea typeface="Consolas"/>
                <a:cs typeface="Consolas"/>
                <a:sym typeface="Consolas"/>
              </a:rPr>
              <a:t>'</a:t>
            </a:r>
            <a:r>
              <a:rPr lang="en" sz="1200">
                <a:solidFill>
                  <a:srgbClr val="333333"/>
                </a:solidFill>
                <a:highlight>
                  <a:srgbClr val="F5F5F5"/>
                </a:highlight>
                <a:latin typeface="Consolas"/>
                <a:ea typeface="Consolas"/>
                <a:cs typeface="Consolas"/>
                <a:sym typeface="Consolas"/>
              </a:rPr>
              <a:t>]);</a:t>
            </a:r>
          </a:p>
          <a:p>
            <a:pPr indent="0" lvl="0" marL="0" rtl="0">
              <a:lnSpc>
                <a:spcPct val="115000"/>
              </a:lnSpc>
              <a:spcBef>
                <a:spcPts val="0"/>
              </a:spcBef>
              <a:spcAft>
                <a:spcPts val="0"/>
              </a:spcAft>
              <a:buNone/>
            </a:pPr>
            <a:r>
              <a:rPr lang="en" sz="1200">
                <a:solidFill>
                  <a:srgbClr val="333333"/>
                </a:solidFill>
                <a:highlight>
                  <a:srgbClr val="F5F5F5"/>
                </a:highlight>
                <a:latin typeface="Consolas"/>
                <a:ea typeface="Consolas"/>
                <a:cs typeface="Consolas"/>
                <a:sym typeface="Consolas"/>
              </a:rPr>
              <a:t>    &lt;/script&gt;</a:t>
            </a:r>
          </a:p>
          <a:p>
            <a:pPr lvl="0" rtl="0">
              <a:lnSpc>
                <a:spcPct val="115000"/>
              </a:lnSpc>
              <a:spcBef>
                <a:spcPts val="0"/>
              </a:spcBef>
              <a:spcAft>
                <a:spcPts val="0"/>
              </a:spcAft>
              <a:buNone/>
            </a:pPr>
            <a:r>
              <a:rPr lang="en" sz="1200">
                <a:solidFill>
                  <a:srgbClr val="333333"/>
                </a:solidFill>
                <a:highlight>
                  <a:srgbClr val="F5F5F5"/>
                </a:highlight>
                <a:latin typeface="Consolas"/>
                <a:ea typeface="Consolas"/>
                <a:cs typeface="Consolas"/>
                <a:sym typeface="Consolas"/>
              </a:rPr>
              <a:t>&lt;/body&gt;</a:t>
            </a:r>
          </a:p>
        </p:txBody>
      </p:sp>
      <p:sp>
        <p:nvSpPr>
          <p:cNvPr id="623" name="Shape 623"/>
          <p:cNvSpPr txBox="1"/>
          <p:nvPr>
            <p:ph type="title"/>
          </p:nvPr>
        </p:nvSpPr>
        <p:spPr>
          <a:xfrm>
            <a:off x="901200" y="436700"/>
            <a:ext cx="5627099" cy="409500"/>
          </a:xfrm>
          <a:prstGeom prst="rect">
            <a:avLst/>
          </a:prstGeom>
        </p:spPr>
        <p:txBody>
          <a:bodyPr anchorCtr="0" anchor="b" bIns="91425" lIns="91425" rIns="91425" tIns="91425">
            <a:noAutofit/>
          </a:bodyPr>
          <a:lstStyle/>
          <a:p>
            <a:pPr lvl="0" rtl="0">
              <a:spcBef>
                <a:spcPts val="0"/>
              </a:spcBef>
              <a:buNone/>
            </a:pPr>
            <a:r>
              <a:rPr lang="en" sz="2400"/>
              <a:t>Manual Initialization</a:t>
            </a:r>
          </a:p>
        </p:txBody>
      </p:sp>
      <p:sp>
        <p:nvSpPr>
          <p:cNvPr id="624" name="Shape 624"/>
          <p:cNvSpPr txBox="1"/>
          <p:nvPr/>
        </p:nvSpPr>
        <p:spPr>
          <a:xfrm>
            <a:off x="460000" y="742950"/>
            <a:ext cx="6854099" cy="460800"/>
          </a:xfrm>
          <a:prstGeom prst="rect">
            <a:avLst/>
          </a:prstGeom>
          <a:noFill/>
          <a:ln>
            <a:noFill/>
          </a:ln>
        </p:spPr>
        <p:txBody>
          <a:bodyPr anchorCtr="0" anchor="t" bIns="91425" lIns="91425" rIns="91425" tIns="91425">
            <a:noAutofit/>
          </a:bodyPr>
          <a:lstStyle/>
          <a:p>
            <a:pPr lvl="0" rtl="0">
              <a:spcBef>
                <a:spcPts val="600"/>
              </a:spcBef>
              <a:buNone/>
            </a:pPr>
            <a:r>
              <a:rPr lang="en" sz="1100" u="sng">
                <a:solidFill>
                  <a:schemeClr val="hlink"/>
                </a:solidFill>
                <a:latin typeface="Karla"/>
                <a:ea typeface="Karla"/>
                <a:cs typeface="Karla"/>
                <a:sym typeface="Karla"/>
                <a:hlinkClick r:id="rId3"/>
              </a:rPr>
              <a:t>https://github.com/bhovhannes/trainings/blob/master/angular/examples/09-bootstrap/index.html</a:t>
            </a:r>
            <a:r>
              <a:rPr lang="en" sz="1100">
                <a:solidFill>
                  <a:srgbClr val="999999"/>
                </a:solidFill>
                <a:latin typeface="Karla"/>
                <a:ea typeface="Karla"/>
                <a:cs typeface="Karla"/>
                <a:sym typeface="Karla"/>
              </a:rPr>
              <a:t> </a:t>
            </a:r>
          </a:p>
        </p:txBody>
      </p:sp>
      <p:grpSp>
        <p:nvGrpSpPr>
          <p:cNvPr id="625" name="Shape 625"/>
          <p:cNvGrpSpPr/>
          <p:nvPr/>
        </p:nvGrpSpPr>
        <p:grpSpPr>
          <a:xfrm>
            <a:off x="536199" y="414717"/>
            <a:ext cx="304008" cy="326513"/>
            <a:chOff x="616425" y="2329600"/>
            <a:chExt cx="361700" cy="388475"/>
          </a:xfrm>
        </p:grpSpPr>
        <p:sp>
          <p:nvSpPr>
            <p:cNvPr id="626" name="Shape 626"/>
            <p:cNvSpPr/>
            <p:nvPr/>
          </p:nvSpPr>
          <p:spPr>
            <a:xfrm>
              <a:off x="616425" y="2329600"/>
              <a:ext cx="361700" cy="388475"/>
            </a:xfrm>
            <a:custGeom>
              <a:pathLst>
                <a:path extrusionOk="0" fill="none" h="15539" w="14468">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27" name="Shape 627"/>
            <p:cNvSpPr/>
            <p:nvPr/>
          </p:nvSpPr>
          <p:spPr>
            <a:xfrm>
              <a:off x="704725" y="2545750"/>
              <a:ext cx="185125" cy="25"/>
            </a:xfrm>
            <a:custGeom>
              <a:pathLst>
                <a:path extrusionOk="0" fill="none" h="1" w="7405">
                  <a:moveTo>
                    <a:pt x="7404" y="0"/>
                  </a:moveTo>
                  <a:lnTo>
                    <a:pt x="0" y="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28" name="Shape 628"/>
            <p:cNvSpPr/>
            <p:nvPr/>
          </p:nvSpPr>
          <p:spPr>
            <a:xfrm>
              <a:off x="811875" y="2626125"/>
              <a:ext cx="31075" cy="31075"/>
            </a:xfrm>
            <a:custGeom>
              <a:pathLst>
                <a:path extrusionOk="0" fill="none" h="1243" w="1243">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29" name="Shape 629"/>
            <p:cNvSpPr/>
            <p:nvPr/>
          </p:nvSpPr>
          <p:spPr>
            <a:xfrm>
              <a:off x="751000" y="2568275"/>
              <a:ext cx="54200" cy="53600"/>
            </a:xfrm>
            <a:custGeom>
              <a:pathLst>
                <a:path extrusionOk="0" fill="none" h="2144" w="2168">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30" name="Shape 630"/>
            <p:cNvSpPr/>
            <p:nvPr/>
          </p:nvSpPr>
          <p:spPr>
            <a:xfrm>
              <a:off x="769875" y="2662650"/>
              <a:ext cx="23775" cy="23775"/>
            </a:xfrm>
            <a:custGeom>
              <a:pathLst>
                <a:path extrusionOk="0" fill="none" h="951" w="951">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31" name="Shape 631"/>
            <p:cNvSpPr/>
            <p:nvPr/>
          </p:nvSpPr>
          <p:spPr>
            <a:xfrm>
              <a:off x="799700" y="2503125"/>
              <a:ext cx="24375" cy="23775"/>
            </a:xfrm>
            <a:custGeom>
              <a:pathLst>
                <a:path extrusionOk="0" fill="none" h="951" w="975">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32" name="Shape 632"/>
            <p:cNvSpPr/>
            <p:nvPr/>
          </p:nvSpPr>
          <p:spPr>
            <a:xfrm>
              <a:off x="766825" y="2388050"/>
              <a:ext cx="60925" cy="25"/>
            </a:xfrm>
            <a:custGeom>
              <a:pathLst>
                <a:path extrusionOk="0" fill="none" h="1" w="2437">
                  <a:moveTo>
                    <a:pt x="2436" y="0"/>
                  </a:moveTo>
                  <a:lnTo>
                    <a:pt x="1" y="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33" name="Shape 633"/>
            <p:cNvSpPr/>
            <p:nvPr/>
          </p:nvSpPr>
          <p:spPr>
            <a:xfrm>
              <a:off x="769875" y="2456250"/>
              <a:ext cx="31075" cy="31075"/>
            </a:xfrm>
            <a:custGeom>
              <a:pathLst>
                <a:path extrusionOk="0" fill="none" h="1243" w="1243">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634" name="Shape 634"/>
          <p:cNvSpPr txBox="1"/>
          <p:nvPr/>
        </p:nvSpPr>
        <p:spPr>
          <a:xfrm>
            <a:off x="460000" y="2876550"/>
            <a:ext cx="6699000" cy="460800"/>
          </a:xfrm>
          <a:prstGeom prst="rect">
            <a:avLst/>
          </a:prstGeom>
          <a:noFill/>
          <a:ln>
            <a:noFill/>
          </a:ln>
        </p:spPr>
        <p:txBody>
          <a:bodyPr anchorCtr="0" anchor="t" bIns="91425" lIns="91425" rIns="91425" tIns="91425">
            <a:noAutofit/>
          </a:bodyPr>
          <a:lstStyle/>
          <a:p>
            <a:pPr lvl="0" rtl="0">
              <a:lnSpc>
                <a:spcPct val="115000"/>
              </a:lnSpc>
              <a:spcBef>
                <a:spcPts val="600"/>
              </a:spcBef>
              <a:buNone/>
            </a:pPr>
            <a:r>
              <a:rPr b="1" lang="en">
                <a:solidFill>
                  <a:srgbClr val="999999"/>
                </a:solidFill>
                <a:latin typeface="Karla"/>
                <a:ea typeface="Karla"/>
                <a:cs typeface="Karla"/>
                <a:sym typeface="Karla"/>
              </a:rPr>
              <a:t>Example:</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C107"/>
        </a:solidFill>
      </p:bgPr>
    </p:bg>
    <p:spTree>
      <p:nvGrpSpPr>
        <p:cNvPr id="638" name="Shape 638"/>
        <p:cNvGrpSpPr/>
        <p:nvPr/>
      </p:nvGrpSpPr>
      <p:grpSpPr>
        <a:xfrm>
          <a:off x="0" y="0"/>
          <a:ext cx="0" cy="0"/>
          <a:chOff x="0" y="0"/>
          <a:chExt cx="0" cy="0"/>
        </a:xfrm>
      </p:grpSpPr>
      <p:sp>
        <p:nvSpPr>
          <p:cNvPr id="639" name="Shape 639"/>
          <p:cNvSpPr txBox="1"/>
          <p:nvPr>
            <p:ph type="ctrTitle"/>
          </p:nvPr>
        </p:nvSpPr>
        <p:spPr>
          <a:xfrm>
            <a:off x="648300" y="1583350"/>
            <a:ext cx="3522300" cy="2989799"/>
          </a:xfrm>
          <a:prstGeom prst="rect">
            <a:avLst/>
          </a:prstGeom>
        </p:spPr>
        <p:txBody>
          <a:bodyPr anchorCtr="0" anchor="b" bIns="91425" lIns="91425" rIns="91425" tIns="91425">
            <a:noAutofit/>
          </a:bodyPr>
          <a:lstStyle/>
          <a:p>
            <a:pPr lvl="0" rtl="0">
              <a:spcBef>
                <a:spcPts val="0"/>
              </a:spcBef>
              <a:buNone/>
            </a:pPr>
            <a:r>
              <a:rPr lang="en" sz="7200">
                <a:solidFill>
                  <a:srgbClr val="FFC107"/>
                </a:solidFill>
              </a:rPr>
              <a:t>7.</a:t>
            </a:r>
          </a:p>
          <a:p>
            <a:pPr lvl="0" rtl="0">
              <a:spcBef>
                <a:spcPts val="0"/>
              </a:spcBef>
              <a:buNone/>
            </a:pPr>
            <a:r>
              <a:rPr lang="en"/>
              <a:t>Intro to ngMock</a:t>
            </a:r>
          </a:p>
        </p:txBody>
      </p:sp>
      <p:sp>
        <p:nvSpPr>
          <p:cNvPr id="640" name="Shape 640"/>
          <p:cNvSpPr txBox="1"/>
          <p:nvPr>
            <p:ph idx="1" type="subTitle"/>
          </p:nvPr>
        </p:nvSpPr>
        <p:spPr>
          <a:xfrm>
            <a:off x="5522200" y="3494300"/>
            <a:ext cx="3108899" cy="1031699"/>
          </a:xfrm>
          <a:prstGeom prst="rect">
            <a:avLst/>
          </a:prstGeom>
        </p:spPr>
        <p:txBody>
          <a:bodyPr anchorCtr="0" anchor="b" bIns="91425" lIns="91425" rIns="91425" tIns="91425">
            <a:noAutofit/>
          </a:bodyPr>
          <a:lstStyle/>
          <a:p>
            <a:pPr lvl="0" rtl="0">
              <a:spcBef>
                <a:spcPts val="0"/>
              </a:spcBef>
              <a:buNone/>
            </a:pPr>
            <a:r>
              <a:rPr lang="en"/>
              <a:t>angular.mock.module</a:t>
            </a:r>
          </a:p>
          <a:p>
            <a:pPr lvl="0" rtl="0">
              <a:spcBef>
                <a:spcPts val="0"/>
              </a:spcBef>
              <a:buNone/>
            </a:pPr>
            <a:r>
              <a:rPr lang="en"/>
              <a:t>and</a:t>
            </a:r>
          </a:p>
          <a:p>
            <a:pPr lvl="0" rtl="0">
              <a:spcBef>
                <a:spcPts val="0"/>
              </a:spcBef>
              <a:buNone/>
            </a:pPr>
            <a:r>
              <a:rPr lang="en"/>
              <a:t>angular.mock.inject</a:t>
            </a: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DDC39"/>
        </a:solidFill>
      </p:bgPr>
    </p:bg>
    <p:spTree>
      <p:nvGrpSpPr>
        <p:cNvPr id="644" name="Shape 644"/>
        <p:cNvGrpSpPr/>
        <p:nvPr/>
      </p:nvGrpSpPr>
      <p:grpSpPr>
        <a:xfrm>
          <a:off x="0" y="0"/>
          <a:ext cx="0" cy="0"/>
          <a:chOff x="0" y="0"/>
          <a:chExt cx="0" cy="0"/>
        </a:xfrm>
      </p:grpSpPr>
      <p:sp>
        <p:nvSpPr>
          <p:cNvPr id="645" name="Shape 645"/>
          <p:cNvSpPr txBox="1"/>
          <p:nvPr>
            <p:ph type="title"/>
          </p:nvPr>
        </p:nvSpPr>
        <p:spPr>
          <a:xfrm>
            <a:off x="841000" y="665300"/>
            <a:ext cx="4801499" cy="409500"/>
          </a:xfrm>
          <a:prstGeom prst="rect">
            <a:avLst/>
          </a:prstGeom>
        </p:spPr>
        <p:txBody>
          <a:bodyPr anchorCtr="0" anchor="b" bIns="91425" lIns="91425" rIns="91425" tIns="91425">
            <a:noAutofit/>
          </a:bodyPr>
          <a:lstStyle/>
          <a:p>
            <a:pPr lvl="0" rtl="0">
              <a:spcBef>
                <a:spcPts val="0"/>
              </a:spcBef>
              <a:buNone/>
            </a:pPr>
            <a:r>
              <a:rPr lang="en" sz="2400"/>
              <a:t>Overview</a:t>
            </a:r>
          </a:p>
        </p:txBody>
      </p:sp>
      <p:sp>
        <p:nvSpPr>
          <p:cNvPr id="646" name="Shape 646"/>
          <p:cNvSpPr txBox="1"/>
          <p:nvPr/>
        </p:nvSpPr>
        <p:spPr>
          <a:xfrm>
            <a:off x="841000" y="3105150"/>
            <a:ext cx="5905200" cy="621300"/>
          </a:xfrm>
          <a:prstGeom prst="rect">
            <a:avLst/>
          </a:prstGeom>
          <a:noFill/>
          <a:ln>
            <a:noFill/>
          </a:ln>
        </p:spPr>
        <p:txBody>
          <a:bodyPr anchorCtr="0" anchor="t" bIns="91425" lIns="91425" rIns="91425" tIns="91425">
            <a:noAutofit/>
          </a:bodyPr>
          <a:lstStyle/>
          <a:p>
            <a:pPr lvl="0" rtl="0">
              <a:spcBef>
                <a:spcPts val="600"/>
              </a:spcBef>
              <a:buNone/>
            </a:pPr>
            <a:r>
              <a:rPr b="1" i="1" lang="en">
                <a:solidFill>
                  <a:srgbClr val="999999"/>
                </a:solidFill>
                <a:latin typeface="Karla"/>
                <a:ea typeface="Karla"/>
                <a:cs typeface="Karla"/>
                <a:sym typeface="Karla"/>
              </a:rPr>
              <a:t>ngMock</a:t>
            </a:r>
            <a:r>
              <a:rPr lang="en">
                <a:solidFill>
                  <a:srgbClr val="999999"/>
                </a:solidFill>
                <a:latin typeface="Karla"/>
                <a:ea typeface="Karla"/>
                <a:cs typeface="Karla"/>
                <a:sym typeface="Karla"/>
              </a:rPr>
              <a:t> is distributed separately as </a:t>
            </a:r>
            <a:r>
              <a:rPr b="1" lang="en">
                <a:solidFill>
                  <a:srgbClr val="2196F3"/>
                </a:solidFill>
                <a:latin typeface="Karla"/>
                <a:ea typeface="Karla"/>
                <a:cs typeface="Karla"/>
                <a:sym typeface="Karla"/>
              </a:rPr>
              <a:t>angular-mocks.js</a:t>
            </a:r>
          </a:p>
        </p:txBody>
      </p:sp>
      <p:sp>
        <p:nvSpPr>
          <p:cNvPr id="647" name="Shape 647"/>
          <p:cNvSpPr txBox="1"/>
          <p:nvPr/>
        </p:nvSpPr>
        <p:spPr>
          <a:xfrm>
            <a:off x="841000" y="1200150"/>
            <a:ext cx="5905200" cy="714300"/>
          </a:xfrm>
          <a:prstGeom prst="rect">
            <a:avLst/>
          </a:prstGeom>
          <a:noFill/>
          <a:ln>
            <a:noFill/>
          </a:ln>
        </p:spPr>
        <p:txBody>
          <a:bodyPr anchorCtr="0" anchor="t" bIns="91425" lIns="91425" rIns="91425" tIns="91425">
            <a:noAutofit/>
          </a:bodyPr>
          <a:lstStyle/>
          <a:p>
            <a:pPr lvl="0" rtl="0">
              <a:spcBef>
                <a:spcPts val="600"/>
              </a:spcBef>
              <a:buNone/>
            </a:pPr>
            <a:r>
              <a:rPr b="1" lang="en">
                <a:solidFill>
                  <a:srgbClr val="999999"/>
                </a:solidFill>
                <a:latin typeface="Karla"/>
                <a:ea typeface="Karla"/>
                <a:cs typeface="Karla"/>
                <a:sym typeface="Karla"/>
              </a:rPr>
              <a:t>The </a:t>
            </a:r>
            <a:r>
              <a:rPr b="1" i="1" lang="en">
                <a:solidFill>
                  <a:srgbClr val="999999"/>
                </a:solidFill>
                <a:latin typeface="Karla"/>
                <a:ea typeface="Karla"/>
                <a:cs typeface="Karla"/>
                <a:sym typeface="Karla"/>
              </a:rPr>
              <a:t>ngMock</a:t>
            </a:r>
            <a:r>
              <a:rPr b="1" lang="en">
                <a:solidFill>
                  <a:srgbClr val="999999"/>
                </a:solidFill>
                <a:latin typeface="Karla"/>
                <a:ea typeface="Karla"/>
                <a:cs typeface="Karla"/>
                <a:sym typeface="Karla"/>
              </a:rPr>
              <a:t> module provides support to inject and mock Angular services into unit tests.</a:t>
            </a:r>
          </a:p>
        </p:txBody>
      </p:sp>
      <p:sp>
        <p:nvSpPr>
          <p:cNvPr id="648" name="Shape 648"/>
          <p:cNvSpPr txBox="1"/>
          <p:nvPr/>
        </p:nvSpPr>
        <p:spPr>
          <a:xfrm>
            <a:off x="841000" y="2038350"/>
            <a:ext cx="5905200" cy="919499"/>
          </a:xfrm>
          <a:prstGeom prst="rect">
            <a:avLst/>
          </a:prstGeom>
          <a:noFill/>
          <a:ln>
            <a:noFill/>
          </a:ln>
        </p:spPr>
        <p:txBody>
          <a:bodyPr anchorCtr="0" anchor="t" bIns="91425" lIns="91425" rIns="91425" tIns="91425">
            <a:noAutofit/>
          </a:bodyPr>
          <a:lstStyle/>
          <a:p>
            <a:pPr lvl="0" rtl="0">
              <a:spcBef>
                <a:spcPts val="600"/>
              </a:spcBef>
              <a:buNone/>
            </a:pPr>
            <a:r>
              <a:rPr b="1" lang="en">
                <a:solidFill>
                  <a:srgbClr val="999999"/>
                </a:solidFill>
                <a:latin typeface="Karla"/>
                <a:ea typeface="Karla"/>
                <a:cs typeface="Karla"/>
                <a:sym typeface="Karla"/>
              </a:rPr>
              <a:t>In addition, </a:t>
            </a:r>
            <a:r>
              <a:rPr b="1" i="1" lang="en">
                <a:solidFill>
                  <a:srgbClr val="999999"/>
                </a:solidFill>
                <a:latin typeface="Karla"/>
                <a:ea typeface="Karla"/>
                <a:cs typeface="Karla"/>
                <a:sym typeface="Karla"/>
              </a:rPr>
              <a:t>ngMock</a:t>
            </a:r>
            <a:r>
              <a:rPr b="1" lang="en">
                <a:solidFill>
                  <a:srgbClr val="999999"/>
                </a:solidFill>
                <a:latin typeface="Karla"/>
                <a:ea typeface="Karla"/>
                <a:cs typeface="Karla"/>
                <a:sym typeface="Karla"/>
              </a:rPr>
              <a:t> also extends various core </a:t>
            </a:r>
            <a:r>
              <a:rPr b="1" i="1" lang="en">
                <a:solidFill>
                  <a:srgbClr val="999999"/>
                </a:solidFill>
                <a:latin typeface="Karla"/>
                <a:ea typeface="Karla"/>
                <a:cs typeface="Karla"/>
                <a:sym typeface="Karla"/>
              </a:rPr>
              <a:t>ng</a:t>
            </a:r>
            <a:r>
              <a:rPr b="1" lang="en">
                <a:solidFill>
                  <a:srgbClr val="999999"/>
                </a:solidFill>
                <a:latin typeface="Karla"/>
                <a:ea typeface="Karla"/>
                <a:cs typeface="Karla"/>
                <a:sym typeface="Karla"/>
              </a:rPr>
              <a:t> services such that they can be inspected and controlled in a synchronous manner within test code.</a:t>
            </a:r>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DDC39"/>
        </a:solidFill>
      </p:bgPr>
    </p:bg>
    <p:spTree>
      <p:nvGrpSpPr>
        <p:cNvPr id="652" name="Shape 652"/>
        <p:cNvGrpSpPr/>
        <p:nvPr/>
      </p:nvGrpSpPr>
      <p:grpSpPr>
        <a:xfrm>
          <a:off x="0" y="0"/>
          <a:ext cx="0" cy="0"/>
          <a:chOff x="0" y="0"/>
          <a:chExt cx="0" cy="0"/>
        </a:xfrm>
      </p:grpSpPr>
      <p:sp>
        <p:nvSpPr>
          <p:cNvPr id="653" name="Shape 653"/>
          <p:cNvSpPr txBox="1"/>
          <p:nvPr>
            <p:ph type="title"/>
          </p:nvPr>
        </p:nvSpPr>
        <p:spPr>
          <a:xfrm>
            <a:off x="841000" y="665300"/>
            <a:ext cx="4801499" cy="409500"/>
          </a:xfrm>
          <a:prstGeom prst="rect">
            <a:avLst/>
          </a:prstGeom>
        </p:spPr>
        <p:txBody>
          <a:bodyPr anchorCtr="0" anchor="b" bIns="91425" lIns="91425" rIns="91425" tIns="91425">
            <a:noAutofit/>
          </a:bodyPr>
          <a:lstStyle/>
          <a:p>
            <a:pPr lvl="0" rtl="0">
              <a:spcBef>
                <a:spcPts val="0"/>
              </a:spcBef>
              <a:buNone/>
            </a:pPr>
            <a:r>
              <a:rPr lang="en" sz="2400"/>
              <a:t>angular.mock.module</a:t>
            </a:r>
          </a:p>
        </p:txBody>
      </p:sp>
      <p:sp>
        <p:nvSpPr>
          <p:cNvPr id="654" name="Shape 654"/>
          <p:cNvSpPr txBox="1"/>
          <p:nvPr/>
        </p:nvSpPr>
        <p:spPr>
          <a:xfrm>
            <a:off x="841000" y="1657350"/>
            <a:ext cx="5905200" cy="1080900"/>
          </a:xfrm>
          <a:prstGeom prst="rect">
            <a:avLst/>
          </a:prstGeom>
          <a:noFill/>
          <a:ln>
            <a:noFill/>
          </a:ln>
        </p:spPr>
        <p:txBody>
          <a:bodyPr anchorCtr="0" anchor="t" bIns="91425" lIns="91425" rIns="91425" tIns="91425">
            <a:noAutofit/>
          </a:bodyPr>
          <a:lstStyle/>
          <a:p>
            <a:pPr lvl="0" rtl="0">
              <a:lnSpc>
                <a:spcPct val="115000"/>
              </a:lnSpc>
              <a:spcBef>
                <a:spcPts val="600"/>
              </a:spcBef>
              <a:buClr>
                <a:schemeClr val="dk1"/>
              </a:buClr>
              <a:buFont typeface="Arial"/>
              <a:buNone/>
            </a:pPr>
            <a:r>
              <a:rPr b="1" lang="en">
                <a:solidFill>
                  <a:srgbClr val="999999"/>
                </a:solidFill>
                <a:latin typeface="Karla"/>
                <a:ea typeface="Karla"/>
                <a:cs typeface="Karla"/>
                <a:sym typeface="Karla"/>
              </a:rPr>
              <a:t>In tests, we can’t use </a:t>
            </a:r>
            <a:r>
              <a:rPr b="1" lang="en">
                <a:solidFill>
                  <a:srgbClr val="2196F3"/>
                </a:solidFill>
                <a:latin typeface="Karla"/>
                <a:ea typeface="Karla"/>
                <a:cs typeface="Karla"/>
                <a:sym typeface="Karla"/>
              </a:rPr>
              <a:t>ng-app</a:t>
            </a:r>
            <a:r>
              <a:rPr b="1" lang="en">
                <a:solidFill>
                  <a:srgbClr val="999999"/>
                </a:solidFill>
                <a:latin typeface="Karla"/>
                <a:ea typeface="Karla"/>
                <a:cs typeface="Karla"/>
                <a:sym typeface="Karla"/>
              </a:rPr>
              <a:t> because we don’t load html page into browser.</a:t>
            </a:r>
          </a:p>
          <a:p>
            <a:pPr lvl="0" rtl="0">
              <a:lnSpc>
                <a:spcPct val="115000"/>
              </a:lnSpc>
              <a:spcBef>
                <a:spcPts val="600"/>
              </a:spcBef>
              <a:buClr>
                <a:schemeClr val="dk1"/>
              </a:buClr>
              <a:buFont typeface="Arial"/>
              <a:buNone/>
            </a:pPr>
            <a:r>
              <a:rPr b="1" lang="en">
                <a:solidFill>
                  <a:srgbClr val="999999"/>
                </a:solidFill>
                <a:latin typeface="Karla"/>
                <a:ea typeface="Karla"/>
                <a:cs typeface="Karla"/>
                <a:sym typeface="Karla"/>
              </a:rPr>
              <a:t>So how can we tell Angular that we need a certain module?</a:t>
            </a:r>
          </a:p>
          <a:p>
            <a:pPr lvl="0" rtl="0">
              <a:lnSpc>
                <a:spcPct val="115000"/>
              </a:lnSpc>
              <a:spcBef>
                <a:spcPts val="600"/>
              </a:spcBef>
              <a:buClr>
                <a:schemeClr val="dk1"/>
              </a:buClr>
              <a:buFont typeface="Arial"/>
              <a:buNone/>
            </a:pPr>
            <a:r>
              <a:t/>
            </a:r>
            <a:endParaRPr b="1">
              <a:solidFill>
                <a:srgbClr val="999999"/>
              </a:solidFill>
              <a:latin typeface="Karla"/>
              <a:ea typeface="Karla"/>
              <a:cs typeface="Karla"/>
              <a:sym typeface="Karla"/>
            </a:endParaRPr>
          </a:p>
          <a:p>
            <a:pPr lvl="0" rtl="0">
              <a:lnSpc>
                <a:spcPct val="115000"/>
              </a:lnSpc>
              <a:spcBef>
                <a:spcPts val="600"/>
              </a:spcBef>
              <a:buNone/>
            </a:pPr>
            <a:r>
              <a:t/>
            </a:r>
            <a:endParaRPr b="1">
              <a:solidFill>
                <a:srgbClr val="999999"/>
              </a:solidFill>
              <a:latin typeface="Karla"/>
              <a:ea typeface="Karla"/>
              <a:cs typeface="Karla"/>
              <a:sym typeface="Karla"/>
            </a:endParaRPr>
          </a:p>
        </p:txBody>
      </p:sp>
      <p:sp>
        <p:nvSpPr>
          <p:cNvPr id="655" name="Shape 655"/>
          <p:cNvSpPr txBox="1"/>
          <p:nvPr/>
        </p:nvSpPr>
        <p:spPr>
          <a:xfrm>
            <a:off x="841000" y="895350"/>
            <a:ext cx="6255600" cy="477899"/>
          </a:xfrm>
          <a:prstGeom prst="rect">
            <a:avLst/>
          </a:prstGeom>
          <a:noFill/>
          <a:ln>
            <a:noFill/>
          </a:ln>
        </p:spPr>
        <p:txBody>
          <a:bodyPr anchorCtr="0" anchor="t" bIns="91425" lIns="91425" rIns="91425" tIns="91425">
            <a:noAutofit/>
          </a:bodyPr>
          <a:lstStyle/>
          <a:p>
            <a:pPr lvl="0" rtl="0">
              <a:spcBef>
                <a:spcPts val="600"/>
              </a:spcBef>
              <a:buNone/>
            </a:pPr>
            <a:r>
              <a:rPr lang="en" sz="1100" u="sng">
                <a:solidFill>
                  <a:schemeClr val="hlink"/>
                </a:solidFill>
                <a:latin typeface="Karla"/>
                <a:ea typeface="Karla"/>
                <a:cs typeface="Karla"/>
                <a:sym typeface="Karla"/>
                <a:hlinkClick r:id="rId3"/>
              </a:rPr>
              <a:t>http://www.bradoncode.com/blog/2015/05/24/ngmock-fundamentals-angularjs-unit-testing/</a:t>
            </a:r>
            <a:r>
              <a:rPr lang="en" sz="1100">
                <a:solidFill>
                  <a:srgbClr val="999999"/>
                </a:solidFill>
                <a:latin typeface="Karla"/>
                <a:ea typeface="Karla"/>
                <a:cs typeface="Karla"/>
                <a:sym typeface="Karla"/>
              </a:rPr>
              <a:t> </a:t>
            </a:r>
          </a:p>
        </p:txBody>
      </p:sp>
      <p:sp>
        <p:nvSpPr>
          <p:cNvPr id="656" name="Shape 656"/>
          <p:cNvSpPr txBox="1"/>
          <p:nvPr/>
        </p:nvSpPr>
        <p:spPr>
          <a:xfrm>
            <a:off x="841000" y="2952750"/>
            <a:ext cx="5905200" cy="780900"/>
          </a:xfrm>
          <a:prstGeom prst="rect">
            <a:avLst/>
          </a:prstGeom>
          <a:noFill/>
          <a:ln>
            <a:noFill/>
          </a:ln>
        </p:spPr>
        <p:txBody>
          <a:bodyPr anchorCtr="0" anchor="t" bIns="91425" lIns="91425" rIns="91425" tIns="91425">
            <a:noAutofit/>
          </a:bodyPr>
          <a:lstStyle/>
          <a:p>
            <a:pPr lvl="0" rtl="0">
              <a:lnSpc>
                <a:spcPct val="115000"/>
              </a:lnSpc>
              <a:spcBef>
                <a:spcPts val="600"/>
              </a:spcBef>
              <a:buNone/>
            </a:pPr>
            <a:r>
              <a:rPr b="1" lang="en">
                <a:solidFill>
                  <a:srgbClr val="999999"/>
                </a:solidFill>
                <a:latin typeface="Karla"/>
                <a:ea typeface="Karla"/>
                <a:cs typeface="Karla"/>
                <a:sym typeface="Karla"/>
              </a:rPr>
              <a:t>The </a:t>
            </a:r>
            <a:r>
              <a:rPr b="1" i="1" lang="en">
                <a:solidFill>
                  <a:srgbClr val="999999"/>
                </a:solidFill>
                <a:latin typeface="Karla"/>
                <a:ea typeface="Karla"/>
                <a:cs typeface="Karla"/>
                <a:sym typeface="Karla"/>
              </a:rPr>
              <a:t>angular.mock.module()</a:t>
            </a:r>
            <a:r>
              <a:rPr b="1" lang="en">
                <a:solidFill>
                  <a:srgbClr val="999999"/>
                </a:solidFill>
                <a:latin typeface="Karla"/>
                <a:ea typeface="Karla"/>
                <a:cs typeface="Karla"/>
                <a:sym typeface="Karla"/>
              </a:rPr>
              <a:t> provides a mechanism to initialise Angular modules.</a:t>
            </a:r>
          </a:p>
        </p:txBody>
      </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DDC39"/>
        </a:solidFill>
      </p:bgPr>
    </p:bg>
    <p:spTree>
      <p:nvGrpSpPr>
        <p:cNvPr id="660" name="Shape 660"/>
        <p:cNvGrpSpPr/>
        <p:nvPr/>
      </p:nvGrpSpPr>
      <p:grpSpPr>
        <a:xfrm>
          <a:off x="0" y="0"/>
          <a:ext cx="0" cy="0"/>
          <a:chOff x="0" y="0"/>
          <a:chExt cx="0" cy="0"/>
        </a:xfrm>
      </p:grpSpPr>
      <p:sp>
        <p:nvSpPr>
          <p:cNvPr id="661" name="Shape 661"/>
          <p:cNvSpPr txBox="1"/>
          <p:nvPr>
            <p:ph type="title"/>
          </p:nvPr>
        </p:nvSpPr>
        <p:spPr>
          <a:xfrm>
            <a:off x="841000" y="665300"/>
            <a:ext cx="4801499" cy="409500"/>
          </a:xfrm>
          <a:prstGeom prst="rect">
            <a:avLst/>
          </a:prstGeom>
        </p:spPr>
        <p:txBody>
          <a:bodyPr anchorCtr="0" anchor="b" bIns="91425" lIns="91425" rIns="91425" tIns="91425">
            <a:noAutofit/>
          </a:bodyPr>
          <a:lstStyle/>
          <a:p>
            <a:pPr lvl="0" rtl="0">
              <a:spcBef>
                <a:spcPts val="0"/>
              </a:spcBef>
              <a:buNone/>
            </a:pPr>
            <a:r>
              <a:rPr lang="en" sz="2400"/>
              <a:t>angular.mock.module</a:t>
            </a:r>
          </a:p>
        </p:txBody>
      </p:sp>
      <p:sp>
        <p:nvSpPr>
          <p:cNvPr id="662" name="Shape 662"/>
          <p:cNvSpPr txBox="1"/>
          <p:nvPr/>
        </p:nvSpPr>
        <p:spPr>
          <a:xfrm>
            <a:off x="841000" y="1581150"/>
            <a:ext cx="5905200" cy="3291900"/>
          </a:xfrm>
          <a:prstGeom prst="rect">
            <a:avLst/>
          </a:prstGeom>
          <a:noFill/>
          <a:ln>
            <a:noFill/>
          </a:ln>
        </p:spPr>
        <p:txBody>
          <a:bodyPr anchorCtr="0" anchor="t" bIns="91425" lIns="91425" rIns="91425" tIns="91425">
            <a:noAutofit/>
          </a:bodyPr>
          <a:lstStyle/>
          <a:p>
            <a:pPr lvl="0" rtl="0">
              <a:lnSpc>
                <a:spcPct val="115000"/>
              </a:lnSpc>
              <a:spcBef>
                <a:spcPts val="600"/>
              </a:spcBef>
              <a:buNone/>
            </a:pPr>
            <a:r>
              <a:rPr b="1" lang="en">
                <a:solidFill>
                  <a:srgbClr val="999999"/>
                </a:solidFill>
                <a:latin typeface="Karla"/>
                <a:ea typeface="Karla"/>
                <a:cs typeface="Karla"/>
                <a:sym typeface="Karla"/>
              </a:rPr>
              <a:t>Register an existing module named ‘demo’:</a:t>
            </a:r>
          </a:p>
          <a:p>
            <a:pPr indent="457200" lvl="0" rtl="0">
              <a:lnSpc>
                <a:spcPct val="115000"/>
              </a:lnSpc>
              <a:spcBef>
                <a:spcPts val="600"/>
              </a:spcBef>
              <a:buNone/>
            </a:pPr>
            <a:r>
              <a:rPr b="1" lang="en">
                <a:solidFill>
                  <a:srgbClr val="2196F3"/>
                </a:solidFill>
                <a:latin typeface="Consolas"/>
                <a:ea typeface="Consolas"/>
                <a:cs typeface="Consolas"/>
                <a:sym typeface="Consolas"/>
              </a:rPr>
              <a:t>angular.mock.module(‘demo’)</a:t>
            </a:r>
          </a:p>
          <a:p>
            <a:pPr lvl="0" rtl="0">
              <a:lnSpc>
                <a:spcPct val="115000"/>
              </a:lnSpc>
              <a:spcBef>
                <a:spcPts val="600"/>
              </a:spcBef>
              <a:buNone/>
            </a:pPr>
            <a:r>
              <a:t/>
            </a:r>
            <a:endParaRPr b="1">
              <a:solidFill>
                <a:srgbClr val="999999"/>
              </a:solidFill>
              <a:latin typeface="Karla"/>
              <a:ea typeface="Karla"/>
              <a:cs typeface="Karla"/>
              <a:sym typeface="Karla"/>
            </a:endParaRPr>
          </a:p>
          <a:p>
            <a:pPr lvl="0" rtl="0">
              <a:lnSpc>
                <a:spcPct val="115000"/>
              </a:lnSpc>
              <a:spcBef>
                <a:spcPts val="600"/>
              </a:spcBef>
              <a:buNone/>
            </a:pPr>
            <a:r>
              <a:rPr b="1" lang="en">
                <a:solidFill>
                  <a:srgbClr val="999999"/>
                </a:solidFill>
                <a:latin typeface="Karla"/>
                <a:ea typeface="Karla"/>
                <a:cs typeface="Karla"/>
                <a:sym typeface="Karla"/>
              </a:rPr>
              <a:t>Register multiple existing modules:</a:t>
            </a:r>
          </a:p>
          <a:p>
            <a:pPr indent="457200" lvl="0" rtl="0">
              <a:lnSpc>
                <a:spcPct val="115000"/>
              </a:lnSpc>
              <a:spcBef>
                <a:spcPts val="600"/>
              </a:spcBef>
              <a:buNone/>
            </a:pPr>
            <a:r>
              <a:rPr b="1" lang="en">
                <a:solidFill>
                  <a:srgbClr val="2196F3"/>
                </a:solidFill>
                <a:latin typeface="Consolas"/>
                <a:ea typeface="Consolas"/>
                <a:cs typeface="Consolas"/>
                <a:sym typeface="Consolas"/>
              </a:rPr>
              <a:t>angular.mock.module(‘demo’, ‘clock’)</a:t>
            </a:r>
          </a:p>
          <a:p>
            <a:pPr lvl="0" rtl="0">
              <a:lnSpc>
                <a:spcPct val="115000"/>
              </a:lnSpc>
              <a:spcBef>
                <a:spcPts val="600"/>
              </a:spcBef>
              <a:buNone/>
            </a:pPr>
            <a:r>
              <a:t/>
            </a:r>
            <a:endParaRPr b="1">
              <a:solidFill>
                <a:srgbClr val="999999"/>
              </a:solidFill>
              <a:latin typeface="Karla"/>
              <a:ea typeface="Karla"/>
              <a:cs typeface="Karla"/>
              <a:sym typeface="Karla"/>
            </a:endParaRPr>
          </a:p>
          <a:p>
            <a:pPr lvl="0" rtl="0">
              <a:lnSpc>
                <a:spcPct val="115000"/>
              </a:lnSpc>
              <a:spcBef>
                <a:spcPts val="0"/>
              </a:spcBef>
              <a:buNone/>
            </a:pPr>
            <a:r>
              <a:rPr b="1" lang="en">
                <a:solidFill>
                  <a:srgbClr val="999999"/>
                </a:solidFill>
                <a:latin typeface="Karla"/>
                <a:ea typeface="Karla"/>
                <a:cs typeface="Karla"/>
                <a:sym typeface="Karla"/>
              </a:rPr>
              <a:t>Register completely new module:</a:t>
            </a:r>
          </a:p>
          <a:p>
            <a:pPr lvl="0" rtl="0">
              <a:lnSpc>
                <a:spcPct val="115000"/>
              </a:lnSpc>
              <a:spcBef>
                <a:spcPts val="1000"/>
              </a:spcBef>
              <a:buNone/>
            </a:pPr>
            <a:r>
              <a:rPr b="1" lang="en">
                <a:solidFill>
                  <a:srgbClr val="999999"/>
                </a:solidFill>
                <a:latin typeface="Consolas"/>
                <a:ea typeface="Consolas"/>
                <a:cs typeface="Consolas"/>
                <a:sym typeface="Consolas"/>
              </a:rPr>
              <a:t>	</a:t>
            </a:r>
            <a:r>
              <a:rPr b="1" lang="en">
                <a:solidFill>
                  <a:srgbClr val="2196F3"/>
                </a:solidFill>
                <a:latin typeface="Consolas"/>
                <a:ea typeface="Consolas"/>
                <a:cs typeface="Consolas"/>
                <a:sym typeface="Consolas"/>
              </a:rPr>
              <a:t>angular.mock.module( </a:t>
            </a:r>
            <a:r>
              <a:rPr b="1" lang="en">
                <a:solidFill>
                  <a:srgbClr val="009688"/>
                </a:solidFill>
                <a:latin typeface="Consolas"/>
                <a:ea typeface="Consolas"/>
                <a:cs typeface="Consolas"/>
                <a:sym typeface="Consolas"/>
              </a:rPr>
              <a:t>function (</a:t>
            </a:r>
            <a:r>
              <a:rPr b="1" lang="en">
                <a:solidFill>
                  <a:srgbClr val="FF9800"/>
                </a:solidFill>
                <a:latin typeface="Consolas"/>
                <a:ea typeface="Consolas"/>
                <a:cs typeface="Consolas"/>
                <a:sym typeface="Consolas"/>
              </a:rPr>
              <a:t>$provide</a:t>
            </a:r>
            <a:r>
              <a:rPr b="1" lang="en">
                <a:solidFill>
                  <a:srgbClr val="009688"/>
                </a:solidFill>
                <a:latin typeface="Consolas"/>
                <a:ea typeface="Consolas"/>
                <a:cs typeface="Consolas"/>
                <a:sym typeface="Consolas"/>
              </a:rPr>
              <a:t>) {</a:t>
            </a:r>
          </a:p>
          <a:p>
            <a:pPr lvl="0" rtl="0">
              <a:lnSpc>
                <a:spcPct val="115000"/>
              </a:lnSpc>
              <a:spcBef>
                <a:spcPts val="0"/>
              </a:spcBef>
              <a:buNone/>
            </a:pPr>
            <a:r>
              <a:rPr b="1" lang="en">
                <a:solidFill>
                  <a:srgbClr val="009688"/>
                </a:solidFill>
                <a:latin typeface="Consolas"/>
                <a:ea typeface="Consolas"/>
                <a:cs typeface="Consolas"/>
                <a:sym typeface="Consolas"/>
              </a:rPr>
              <a:t>		</a:t>
            </a:r>
            <a:r>
              <a:rPr b="1" lang="en">
                <a:solidFill>
                  <a:srgbClr val="FF9800"/>
                </a:solidFill>
                <a:latin typeface="Consolas"/>
                <a:ea typeface="Consolas"/>
                <a:cs typeface="Consolas"/>
                <a:sym typeface="Consolas"/>
              </a:rPr>
              <a:t>$provide</a:t>
            </a:r>
            <a:r>
              <a:rPr b="1" lang="en">
                <a:solidFill>
                  <a:srgbClr val="009688"/>
                </a:solidFill>
                <a:latin typeface="Consolas"/>
                <a:ea typeface="Consolas"/>
                <a:cs typeface="Consolas"/>
                <a:sym typeface="Consolas"/>
              </a:rPr>
              <a:t>.constant(‘pi’, 3.14);</a:t>
            </a:r>
          </a:p>
          <a:p>
            <a:pPr indent="387350" lvl="0" rtl="0">
              <a:lnSpc>
                <a:spcPct val="115000"/>
              </a:lnSpc>
              <a:spcBef>
                <a:spcPts val="0"/>
              </a:spcBef>
              <a:buClr>
                <a:schemeClr val="dk1"/>
              </a:buClr>
              <a:buFont typeface="Arial"/>
              <a:buNone/>
            </a:pPr>
            <a:r>
              <a:rPr b="1" lang="en">
                <a:solidFill>
                  <a:srgbClr val="009688"/>
                </a:solidFill>
                <a:latin typeface="Consolas"/>
                <a:ea typeface="Consolas"/>
                <a:cs typeface="Consolas"/>
                <a:sym typeface="Consolas"/>
              </a:rPr>
              <a:t>} </a:t>
            </a:r>
            <a:r>
              <a:rPr b="1" lang="en">
                <a:solidFill>
                  <a:srgbClr val="2196F3"/>
                </a:solidFill>
                <a:latin typeface="Consolas"/>
                <a:ea typeface="Consolas"/>
                <a:cs typeface="Consolas"/>
                <a:sym typeface="Consolas"/>
              </a:rPr>
              <a:t>);</a:t>
            </a:r>
          </a:p>
        </p:txBody>
      </p:sp>
      <p:sp>
        <p:nvSpPr>
          <p:cNvPr id="663" name="Shape 663"/>
          <p:cNvSpPr txBox="1"/>
          <p:nvPr/>
        </p:nvSpPr>
        <p:spPr>
          <a:xfrm>
            <a:off x="841000" y="895350"/>
            <a:ext cx="6255600" cy="477899"/>
          </a:xfrm>
          <a:prstGeom prst="rect">
            <a:avLst/>
          </a:prstGeom>
          <a:noFill/>
          <a:ln>
            <a:noFill/>
          </a:ln>
        </p:spPr>
        <p:txBody>
          <a:bodyPr anchorCtr="0" anchor="t" bIns="91425" lIns="91425" rIns="91425" tIns="91425">
            <a:noAutofit/>
          </a:bodyPr>
          <a:lstStyle/>
          <a:p>
            <a:pPr lvl="0" rtl="0">
              <a:spcBef>
                <a:spcPts val="600"/>
              </a:spcBef>
              <a:buNone/>
            </a:pPr>
            <a:r>
              <a:rPr lang="en" sz="1100" u="sng">
                <a:solidFill>
                  <a:schemeClr val="hlink"/>
                </a:solidFill>
                <a:latin typeface="Karla"/>
                <a:ea typeface="Karla"/>
                <a:cs typeface="Karla"/>
                <a:sym typeface="Karla"/>
                <a:hlinkClick r:id="rId3"/>
              </a:rPr>
              <a:t>http://www.bradoncode.com/blog/2015/05/24/ngmock-fundamentals-angularjs-unit-testing/</a:t>
            </a:r>
            <a:r>
              <a:rPr lang="en" sz="1100">
                <a:solidFill>
                  <a:srgbClr val="999999"/>
                </a:solidFill>
                <a:latin typeface="Karla"/>
                <a:ea typeface="Karla"/>
                <a:cs typeface="Karla"/>
                <a:sym typeface="Karla"/>
              </a:rPr>
              <a:t> </a:t>
            </a:r>
          </a:p>
        </p:txBody>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DDC39"/>
        </a:solidFill>
      </p:bgPr>
    </p:bg>
    <p:spTree>
      <p:nvGrpSpPr>
        <p:cNvPr id="667" name="Shape 667"/>
        <p:cNvGrpSpPr/>
        <p:nvPr/>
      </p:nvGrpSpPr>
      <p:grpSpPr>
        <a:xfrm>
          <a:off x="0" y="0"/>
          <a:ext cx="0" cy="0"/>
          <a:chOff x="0" y="0"/>
          <a:chExt cx="0" cy="0"/>
        </a:xfrm>
      </p:grpSpPr>
      <p:sp>
        <p:nvSpPr>
          <p:cNvPr id="668" name="Shape 668"/>
          <p:cNvSpPr txBox="1"/>
          <p:nvPr>
            <p:ph type="title"/>
          </p:nvPr>
        </p:nvSpPr>
        <p:spPr>
          <a:xfrm>
            <a:off x="841000" y="665300"/>
            <a:ext cx="4801499" cy="409500"/>
          </a:xfrm>
          <a:prstGeom prst="rect">
            <a:avLst/>
          </a:prstGeom>
        </p:spPr>
        <p:txBody>
          <a:bodyPr anchorCtr="0" anchor="b" bIns="91425" lIns="91425" rIns="91425" tIns="91425">
            <a:noAutofit/>
          </a:bodyPr>
          <a:lstStyle/>
          <a:p>
            <a:pPr lvl="0" rtl="0">
              <a:spcBef>
                <a:spcPts val="0"/>
              </a:spcBef>
              <a:buNone/>
            </a:pPr>
            <a:r>
              <a:rPr lang="en" sz="2400"/>
              <a:t>angular.mock.inject</a:t>
            </a:r>
          </a:p>
        </p:txBody>
      </p:sp>
      <p:sp>
        <p:nvSpPr>
          <p:cNvPr id="669" name="Shape 669"/>
          <p:cNvSpPr txBox="1"/>
          <p:nvPr/>
        </p:nvSpPr>
        <p:spPr>
          <a:xfrm>
            <a:off x="841000" y="895350"/>
            <a:ext cx="6322799" cy="477899"/>
          </a:xfrm>
          <a:prstGeom prst="rect">
            <a:avLst/>
          </a:prstGeom>
          <a:noFill/>
          <a:ln>
            <a:noFill/>
          </a:ln>
        </p:spPr>
        <p:txBody>
          <a:bodyPr anchorCtr="0" anchor="t" bIns="91425" lIns="91425" rIns="91425" tIns="91425">
            <a:noAutofit/>
          </a:bodyPr>
          <a:lstStyle/>
          <a:p>
            <a:pPr lvl="0" rtl="0">
              <a:spcBef>
                <a:spcPts val="600"/>
              </a:spcBef>
              <a:buNone/>
            </a:pPr>
            <a:r>
              <a:rPr lang="en" sz="1100" u="sng">
                <a:solidFill>
                  <a:schemeClr val="hlink"/>
                </a:solidFill>
                <a:latin typeface="Karla"/>
                <a:ea typeface="Karla"/>
                <a:cs typeface="Karla"/>
                <a:sym typeface="Karla"/>
                <a:hlinkClick r:id="rId3"/>
              </a:rPr>
              <a:t>http://www.bradoncode.com/blog/2015/05/27/ngmock-fundamentals-angularjs-testing-inject/</a:t>
            </a:r>
            <a:r>
              <a:rPr lang="en" sz="1100">
                <a:solidFill>
                  <a:srgbClr val="999999"/>
                </a:solidFill>
                <a:latin typeface="Karla"/>
                <a:ea typeface="Karla"/>
                <a:cs typeface="Karla"/>
                <a:sym typeface="Karla"/>
              </a:rPr>
              <a:t> </a:t>
            </a:r>
          </a:p>
        </p:txBody>
      </p:sp>
      <p:sp>
        <p:nvSpPr>
          <p:cNvPr id="670" name="Shape 670"/>
          <p:cNvSpPr txBox="1"/>
          <p:nvPr/>
        </p:nvSpPr>
        <p:spPr>
          <a:xfrm>
            <a:off x="841000" y="1581150"/>
            <a:ext cx="5905200" cy="3173999"/>
          </a:xfrm>
          <a:prstGeom prst="rect">
            <a:avLst/>
          </a:prstGeom>
          <a:noFill/>
          <a:ln>
            <a:noFill/>
          </a:ln>
        </p:spPr>
        <p:txBody>
          <a:bodyPr anchorCtr="0" anchor="t" bIns="91425" lIns="91425" rIns="91425" tIns="91425">
            <a:noAutofit/>
          </a:bodyPr>
          <a:lstStyle/>
          <a:p>
            <a:pPr lvl="0" rtl="0">
              <a:lnSpc>
                <a:spcPct val="115000"/>
              </a:lnSpc>
              <a:spcBef>
                <a:spcPts val="600"/>
              </a:spcBef>
              <a:buNone/>
            </a:pPr>
            <a:r>
              <a:rPr b="1" lang="en">
                <a:solidFill>
                  <a:srgbClr val="999999"/>
                </a:solidFill>
                <a:latin typeface="Karla"/>
                <a:ea typeface="Karla"/>
                <a:cs typeface="Karla"/>
                <a:sym typeface="Karla"/>
              </a:rPr>
              <a:t>The </a:t>
            </a:r>
            <a:r>
              <a:rPr b="1" i="1" lang="en">
                <a:solidFill>
                  <a:srgbClr val="999999"/>
                </a:solidFill>
                <a:latin typeface="Karla"/>
                <a:ea typeface="Karla"/>
                <a:cs typeface="Karla"/>
                <a:sym typeface="Karla"/>
              </a:rPr>
              <a:t>angular.mock.inject()</a:t>
            </a:r>
            <a:r>
              <a:rPr b="1" lang="en">
                <a:solidFill>
                  <a:srgbClr val="999999"/>
                </a:solidFill>
                <a:latin typeface="Karla"/>
                <a:ea typeface="Karla"/>
                <a:cs typeface="Karla"/>
                <a:sym typeface="Karla"/>
              </a:rPr>
              <a:t> works in a pair with </a:t>
            </a:r>
            <a:r>
              <a:rPr b="1" i="1" lang="en">
                <a:solidFill>
                  <a:srgbClr val="999999"/>
                </a:solidFill>
                <a:latin typeface="Karla"/>
                <a:ea typeface="Karla"/>
                <a:cs typeface="Karla"/>
                <a:sym typeface="Karla"/>
              </a:rPr>
              <a:t>angular.mock.module()</a:t>
            </a:r>
            <a:r>
              <a:rPr b="1" lang="en">
                <a:solidFill>
                  <a:srgbClr val="999999"/>
                </a:solidFill>
                <a:latin typeface="Karla"/>
                <a:ea typeface="Karla"/>
                <a:cs typeface="Karla"/>
                <a:sym typeface="Karla"/>
              </a:rPr>
              <a:t>.</a:t>
            </a:r>
          </a:p>
          <a:p>
            <a:pPr lvl="0" rtl="0">
              <a:lnSpc>
                <a:spcPct val="115000"/>
              </a:lnSpc>
              <a:spcBef>
                <a:spcPts val="600"/>
              </a:spcBef>
              <a:buNone/>
            </a:pPr>
            <a:r>
              <a:t/>
            </a:r>
            <a:endParaRPr b="1">
              <a:solidFill>
                <a:srgbClr val="999999"/>
              </a:solidFill>
              <a:latin typeface="Karla"/>
              <a:ea typeface="Karla"/>
              <a:cs typeface="Karla"/>
              <a:sym typeface="Karla"/>
            </a:endParaRPr>
          </a:p>
          <a:p>
            <a:pPr lvl="0" rtl="0">
              <a:lnSpc>
                <a:spcPct val="115000"/>
              </a:lnSpc>
              <a:spcBef>
                <a:spcPts val="600"/>
              </a:spcBef>
              <a:buNone/>
            </a:pPr>
            <a:r>
              <a:rPr b="1" lang="en">
                <a:solidFill>
                  <a:srgbClr val="999999"/>
                </a:solidFill>
                <a:latin typeface="Karla"/>
                <a:ea typeface="Karla"/>
                <a:cs typeface="Karla"/>
                <a:sym typeface="Karla"/>
              </a:rPr>
              <a:t>The </a:t>
            </a:r>
            <a:r>
              <a:rPr b="1" i="1" lang="en">
                <a:solidFill>
                  <a:srgbClr val="999999"/>
                </a:solidFill>
                <a:latin typeface="Karla"/>
                <a:ea typeface="Karla"/>
                <a:cs typeface="Karla"/>
                <a:sym typeface="Karla"/>
              </a:rPr>
              <a:t>angular.mock.inject()</a:t>
            </a:r>
            <a:r>
              <a:rPr b="1" lang="en">
                <a:solidFill>
                  <a:srgbClr val="999999"/>
                </a:solidFill>
                <a:latin typeface="Karla"/>
                <a:ea typeface="Karla"/>
                <a:cs typeface="Karla"/>
                <a:sym typeface="Karla"/>
              </a:rPr>
              <a:t> allows to inject instances into our functions. It</a:t>
            </a:r>
          </a:p>
          <a:p>
            <a:pPr indent="-228600" lvl="0" marL="457200" rtl="0">
              <a:lnSpc>
                <a:spcPct val="115000"/>
              </a:lnSpc>
              <a:spcBef>
                <a:spcPts val="600"/>
              </a:spcBef>
              <a:buClr>
                <a:srgbClr val="999999"/>
              </a:buClr>
              <a:buFont typeface="Karla"/>
              <a:buAutoNum type="arabicParenR"/>
            </a:pPr>
            <a:r>
              <a:rPr b="1" lang="en">
                <a:solidFill>
                  <a:srgbClr val="999999"/>
                </a:solidFill>
                <a:latin typeface="Karla"/>
                <a:ea typeface="Karla"/>
                <a:cs typeface="Karla"/>
                <a:sym typeface="Karla"/>
              </a:rPr>
              <a:t>scans for service definitions in all modules specified by </a:t>
            </a:r>
            <a:r>
              <a:rPr b="1" i="1" lang="en">
                <a:solidFill>
                  <a:srgbClr val="999999"/>
                </a:solidFill>
                <a:latin typeface="Karla"/>
                <a:ea typeface="Karla"/>
                <a:cs typeface="Karla"/>
                <a:sym typeface="Karla"/>
              </a:rPr>
              <a:t>angular.mock.module()</a:t>
            </a:r>
            <a:r>
              <a:rPr b="1" lang="en">
                <a:solidFill>
                  <a:srgbClr val="999999"/>
                </a:solidFill>
                <a:latin typeface="Karla"/>
                <a:ea typeface="Karla"/>
                <a:cs typeface="Karla"/>
                <a:sym typeface="Karla"/>
              </a:rPr>
              <a:t>, </a:t>
            </a:r>
          </a:p>
          <a:p>
            <a:pPr indent="-228600" lvl="0" marL="457200" rtl="0">
              <a:lnSpc>
                <a:spcPct val="115000"/>
              </a:lnSpc>
              <a:spcBef>
                <a:spcPts val="600"/>
              </a:spcBef>
              <a:buClr>
                <a:srgbClr val="999999"/>
              </a:buClr>
              <a:buFont typeface="Karla"/>
              <a:buAutoNum type="arabicParenR"/>
            </a:pPr>
            <a:r>
              <a:rPr b="1" lang="en">
                <a:solidFill>
                  <a:srgbClr val="999999"/>
                </a:solidFill>
                <a:latin typeface="Karla"/>
                <a:ea typeface="Karla"/>
                <a:cs typeface="Karla"/>
                <a:sym typeface="Karla"/>
              </a:rPr>
              <a:t>creates an instance of found service (if not created previously),</a:t>
            </a:r>
          </a:p>
          <a:p>
            <a:pPr indent="-228600" lvl="0" marL="457200" rtl="0">
              <a:lnSpc>
                <a:spcPct val="115000"/>
              </a:lnSpc>
              <a:spcBef>
                <a:spcPts val="600"/>
              </a:spcBef>
              <a:buClr>
                <a:srgbClr val="999999"/>
              </a:buClr>
              <a:buFont typeface="Karla"/>
              <a:buAutoNum type="arabicParenR"/>
            </a:pPr>
            <a:r>
              <a:rPr b="1" lang="en">
                <a:solidFill>
                  <a:srgbClr val="999999"/>
                </a:solidFill>
                <a:latin typeface="Karla"/>
                <a:ea typeface="Karla"/>
                <a:cs typeface="Karla"/>
                <a:sym typeface="Karla"/>
              </a:rPr>
              <a:t>pass the instance to our function as an argument.</a:t>
            </a:r>
          </a:p>
          <a:p>
            <a:pPr lvl="0" rtl="0">
              <a:lnSpc>
                <a:spcPct val="115000"/>
              </a:lnSpc>
              <a:spcBef>
                <a:spcPts val="600"/>
              </a:spcBef>
              <a:buNone/>
            </a:pPr>
            <a:r>
              <a:t/>
            </a:r>
            <a:endParaRPr b="1">
              <a:solidFill>
                <a:srgbClr val="999999"/>
              </a:solidFill>
              <a:latin typeface="Karla"/>
              <a:ea typeface="Karla"/>
              <a:cs typeface="Karla"/>
              <a:sym typeface="Karla"/>
            </a:endParaRPr>
          </a:p>
        </p:txBody>
      </p:sp>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C107"/>
        </a:solidFill>
      </p:bgPr>
    </p:bg>
    <p:spTree>
      <p:nvGrpSpPr>
        <p:cNvPr id="674" name="Shape 674"/>
        <p:cNvGrpSpPr/>
        <p:nvPr/>
      </p:nvGrpSpPr>
      <p:grpSpPr>
        <a:xfrm>
          <a:off x="0" y="0"/>
          <a:ext cx="0" cy="0"/>
          <a:chOff x="0" y="0"/>
          <a:chExt cx="0" cy="0"/>
        </a:xfrm>
      </p:grpSpPr>
      <p:sp>
        <p:nvSpPr>
          <p:cNvPr id="675" name="Shape 675"/>
          <p:cNvSpPr txBox="1"/>
          <p:nvPr>
            <p:ph type="ctrTitle"/>
          </p:nvPr>
        </p:nvSpPr>
        <p:spPr>
          <a:xfrm>
            <a:off x="648300" y="1583350"/>
            <a:ext cx="3522300" cy="2989799"/>
          </a:xfrm>
          <a:prstGeom prst="rect">
            <a:avLst/>
          </a:prstGeom>
        </p:spPr>
        <p:txBody>
          <a:bodyPr anchorCtr="0" anchor="b" bIns="91425" lIns="91425" rIns="91425" tIns="91425">
            <a:noAutofit/>
          </a:bodyPr>
          <a:lstStyle/>
          <a:p>
            <a:pPr lvl="0" rtl="0">
              <a:spcBef>
                <a:spcPts val="0"/>
              </a:spcBef>
              <a:buNone/>
            </a:pPr>
            <a:r>
              <a:rPr lang="en" sz="7200">
                <a:solidFill>
                  <a:srgbClr val="FFC107"/>
                </a:solidFill>
              </a:rPr>
              <a:t>8.</a:t>
            </a:r>
          </a:p>
          <a:p>
            <a:pPr lvl="0" rtl="0">
              <a:spcBef>
                <a:spcPts val="0"/>
              </a:spcBef>
              <a:buNone/>
            </a:pPr>
            <a:r>
              <a:rPr lang="en"/>
              <a:t>Dependency Injection</a:t>
            </a:r>
          </a:p>
        </p:txBody>
      </p:sp>
      <p:sp>
        <p:nvSpPr>
          <p:cNvPr id="676" name="Shape 676"/>
          <p:cNvSpPr txBox="1"/>
          <p:nvPr>
            <p:ph idx="1" type="subTitle"/>
          </p:nvPr>
        </p:nvSpPr>
        <p:spPr>
          <a:xfrm>
            <a:off x="5522200" y="3494300"/>
            <a:ext cx="3108899" cy="1031699"/>
          </a:xfrm>
          <a:prstGeom prst="rect">
            <a:avLst/>
          </a:prstGeom>
        </p:spPr>
        <p:txBody>
          <a:bodyPr anchorCtr="0" anchor="b" bIns="91425" lIns="91425" rIns="91425" tIns="91425">
            <a:noAutofit/>
          </a:bodyPr>
          <a:lstStyle/>
          <a:p>
            <a:pPr lvl="0" rtl="0">
              <a:spcBef>
                <a:spcPts val="0"/>
              </a:spcBef>
              <a:buNone/>
            </a:pPr>
            <a:r>
              <a:rPr lang="en"/>
              <a:t>More about </a:t>
            </a:r>
            <a:r>
              <a:rPr i="1" lang="en"/>
              <a:t>$injector</a:t>
            </a:r>
          </a:p>
        </p:txBody>
      </p:sp>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DDC39"/>
        </a:solidFill>
      </p:bgPr>
    </p:bg>
    <p:spTree>
      <p:nvGrpSpPr>
        <p:cNvPr id="680" name="Shape 680"/>
        <p:cNvGrpSpPr/>
        <p:nvPr/>
      </p:nvGrpSpPr>
      <p:grpSpPr>
        <a:xfrm>
          <a:off x="0" y="0"/>
          <a:ext cx="0" cy="0"/>
          <a:chOff x="0" y="0"/>
          <a:chExt cx="0" cy="0"/>
        </a:xfrm>
      </p:grpSpPr>
      <p:sp>
        <p:nvSpPr>
          <p:cNvPr id="681" name="Shape 681"/>
          <p:cNvSpPr txBox="1"/>
          <p:nvPr>
            <p:ph type="title"/>
          </p:nvPr>
        </p:nvSpPr>
        <p:spPr>
          <a:xfrm>
            <a:off x="841000" y="665300"/>
            <a:ext cx="4801499" cy="409500"/>
          </a:xfrm>
          <a:prstGeom prst="rect">
            <a:avLst/>
          </a:prstGeom>
        </p:spPr>
        <p:txBody>
          <a:bodyPr anchorCtr="0" anchor="b" bIns="91425" lIns="91425" rIns="91425" tIns="91425">
            <a:noAutofit/>
          </a:bodyPr>
          <a:lstStyle/>
          <a:p>
            <a:pPr lvl="0" rtl="0">
              <a:spcBef>
                <a:spcPts val="0"/>
              </a:spcBef>
              <a:buNone/>
            </a:pPr>
            <a:r>
              <a:rPr lang="en" sz="2400"/>
              <a:t>DI for five-year-olds</a:t>
            </a:r>
          </a:p>
        </p:txBody>
      </p:sp>
      <p:sp>
        <p:nvSpPr>
          <p:cNvPr id="682" name="Shape 682"/>
          <p:cNvSpPr txBox="1"/>
          <p:nvPr/>
        </p:nvSpPr>
        <p:spPr>
          <a:xfrm>
            <a:off x="874775" y="1504950"/>
            <a:ext cx="5899200" cy="2501699"/>
          </a:xfrm>
          <a:prstGeom prst="rect">
            <a:avLst/>
          </a:prstGeom>
          <a:noFill/>
          <a:ln>
            <a:noFill/>
          </a:ln>
        </p:spPr>
        <p:txBody>
          <a:bodyPr anchorCtr="0" anchor="t" bIns="91425" lIns="91425" rIns="91425" tIns="91425">
            <a:noAutofit/>
          </a:bodyPr>
          <a:lstStyle/>
          <a:p>
            <a:pPr indent="-69850" lvl="0" marL="0" rtl="0">
              <a:lnSpc>
                <a:spcPct val="115000"/>
              </a:lnSpc>
              <a:spcBef>
                <a:spcPts val="0"/>
              </a:spcBef>
              <a:buClr>
                <a:schemeClr val="dk1"/>
              </a:buClr>
              <a:buFont typeface="Arial"/>
              <a:buNone/>
            </a:pPr>
            <a:r>
              <a:rPr lang="en">
                <a:solidFill>
                  <a:srgbClr val="999999"/>
                </a:solidFill>
                <a:latin typeface="Montserrat"/>
                <a:ea typeface="Montserrat"/>
                <a:cs typeface="Montserrat"/>
                <a:sym typeface="Montserrat"/>
              </a:rPr>
              <a:t>When you go and get things out of the refrigerator for yourself, you can cause problems. You might leave the door open, you might get something Mommy or Daddy doesn't want you to have. You might even be looking for something we don't even have or which has expired.</a:t>
            </a:r>
          </a:p>
          <a:p>
            <a:pPr indent="-69850" lvl="0" marL="0" rtl="0">
              <a:lnSpc>
                <a:spcPct val="115000"/>
              </a:lnSpc>
              <a:spcBef>
                <a:spcPts val="0"/>
              </a:spcBef>
              <a:buClr>
                <a:schemeClr val="dk1"/>
              </a:buClr>
              <a:buFont typeface="Arial"/>
              <a:buNone/>
            </a:pPr>
            <a:r>
              <a:t/>
            </a:r>
            <a:endParaRPr>
              <a:solidFill>
                <a:srgbClr val="999999"/>
              </a:solidFill>
              <a:latin typeface="Montserrat"/>
              <a:ea typeface="Montserrat"/>
              <a:cs typeface="Montserrat"/>
              <a:sym typeface="Montserrat"/>
            </a:endParaRPr>
          </a:p>
          <a:p>
            <a:pPr indent="0" lvl="0" marL="0" rtl="0">
              <a:lnSpc>
                <a:spcPct val="115000"/>
              </a:lnSpc>
              <a:spcBef>
                <a:spcPts val="0"/>
              </a:spcBef>
              <a:buNone/>
            </a:pPr>
            <a:r>
              <a:rPr lang="en">
                <a:solidFill>
                  <a:srgbClr val="999999"/>
                </a:solidFill>
                <a:latin typeface="Montserrat"/>
                <a:ea typeface="Montserrat"/>
                <a:cs typeface="Montserrat"/>
                <a:sym typeface="Montserrat"/>
              </a:rPr>
              <a:t>What you should be doing is stating a need, “I need something to drink with lunch”, and then we will make sure you have something when you sit down to eat.</a:t>
            </a:r>
          </a:p>
        </p:txBody>
      </p:sp>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DDC39"/>
        </a:solidFill>
      </p:bgPr>
    </p:bg>
    <p:spTree>
      <p:nvGrpSpPr>
        <p:cNvPr id="686" name="Shape 686"/>
        <p:cNvGrpSpPr/>
        <p:nvPr/>
      </p:nvGrpSpPr>
      <p:grpSpPr>
        <a:xfrm>
          <a:off x="0" y="0"/>
          <a:ext cx="0" cy="0"/>
          <a:chOff x="0" y="0"/>
          <a:chExt cx="0" cy="0"/>
        </a:xfrm>
      </p:grpSpPr>
      <p:sp>
        <p:nvSpPr>
          <p:cNvPr id="687" name="Shape 687"/>
          <p:cNvSpPr txBox="1"/>
          <p:nvPr>
            <p:ph type="title"/>
          </p:nvPr>
        </p:nvSpPr>
        <p:spPr>
          <a:xfrm>
            <a:off x="841000" y="665300"/>
            <a:ext cx="4801499" cy="409500"/>
          </a:xfrm>
          <a:prstGeom prst="rect">
            <a:avLst/>
          </a:prstGeom>
        </p:spPr>
        <p:txBody>
          <a:bodyPr anchorCtr="0" anchor="b" bIns="91425" lIns="91425" rIns="91425" tIns="91425">
            <a:noAutofit/>
          </a:bodyPr>
          <a:lstStyle/>
          <a:p>
            <a:pPr lvl="0" rtl="0">
              <a:spcBef>
                <a:spcPts val="0"/>
              </a:spcBef>
              <a:buNone/>
            </a:pPr>
            <a:r>
              <a:rPr lang="en" sz="2400"/>
              <a:t>Annotation types</a:t>
            </a:r>
          </a:p>
        </p:txBody>
      </p:sp>
      <p:sp>
        <p:nvSpPr>
          <p:cNvPr id="688" name="Shape 688"/>
          <p:cNvSpPr txBox="1"/>
          <p:nvPr/>
        </p:nvSpPr>
        <p:spPr>
          <a:xfrm>
            <a:off x="874775" y="1123950"/>
            <a:ext cx="5899200" cy="3754500"/>
          </a:xfrm>
          <a:prstGeom prst="rect">
            <a:avLst/>
          </a:prstGeom>
          <a:noFill/>
          <a:ln>
            <a:noFill/>
          </a:ln>
        </p:spPr>
        <p:txBody>
          <a:bodyPr anchorCtr="0" anchor="t" bIns="91425" lIns="91425" rIns="91425" tIns="91425">
            <a:noAutofit/>
          </a:bodyPr>
          <a:lstStyle/>
          <a:p>
            <a:pPr lvl="0" rtl="0">
              <a:lnSpc>
                <a:spcPct val="115000"/>
              </a:lnSpc>
              <a:spcBef>
                <a:spcPts val="600"/>
              </a:spcBef>
              <a:buNone/>
            </a:pPr>
            <a:r>
              <a:rPr b="1" lang="en">
                <a:solidFill>
                  <a:srgbClr val="999999"/>
                </a:solidFill>
                <a:latin typeface="Karla"/>
                <a:ea typeface="Karla"/>
                <a:cs typeface="Karla"/>
                <a:sym typeface="Karla"/>
              </a:rPr>
              <a:t>Annotation by Inference</a:t>
            </a:r>
          </a:p>
          <a:p>
            <a:pPr indent="457200" lvl="0" rtl="0">
              <a:lnSpc>
                <a:spcPct val="115000"/>
              </a:lnSpc>
              <a:spcBef>
                <a:spcPts val="600"/>
              </a:spcBef>
              <a:buNone/>
            </a:pPr>
            <a:r>
              <a:rPr b="1" lang="en">
                <a:solidFill>
                  <a:srgbClr val="2196F3"/>
                </a:solidFill>
                <a:latin typeface="Consolas"/>
                <a:ea typeface="Consolas"/>
                <a:cs typeface="Consolas"/>
                <a:sym typeface="Consolas"/>
              </a:rPr>
              <a:t>injector.invoke( function(</a:t>
            </a:r>
            <a:r>
              <a:rPr b="1" lang="en">
                <a:solidFill>
                  <a:srgbClr val="FF9800"/>
                </a:solidFill>
                <a:latin typeface="Consolas"/>
                <a:ea typeface="Consolas"/>
                <a:cs typeface="Consolas"/>
                <a:sym typeface="Consolas"/>
              </a:rPr>
              <a:t>$http</a:t>
            </a:r>
            <a:r>
              <a:rPr b="1" lang="en">
                <a:solidFill>
                  <a:srgbClr val="2196F3"/>
                </a:solidFill>
                <a:latin typeface="Consolas"/>
                <a:ea typeface="Consolas"/>
                <a:cs typeface="Consolas"/>
                <a:sym typeface="Consolas"/>
              </a:rPr>
              <a:t>, </a:t>
            </a:r>
            <a:r>
              <a:rPr b="1" lang="en">
                <a:solidFill>
                  <a:srgbClr val="FF9800"/>
                </a:solidFill>
                <a:latin typeface="Consolas"/>
                <a:ea typeface="Consolas"/>
                <a:cs typeface="Consolas"/>
                <a:sym typeface="Consolas"/>
              </a:rPr>
              <a:t>greeter</a:t>
            </a:r>
            <a:r>
              <a:rPr b="1" lang="en">
                <a:solidFill>
                  <a:srgbClr val="2196F3"/>
                </a:solidFill>
                <a:latin typeface="Consolas"/>
                <a:ea typeface="Consolas"/>
                <a:cs typeface="Consolas"/>
                <a:sym typeface="Consolas"/>
              </a:rPr>
              <a:t>){} );</a:t>
            </a:r>
          </a:p>
          <a:p>
            <a:pPr lvl="0" rtl="0">
              <a:lnSpc>
                <a:spcPct val="115000"/>
              </a:lnSpc>
              <a:spcBef>
                <a:spcPts val="600"/>
              </a:spcBef>
              <a:buNone/>
            </a:pPr>
            <a:r>
              <a:t/>
            </a:r>
            <a:endParaRPr b="1">
              <a:solidFill>
                <a:srgbClr val="999999"/>
              </a:solidFill>
              <a:latin typeface="Karla"/>
              <a:ea typeface="Karla"/>
              <a:cs typeface="Karla"/>
              <a:sym typeface="Karla"/>
            </a:endParaRPr>
          </a:p>
          <a:p>
            <a:pPr lvl="0" rtl="0">
              <a:lnSpc>
                <a:spcPct val="115000"/>
              </a:lnSpc>
              <a:spcBef>
                <a:spcPts val="600"/>
              </a:spcBef>
              <a:buNone/>
            </a:pPr>
            <a:r>
              <a:rPr b="1" lang="en">
                <a:solidFill>
                  <a:srgbClr val="999999"/>
                </a:solidFill>
                <a:latin typeface="Karla"/>
                <a:ea typeface="Karla"/>
                <a:cs typeface="Karla"/>
                <a:sym typeface="Karla"/>
              </a:rPr>
              <a:t>Explicit annotation</a:t>
            </a:r>
          </a:p>
          <a:p>
            <a:pPr indent="457200" lvl="0" rtl="0">
              <a:lnSpc>
                <a:spcPct val="115000"/>
              </a:lnSpc>
              <a:spcBef>
                <a:spcPts val="600"/>
              </a:spcBef>
              <a:buNone/>
            </a:pPr>
            <a:r>
              <a:rPr b="1" lang="en">
                <a:solidFill>
                  <a:srgbClr val="2196F3"/>
                </a:solidFill>
                <a:latin typeface="Consolas"/>
                <a:ea typeface="Consolas"/>
                <a:cs typeface="Consolas"/>
                <a:sym typeface="Consolas"/>
              </a:rPr>
              <a:t>var </a:t>
            </a:r>
            <a:r>
              <a:rPr b="1" i="1" lang="en">
                <a:solidFill>
                  <a:srgbClr val="2196F3"/>
                </a:solidFill>
                <a:latin typeface="Consolas"/>
                <a:ea typeface="Consolas"/>
                <a:cs typeface="Consolas"/>
                <a:sym typeface="Consolas"/>
              </a:rPr>
              <a:t>fn</a:t>
            </a:r>
            <a:r>
              <a:rPr b="1" lang="en">
                <a:solidFill>
                  <a:srgbClr val="2196F3"/>
                </a:solidFill>
                <a:latin typeface="Consolas"/>
                <a:ea typeface="Consolas"/>
                <a:cs typeface="Consolas"/>
                <a:sym typeface="Consolas"/>
              </a:rPr>
              <a:t> = function(</a:t>
            </a:r>
            <a:r>
              <a:rPr b="1" lang="en">
                <a:solidFill>
                  <a:srgbClr val="FF9800"/>
                </a:solidFill>
                <a:latin typeface="Consolas"/>
                <a:ea typeface="Consolas"/>
                <a:cs typeface="Consolas"/>
                <a:sym typeface="Consolas"/>
              </a:rPr>
              <a:t>$http</a:t>
            </a:r>
            <a:r>
              <a:rPr b="1" lang="en">
                <a:solidFill>
                  <a:srgbClr val="2196F3"/>
                </a:solidFill>
                <a:latin typeface="Consolas"/>
                <a:ea typeface="Consolas"/>
                <a:cs typeface="Consolas"/>
                <a:sym typeface="Consolas"/>
              </a:rPr>
              <a:t>, </a:t>
            </a:r>
            <a:r>
              <a:rPr b="1" lang="en">
                <a:solidFill>
                  <a:srgbClr val="FF9800"/>
                </a:solidFill>
                <a:latin typeface="Consolas"/>
                <a:ea typeface="Consolas"/>
                <a:cs typeface="Consolas"/>
                <a:sym typeface="Consolas"/>
              </a:rPr>
              <a:t>greeter</a:t>
            </a:r>
            <a:r>
              <a:rPr b="1" lang="en">
                <a:solidFill>
                  <a:srgbClr val="2196F3"/>
                </a:solidFill>
                <a:latin typeface="Consolas"/>
                <a:ea typeface="Consolas"/>
                <a:cs typeface="Consolas"/>
                <a:sym typeface="Consolas"/>
              </a:rPr>
              <a:t>){};</a:t>
            </a:r>
          </a:p>
          <a:p>
            <a:pPr indent="457200" lvl="0" rtl="0">
              <a:lnSpc>
                <a:spcPct val="115000"/>
              </a:lnSpc>
              <a:spcBef>
                <a:spcPts val="600"/>
              </a:spcBef>
              <a:buNone/>
            </a:pPr>
            <a:r>
              <a:rPr b="1" i="1" lang="en">
                <a:solidFill>
                  <a:srgbClr val="2196F3"/>
                </a:solidFill>
                <a:latin typeface="Consolas"/>
                <a:ea typeface="Consolas"/>
                <a:cs typeface="Consolas"/>
                <a:sym typeface="Consolas"/>
              </a:rPr>
              <a:t>fn</a:t>
            </a:r>
            <a:r>
              <a:rPr b="1" lang="en">
                <a:solidFill>
                  <a:srgbClr val="2196F3"/>
                </a:solidFill>
                <a:latin typeface="Consolas"/>
                <a:ea typeface="Consolas"/>
                <a:cs typeface="Consolas"/>
                <a:sym typeface="Consolas"/>
              </a:rPr>
              <a:t>.</a:t>
            </a:r>
            <a:r>
              <a:rPr b="1" lang="en">
                <a:solidFill>
                  <a:srgbClr val="4CAF50"/>
                </a:solidFill>
                <a:latin typeface="Consolas"/>
                <a:ea typeface="Consolas"/>
                <a:cs typeface="Consolas"/>
                <a:sym typeface="Consolas"/>
              </a:rPr>
              <a:t>$inject</a:t>
            </a:r>
            <a:r>
              <a:rPr b="1" lang="en">
                <a:solidFill>
                  <a:srgbClr val="2196F3"/>
                </a:solidFill>
                <a:latin typeface="Consolas"/>
                <a:ea typeface="Consolas"/>
                <a:cs typeface="Consolas"/>
                <a:sym typeface="Consolas"/>
              </a:rPr>
              <a:t> = [</a:t>
            </a:r>
            <a:r>
              <a:rPr b="1" lang="en">
                <a:solidFill>
                  <a:srgbClr val="9C27B0"/>
                </a:solidFill>
                <a:latin typeface="Consolas"/>
                <a:ea typeface="Consolas"/>
                <a:cs typeface="Consolas"/>
                <a:sym typeface="Consolas"/>
              </a:rPr>
              <a:t>‘</a:t>
            </a:r>
            <a:r>
              <a:rPr b="1" lang="en">
                <a:solidFill>
                  <a:srgbClr val="FF9800"/>
                </a:solidFill>
                <a:latin typeface="Consolas"/>
                <a:ea typeface="Consolas"/>
                <a:cs typeface="Consolas"/>
                <a:sym typeface="Consolas"/>
              </a:rPr>
              <a:t>$http</a:t>
            </a:r>
            <a:r>
              <a:rPr b="1" lang="en">
                <a:solidFill>
                  <a:srgbClr val="9C27B0"/>
                </a:solidFill>
                <a:latin typeface="Consolas"/>
                <a:ea typeface="Consolas"/>
                <a:cs typeface="Consolas"/>
                <a:sym typeface="Consolas"/>
              </a:rPr>
              <a:t>’</a:t>
            </a:r>
            <a:r>
              <a:rPr b="1" lang="en">
                <a:solidFill>
                  <a:srgbClr val="2196F3"/>
                </a:solidFill>
                <a:latin typeface="Consolas"/>
                <a:ea typeface="Consolas"/>
                <a:cs typeface="Consolas"/>
                <a:sym typeface="Consolas"/>
              </a:rPr>
              <a:t>, </a:t>
            </a:r>
            <a:r>
              <a:rPr b="1" lang="en">
                <a:solidFill>
                  <a:srgbClr val="9C27B0"/>
                </a:solidFill>
                <a:latin typeface="Consolas"/>
                <a:ea typeface="Consolas"/>
                <a:cs typeface="Consolas"/>
                <a:sym typeface="Consolas"/>
              </a:rPr>
              <a:t>‘</a:t>
            </a:r>
            <a:r>
              <a:rPr b="1" lang="en">
                <a:solidFill>
                  <a:srgbClr val="FF9800"/>
                </a:solidFill>
                <a:latin typeface="Consolas"/>
                <a:ea typeface="Consolas"/>
                <a:cs typeface="Consolas"/>
                <a:sym typeface="Consolas"/>
              </a:rPr>
              <a:t>greeter</a:t>
            </a:r>
            <a:r>
              <a:rPr b="1" lang="en">
                <a:solidFill>
                  <a:srgbClr val="9C27B0"/>
                </a:solidFill>
                <a:latin typeface="Consolas"/>
                <a:ea typeface="Consolas"/>
                <a:cs typeface="Consolas"/>
                <a:sym typeface="Consolas"/>
              </a:rPr>
              <a:t>’</a:t>
            </a:r>
            <a:r>
              <a:rPr b="1" lang="en">
                <a:solidFill>
                  <a:srgbClr val="2196F3"/>
                </a:solidFill>
                <a:latin typeface="Consolas"/>
                <a:ea typeface="Consolas"/>
                <a:cs typeface="Consolas"/>
                <a:sym typeface="Consolas"/>
              </a:rPr>
              <a:t>];</a:t>
            </a:r>
          </a:p>
          <a:p>
            <a:pPr indent="387350" lvl="0" rtl="0">
              <a:lnSpc>
                <a:spcPct val="115000"/>
              </a:lnSpc>
              <a:spcBef>
                <a:spcPts val="600"/>
              </a:spcBef>
              <a:buClr>
                <a:schemeClr val="dk1"/>
              </a:buClr>
              <a:buFont typeface="Arial"/>
              <a:buNone/>
            </a:pPr>
            <a:r>
              <a:rPr b="1" lang="en">
                <a:solidFill>
                  <a:srgbClr val="2196F3"/>
                </a:solidFill>
                <a:latin typeface="Consolas"/>
                <a:ea typeface="Consolas"/>
                <a:cs typeface="Consolas"/>
                <a:sym typeface="Consolas"/>
              </a:rPr>
              <a:t>injector.invoke( </a:t>
            </a:r>
            <a:r>
              <a:rPr b="1" i="1" lang="en">
                <a:solidFill>
                  <a:srgbClr val="2196F3"/>
                </a:solidFill>
                <a:latin typeface="Consolas"/>
                <a:ea typeface="Consolas"/>
                <a:cs typeface="Consolas"/>
                <a:sym typeface="Consolas"/>
              </a:rPr>
              <a:t>fn</a:t>
            </a:r>
            <a:r>
              <a:rPr b="1" lang="en">
                <a:solidFill>
                  <a:srgbClr val="2196F3"/>
                </a:solidFill>
                <a:latin typeface="Consolas"/>
                <a:ea typeface="Consolas"/>
                <a:cs typeface="Consolas"/>
                <a:sym typeface="Consolas"/>
              </a:rPr>
              <a:t> );</a:t>
            </a:r>
          </a:p>
          <a:p>
            <a:pPr lvl="0" rtl="0">
              <a:lnSpc>
                <a:spcPct val="115000"/>
              </a:lnSpc>
              <a:spcBef>
                <a:spcPts val="600"/>
              </a:spcBef>
              <a:buNone/>
            </a:pPr>
            <a:r>
              <a:t/>
            </a:r>
            <a:endParaRPr b="1">
              <a:solidFill>
                <a:srgbClr val="999999"/>
              </a:solidFill>
              <a:latin typeface="Karla"/>
              <a:ea typeface="Karla"/>
              <a:cs typeface="Karla"/>
              <a:sym typeface="Karla"/>
            </a:endParaRPr>
          </a:p>
          <a:p>
            <a:pPr lvl="0" rtl="0">
              <a:lnSpc>
                <a:spcPct val="115000"/>
              </a:lnSpc>
              <a:spcBef>
                <a:spcPts val="0"/>
              </a:spcBef>
              <a:buNone/>
            </a:pPr>
            <a:r>
              <a:rPr b="1" lang="en">
                <a:solidFill>
                  <a:srgbClr val="999999"/>
                </a:solidFill>
                <a:latin typeface="Karla"/>
                <a:ea typeface="Karla"/>
                <a:cs typeface="Karla"/>
                <a:sym typeface="Karla"/>
              </a:rPr>
              <a:t>Inline annotation</a:t>
            </a:r>
          </a:p>
          <a:p>
            <a:pPr lvl="0" rtl="0">
              <a:lnSpc>
                <a:spcPct val="115000"/>
              </a:lnSpc>
              <a:spcBef>
                <a:spcPts val="0"/>
              </a:spcBef>
              <a:buNone/>
            </a:pPr>
            <a:r>
              <a:rPr b="1" lang="en">
                <a:solidFill>
                  <a:srgbClr val="999999"/>
                </a:solidFill>
                <a:latin typeface="Consolas"/>
                <a:ea typeface="Consolas"/>
                <a:cs typeface="Consolas"/>
                <a:sym typeface="Consolas"/>
              </a:rPr>
              <a:t>	</a:t>
            </a:r>
            <a:r>
              <a:rPr b="1" lang="en">
                <a:solidFill>
                  <a:srgbClr val="2196F3"/>
                </a:solidFill>
                <a:latin typeface="Consolas"/>
                <a:ea typeface="Consolas"/>
                <a:cs typeface="Consolas"/>
                <a:sym typeface="Consolas"/>
              </a:rPr>
              <a:t>injector.invoke( [</a:t>
            </a:r>
          </a:p>
          <a:p>
            <a:pPr indent="457200" lvl="0" marL="457200" rtl="0">
              <a:lnSpc>
                <a:spcPct val="115000"/>
              </a:lnSpc>
              <a:spcBef>
                <a:spcPts val="0"/>
              </a:spcBef>
              <a:buNone/>
            </a:pPr>
            <a:r>
              <a:rPr b="1" lang="en">
                <a:solidFill>
                  <a:srgbClr val="9C27B0"/>
                </a:solidFill>
                <a:latin typeface="Consolas"/>
                <a:ea typeface="Consolas"/>
                <a:cs typeface="Consolas"/>
                <a:sym typeface="Consolas"/>
              </a:rPr>
              <a:t>‘</a:t>
            </a:r>
            <a:r>
              <a:rPr b="1" lang="en">
                <a:solidFill>
                  <a:srgbClr val="FF9800"/>
                </a:solidFill>
                <a:latin typeface="Consolas"/>
                <a:ea typeface="Consolas"/>
                <a:cs typeface="Consolas"/>
                <a:sym typeface="Consolas"/>
              </a:rPr>
              <a:t>$http</a:t>
            </a:r>
            <a:r>
              <a:rPr b="1" lang="en">
                <a:solidFill>
                  <a:srgbClr val="9C27B0"/>
                </a:solidFill>
                <a:latin typeface="Consolas"/>
                <a:ea typeface="Consolas"/>
                <a:cs typeface="Consolas"/>
                <a:sym typeface="Consolas"/>
              </a:rPr>
              <a:t>’</a:t>
            </a:r>
            <a:r>
              <a:rPr b="1" lang="en">
                <a:solidFill>
                  <a:srgbClr val="2196F3"/>
                </a:solidFill>
                <a:latin typeface="Consolas"/>
                <a:ea typeface="Consolas"/>
                <a:cs typeface="Consolas"/>
                <a:sym typeface="Consolas"/>
              </a:rPr>
              <a:t>, </a:t>
            </a:r>
            <a:r>
              <a:rPr b="1" lang="en">
                <a:solidFill>
                  <a:srgbClr val="9C27B0"/>
                </a:solidFill>
                <a:latin typeface="Consolas"/>
                <a:ea typeface="Consolas"/>
                <a:cs typeface="Consolas"/>
                <a:sym typeface="Consolas"/>
              </a:rPr>
              <a:t>‘</a:t>
            </a:r>
            <a:r>
              <a:rPr b="1" lang="en">
                <a:solidFill>
                  <a:srgbClr val="FF9800"/>
                </a:solidFill>
                <a:latin typeface="Consolas"/>
                <a:ea typeface="Consolas"/>
                <a:cs typeface="Consolas"/>
                <a:sym typeface="Consolas"/>
              </a:rPr>
              <a:t>greeter</a:t>
            </a:r>
            <a:r>
              <a:rPr b="1" lang="en">
                <a:solidFill>
                  <a:srgbClr val="9C27B0"/>
                </a:solidFill>
                <a:latin typeface="Consolas"/>
                <a:ea typeface="Consolas"/>
                <a:cs typeface="Consolas"/>
                <a:sym typeface="Consolas"/>
              </a:rPr>
              <a:t>’</a:t>
            </a:r>
            <a:r>
              <a:rPr b="1" lang="en">
                <a:solidFill>
                  <a:srgbClr val="2196F3"/>
                </a:solidFill>
                <a:latin typeface="Consolas"/>
                <a:ea typeface="Consolas"/>
                <a:cs typeface="Consolas"/>
                <a:sym typeface="Consolas"/>
              </a:rPr>
              <a:t>, function(</a:t>
            </a:r>
            <a:r>
              <a:rPr b="1" lang="en">
                <a:solidFill>
                  <a:srgbClr val="FF9800"/>
                </a:solidFill>
                <a:latin typeface="Consolas"/>
                <a:ea typeface="Consolas"/>
                <a:cs typeface="Consolas"/>
                <a:sym typeface="Consolas"/>
              </a:rPr>
              <a:t>$http</a:t>
            </a:r>
            <a:r>
              <a:rPr b="1" lang="en">
                <a:solidFill>
                  <a:srgbClr val="2196F3"/>
                </a:solidFill>
                <a:latin typeface="Consolas"/>
                <a:ea typeface="Consolas"/>
                <a:cs typeface="Consolas"/>
                <a:sym typeface="Consolas"/>
              </a:rPr>
              <a:t>, </a:t>
            </a:r>
            <a:r>
              <a:rPr b="1" lang="en">
                <a:solidFill>
                  <a:srgbClr val="FF9800"/>
                </a:solidFill>
                <a:latin typeface="Consolas"/>
                <a:ea typeface="Consolas"/>
                <a:cs typeface="Consolas"/>
                <a:sym typeface="Consolas"/>
              </a:rPr>
              <a:t>greeter</a:t>
            </a:r>
            <a:r>
              <a:rPr b="1" lang="en">
                <a:solidFill>
                  <a:srgbClr val="2196F3"/>
                </a:solidFill>
                <a:latin typeface="Consolas"/>
                <a:ea typeface="Consolas"/>
                <a:cs typeface="Consolas"/>
                <a:sym typeface="Consolas"/>
              </a:rPr>
              <a:t>){}</a:t>
            </a:r>
          </a:p>
          <a:p>
            <a:pPr indent="0" lvl="0" marL="457200" rtl="0">
              <a:lnSpc>
                <a:spcPct val="115000"/>
              </a:lnSpc>
              <a:spcBef>
                <a:spcPts val="0"/>
              </a:spcBef>
              <a:buNone/>
            </a:pPr>
            <a:r>
              <a:rPr b="1" lang="en">
                <a:solidFill>
                  <a:srgbClr val="2196F3"/>
                </a:solidFill>
                <a:latin typeface="Consolas"/>
                <a:ea typeface="Consolas"/>
                <a:cs typeface="Consolas"/>
                <a:sym typeface="Consolas"/>
              </a:rPr>
              <a:t>] );</a:t>
            </a:r>
          </a:p>
        </p:txBody>
      </p:sp>
    </p:spTree>
  </p:cSld>
  <p:clrMapOvr>
    <a:masterClrMapping/>
  </p:clrMapOvr>
  <p:transition spd="slow">
    <p:cut/>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DDC39"/>
        </a:solidFill>
      </p:bgPr>
    </p:bg>
    <p:spTree>
      <p:nvGrpSpPr>
        <p:cNvPr id="692" name="Shape 692"/>
        <p:cNvGrpSpPr/>
        <p:nvPr/>
      </p:nvGrpSpPr>
      <p:grpSpPr>
        <a:xfrm>
          <a:off x="0" y="0"/>
          <a:ext cx="0" cy="0"/>
          <a:chOff x="0" y="0"/>
          <a:chExt cx="0" cy="0"/>
        </a:xfrm>
      </p:grpSpPr>
      <p:sp>
        <p:nvSpPr>
          <p:cNvPr id="693" name="Shape 693"/>
          <p:cNvSpPr txBox="1"/>
          <p:nvPr/>
        </p:nvSpPr>
        <p:spPr>
          <a:xfrm>
            <a:off x="688600" y="1809750"/>
            <a:ext cx="6330599" cy="523200"/>
          </a:xfrm>
          <a:prstGeom prst="rect">
            <a:avLst/>
          </a:prstGeom>
          <a:noFill/>
          <a:ln>
            <a:noFill/>
          </a:ln>
        </p:spPr>
        <p:txBody>
          <a:bodyPr anchorCtr="0" anchor="t" bIns="91425" lIns="91425" rIns="91425" tIns="91425">
            <a:noAutofit/>
          </a:bodyPr>
          <a:lstStyle/>
          <a:p>
            <a:pPr lvl="0" rtl="0">
              <a:spcBef>
                <a:spcPts val="600"/>
              </a:spcBef>
              <a:buNone/>
            </a:pPr>
            <a:r>
              <a:rPr b="1" lang="en">
                <a:solidFill>
                  <a:srgbClr val="FF9800"/>
                </a:solidFill>
                <a:latin typeface="Consolas"/>
                <a:ea typeface="Consolas"/>
                <a:cs typeface="Consolas"/>
                <a:sym typeface="Consolas"/>
              </a:rPr>
              <a:t>annotate( function | array )</a:t>
            </a:r>
            <a:r>
              <a:rPr b="1" lang="en">
                <a:solidFill>
                  <a:srgbClr val="999999"/>
                </a:solidFill>
                <a:latin typeface="Karla"/>
                <a:ea typeface="Karla"/>
                <a:cs typeface="Karla"/>
                <a:sym typeface="Karla"/>
              </a:rPr>
              <a:t> - returns an array of names of services that will be injected into the function at the time of invocation</a:t>
            </a:r>
          </a:p>
        </p:txBody>
      </p:sp>
      <p:sp>
        <p:nvSpPr>
          <p:cNvPr id="694" name="Shape 694"/>
          <p:cNvSpPr txBox="1"/>
          <p:nvPr/>
        </p:nvSpPr>
        <p:spPr>
          <a:xfrm>
            <a:off x="688600" y="2647950"/>
            <a:ext cx="6377099" cy="576900"/>
          </a:xfrm>
          <a:prstGeom prst="rect">
            <a:avLst/>
          </a:prstGeom>
          <a:noFill/>
          <a:ln>
            <a:noFill/>
          </a:ln>
        </p:spPr>
        <p:txBody>
          <a:bodyPr anchorCtr="0" anchor="t" bIns="91425" lIns="91425" rIns="91425" tIns="91425">
            <a:noAutofit/>
          </a:bodyPr>
          <a:lstStyle/>
          <a:p>
            <a:pPr lvl="0" rtl="0">
              <a:spcBef>
                <a:spcPts val="600"/>
              </a:spcBef>
              <a:buNone/>
            </a:pPr>
            <a:r>
              <a:rPr b="1" lang="en">
                <a:solidFill>
                  <a:srgbClr val="FF9800"/>
                </a:solidFill>
                <a:latin typeface="Consolas"/>
                <a:ea typeface="Consolas"/>
                <a:cs typeface="Consolas"/>
                <a:sym typeface="Consolas"/>
              </a:rPr>
              <a:t>get( name:</a:t>
            </a:r>
            <a:r>
              <a:rPr b="1" i="1" lang="en">
                <a:solidFill>
                  <a:srgbClr val="FF9800"/>
                </a:solidFill>
                <a:latin typeface="Consolas"/>
                <a:ea typeface="Consolas"/>
                <a:cs typeface="Consolas"/>
                <a:sym typeface="Consolas"/>
              </a:rPr>
              <a:t>string</a:t>
            </a:r>
            <a:r>
              <a:rPr b="1" lang="en">
                <a:solidFill>
                  <a:srgbClr val="FF9800"/>
                </a:solidFill>
                <a:latin typeface="Consolas"/>
                <a:ea typeface="Consolas"/>
                <a:cs typeface="Consolas"/>
                <a:sym typeface="Consolas"/>
              </a:rPr>
              <a:t> )</a:t>
            </a:r>
            <a:r>
              <a:rPr b="1" lang="en">
                <a:solidFill>
                  <a:srgbClr val="999999"/>
                </a:solidFill>
                <a:latin typeface="Karla"/>
                <a:ea typeface="Karla"/>
                <a:cs typeface="Karla"/>
                <a:sym typeface="Karla"/>
              </a:rPr>
              <a:t> - returns an instance of the service</a:t>
            </a:r>
          </a:p>
        </p:txBody>
      </p:sp>
      <p:sp>
        <p:nvSpPr>
          <p:cNvPr id="695" name="Shape 695"/>
          <p:cNvSpPr txBox="1"/>
          <p:nvPr/>
        </p:nvSpPr>
        <p:spPr>
          <a:xfrm>
            <a:off x="688600" y="3333750"/>
            <a:ext cx="6377099" cy="576900"/>
          </a:xfrm>
          <a:prstGeom prst="rect">
            <a:avLst/>
          </a:prstGeom>
          <a:noFill/>
          <a:ln>
            <a:noFill/>
          </a:ln>
        </p:spPr>
        <p:txBody>
          <a:bodyPr anchorCtr="0" anchor="t" bIns="91425" lIns="91425" rIns="91425" tIns="91425">
            <a:noAutofit/>
          </a:bodyPr>
          <a:lstStyle/>
          <a:p>
            <a:pPr lvl="0" rtl="0">
              <a:spcBef>
                <a:spcPts val="600"/>
              </a:spcBef>
              <a:buNone/>
            </a:pPr>
            <a:r>
              <a:rPr b="1" lang="en">
                <a:solidFill>
                  <a:srgbClr val="FF9800"/>
                </a:solidFill>
                <a:latin typeface="Consolas"/>
                <a:ea typeface="Consolas"/>
                <a:cs typeface="Consolas"/>
                <a:sym typeface="Consolas"/>
              </a:rPr>
              <a:t>has( name:</a:t>
            </a:r>
            <a:r>
              <a:rPr b="1" i="1" lang="en">
                <a:solidFill>
                  <a:srgbClr val="FF9800"/>
                </a:solidFill>
                <a:latin typeface="Consolas"/>
                <a:ea typeface="Consolas"/>
                <a:cs typeface="Consolas"/>
                <a:sym typeface="Consolas"/>
              </a:rPr>
              <a:t>string</a:t>
            </a:r>
            <a:r>
              <a:rPr b="1" lang="en">
                <a:solidFill>
                  <a:srgbClr val="FF9800"/>
                </a:solidFill>
                <a:latin typeface="Consolas"/>
                <a:ea typeface="Consolas"/>
                <a:cs typeface="Consolas"/>
                <a:sym typeface="Consolas"/>
              </a:rPr>
              <a:t> )</a:t>
            </a:r>
            <a:r>
              <a:rPr b="1" lang="en">
                <a:solidFill>
                  <a:srgbClr val="999999"/>
                </a:solidFill>
                <a:latin typeface="Karla"/>
                <a:ea typeface="Karla"/>
                <a:cs typeface="Karla"/>
                <a:sym typeface="Karla"/>
              </a:rPr>
              <a:t> - checks if the given service exists</a:t>
            </a:r>
          </a:p>
        </p:txBody>
      </p:sp>
      <p:sp>
        <p:nvSpPr>
          <p:cNvPr id="696" name="Shape 696"/>
          <p:cNvSpPr txBox="1"/>
          <p:nvPr>
            <p:ph type="title"/>
          </p:nvPr>
        </p:nvSpPr>
        <p:spPr>
          <a:xfrm>
            <a:off x="1129800" y="589100"/>
            <a:ext cx="5627099" cy="409500"/>
          </a:xfrm>
          <a:prstGeom prst="rect">
            <a:avLst/>
          </a:prstGeom>
        </p:spPr>
        <p:txBody>
          <a:bodyPr anchorCtr="0" anchor="b" bIns="91425" lIns="91425" rIns="91425" tIns="91425">
            <a:noAutofit/>
          </a:bodyPr>
          <a:lstStyle/>
          <a:p>
            <a:pPr lvl="0" rtl="0">
              <a:spcBef>
                <a:spcPts val="0"/>
              </a:spcBef>
              <a:buNone/>
            </a:pPr>
            <a:r>
              <a:rPr lang="en" sz="2400"/>
              <a:t>$injector API</a:t>
            </a:r>
          </a:p>
        </p:txBody>
      </p:sp>
      <p:grpSp>
        <p:nvGrpSpPr>
          <p:cNvPr id="697" name="Shape 697"/>
          <p:cNvGrpSpPr/>
          <p:nvPr/>
        </p:nvGrpSpPr>
        <p:grpSpPr>
          <a:xfrm>
            <a:off x="764799" y="567117"/>
            <a:ext cx="304008" cy="326513"/>
            <a:chOff x="616425" y="2329600"/>
            <a:chExt cx="361700" cy="388475"/>
          </a:xfrm>
        </p:grpSpPr>
        <p:sp>
          <p:nvSpPr>
            <p:cNvPr id="698" name="Shape 698"/>
            <p:cNvSpPr/>
            <p:nvPr/>
          </p:nvSpPr>
          <p:spPr>
            <a:xfrm>
              <a:off x="616425" y="2329600"/>
              <a:ext cx="361700" cy="388475"/>
            </a:xfrm>
            <a:custGeom>
              <a:pathLst>
                <a:path extrusionOk="0" fill="none" h="15539" w="14468">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99" name="Shape 699"/>
            <p:cNvSpPr/>
            <p:nvPr/>
          </p:nvSpPr>
          <p:spPr>
            <a:xfrm>
              <a:off x="704725" y="2545750"/>
              <a:ext cx="185125" cy="25"/>
            </a:xfrm>
            <a:custGeom>
              <a:pathLst>
                <a:path extrusionOk="0" fill="none" h="1" w="7405">
                  <a:moveTo>
                    <a:pt x="7404" y="0"/>
                  </a:moveTo>
                  <a:lnTo>
                    <a:pt x="0" y="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00" name="Shape 700"/>
            <p:cNvSpPr/>
            <p:nvPr/>
          </p:nvSpPr>
          <p:spPr>
            <a:xfrm>
              <a:off x="811875" y="2626125"/>
              <a:ext cx="31075" cy="31075"/>
            </a:xfrm>
            <a:custGeom>
              <a:pathLst>
                <a:path extrusionOk="0" fill="none" h="1243" w="1243">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01" name="Shape 701"/>
            <p:cNvSpPr/>
            <p:nvPr/>
          </p:nvSpPr>
          <p:spPr>
            <a:xfrm>
              <a:off x="751000" y="2568275"/>
              <a:ext cx="54200" cy="53600"/>
            </a:xfrm>
            <a:custGeom>
              <a:pathLst>
                <a:path extrusionOk="0" fill="none" h="2144" w="2168">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02" name="Shape 702"/>
            <p:cNvSpPr/>
            <p:nvPr/>
          </p:nvSpPr>
          <p:spPr>
            <a:xfrm>
              <a:off x="769875" y="2662650"/>
              <a:ext cx="23775" cy="23775"/>
            </a:xfrm>
            <a:custGeom>
              <a:pathLst>
                <a:path extrusionOk="0" fill="none" h="951" w="951">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03" name="Shape 703"/>
            <p:cNvSpPr/>
            <p:nvPr/>
          </p:nvSpPr>
          <p:spPr>
            <a:xfrm>
              <a:off x="799700" y="2503125"/>
              <a:ext cx="24375" cy="23775"/>
            </a:xfrm>
            <a:custGeom>
              <a:pathLst>
                <a:path extrusionOk="0" fill="none" h="951" w="975">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04" name="Shape 704"/>
            <p:cNvSpPr/>
            <p:nvPr/>
          </p:nvSpPr>
          <p:spPr>
            <a:xfrm>
              <a:off x="766825" y="2388050"/>
              <a:ext cx="60925" cy="25"/>
            </a:xfrm>
            <a:custGeom>
              <a:pathLst>
                <a:path extrusionOk="0" fill="none" h="1" w="2437">
                  <a:moveTo>
                    <a:pt x="2436" y="0"/>
                  </a:moveTo>
                  <a:lnTo>
                    <a:pt x="1" y="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05" name="Shape 705"/>
            <p:cNvSpPr/>
            <p:nvPr/>
          </p:nvSpPr>
          <p:spPr>
            <a:xfrm>
              <a:off x="769875" y="2456250"/>
              <a:ext cx="31075" cy="31075"/>
            </a:xfrm>
            <a:custGeom>
              <a:pathLst>
                <a:path extrusionOk="0" fill="none" h="1243" w="1243">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706" name="Shape 706"/>
          <p:cNvSpPr txBox="1"/>
          <p:nvPr/>
        </p:nvSpPr>
        <p:spPr>
          <a:xfrm>
            <a:off x="688600" y="895350"/>
            <a:ext cx="5034900" cy="460800"/>
          </a:xfrm>
          <a:prstGeom prst="rect">
            <a:avLst/>
          </a:prstGeom>
          <a:noFill/>
          <a:ln>
            <a:noFill/>
          </a:ln>
        </p:spPr>
        <p:txBody>
          <a:bodyPr anchorCtr="0" anchor="t" bIns="91425" lIns="91425" rIns="91425" tIns="91425">
            <a:noAutofit/>
          </a:bodyPr>
          <a:lstStyle/>
          <a:p>
            <a:pPr lvl="0" rtl="0">
              <a:spcBef>
                <a:spcPts val="600"/>
              </a:spcBef>
              <a:buNone/>
            </a:pPr>
            <a:r>
              <a:rPr lang="en" sz="1100" u="sng">
                <a:solidFill>
                  <a:schemeClr val="hlink"/>
                </a:solidFill>
                <a:latin typeface="Karla"/>
                <a:ea typeface="Karla"/>
                <a:cs typeface="Karla"/>
                <a:sym typeface="Karla"/>
                <a:hlinkClick r:id="rId3"/>
              </a:rPr>
              <a:t>https://github.com/bhovhannes/trainings/blob/master/angular/examples/10-injector/</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DDC39"/>
        </a:solidFill>
      </p:bgPr>
    </p:bg>
    <p:spTree>
      <p:nvGrpSpPr>
        <p:cNvPr id="92" name="Shape 92"/>
        <p:cNvGrpSpPr/>
        <p:nvPr/>
      </p:nvGrpSpPr>
      <p:grpSpPr>
        <a:xfrm>
          <a:off x="0" y="0"/>
          <a:ext cx="0" cy="0"/>
          <a:chOff x="0" y="0"/>
          <a:chExt cx="0" cy="0"/>
        </a:xfrm>
      </p:grpSpPr>
      <p:sp>
        <p:nvSpPr>
          <p:cNvPr id="93" name="Shape 93"/>
          <p:cNvSpPr txBox="1"/>
          <p:nvPr>
            <p:ph type="title"/>
          </p:nvPr>
        </p:nvSpPr>
        <p:spPr>
          <a:xfrm>
            <a:off x="841000" y="665300"/>
            <a:ext cx="5767800" cy="409500"/>
          </a:xfrm>
          <a:prstGeom prst="rect">
            <a:avLst/>
          </a:prstGeom>
        </p:spPr>
        <p:txBody>
          <a:bodyPr anchorCtr="0" anchor="b" bIns="91425" lIns="91425" rIns="91425" tIns="91425">
            <a:noAutofit/>
          </a:bodyPr>
          <a:lstStyle/>
          <a:p>
            <a:pPr lvl="0" rtl="0">
              <a:spcBef>
                <a:spcPts val="0"/>
              </a:spcBef>
              <a:buNone/>
            </a:pPr>
            <a:r>
              <a:rPr lang="en" sz="2400"/>
              <a:t>What does Angular JS give to you ?</a:t>
            </a:r>
          </a:p>
        </p:txBody>
      </p:sp>
      <p:sp>
        <p:nvSpPr>
          <p:cNvPr id="94" name="Shape 94"/>
          <p:cNvSpPr txBox="1"/>
          <p:nvPr>
            <p:ph idx="1" type="body"/>
          </p:nvPr>
        </p:nvSpPr>
        <p:spPr>
          <a:xfrm>
            <a:off x="838250" y="1245575"/>
            <a:ext cx="5324100" cy="3429600"/>
          </a:xfrm>
          <a:prstGeom prst="rect">
            <a:avLst/>
          </a:prstGeom>
        </p:spPr>
        <p:txBody>
          <a:bodyPr anchorCtr="0" anchor="t" bIns="91425" lIns="91425" rIns="91425" tIns="91425">
            <a:noAutofit/>
          </a:bodyPr>
          <a:lstStyle/>
          <a:p>
            <a:pPr indent="-228600" lvl="0" marL="457200" rtl="0">
              <a:spcBef>
                <a:spcPts val="0"/>
              </a:spcBef>
            </a:pPr>
            <a:r>
              <a:rPr lang="en"/>
              <a:t>Separation of application logic, data models, and views</a:t>
            </a:r>
          </a:p>
          <a:p>
            <a:pPr indent="-228600" lvl="0" marL="457200" rtl="0">
              <a:spcBef>
                <a:spcPts val="0"/>
              </a:spcBef>
            </a:pPr>
            <a:r>
              <a:rPr lang="en"/>
              <a:t>Ajax services</a:t>
            </a:r>
          </a:p>
          <a:p>
            <a:pPr indent="-228600" lvl="0" marL="457200" rtl="0">
              <a:spcBef>
                <a:spcPts val="0"/>
              </a:spcBef>
            </a:pPr>
            <a:r>
              <a:rPr lang="en"/>
              <a:t>Dependency injection</a:t>
            </a:r>
          </a:p>
          <a:p>
            <a:pPr indent="-228600" lvl="0" marL="457200" rtl="0">
              <a:spcBef>
                <a:spcPts val="0"/>
              </a:spcBef>
            </a:pPr>
            <a:r>
              <a:rPr lang="en"/>
              <a:t>Routing</a:t>
            </a:r>
          </a:p>
          <a:p>
            <a:pPr indent="-228600" lvl="0" marL="457200" rtl="0">
              <a:spcBef>
                <a:spcPts val="0"/>
              </a:spcBef>
            </a:pPr>
            <a:r>
              <a:rPr lang="en"/>
              <a:t>Testing</a:t>
            </a:r>
          </a:p>
          <a:p>
            <a:pPr indent="-228600" lvl="0" marL="457200" rtl="0">
              <a:spcBef>
                <a:spcPts val="0"/>
              </a:spcBef>
            </a:pPr>
            <a:r>
              <a:rPr lang="en"/>
              <a:t>more ...</a:t>
            </a:r>
          </a:p>
        </p:txBody>
      </p:sp>
    </p:spTree>
  </p:cSld>
  <p:clrMapOvr>
    <a:masterClrMapping/>
  </p:clrMapOvr>
  <p:transition spd="slow">
    <p:cut/>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DDC39"/>
        </a:solidFill>
      </p:bgPr>
    </p:bg>
    <p:spTree>
      <p:nvGrpSpPr>
        <p:cNvPr id="710" name="Shape 710"/>
        <p:cNvGrpSpPr/>
        <p:nvPr/>
      </p:nvGrpSpPr>
      <p:grpSpPr>
        <a:xfrm>
          <a:off x="0" y="0"/>
          <a:ext cx="0" cy="0"/>
          <a:chOff x="0" y="0"/>
          <a:chExt cx="0" cy="0"/>
        </a:xfrm>
      </p:grpSpPr>
      <p:sp>
        <p:nvSpPr>
          <p:cNvPr id="711" name="Shape 711"/>
          <p:cNvSpPr txBox="1"/>
          <p:nvPr/>
        </p:nvSpPr>
        <p:spPr>
          <a:xfrm>
            <a:off x="688600" y="1657350"/>
            <a:ext cx="6377099" cy="1494599"/>
          </a:xfrm>
          <a:prstGeom prst="rect">
            <a:avLst/>
          </a:prstGeom>
          <a:noFill/>
          <a:ln>
            <a:noFill/>
          </a:ln>
        </p:spPr>
        <p:txBody>
          <a:bodyPr anchorCtr="0" anchor="t" bIns="91425" lIns="91425" rIns="91425" tIns="91425">
            <a:noAutofit/>
          </a:bodyPr>
          <a:lstStyle/>
          <a:p>
            <a:pPr lvl="0" rtl="0">
              <a:spcBef>
                <a:spcPts val="600"/>
              </a:spcBef>
              <a:buNone/>
            </a:pPr>
            <a:r>
              <a:rPr b="1" lang="en">
                <a:solidFill>
                  <a:srgbClr val="FF9800"/>
                </a:solidFill>
                <a:latin typeface="Consolas"/>
                <a:ea typeface="Consolas"/>
                <a:cs typeface="Consolas"/>
                <a:sym typeface="Consolas"/>
              </a:rPr>
              <a:t>instantiate( Type:</a:t>
            </a:r>
            <a:r>
              <a:rPr b="1" i="1" lang="en">
                <a:solidFill>
                  <a:srgbClr val="FF9800"/>
                </a:solidFill>
                <a:latin typeface="Consolas"/>
                <a:ea typeface="Consolas"/>
                <a:cs typeface="Consolas"/>
                <a:sym typeface="Consolas"/>
              </a:rPr>
              <a:t>function</a:t>
            </a:r>
            <a:r>
              <a:rPr b="1" lang="en">
                <a:solidFill>
                  <a:srgbClr val="FF9800"/>
                </a:solidFill>
                <a:latin typeface="Consolas"/>
                <a:ea typeface="Consolas"/>
                <a:cs typeface="Consolas"/>
                <a:sym typeface="Consolas"/>
              </a:rPr>
              <a:t>, [locals:</a:t>
            </a:r>
            <a:r>
              <a:rPr b="1" i="1" lang="en">
                <a:solidFill>
                  <a:srgbClr val="FF9800"/>
                </a:solidFill>
                <a:latin typeface="Consolas"/>
                <a:ea typeface="Consolas"/>
                <a:cs typeface="Consolas"/>
                <a:sym typeface="Consolas"/>
              </a:rPr>
              <a:t>Object</a:t>
            </a:r>
            <a:r>
              <a:rPr b="1" lang="en">
                <a:solidFill>
                  <a:srgbClr val="FF9800"/>
                </a:solidFill>
                <a:latin typeface="Consolas"/>
                <a:ea typeface="Consolas"/>
                <a:cs typeface="Consolas"/>
                <a:sym typeface="Consolas"/>
              </a:rPr>
              <a:t>] )</a:t>
            </a:r>
            <a:r>
              <a:rPr b="1" lang="en">
                <a:solidFill>
                  <a:srgbClr val="999999"/>
                </a:solidFill>
                <a:latin typeface="Karla"/>
                <a:ea typeface="Karla"/>
                <a:cs typeface="Karla"/>
                <a:sym typeface="Karla"/>
              </a:rPr>
              <a:t> - creates a new instance of the JS </a:t>
            </a:r>
            <a:r>
              <a:rPr b="1" i="1" lang="en">
                <a:solidFill>
                  <a:srgbClr val="999999"/>
                </a:solidFill>
                <a:latin typeface="Karla"/>
                <a:ea typeface="Karla"/>
                <a:cs typeface="Karla"/>
                <a:sym typeface="Karla"/>
              </a:rPr>
              <a:t>Type</a:t>
            </a:r>
            <a:r>
              <a:rPr b="1" lang="en">
                <a:solidFill>
                  <a:srgbClr val="999999"/>
                </a:solidFill>
                <a:latin typeface="Karla"/>
                <a:ea typeface="Karla"/>
                <a:cs typeface="Karla"/>
                <a:sym typeface="Karla"/>
              </a:rPr>
              <a:t>. </a:t>
            </a:r>
          </a:p>
          <a:p>
            <a:pPr lvl="0" rtl="0">
              <a:spcBef>
                <a:spcPts val="600"/>
              </a:spcBef>
              <a:buNone/>
            </a:pPr>
            <a:r>
              <a:rPr b="1" lang="en">
                <a:solidFill>
                  <a:srgbClr val="999999"/>
                </a:solidFill>
                <a:latin typeface="Karla"/>
                <a:ea typeface="Karla"/>
                <a:cs typeface="Karla"/>
                <a:sym typeface="Karla"/>
              </a:rPr>
              <a:t>It takes a constructor and invokes the </a:t>
            </a:r>
            <a:r>
              <a:rPr b="1" i="1" lang="en">
                <a:solidFill>
                  <a:srgbClr val="999999"/>
                </a:solidFill>
                <a:latin typeface="Karla"/>
                <a:ea typeface="Karla"/>
                <a:cs typeface="Karla"/>
                <a:sym typeface="Karla"/>
              </a:rPr>
              <a:t>new</a:t>
            </a:r>
            <a:r>
              <a:rPr b="1" lang="en">
                <a:solidFill>
                  <a:srgbClr val="999999"/>
                </a:solidFill>
                <a:latin typeface="Karla"/>
                <a:ea typeface="Karla"/>
                <a:cs typeface="Karla"/>
                <a:sym typeface="Karla"/>
              </a:rPr>
              <a:t> operator with all the arguments specified. </a:t>
            </a:r>
          </a:p>
          <a:p>
            <a:pPr lvl="0" rtl="0">
              <a:spcBef>
                <a:spcPts val="600"/>
              </a:spcBef>
              <a:buNone/>
            </a:pPr>
            <a:r>
              <a:rPr b="1" lang="en">
                <a:solidFill>
                  <a:srgbClr val="999999"/>
                </a:solidFill>
                <a:latin typeface="Karla"/>
                <a:ea typeface="Karla"/>
                <a:cs typeface="Karla"/>
                <a:sym typeface="Karla"/>
              </a:rPr>
              <a:t>If </a:t>
            </a:r>
            <a:r>
              <a:rPr b="1" i="1" lang="en">
                <a:solidFill>
                  <a:srgbClr val="999999"/>
                </a:solidFill>
                <a:latin typeface="Karla"/>
                <a:ea typeface="Karla"/>
                <a:cs typeface="Karla"/>
                <a:sym typeface="Karla"/>
              </a:rPr>
              <a:t>locals</a:t>
            </a:r>
            <a:r>
              <a:rPr b="1" lang="en">
                <a:solidFill>
                  <a:srgbClr val="999999"/>
                </a:solidFill>
                <a:latin typeface="Karla"/>
                <a:ea typeface="Karla"/>
                <a:cs typeface="Karla"/>
                <a:sym typeface="Karla"/>
              </a:rPr>
              <a:t> are given, they will be added to constructor arguments.</a:t>
            </a:r>
          </a:p>
        </p:txBody>
      </p:sp>
      <p:sp>
        <p:nvSpPr>
          <p:cNvPr id="712" name="Shape 712"/>
          <p:cNvSpPr txBox="1"/>
          <p:nvPr/>
        </p:nvSpPr>
        <p:spPr>
          <a:xfrm>
            <a:off x="688600" y="3409950"/>
            <a:ext cx="6377099" cy="971700"/>
          </a:xfrm>
          <a:prstGeom prst="rect">
            <a:avLst/>
          </a:prstGeom>
          <a:noFill/>
          <a:ln>
            <a:noFill/>
          </a:ln>
        </p:spPr>
        <p:txBody>
          <a:bodyPr anchorCtr="0" anchor="t" bIns="91425" lIns="91425" rIns="91425" tIns="91425">
            <a:noAutofit/>
          </a:bodyPr>
          <a:lstStyle/>
          <a:p>
            <a:pPr lvl="0" rtl="0">
              <a:spcBef>
                <a:spcPts val="600"/>
              </a:spcBef>
              <a:buNone/>
            </a:pPr>
            <a:r>
              <a:rPr b="1" lang="en">
                <a:solidFill>
                  <a:srgbClr val="FF9800"/>
                </a:solidFill>
                <a:latin typeface="Consolas"/>
                <a:ea typeface="Consolas"/>
                <a:cs typeface="Consolas"/>
                <a:sym typeface="Consolas"/>
              </a:rPr>
              <a:t>invoke( fn:</a:t>
            </a:r>
            <a:r>
              <a:rPr b="1" i="1" lang="en">
                <a:solidFill>
                  <a:srgbClr val="FF9800"/>
                </a:solidFill>
                <a:latin typeface="Consolas"/>
                <a:ea typeface="Consolas"/>
                <a:cs typeface="Consolas"/>
                <a:sym typeface="Consolas"/>
              </a:rPr>
              <a:t>function</a:t>
            </a:r>
            <a:r>
              <a:rPr b="1" lang="en">
                <a:solidFill>
                  <a:srgbClr val="FF9800"/>
                </a:solidFill>
                <a:latin typeface="Consolas"/>
                <a:ea typeface="Consolas"/>
                <a:cs typeface="Consolas"/>
                <a:sym typeface="Consolas"/>
              </a:rPr>
              <a:t>, [self:</a:t>
            </a:r>
            <a:r>
              <a:rPr b="1" i="1" lang="en">
                <a:solidFill>
                  <a:srgbClr val="FF9800"/>
                </a:solidFill>
                <a:latin typeface="Consolas"/>
                <a:ea typeface="Consolas"/>
                <a:cs typeface="Consolas"/>
                <a:sym typeface="Consolas"/>
              </a:rPr>
              <a:t>Object</a:t>
            </a:r>
            <a:r>
              <a:rPr b="1" lang="en">
                <a:solidFill>
                  <a:srgbClr val="FF9800"/>
                </a:solidFill>
                <a:latin typeface="Consolas"/>
                <a:ea typeface="Consolas"/>
                <a:cs typeface="Consolas"/>
                <a:sym typeface="Consolas"/>
              </a:rPr>
              <a:t>] [locals:</a:t>
            </a:r>
            <a:r>
              <a:rPr b="1" i="1" lang="en">
                <a:solidFill>
                  <a:srgbClr val="FF9800"/>
                </a:solidFill>
                <a:latin typeface="Consolas"/>
                <a:ea typeface="Consolas"/>
                <a:cs typeface="Consolas"/>
                <a:sym typeface="Consolas"/>
              </a:rPr>
              <a:t>Object</a:t>
            </a:r>
            <a:r>
              <a:rPr b="1" lang="en">
                <a:solidFill>
                  <a:srgbClr val="FF9800"/>
                </a:solidFill>
                <a:latin typeface="Consolas"/>
                <a:ea typeface="Consolas"/>
                <a:cs typeface="Consolas"/>
                <a:sym typeface="Consolas"/>
              </a:rPr>
              <a:t>] )</a:t>
            </a:r>
            <a:r>
              <a:rPr b="1" lang="en">
                <a:solidFill>
                  <a:srgbClr val="999999"/>
                </a:solidFill>
                <a:latin typeface="Karla"/>
                <a:ea typeface="Karla"/>
                <a:cs typeface="Karla"/>
                <a:sym typeface="Karla"/>
              </a:rPr>
              <a:t> - calls </a:t>
            </a:r>
            <a:r>
              <a:rPr b="1" i="1" lang="en">
                <a:solidFill>
                  <a:srgbClr val="999999"/>
                </a:solidFill>
                <a:latin typeface="Karla"/>
                <a:ea typeface="Karla"/>
                <a:cs typeface="Karla"/>
                <a:sym typeface="Karla"/>
              </a:rPr>
              <a:t>fn</a:t>
            </a:r>
            <a:r>
              <a:rPr b="1" lang="en">
                <a:solidFill>
                  <a:srgbClr val="999999"/>
                </a:solidFill>
                <a:latin typeface="Karla"/>
                <a:ea typeface="Karla"/>
                <a:cs typeface="Karla"/>
                <a:sym typeface="Karla"/>
              </a:rPr>
              <a:t> with supplied arguments.</a:t>
            </a:r>
          </a:p>
          <a:p>
            <a:pPr lvl="0" rtl="0">
              <a:spcBef>
                <a:spcPts val="600"/>
              </a:spcBef>
              <a:buNone/>
            </a:pPr>
            <a:r>
              <a:rPr b="1" lang="en">
                <a:solidFill>
                  <a:srgbClr val="999999"/>
                </a:solidFill>
                <a:latin typeface="Karla"/>
                <a:ea typeface="Karla"/>
                <a:cs typeface="Karla"/>
                <a:sym typeface="Karla"/>
              </a:rPr>
              <a:t>If </a:t>
            </a:r>
            <a:r>
              <a:rPr b="1" i="1" lang="en">
                <a:solidFill>
                  <a:srgbClr val="999999"/>
                </a:solidFill>
                <a:latin typeface="Karla"/>
                <a:ea typeface="Karla"/>
                <a:cs typeface="Karla"/>
                <a:sym typeface="Karla"/>
              </a:rPr>
              <a:t>locals</a:t>
            </a:r>
            <a:r>
              <a:rPr b="1" lang="en">
                <a:solidFill>
                  <a:srgbClr val="999999"/>
                </a:solidFill>
                <a:latin typeface="Karla"/>
                <a:ea typeface="Karla"/>
                <a:cs typeface="Karla"/>
                <a:sym typeface="Karla"/>
              </a:rPr>
              <a:t> are given, they will be added to </a:t>
            </a:r>
            <a:r>
              <a:rPr b="1" i="1" lang="en">
                <a:solidFill>
                  <a:srgbClr val="999999"/>
                </a:solidFill>
                <a:latin typeface="Karla"/>
                <a:ea typeface="Karla"/>
                <a:cs typeface="Karla"/>
                <a:sym typeface="Karla"/>
              </a:rPr>
              <a:t>fn</a:t>
            </a:r>
            <a:r>
              <a:rPr b="1" lang="en">
                <a:solidFill>
                  <a:srgbClr val="999999"/>
                </a:solidFill>
                <a:latin typeface="Karla"/>
                <a:ea typeface="Karla"/>
                <a:cs typeface="Karla"/>
                <a:sym typeface="Karla"/>
              </a:rPr>
              <a:t> arguments.</a:t>
            </a:r>
          </a:p>
        </p:txBody>
      </p:sp>
      <p:sp>
        <p:nvSpPr>
          <p:cNvPr id="713" name="Shape 713"/>
          <p:cNvSpPr txBox="1"/>
          <p:nvPr>
            <p:ph type="title"/>
          </p:nvPr>
        </p:nvSpPr>
        <p:spPr>
          <a:xfrm>
            <a:off x="1129800" y="589100"/>
            <a:ext cx="5627099" cy="409500"/>
          </a:xfrm>
          <a:prstGeom prst="rect">
            <a:avLst/>
          </a:prstGeom>
        </p:spPr>
        <p:txBody>
          <a:bodyPr anchorCtr="0" anchor="b" bIns="91425" lIns="91425" rIns="91425" tIns="91425">
            <a:noAutofit/>
          </a:bodyPr>
          <a:lstStyle/>
          <a:p>
            <a:pPr lvl="0" rtl="0">
              <a:spcBef>
                <a:spcPts val="0"/>
              </a:spcBef>
              <a:buNone/>
            </a:pPr>
            <a:r>
              <a:rPr lang="en" sz="2400"/>
              <a:t>$injector API</a:t>
            </a:r>
          </a:p>
        </p:txBody>
      </p:sp>
      <p:sp>
        <p:nvSpPr>
          <p:cNvPr id="714" name="Shape 714"/>
          <p:cNvSpPr txBox="1"/>
          <p:nvPr/>
        </p:nvSpPr>
        <p:spPr>
          <a:xfrm>
            <a:off x="688600" y="895350"/>
            <a:ext cx="5034900" cy="460800"/>
          </a:xfrm>
          <a:prstGeom prst="rect">
            <a:avLst/>
          </a:prstGeom>
          <a:noFill/>
          <a:ln>
            <a:noFill/>
          </a:ln>
        </p:spPr>
        <p:txBody>
          <a:bodyPr anchorCtr="0" anchor="t" bIns="91425" lIns="91425" rIns="91425" tIns="91425">
            <a:noAutofit/>
          </a:bodyPr>
          <a:lstStyle/>
          <a:p>
            <a:pPr lvl="0" rtl="0">
              <a:spcBef>
                <a:spcPts val="600"/>
              </a:spcBef>
              <a:buNone/>
            </a:pPr>
            <a:r>
              <a:rPr lang="en" sz="1100" u="sng">
                <a:solidFill>
                  <a:schemeClr val="hlink"/>
                </a:solidFill>
                <a:latin typeface="Karla"/>
                <a:ea typeface="Karla"/>
                <a:cs typeface="Karla"/>
                <a:sym typeface="Karla"/>
                <a:hlinkClick r:id="rId3"/>
              </a:rPr>
              <a:t>https://github.com/bhovhannes/trainings/blob/master/angular/examples/10-injector/</a:t>
            </a:r>
          </a:p>
        </p:txBody>
      </p:sp>
      <p:grpSp>
        <p:nvGrpSpPr>
          <p:cNvPr id="715" name="Shape 715"/>
          <p:cNvGrpSpPr/>
          <p:nvPr/>
        </p:nvGrpSpPr>
        <p:grpSpPr>
          <a:xfrm>
            <a:off x="764799" y="567117"/>
            <a:ext cx="304008" cy="326513"/>
            <a:chOff x="616425" y="2329600"/>
            <a:chExt cx="361700" cy="388475"/>
          </a:xfrm>
        </p:grpSpPr>
        <p:sp>
          <p:nvSpPr>
            <p:cNvPr id="716" name="Shape 716"/>
            <p:cNvSpPr/>
            <p:nvPr/>
          </p:nvSpPr>
          <p:spPr>
            <a:xfrm>
              <a:off x="616425" y="2329600"/>
              <a:ext cx="361700" cy="388475"/>
            </a:xfrm>
            <a:custGeom>
              <a:pathLst>
                <a:path extrusionOk="0" fill="none" h="15539" w="14468">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17" name="Shape 717"/>
            <p:cNvSpPr/>
            <p:nvPr/>
          </p:nvSpPr>
          <p:spPr>
            <a:xfrm>
              <a:off x="704725" y="2545750"/>
              <a:ext cx="185125" cy="25"/>
            </a:xfrm>
            <a:custGeom>
              <a:pathLst>
                <a:path extrusionOk="0" fill="none" h="1" w="7405">
                  <a:moveTo>
                    <a:pt x="7404" y="0"/>
                  </a:moveTo>
                  <a:lnTo>
                    <a:pt x="0" y="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18" name="Shape 718"/>
            <p:cNvSpPr/>
            <p:nvPr/>
          </p:nvSpPr>
          <p:spPr>
            <a:xfrm>
              <a:off x="811875" y="2626125"/>
              <a:ext cx="31075" cy="31075"/>
            </a:xfrm>
            <a:custGeom>
              <a:pathLst>
                <a:path extrusionOk="0" fill="none" h="1243" w="1243">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19" name="Shape 719"/>
            <p:cNvSpPr/>
            <p:nvPr/>
          </p:nvSpPr>
          <p:spPr>
            <a:xfrm>
              <a:off x="751000" y="2568275"/>
              <a:ext cx="54200" cy="53600"/>
            </a:xfrm>
            <a:custGeom>
              <a:pathLst>
                <a:path extrusionOk="0" fill="none" h="2144" w="2168">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20" name="Shape 720"/>
            <p:cNvSpPr/>
            <p:nvPr/>
          </p:nvSpPr>
          <p:spPr>
            <a:xfrm>
              <a:off x="769875" y="2662650"/>
              <a:ext cx="23775" cy="23775"/>
            </a:xfrm>
            <a:custGeom>
              <a:pathLst>
                <a:path extrusionOk="0" fill="none" h="951" w="951">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21" name="Shape 721"/>
            <p:cNvSpPr/>
            <p:nvPr/>
          </p:nvSpPr>
          <p:spPr>
            <a:xfrm>
              <a:off x="799700" y="2503125"/>
              <a:ext cx="24375" cy="23775"/>
            </a:xfrm>
            <a:custGeom>
              <a:pathLst>
                <a:path extrusionOk="0" fill="none" h="951" w="975">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22" name="Shape 722"/>
            <p:cNvSpPr/>
            <p:nvPr/>
          </p:nvSpPr>
          <p:spPr>
            <a:xfrm>
              <a:off x="766825" y="2388050"/>
              <a:ext cx="60925" cy="25"/>
            </a:xfrm>
            <a:custGeom>
              <a:pathLst>
                <a:path extrusionOk="0" fill="none" h="1" w="2437">
                  <a:moveTo>
                    <a:pt x="2436" y="0"/>
                  </a:moveTo>
                  <a:lnTo>
                    <a:pt x="1" y="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23" name="Shape 723"/>
            <p:cNvSpPr/>
            <p:nvPr/>
          </p:nvSpPr>
          <p:spPr>
            <a:xfrm>
              <a:off x="769875" y="2456250"/>
              <a:ext cx="31075" cy="31075"/>
            </a:xfrm>
            <a:custGeom>
              <a:pathLst>
                <a:path extrusionOk="0" fill="none" h="1243" w="1243">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transition spd="slow">
    <p:cut/>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C107"/>
        </a:solidFill>
      </p:bgPr>
    </p:bg>
    <p:spTree>
      <p:nvGrpSpPr>
        <p:cNvPr id="727" name="Shape 727"/>
        <p:cNvGrpSpPr/>
        <p:nvPr/>
      </p:nvGrpSpPr>
      <p:grpSpPr>
        <a:xfrm>
          <a:off x="0" y="0"/>
          <a:ext cx="0" cy="0"/>
          <a:chOff x="0" y="0"/>
          <a:chExt cx="0" cy="0"/>
        </a:xfrm>
      </p:grpSpPr>
      <p:sp>
        <p:nvSpPr>
          <p:cNvPr id="728" name="Shape 728"/>
          <p:cNvSpPr txBox="1"/>
          <p:nvPr>
            <p:ph type="ctrTitle"/>
          </p:nvPr>
        </p:nvSpPr>
        <p:spPr>
          <a:xfrm>
            <a:off x="648300" y="1583350"/>
            <a:ext cx="3522300" cy="2989799"/>
          </a:xfrm>
          <a:prstGeom prst="rect">
            <a:avLst/>
          </a:prstGeom>
        </p:spPr>
        <p:txBody>
          <a:bodyPr anchorCtr="0" anchor="b" bIns="91425" lIns="91425" rIns="91425" tIns="91425">
            <a:noAutofit/>
          </a:bodyPr>
          <a:lstStyle/>
          <a:p>
            <a:pPr lvl="0" rtl="0">
              <a:spcBef>
                <a:spcPts val="0"/>
              </a:spcBef>
              <a:buNone/>
            </a:pPr>
            <a:r>
              <a:rPr lang="en" sz="7200">
                <a:solidFill>
                  <a:srgbClr val="FFC107"/>
                </a:solidFill>
              </a:rPr>
              <a:t>9.</a:t>
            </a:r>
          </a:p>
          <a:p>
            <a:pPr lvl="0" rtl="0">
              <a:spcBef>
                <a:spcPts val="0"/>
              </a:spcBef>
              <a:buNone/>
            </a:pPr>
            <a:r>
              <a:rPr lang="en"/>
              <a:t>Scopes</a:t>
            </a:r>
          </a:p>
        </p:txBody>
      </p:sp>
      <p:sp>
        <p:nvSpPr>
          <p:cNvPr id="729" name="Shape 729"/>
          <p:cNvSpPr txBox="1"/>
          <p:nvPr>
            <p:ph idx="1" type="subTitle"/>
          </p:nvPr>
        </p:nvSpPr>
        <p:spPr>
          <a:xfrm>
            <a:off x="5522200" y="3494300"/>
            <a:ext cx="3108899" cy="1031699"/>
          </a:xfrm>
          <a:prstGeom prst="rect">
            <a:avLst/>
          </a:prstGeom>
        </p:spPr>
        <p:txBody>
          <a:bodyPr anchorCtr="0" anchor="b" bIns="91425" lIns="91425" rIns="91425" tIns="91425">
            <a:noAutofit/>
          </a:bodyPr>
          <a:lstStyle/>
          <a:p>
            <a:pPr lvl="0" rtl="0">
              <a:spcBef>
                <a:spcPts val="0"/>
              </a:spcBef>
              <a:buNone/>
            </a:pPr>
            <a:r>
              <a:rPr lang="en"/>
              <a:t>More about </a:t>
            </a:r>
            <a:r>
              <a:rPr i="1" lang="en"/>
              <a:t>scopes</a:t>
            </a:r>
          </a:p>
        </p:txBody>
      </p:sp>
    </p:spTree>
  </p:cSld>
  <p:clrMapOvr>
    <a:masterClrMapping/>
  </p:clrMapOvr>
  <p:transition spd="slow">
    <p:cut/>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DDC39"/>
        </a:solidFill>
      </p:bgPr>
    </p:bg>
    <p:spTree>
      <p:nvGrpSpPr>
        <p:cNvPr id="733" name="Shape 733"/>
        <p:cNvGrpSpPr/>
        <p:nvPr/>
      </p:nvGrpSpPr>
      <p:grpSpPr>
        <a:xfrm>
          <a:off x="0" y="0"/>
          <a:ext cx="0" cy="0"/>
          <a:chOff x="0" y="0"/>
          <a:chExt cx="0" cy="0"/>
        </a:xfrm>
      </p:grpSpPr>
      <p:sp>
        <p:nvSpPr>
          <p:cNvPr id="734" name="Shape 734"/>
          <p:cNvSpPr txBox="1"/>
          <p:nvPr>
            <p:ph type="title"/>
          </p:nvPr>
        </p:nvSpPr>
        <p:spPr>
          <a:xfrm>
            <a:off x="1129800" y="589100"/>
            <a:ext cx="5627099" cy="409500"/>
          </a:xfrm>
          <a:prstGeom prst="rect">
            <a:avLst/>
          </a:prstGeom>
        </p:spPr>
        <p:txBody>
          <a:bodyPr anchorCtr="0" anchor="b" bIns="91425" lIns="91425" rIns="91425" tIns="91425">
            <a:noAutofit/>
          </a:bodyPr>
          <a:lstStyle/>
          <a:p>
            <a:pPr lvl="0" rtl="0">
              <a:spcBef>
                <a:spcPts val="0"/>
              </a:spcBef>
              <a:buNone/>
            </a:pPr>
            <a:r>
              <a:rPr lang="en" sz="2400"/>
              <a:t>What are scopes?</a:t>
            </a:r>
          </a:p>
        </p:txBody>
      </p:sp>
      <p:sp>
        <p:nvSpPr>
          <p:cNvPr id="735" name="Shape 735"/>
          <p:cNvSpPr txBox="1"/>
          <p:nvPr/>
        </p:nvSpPr>
        <p:spPr>
          <a:xfrm>
            <a:off x="688600" y="895350"/>
            <a:ext cx="5034900" cy="460800"/>
          </a:xfrm>
          <a:prstGeom prst="rect">
            <a:avLst/>
          </a:prstGeom>
          <a:noFill/>
          <a:ln>
            <a:noFill/>
          </a:ln>
        </p:spPr>
        <p:txBody>
          <a:bodyPr anchorCtr="0" anchor="t" bIns="91425" lIns="91425" rIns="91425" tIns="91425">
            <a:noAutofit/>
          </a:bodyPr>
          <a:lstStyle/>
          <a:p>
            <a:pPr lvl="0" rtl="0">
              <a:spcBef>
                <a:spcPts val="600"/>
              </a:spcBef>
              <a:buNone/>
            </a:pPr>
            <a:r>
              <a:rPr lang="en" sz="1100" u="sng">
                <a:solidFill>
                  <a:schemeClr val="hlink"/>
                </a:solidFill>
                <a:latin typeface="Karla"/>
                <a:ea typeface="Karla"/>
                <a:cs typeface="Karla"/>
                <a:sym typeface="Karla"/>
                <a:hlinkClick r:id="rId3"/>
              </a:rPr>
              <a:t>https://github.com/bhovhannes/trainings/blob/master/angular/examples/11-scopes/</a:t>
            </a:r>
          </a:p>
        </p:txBody>
      </p:sp>
      <p:grpSp>
        <p:nvGrpSpPr>
          <p:cNvPr id="736" name="Shape 736"/>
          <p:cNvGrpSpPr/>
          <p:nvPr/>
        </p:nvGrpSpPr>
        <p:grpSpPr>
          <a:xfrm>
            <a:off x="764799" y="567117"/>
            <a:ext cx="304008" cy="326513"/>
            <a:chOff x="616425" y="2329600"/>
            <a:chExt cx="361700" cy="388475"/>
          </a:xfrm>
        </p:grpSpPr>
        <p:sp>
          <p:nvSpPr>
            <p:cNvPr id="737" name="Shape 737"/>
            <p:cNvSpPr/>
            <p:nvPr/>
          </p:nvSpPr>
          <p:spPr>
            <a:xfrm>
              <a:off x="616425" y="2329600"/>
              <a:ext cx="361700" cy="388475"/>
            </a:xfrm>
            <a:custGeom>
              <a:pathLst>
                <a:path extrusionOk="0" fill="none" h="15539" w="14468">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38" name="Shape 738"/>
            <p:cNvSpPr/>
            <p:nvPr/>
          </p:nvSpPr>
          <p:spPr>
            <a:xfrm>
              <a:off x="704725" y="2545750"/>
              <a:ext cx="185125" cy="25"/>
            </a:xfrm>
            <a:custGeom>
              <a:pathLst>
                <a:path extrusionOk="0" fill="none" h="1" w="7405">
                  <a:moveTo>
                    <a:pt x="7404" y="0"/>
                  </a:moveTo>
                  <a:lnTo>
                    <a:pt x="0" y="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39" name="Shape 739"/>
            <p:cNvSpPr/>
            <p:nvPr/>
          </p:nvSpPr>
          <p:spPr>
            <a:xfrm>
              <a:off x="811875" y="2626125"/>
              <a:ext cx="31075" cy="31075"/>
            </a:xfrm>
            <a:custGeom>
              <a:pathLst>
                <a:path extrusionOk="0" fill="none" h="1243" w="1243">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40" name="Shape 740"/>
            <p:cNvSpPr/>
            <p:nvPr/>
          </p:nvSpPr>
          <p:spPr>
            <a:xfrm>
              <a:off x="751000" y="2568275"/>
              <a:ext cx="54200" cy="53600"/>
            </a:xfrm>
            <a:custGeom>
              <a:pathLst>
                <a:path extrusionOk="0" fill="none" h="2144" w="2168">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41" name="Shape 741"/>
            <p:cNvSpPr/>
            <p:nvPr/>
          </p:nvSpPr>
          <p:spPr>
            <a:xfrm>
              <a:off x="769875" y="2662650"/>
              <a:ext cx="23775" cy="23775"/>
            </a:xfrm>
            <a:custGeom>
              <a:pathLst>
                <a:path extrusionOk="0" fill="none" h="951" w="951">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42" name="Shape 742"/>
            <p:cNvSpPr/>
            <p:nvPr/>
          </p:nvSpPr>
          <p:spPr>
            <a:xfrm>
              <a:off x="799700" y="2503125"/>
              <a:ext cx="24375" cy="23775"/>
            </a:xfrm>
            <a:custGeom>
              <a:pathLst>
                <a:path extrusionOk="0" fill="none" h="951" w="975">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43" name="Shape 743"/>
            <p:cNvSpPr/>
            <p:nvPr/>
          </p:nvSpPr>
          <p:spPr>
            <a:xfrm>
              <a:off x="766825" y="2388050"/>
              <a:ext cx="60925" cy="25"/>
            </a:xfrm>
            <a:custGeom>
              <a:pathLst>
                <a:path extrusionOk="0" fill="none" h="1" w="2437">
                  <a:moveTo>
                    <a:pt x="2436" y="0"/>
                  </a:moveTo>
                  <a:lnTo>
                    <a:pt x="1" y="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44" name="Shape 744"/>
            <p:cNvSpPr/>
            <p:nvPr/>
          </p:nvSpPr>
          <p:spPr>
            <a:xfrm>
              <a:off x="769875" y="2456250"/>
              <a:ext cx="31075" cy="31075"/>
            </a:xfrm>
            <a:custGeom>
              <a:pathLst>
                <a:path extrusionOk="0" fill="none" h="1243" w="1243">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745" name="Shape 745"/>
          <p:cNvSpPr txBox="1"/>
          <p:nvPr/>
        </p:nvSpPr>
        <p:spPr>
          <a:xfrm>
            <a:off x="688600" y="1657350"/>
            <a:ext cx="5905200" cy="499200"/>
          </a:xfrm>
          <a:prstGeom prst="rect">
            <a:avLst/>
          </a:prstGeom>
          <a:noFill/>
          <a:ln>
            <a:noFill/>
          </a:ln>
        </p:spPr>
        <p:txBody>
          <a:bodyPr anchorCtr="0" anchor="t" bIns="91425" lIns="91425" rIns="91425" tIns="91425">
            <a:noAutofit/>
          </a:bodyPr>
          <a:lstStyle/>
          <a:p>
            <a:pPr lvl="0" rtl="0">
              <a:lnSpc>
                <a:spcPct val="115000"/>
              </a:lnSpc>
              <a:spcBef>
                <a:spcPts val="600"/>
              </a:spcBef>
              <a:buNone/>
            </a:pPr>
            <a:r>
              <a:rPr b="1" lang="en">
                <a:solidFill>
                  <a:srgbClr val="999999"/>
                </a:solidFill>
                <a:latin typeface="Karla"/>
                <a:ea typeface="Karla"/>
                <a:cs typeface="Karla"/>
                <a:sym typeface="Karla"/>
              </a:rPr>
              <a:t>Scope is an object that refers to the application model.</a:t>
            </a:r>
          </a:p>
        </p:txBody>
      </p:sp>
      <p:sp>
        <p:nvSpPr>
          <p:cNvPr id="746" name="Shape 746"/>
          <p:cNvSpPr txBox="1"/>
          <p:nvPr/>
        </p:nvSpPr>
        <p:spPr>
          <a:xfrm>
            <a:off x="688600" y="2266950"/>
            <a:ext cx="5905200" cy="499200"/>
          </a:xfrm>
          <a:prstGeom prst="rect">
            <a:avLst/>
          </a:prstGeom>
          <a:noFill/>
          <a:ln>
            <a:noFill/>
          </a:ln>
        </p:spPr>
        <p:txBody>
          <a:bodyPr anchorCtr="0" anchor="t" bIns="91425" lIns="91425" rIns="91425" tIns="91425">
            <a:noAutofit/>
          </a:bodyPr>
          <a:lstStyle/>
          <a:p>
            <a:pPr lvl="0" rtl="0">
              <a:lnSpc>
                <a:spcPct val="115000"/>
              </a:lnSpc>
              <a:spcBef>
                <a:spcPts val="600"/>
              </a:spcBef>
              <a:buNone/>
            </a:pPr>
            <a:r>
              <a:rPr b="1" lang="en">
                <a:solidFill>
                  <a:srgbClr val="999999"/>
                </a:solidFill>
                <a:latin typeface="Karla"/>
                <a:ea typeface="Karla"/>
                <a:cs typeface="Karla"/>
                <a:sym typeface="Karla"/>
              </a:rPr>
              <a:t>Scope is an execution context for </a:t>
            </a:r>
            <a:r>
              <a:rPr b="1" lang="en">
                <a:solidFill>
                  <a:schemeClr val="accent1"/>
                </a:solidFill>
                <a:latin typeface="Karla"/>
                <a:ea typeface="Karla"/>
                <a:cs typeface="Karla"/>
                <a:sym typeface="Karla"/>
              </a:rPr>
              <a:t>expressions</a:t>
            </a:r>
            <a:r>
              <a:rPr b="1" lang="en">
                <a:solidFill>
                  <a:srgbClr val="999999"/>
                </a:solidFill>
                <a:latin typeface="Karla"/>
                <a:ea typeface="Karla"/>
                <a:cs typeface="Karla"/>
                <a:sym typeface="Karla"/>
              </a:rPr>
              <a:t>.</a:t>
            </a:r>
          </a:p>
        </p:txBody>
      </p:sp>
      <p:sp>
        <p:nvSpPr>
          <p:cNvPr id="747" name="Shape 747"/>
          <p:cNvSpPr txBox="1"/>
          <p:nvPr/>
        </p:nvSpPr>
        <p:spPr>
          <a:xfrm>
            <a:off x="688600" y="2876550"/>
            <a:ext cx="5905200" cy="733799"/>
          </a:xfrm>
          <a:prstGeom prst="rect">
            <a:avLst/>
          </a:prstGeom>
          <a:noFill/>
          <a:ln>
            <a:noFill/>
          </a:ln>
        </p:spPr>
        <p:txBody>
          <a:bodyPr anchorCtr="0" anchor="t" bIns="91425" lIns="91425" rIns="91425" tIns="91425">
            <a:noAutofit/>
          </a:bodyPr>
          <a:lstStyle/>
          <a:p>
            <a:pPr lvl="0" rtl="0">
              <a:lnSpc>
                <a:spcPct val="115000"/>
              </a:lnSpc>
              <a:spcBef>
                <a:spcPts val="600"/>
              </a:spcBef>
              <a:buNone/>
            </a:pPr>
            <a:r>
              <a:rPr b="1" lang="en">
                <a:solidFill>
                  <a:srgbClr val="999999"/>
                </a:solidFill>
                <a:latin typeface="Karla"/>
                <a:ea typeface="Karla"/>
                <a:cs typeface="Karla"/>
                <a:sym typeface="Karla"/>
              </a:rPr>
              <a:t>Scopes are arranged in hierarchical structure which mimic the DOM structure of the application.</a:t>
            </a:r>
          </a:p>
        </p:txBody>
      </p:sp>
      <p:sp>
        <p:nvSpPr>
          <p:cNvPr id="748" name="Shape 748"/>
          <p:cNvSpPr txBox="1"/>
          <p:nvPr/>
        </p:nvSpPr>
        <p:spPr>
          <a:xfrm>
            <a:off x="688600" y="3714750"/>
            <a:ext cx="5905200" cy="499200"/>
          </a:xfrm>
          <a:prstGeom prst="rect">
            <a:avLst/>
          </a:prstGeom>
          <a:noFill/>
          <a:ln>
            <a:noFill/>
          </a:ln>
        </p:spPr>
        <p:txBody>
          <a:bodyPr anchorCtr="0" anchor="t" bIns="91425" lIns="91425" rIns="91425" tIns="91425">
            <a:noAutofit/>
          </a:bodyPr>
          <a:lstStyle/>
          <a:p>
            <a:pPr lvl="0" rtl="0">
              <a:lnSpc>
                <a:spcPct val="115000"/>
              </a:lnSpc>
              <a:spcBef>
                <a:spcPts val="600"/>
              </a:spcBef>
              <a:buNone/>
            </a:pPr>
            <a:r>
              <a:rPr b="1" lang="en">
                <a:solidFill>
                  <a:srgbClr val="999999"/>
                </a:solidFill>
                <a:latin typeface="Karla"/>
                <a:ea typeface="Karla"/>
                <a:cs typeface="Karla"/>
                <a:sym typeface="Karla"/>
              </a:rPr>
              <a:t>Scopes can </a:t>
            </a:r>
            <a:r>
              <a:rPr b="1" lang="en">
                <a:solidFill>
                  <a:schemeClr val="accent1"/>
                </a:solidFill>
                <a:latin typeface="Karla"/>
                <a:ea typeface="Karla"/>
                <a:cs typeface="Karla"/>
                <a:sym typeface="Karla"/>
              </a:rPr>
              <a:t>watch</a:t>
            </a:r>
            <a:r>
              <a:rPr b="1" lang="en">
                <a:solidFill>
                  <a:srgbClr val="999999"/>
                </a:solidFill>
                <a:latin typeface="Karla"/>
                <a:ea typeface="Karla"/>
                <a:cs typeface="Karla"/>
                <a:sym typeface="Karla"/>
              </a:rPr>
              <a:t> expressions and propagate events.</a:t>
            </a:r>
          </a:p>
        </p:txBody>
      </p:sp>
    </p:spTree>
  </p:cSld>
  <p:clrMapOvr>
    <a:masterClrMapping/>
  </p:clrMapOvr>
  <p:transition spd="slow">
    <p:cut/>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DDC39"/>
        </a:solidFill>
      </p:bgPr>
    </p:bg>
    <p:spTree>
      <p:nvGrpSpPr>
        <p:cNvPr id="752" name="Shape 752"/>
        <p:cNvGrpSpPr/>
        <p:nvPr/>
      </p:nvGrpSpPr>
      <p:grpSpPr>
        <a:xfrm>
          <a:off x="0" y="0"/>
          <a:ext cx="0" cy="0"/>
          <a:chOff x="0" y="0"/>
          <a:chExt cx="0" cy="0"/>
        </a:xfrm>
      </p:grpSpPr>
      <p:sp>
        <p:nvSpPr>
          <p:cNvPr id="753" name="Shape 753"/>
          <p:cNvSpPr txBox="1"/>
          <p:nvPr>
            <p:ph type="title"/>
          </p:nvPr>
        </p:nvSpPr>
        <p:spPr>
          <a:xfrm>
            <a:off x="1129800" y="589100"/>
            <a:ext cx="5627099" cy="409500"/>
          </a:xfrm>
          <a:prstGeom prst="rect">
            <a:avLst/>
          </a:prstGeom>
        </p:spPr>
        <p:txBody>
          <a:bodyPr anchorCtr="0" anchor="b" bIns="91425" lIns="91425" rIns="91425" tIns="91425">
            <a:noAutofit/>
          </a:bodyPr>
          <a:lstStyle/>
          <a:p>
            <a:pPr lvl="0" rtl="0">
              <a:spcBef>
                <a:spcPts val="0"/>
              </a:spcBef>
              <a:buNone/>
            </a:pPr>
            <a:r>
              <a:rPr lang="en" sz="2400"/>
              <a:t>Scope structure</a:t>
            </a:r>
          </a:p>
        </p:txBody>
      </p:sp>
      <p:sp>
        <p:nvSpPr>
          <p:cNvPr id="754" name="Shape 754"/>
          <p:cNvSpPr txBox="1"/>
          <p:nvPr/>
        </p:nvSpPr>
        <p:spPr>
          <a:xfrm>
            <a:off x="688600" y="895350"/>
            <a:ext cx="5034900" cy="556499"/>
          </a:xfrm>
          <a:prstGeom prst="rect">
            <a:avLst/>
          </a:prstGeom>
          <a:noFill/>
          <a:ln>
            <a:noFill/>
          </a:ln>
        </p:spPr>
        <p:txBody>
          <a:bodyPr anchorCtr="0" anchor="t" bIns="91425" lIns="91425" rIns="91425" tIns="91425">
            <a:noAutofit/>
          </a:bodyPr>
          <a:lstStyle/>
          <a:p>
            <a:pPr lvl="0" rtl="0">
              <a:spcBef>
                <a:spcPts val="600"/>
              </a:spcBef>
              <a:buNone/>
            </a:pPr>
            <a:r>
              <a:rPr lang="en" sz="1100" u="sng">
                <a:solidFill>
                  <a:schemeClr val="hlink"/>
                </a:solidFill>
                <a:latin typeface="Karla"/>
                <a:ea typeface="Karla"/>
                <a:cs typeface="Karla"/>
                <a:sym typeface="Karla"/>
                <a:hlinkClick r:id="rId3"/>
              </a:rPr>
              <a:t>https://github.com/bhovhannes/trainings/blob/master/angular/examples/11-scopes/child-scopes.html</a:t>
            </a:r>
          </a:p>
        </p:txBody>
      </p:sp>
      <p:grpSp>
        <p:nvGrpSpPr>
          <p:cNvPr id="755" name="Shape 755"/>
          <p:cNvGrpSpPr/>
          <p:nvPr/>
        </p:nvGrpSpPr>
        <p:grpSpPr>
          <a:xfrm>
            <a:off x="764799" y="567117"/>
            <a:ext cx="304008" cy="326513"/>
            <a:chOff x="616425" y="2329600"/>
            <a:chExt cx="361700" cy="388475"/>
          </a:xfrm>
        </p:grpSpPr>
        <p:sp>
          <p:nvSpPr>
            <p:cNvPr id="756" name="Shape 756"/>
            <p:cNvSpPr/>
            <p:nvPr/>
          </p:nvSpPr>
          <p:spPr>
            <a:xfrm>
              <a:off x="616425" y="2329600"/>
              <a:ext cx="361700" cy="388475"/>
            </a:xfrm>
            <a:custGeom>
              <a:pathLst>
                <a:path extrusionOk="0" fill="none" h="15539" w="14468">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57" name="Shape 757"/>
            <p:cNvSpPr/>
            <p:nvPr/>
          </p:nvSpPr>
          <p:spPr>
            <a:xfrm>
              <a:off x="704725" y="2545750"/>
              <a:ext cx="185125" cy="25"/>
            </a:xfrm>
            <a:custGeom>
              <a:pathLst>
                <a:path extrusionOk="0" fill="none" h="1" w="7405">
                  <a:moveTo>
                    <a:pt x="7404" y="0"/>
                  </a:moveTo>
                  <a:lnTo>
                    <a:pt x="0" y="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58" name="Shape 758"/>
            <p:cNvSpPr/>
            <p:nvPr/>
          </p:nvSpPr>
          <p:spPr>
            <a:xfrm>
              <a:off x="811875" y="2626125"/>
              <a:ext cx="31075" cy="31075"/>
            </a:xfrm>
            <a:custGeom>
              <a:pathLst>
                <a:path extrusionOk="0" fill="none" h="1243" w="1243">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59" name="Shape 759"/>
            <p:cNvSpPr/>
            <p:nvPr/>
          </p:nvSpPr>
          <p:spPr>
            <a:xfrm>
              <a:off x="751000" y="2568275"/>
              <a:ext cx="54200" cy="53600"/>
            </a:xfrm>
            <a:custGeom>
              <a:pathLst>
                <a:path extrusionOk="0" fill="none" h="2144" w="2168">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60" name="Shape 760"/>
            <p:cNvSpPr/>
            <p:nvPr/>
          </p:nvSpPr>
          <p:spPr>
            <a:xfrm>
              <a:off x="769875" y="2662650"/>
              <a:ext cx="23775" cy="23775"/>
            </a:xfrm>
            <a:custGeom>
              <a:pathLst>
                <a:path extrusionOk="0" fill="none" h="951" w="951">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61" name="Shape 761"/>
            <p:cNvSpPr/>
            <p:nvPr/>
          </p:nvSpPr>
          <p:spPr>
            <a:xfrm>
              <a:off x="799700" y="2503125"/>
              <a:ext cx="24375" cy="23775"/>
            </a:xfrm>
            <a:custGeom>
              <a:pathLst>
                <a:path extrusionOk="0" fill="none" h="951" w="975">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62" name="Shape 762"/>
            <p:cNvSpPr/>
            <p:nvPr/>
          </p:nvSpPr>
          <p:spPr>
            <a:xfrm>
              <a:off x="766825" y="2388050"/>
              <a:ext cx="60925" cy="25"/>
            </a:xfrm>
            <a:custGeom>
              <a:pathLst>
                <a:path extrusionOk="0" fill="none" h="1" w="2437">
                  <a:moveTo>
                    <a:pt x="2436" y="0"/>
                  </a:moveTo>
                  <a:lnTo>
                    <a:pt x="1" y="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63" name="Shape 763"/>
            <p:cNvSpPr/>
            <p:nvPr/>
          </p:nvSpPr>
          <p:spPr>
            <a:xfrm>
              <a:off x="769875" y="2456250"/>
              <a:ext cx="31075" cy="31075"/>
            </a:xfrm>
            <a:custGeom>
              <a:pathLst>
                <a:path extrusionOk="0" fill="none" h="1243" w="1243">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764" name="Shape 764"/>
          <p:cNvSpPr/>
          <p:nvPr/>
        </p:nvSpPr>
        <p:spPr>
          <a:xfrm>
            <a:off x="841325" y="1682025"/>
            <a:ext cx="1743900" cy="514199"/>
          </a:xfrm>
          <a:prstGeom prst="roundRect">
            <a:avLst>
              <a:gd fmla="val 16667" name="adj"/>
            </a:avLst>
          </a:prstGeom>
          <a:solidFill>
            <a:srgbClr val="F3F3F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lnSpc>
                <a:spcPct val="115000"/>
              </a:lnSpc>
              <a:spcBef>
                <a:spcPts val="600"/>
              </a:spcBef>
              <a:buNone/>
            </a:pPr>
            <a:r>
              <a:rPr b="1" lang="en">
                <a:solidFill>
                  <a:schemeClr val="accent1"/>
                </a:solidFill>
                <a:latin typeface="Karla"/>
                <a:ea typeface="Karla"/>
                <a:cs typeface="Karla"/>
                <a:sym typeface="Karla"/>
              </a:rPr>
              <a:t>$rootScope</a:t>
            </a:r>
          </a:p>
        </p:txBody>
      </p:sp>
      <p:sp>
        <p:nvSpPr>
          <p:cNvPr id="765" name="Shape 765"/>
          <p:cNvSpPr/>
          <p:nvPr/>
        </p:nvSpPr>
        <p:spPr>
          <a:xfrm>
            <a:off x="841325" y="2522100"/>
            <a:ext cx="1743900" cy="514199"/>
          </a:xfrm>
          <a:prstGeom prst="roundRect">
            <a:avLst>
              <a:gd fmla="val 16667" name="adj"/>
            </a:avLst>
          </a:prstGeom>
          <a:solidFill>
            <a:srgbClr val="F3F3F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lnSpc>
                <a:spcPct val="115000"/>
              </a:lnSpc>
              <a:spcBef>
                <a:spcPts val="600"/>
              </a:spcBef>
              <a:buNone/>
            </a:pPr>
            <a:r>
              <a:rPr b="1" lang="en">
                <a:solidFill>
                  <a:schemeClr val="accent1"/>
                </a:solidFill>
                <a:latin typeface="Karla"/>
                <a:ea typeface="Karla"/>
                <a:cs typeface="Karla"/>
                <a:sym typeface="Karla"/>
              </a:rPr>
              <a:t>child scope #A</a:t>
            </a:r>
          </a:p>
        </p:txBody>
      </p:sp>
      <p:sp>
        <p:nvSpPr>
          <p:cNvPr id="766" name="Shape 766"/>
          <p:cNvSpPr/>
          <p:nvPr/>
        </p:nvSpPr>
        <p:spPr>
          <a:xfrm>
            <a:off x="1860350" y="3423850"/>
            <a:ext cx="1743900" cy="514199"/>
          </a:xfrm>
          <a:prstGeom prst="roundRect">
            <a:avLst>
              <a:gd fmla="val 16667" name="adj"/>
            </a:avLst>
          </a:prstGeom>
          <a:solidFill>
            <a:srgbClr val="F3F3F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lnSpc>
                <a:spcPct val="115000"/>
              </a:lnSpc>
              <a:spcBef>
                <a:spcPts val="600"/>
              </a:spcBef>
              <a:buNone/>
            </a:pPr>
            <a:r>
              <a:rPr b="1" lang="en">
                <a:solidFill>
                  <a:schemeClr val="accent1"/>
                </a:solidFill>
                <a:latin typeface="Karla"/>
                <a:ea typeface="Karla"/>
                <a:cs typeface="Karla"/>
                <a:sym typeface="Karla"/>
              </a:rPr>
              <a:t>child scope #B</a:t>
            </a:r>
          </a:p>
        </p:txBody>
      </p:sp>
      <p:cxnSp>
        <p:nvCxnSpPr>
          <p:cNvPr id="767" name="Shape 767"/>
          <p:cNvCxnSpPr>
            <a:stCxn id="765" idx="0"/>
            <a:endCxn id="764" idx="2"/>
          </p:cNvCxnSpPr>
          <p:nvPr/>
        </p:nvCxnSpPr>
        <p:spPr>
          <a:xfrm rot="-5400000">
            <a:off x="1550675" y="2358900"/>
            <a:ext cx="325800" cy="600"/>
          </a:xfrm>
          <a:prstGeom prst="bentConnector3">
            <a:avLst>
              <a:gd fmla="val 50012" name="adj1"/>
            </a:avLst>
          </a:prstGeom>
          <a:noFill/>
          <a:ln cap="flat" cmpd="sng" w="9525">
            <a:solidFill>
              <a:schemeClr val="dk2"/>
            </a:solidFill>
            <a:prstDash val="solid"/>
            <a:round/>
            <a:headEnd len="lg" w="lg" type="none"/>
            <a:tailEnd len="lg" w="lg" type="none"/>
          </a:ln>
        </p:spPr>
      </p:cxnSp>
      <p:cxnSp>
        <p:nvCxnSpPr>
          <p:cNvPr id="768" name="Shape 768"/>
          <p:cNvCxnSpPr>
            <a:stCxn id="766" idx="1"/>
            <a:endCxn id="765" idx="2"/>
          </p:cNvCxnSpPr>
          <p:nvPr/>
        </p:nvCxnSpPr>
        <p:spPr>
          <a:xfrm rot="10800000">
            <a:off x="1713350" y="3036249"/>
            <a:ext cx="147000" cy="644700"/>
          </a:xfrm>
          <a:prstGeom prst="bentConnector2">
            <a:avLst/>
          </a:prstGeom>
          <a:noFill/>
          <a:ln cap="flat" cmpd="sng" w="9525">
            <a:solidFill>
              <a:schemeClr val="dk2"/>
            </a:solidFill>
            <a:prstDash val="solid"/>
            <a:round/>
            <a:headEnd len="lg" w="lg" type="none"/>
            <a:tailEnd len="lg" w="lg" type="none"/>
          </a:ln>
        </p:spPr>
      </p:cxnSp>
      <p:sp>
        <p:nvSpPr>
          <p:cNvPr id="769" name="Shape 769"/>
          <p:cNvSpPr/>
          <p:nvPr/>
        </p:nvSpPr>
        <p:spPr>
          <a:xfrm>
            <a:off x="1860350" y="4262050"/>
            <a:ext cx="1743900" cy="514199"/>
          </a:xfrm>
          <a:prstGeom prst="roundRect">
            <a:avLst>
              <a:gd fmla="val 16667" name="adj"/>
            </a:avLst>
          </a:prstGeom>
          <a:solidFill>
            <a:srgbClr val="F3F3F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lnSpc>
                <a:spcPct val="115000"/>
              </a:lnSpc>
              <a:spcBef>
                <a:spcPts val="600"/>
              </a:spcBef>
              <a:buNone/>
            </a:pPr>
            <a:r>
              <a:rPr b="1" lang="en">
                <a:solidFill>
                  <a:schemeClr val="accent1"/>
                </a:solidFill>
                <a:latin typeface="Karla"/>
                <a:ea typeface="Karla"/>
                <a:cs typeface="Karla"/>
                <a:sym typeface="Karla"/>
              </a:rPr>
              <a:t>child scope #C</a:t>
            </a:r>
          </a:p>
        </p:txBody>
      </p:sp>
      <p:cxnSp>
        <p:nvCxnSpPr>
          <p:cNvPr id="770" name="Shape 770"/>
          <p:cNvCxnSpPr>
            <a:stCxn id="769" idx="1"/>
            <a:endCxn id="765" idx="2"/>
          </p:cNvCxnSpPr>
          <p:nvPr/>
        </p:nvCxnSpPr>
        <p:spPr>
          <a:xfrm rot="10800000">
            <a:off x="1713350" y="3036249"/>
            <a:ext cx="147000" cy="1482900"/>
          </a:xfrm>
          <a:prstGeom prst="bentConnector2">
            <a:avLst/>
          </a:prstGeom>
          <a:noFill/>
          <a:ln cap="flat" cmpd="sng" w="9525">
            <a:solidFill>
              <a:schemeClr val="dk2"/>
            </a:solidFill>
            <a:prstDash val="solid"/>
            <a:round/>
            <a:headEnd len="lg" w="lg" type="none"/>
            <a:tailEnd len="lg" w="lg" type="none"/>
          </a:ln>
        </p:spPr>
      </p:cxnSp>
      <p:sp>
        <p:nvSpPr>
          <p:cNvPr id="771" name="Shape 771"/>
          <p:cNvSpPr txBox="1"/>
          <p:nvPr/>
        </p:nvSpPr>
        <p:spPr>
          <a:xfrm>
            <a:off x="3885975" y="1512900"/>
            <a:ext cx="3179999" cy="1009200"/>
          </a:xfrm>
          <a:prstGeom prst="rect">
            <a:avLst/>
          </a:prstGeom>
          <a:noFill/>
          <a:ln>
            <a:noFill/>
          </a:ln>
        </p:spPr>
        <p:txBody>
          <a:bodyPr anchorCtr="0" anchor="t" bIns="91425" lIns="91425" rIns="91425" tIns="91425">
            <a:noAutofit/>
          </a:bodyPr>
          <a:lstStyle/>
          <a:p>
            <a:pPr lvl="0" rtl="0">
              <a:lnSpc>
                <a:spcPct val="115000"/>
              </a:lnSpc>
              <a:spcBef>
                <a:spcPts val="600"/>
              </a:spcBef>
              <a:buNone/>
            </a:pPr>
            <a:r>
              <a:rPr b="1" lang="en">
                <a:solidFill>
                  <a:srgbClr val="999999"/>
                </a:solidFill>
                <a:latin typeface="Karla"/>
                <a:ea typeface="Karla"/>
                <a:cs typeface="Karla"/>
                <a:sym typeface="Karla"/>
              </a:rPr>
              <a:t>A "child scope" (prototypically) inherits properties from its parent scope.</a:t>
            </a:r>
          </a:p>
        </p:txBody>
      </p:sp>
    </p:spTree>
  </p:cSld>
  <p:clrMapOvr>
    <a:masterClrMapping/>
  </p:clrMapOvr>
  <p:transition spd="slow">
    <p:cut/>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DDC39"/>
        </a:solidFill>
      </p:bgPr>
    </p:bg>
    <p:spTree>
      <p:nvGrpSpPr>
        <p:cNvPr id="775" name="Shape 775"/>
        <p:cNvGrpSpPr/>
        <p:nvPr/>
      </p:nvGrpSpPr>
      <p:grpSpPr>
        <a:xfrm>
          <a:off x="0" y="0"/>
          <a:ext cx="0" cy="0"/>
          <a:chOff x="0" y="0"/>
          <a:chExt cx="0" cy="0"/>
        </a:xfrm>
      </p:grpSpPr>
      <p:sp>
        <p:nvSpPr>
          <p:cNvPr id="776" name="Shape 776"/>
          <p:cNvSpPr txBox="1"/>
          <p:nvPr>
            <p:ph type="title"/>
          </p:nvPr>
        </p:nvSpPr>
        <p:spPr>
          <a:xfrm>
            <a:off x="1129800" y="589100"/>
            <a:ext cx="5627099" cy="409500"/>
          </a:xfrm>
          <a:prstGeom prst="rect">
            <a:avLst/>
          </a:prstGeom>
        </p:spPr>
        <p:txBody>
          <a:bodyPr anchorCtr="0" anchor="b" bIns="91425" lIns="91425" rIns="91425" tIns="91425">
            <a:noAutofit/>
          </a:bodyPr>
          <a:lstStyle/>
          <a:p>
            <a:pPr lvl="0" rtl="0">
              <a:spcBef>
                <a:spcPts val="0"/>
              </a:spcBef>
              <a:buNone/>
            </a:pPr>
            <a:r>
              <a:rPr lang="en" sz="2400"/>
              <a:t>Scope structure</a:t>
            </a:r>
          </a:p>
        </p:txBody>
      </p:sp>
      <p:sp>
        <p:nvSpPr>
          <p:cNvPr id="777" name="Shape 777"/>
          <p:cNvSpPr txBox="1"/>
          <p:nvPr/>
        </p:nvSpPr>
        <p:spPr>
          <a:xfrm>
            <a:off x="688600" y="895350"/>
            <a:ext cx="5034900" cy="556499"/>
          </a:xfrm>
          <a:prstGeom prst="rect">
            <a:avLst/>
          </a:prstGeom>
          <a:noFill/>
          <a:ln>
            <a:noFill/>
          </a:ln>
        </p:spPr>
        <p:txBody>
          <a:bodyPr anchorCtr="0" anchor="t" bIns="91425" lIns="91425" rIns="91425" tIns="91425">
            <a:noAutofit/>
          </a:bodyPr>
          <a:lstStyle/>
          <a:p>
            <a:pPr lvl="0" rtl="0">
              <a:spcBef>
                <a:spcPts val="600"/>
              </a:spcBef>
              <a:buNone/>
            </a:pPr>
            <a:r>
              <a:rPr lang="en" sz="1100" u="sng">
                <a:solidFill>
                  <a:schemeClr val="hlink"/>
                </a:solidFill>
                <a:latin typeface="Karla"/>
                <a:ea typeface="Karla"/>
                <a:cs typeface="Karla"/>
                <a:sym typeface="Karla"/>
                <a:hlinkClick r:id="rId3"/>
              </a:rPr>
              <a:t>https://github.com/bhovhannes/trainings/blob/master/angular/examples/11-scopes/isolated-scopes.html</a:t>
            </a:r>
          </a:p>
        </p:txBody>
      </p:sp>
      <p:grpSp>
        <p:nvGrpSpPr>
          <p:cNvPr id="778" name="Shape 778"/>
          <p:cNvGrpSpPr/>
          <p:nvPr/>
        </p:nvGrpSpPr>
        <p:grpSpPr>
          <a:xfrm>
            <a:off x="764799" y="567117"/>
            <a:ext cx="304008" cy="326513"/>
            <a:chOff x="616425" y="2329600"/>
            <a:chExt cx="361700" cy="388475"/>
          </a:xfrm>
        </p:grpSpPr>
        <p:sp>
          <p:nvSpPr>
            <p:cNvPr id="779" name="Shape 779"/>
            <p:cNvSpPr/>
            <p:nvPr/>
          </p:nvSpPr>
          <p:spPr>
            <a:xfrm>
              <a:off x="616425" y="2329600"/>
              <a:ext cx="361700" cy="388475"/>
            </a:xfrm>
            <a:custGeom>
              <a:pathLst>
                <a:path extrusionOk="0" fill="none" h="15539" w="14468">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80" name="Shape 780"/>
            <p:cNvSpPr/>
            <p:nvPr/>
          </p:nvSpPr>
          <p:spPr>
            <a:xfrm>
              <a:off x="704725" y="2545750"/>
              <a:ext cx="185125" cy="25"/>
            </a:xfrm>
            <a:custGeom>
              <a:pathLst>
                <a:path extrusionOk="0" fill="none" h="1" w="7405">
                  <a:moveTo>
                    <a:pt x="7404" y="0"/>
                  </a:moveTo>
                  <a:lnTo>
                    <a:pt x="0" y="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81" name="Shape 781"/>
            <p:cNvSpPr/>
            <p:nvPr/>
          </p:nvSpPr>
          <p:spPr>
            <a:xfrm>
              <a:off x="811875" y="2626125"/>
              <a:ext cx="31075" cy="31075"/>
            </a:xfrm>
            <a:custGeom>
              <a:pathLst>
                <a:path extrusionOk="0" fill="none" h="1243" w="1243">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82" name="Shape 782"/>
            <p:cNvSpPr/>
            <p:nvPr/>
          </p:nvSpPr>
          <p:spPr>
            <a:xfrm>
              <a:off x="751000" y="2568275"/>
              <a:ext cx="54200" cy="53600"/>
            </a:xfrm>
            <a:custGeom>
              <a:pathLst>
                <a:path extrusionOk="0" fill="none" h="2144" w="2168">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83" name="Shape 783"/>
            <p:cNvSpPr/>
            <p:nvPr/>
          </p:nvSpPr>
          <p:spPr>
            <a:xfrm>
              <a:off x="769875" y="2662650"/>
              <a:ext cx="23775" cy="23775"/>
            </a:xfrm>
            <a:custGeom>
              <a:pathLst>
                <a:path extrusionOk="0" fill="none" h="951" w="951">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84" name="Shape 784"/>
            <p:cNvSpPr/>
            <p:nvPr/>
          </p:nvSpPr>
          <p:spPr>
            <a:xfrm>
              <a:off x="799700" y="2503125"/>
              <a:ext cx="24375" cy="23775"/>
            </a:xfrm>
            <a:custGeom>
              <a:pathLst>
                <a:path extrusionOk="0" fill="none" h="951" w="975">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85" name="Shape 785"/>
            <p:cNvSpPr/>
            <p:nvPr/>
          </p:nvSpPr>
          <p:spPr>
            <a:xfrm>
              <a:off x="766825" y="2388050"/>
              <a:ext cx="60925" cy="25"/>
            </a:xfrm>
            <a:custGeom>
              <a:pathLst>
                <a:path extrusionOk="0" fill="none" h="1" w="2437">
                  <a:moveTo>
                    <a:pt x="2436" y="0"/>
                  </a:moveTo>
                  <a:lnTo>
                    <a:pt x="1" y="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86" name="Shape 786"/>
            <p:cNvSpPr/>
            <p:nvPr/>
          </p:nvSpPr>
          <p:spPr>
            <a:xfrm>
              <a:off x="769875" y="2456250"/>
              <a:ext cx="31075" cy="31075"/>
            </a:xfrm>
            <a:custGeom>
              <a:pathLst>
                <a:path extrusionOk="0" fill="none" h="1243" w="1243">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787" name="Shape 787"/>
          <p:cNvSpPr/>
          <p:nvPr/>
        </p:nvSpPr>
        <p:spPr>
          <a:xfrm>
            <a:off x="841325" y="1682025"/>
            <a:ext cx="1743900" cy="514199"/>
          </a:xfrm>
          <a:prstGeom prst="roundRect">
            <a:avLst>
              <a:gd fmla="val 16667" name="adj"/>
            </a:avLst>
          </a:prstGeom>
          <a:solidFill>
            <a:srgbClr val="F3F3F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lnSpc>
                <a:spcPct val="115000"/>
              </a:lnSpc>
              <a:spcBef>
                <a:spcPts val="600"/>
              </a:spcBef>
              <a:buNone/>
            </a:pPr>
            <a:r>
              <a:rPr b="1" lang="en">
                <a:solidFill>
                  <a:schemeClr val="accent1"/>
                </a:solidFill>
                <a:latin typeface="Karla"/>
                <a:ea typeface="Karla"/>
                <a:cs typeface="Karla"/>
                <a:sym typeface="Karla"/>
              </a:rPr>
              <a:t>$rootScope</a:t>
            </a:r>
          </a:p>
        </p:txBody>
      </p:sp>
      <p:sp>
        <p:nvSpPr>
          <p:cNvPr id="788" name="Shape 788"/>
          <p:cNvSpPr/>
          <p:nvPr/>
        </p:nvSpPr>
        <p:spPr>
          <a:xfrm>
            <a:off x="841325" y="2522100"/>
            <a:ext cx="1743900" cy="514199"/>
          </a:xfrm>
          <a:prstGeom prst="roundRect">
            <a:avLst>
              <a:gd fmla="val 16667" name="adj"/>
            </a:avLst>
          </a:prstGeom>
          <a:solidFill>
            <a:srgbClr val="F3F3F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lnSpc>
                <a:spcPct val="115000"/>
              </a:lnSpc>
              <a:spcBef>
                <a:spcPts val="600"/>
              </a:spcBef>
              <a:buNone/>
            </a:pPr>
            <a:r>
              <a:rPr b="1" lang="en">
                <a:solidFill>
                  <a:schemeClr val="accent1"/>
                </a:solidFill>
                <a:latin typeface="Karla"/>
                <a:ea typeface="Karla"/>
                <a:cs typeface="Karla"/>
                <a:sym typeface="Karla"/>
              </a:rPr>
              <a:t>child scope #A</a:t>
            </a:r>
          </a:p>
        </p:txBody>
      </p:sp>
      <p:sp>
        <p:nvSpPr>
          <p:cNvPr id="789" name="Shape 789"/>
          <p:cNvSpPr/>
          <p:nvPr/>
        </p:nvSpPr>
        <p:spPr>
          <a:xfrm>
            <a:off x="2012750" y="3423850"/>
            <a:ext cx="1743900" cy="514199"/>
          </a:xfrm>
          <a:prstGeom prst="roundRect">
            <a:avLst>
              <a:gd fmla="val 16667" name="adj"/>
            </a:avLst>
          </a:prstGeom>
          <a:solidFill>
            <a:srgbClr val="F3F3F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lnSpc>
                <a:spcPct val="115000"/>
              </a:lnSpc>
              <a:spcBef>
                <a:spcPts val="600"/>
              </a:spcBef>
              <a:buNone/>
            </a:pPr>
            <a:r>
              <a:rPr b="1" lang="en">
                <a:solidFill>
                  <a:schemeClr val="accent1"/>
                </a:solidFill>
                <a:latin typeface="Karla"/>
                <a:ea typeface="Karla"/>
                <a:cs typeface="Karla"/>
                <a:sym typeface="Karla"/>
              </a:rPr>
              <a:t>isolated scope #B</a:t>
            </a:r>
          </a:p>
        </p:txBody>
      </p:sp>
      <p:cxnSp>
        <p:nvCxnSpPr>
          <p:cNvPr id="790" name="Shape 790"/>
          <p:cNvCxnSpPr>
            <a:stCxn id="788" idx="0"/>
            <a:endCxn id="787" idx="2"/>
          </p:cNvCxnSpPr>
          <p:nvPr/>
        </p:nvCxnSpPr>
        <p:spPr>
          <a:xfrm rot="-5400000">
            <a:off x="1550675" y="2358900"/>
            <a:ext cx="325800" cy="600"/>
          </a:xfrm>
          <a:prstGeom prst="bentConnector3">
            <a:avLst>
              <a:gd fmla="val 50012" name="adj1"/>
            </a:avLst>
          </a:prstGeom>
          <a:noFill/>
          <a:ln cap="flat" cmpd="sng" w="9525">
            <a:solidFill>
              <a:schemeClr val="dk2"/>
            </a:solidFill>
            <a:prstDash val="solid"/>
            <a:round/>
            <a:headEnd len="lg" w="lg" type="none"/>
            <a:tailEnd len="lg" w="lg" type="none"/>
          </a:ln>
        </p:spPr>
      </p:cxnSp>
      <p:cxnSp>
        <p:nvCxnSpPr>
          <p:cNvPr id="791" name="Shape 791"/>
          <p:cNvCxnSpPr>
            <a:stCxn id="789" idx="1"/>
          </p:cNvCxnSpPr>
          <p:nvPr/>
        </p:nvCxnSpPr>
        <p:spPr>
          <a:xfrm rot="10800000">
            <a:off x="1767350" y="3036249"/>
            <a:ext cx="245400" cy="644700"/>
          </a:xfrm>
          <a:prstGeom prst="bentConnector2">
            <a:avLst/>
          </a:prstGeom>
          <a:noFill/>
          <a:ln cap="flat" cmpd="sng" w="9525">
            <a:solidFill>
              <a:schemeClr val="dk2"/>
            </a:solidFill>
            <a:prstDash val="dash"/>
            <a:round/>
            <a:headEnd len="lg" w="lg" type="none"/>
            <a:tailEnd len="lg" w="lg" type="none"/>
          </a:ln>
        </p:spPr>
      </p:cxnSp>
      <p:sp>
        <p:nvSpPr>
          <p:cNvPr id="792" name="Shape 792"/>
          <p:cNvSpPr/>
          <p:nvPr/>
        </p:nvSpPr>
        <p:spPr>
          <a:xfrm>
            <a:off x="1860350" y="4262050"/>
            <a:ext cx="1743900" cy="514199"/>
          </a:xfrm>
          <a:prstGeom prst="roundRect">
            <a:avLst>
              <a:gd fmla="val 16667" name="adj"/>
            </a:avLst>
          </a:prstGeom>
          <a:solidFill>
            <a:srgbClr val="F3F3F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lnSpc>
                <a:spcPct val="115000"/>
              </a:lnSpc>
              <a:spcBef>
                <a:spcPts val="600"/>
              </a:spcBef>
              <a:buNone/>
            </a:pPr>
            <a:r>
              <a:rPr b="1" lang="en">
                <a:solidFill>
                  <a:schemeClr val="accent1"/>
                </a:solidFill>
                <a:latin typeface="Karla"/>
                <a:ea typeface="Karla"/>
                <a:cs typeface="Karla"/>
                <a:sym typeface="Karla"/>
              </a:rPr>
              <a:t>isolated scope #C</a:t>
            </a:r>
          </a:p>
        </p:txBody>
      </p:sp>
      <p:cxnSp>
        <p:nvCxnSpPr>
          <p:cNvPr id="793" name="Shape 793"/>
          <p:cNvCxnSpPr>
            <a:stCxn id="792" idx="1"/>
            <a:endCxn id="788" idx="2"/>
          </p:cNvCxnSpPr>
          <p:nvPr/>
        </p:nvCxnSpPr>
        <p:spPr>
          <a:xfrm rot="10800000">
            <a:off x="1713350" y="3036249"/>
            <a:ext cx="147000" cy="1482900"/>
          </a:xfrm>
          <a:prstGeom prst="bentConnector2">
            <a:avLst/>
          </a:prstGeom>
          <a:noFill/>
          <a:ln cap="flat" cmpd="sng" w="9525">
            <a:solidFill>
              <a:schemeClr val="dk2"/>
            </a:solidFill>
            <a:prstDash val="dash"/>
            <a:round/>
            <a:headEnd len="lg" w="lg" type="none"/>
            <a:tailEnd len="lg" w="lg" type="none"/>
          </a:ln>
        </p:spPr>
      </p:cxnSp>
      <p:sp>
        <p:nvSpPr>
          <p:cNvPr id="794" name="Shape 794"/>
          <p:cNvSpPr txBox="1"/>
          <p:nvPr/>
        </p:nvSpPr>
        <p:spPr>
          <a:xfrm>
            <a:off x="3885975" y="1512900"/>
            <a:ext cx="3179999" cy="1244700"/>
          </a:xfrm>
          <a:prstGeom prst="rect">
            <a:avLst/>
          </a:prstGeom>
          <a:noFill/>
          <a:ln>
            <a:noFill/>
          </a:ln>
        </p:spPr>
        <p:txBody>
          <a:bodyPr anchorCtr="0" anchor="t" bIns="91425" lIns="91425" rIns="91425" tIns="91425">
            <a:noAutofit/>
          </a:bodyPr>
          <a:lstStyle/>
          <a:p>
            <a:pPr lvl="0" rtl="0">
              <a:lnSpc>
                <a:spcPct val="115000"/>
              </a:lnSpc>
              <a:spcBef>
                <a:spcPts val="600"/>
              </a:spcBef>
              <a:buNone/>
            </a:pPr>
            <a:r>
              <a:rPr b="1" lang="en">
                <a:solidFill>
                  <a:srgbClr val="999999"/>
                </a:solidFill>
                <a:latin typeface="Karla"/>
                <a:ea typeface="Karla"/>
                <a:cs typeface="Karla"/>
                <a:sym typeface="Karla"/>
              </a:rPr>
              <a:t>An "isolated scope" does not inherit any properties from its parent scope and is completely isolated.</a:t>
            </a:r>
          </a:p>
        </p:txBody>
      </p:sp>
    </p:spTree>
  </p:cSld>
  <p:clrMapOvr>
    <a:masterClrMapping/>
  </p:clrMapOvr>
  <p:transition spd="slow">
    <p:cut/>
  </p:transition>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DDC39"/>
        </a:solidFill>
      </p:bgPr>
    </p:bg>
    <p:spTree>
      <p:nvGrpSpPr>
        <p:cNvPr id="798" name="Shape 798"/>
        <p:cNvGrpSpPr/>
        <p:nvPr/>
      </p:nvGrpSpPr>
      <p:grpSpPr>
        <a:xfrm>
          <a:off x="0" y="0"/>
          <a:ext cx="0" cy="0"/>
          <a:chOff x="0" y="0"/>
          <a:chExt cx="0" cy="0"/>
        </a:xfrm>
      </p:grpSpPr>
      <p:sp>
        <p:nvSpPr>
          <p:cNvPr id="799" name="Shape 799"/>
          <p:cNvSpPr txBox="1"/>
          <p:nvPr>
            <p:ph type="title"/>
          </p:nvPr>
        </p:nvSpPr>
        <p:spPr>
          <a:xfrm>
            <a:off x="1129800" y="589100"/>
            <a:ext cx="5627099" cy="409500"/>
          </a:xfrm>
          <a:prstGeom prst="rect">
            <a:avLst/>
          </a:prstGeom>
        </p:spPr>
        <p:txBody>
          <a:bodyPr anchorCtr="0" anchor="b" bIns="91425" lIns="91425" rIns="91425" tIns="91425">
            <a:noAutofit/>
          </a:bodyPr>
          <a:lstStyle/>
          <a:p>
            <a:pPr lvl="0" rtl="0">
              <a:spcBef>
                <a:spcPts val="0"/>
              </a:spcBef>
              <a:buNone/>
            </a:pPr>
            <a:r>
              <a:rPr lang="en" sz="2400"/>
              <a:t>Walking through scopes</a:t>
            </a:r>
          </a:p>
        </p:txBody>
      </p:sp>
      <p:sp>
        <p:nvSpPr>
          <p:cNvPr id="800" name="Shape 800"/>
          <p:cNvSpPr txBox="1"/>
          <p:nvPr/>
        </p:nvSpPr>
        <p:spPr>
          <a:xfrm>
            <a:off x="688600" y="895350"/>
            <a:ext cx="5034900" cy="556499"/>
          </a:xfrm>
          <a:prstGeom prst="rect">
            <a:avLst/>
          </a:prstGeom>
          <a:noFill/>
          <a:ln>
            <a:noFill/>
          </a:ln>
        </p:spPr>
        <p:txBody>
          <a:bodyPr anchorCtr="0" anchor="t" bIns="91425" lIns="91425" rIns="91425" tIns="91425">
            <a:noAutofit/>
          </a:bodyPr>
          <a:lstStyle/>
          <a:p>
            <a:pPr lvl="0" rtl="0">
              <a:spcBef>
                <a:spcPts val="600"/>
              </a:spcBef>
              <a:buNone/>
            </a:pPr>
            <a:r>
              <a:rPr lang="en" sz="1100" u="sng">
                <a:solidFill>
                  <a:schemeClr val="hlink"/>
                </a:solidFill>
                <a:latin typeface="Karla"/>
                <a:ea typeface="Karla"/>
                <a:cs typeface="Karla"/>
                <a:sym typeface="Karla"/>
                <a:hlinkClick r:id="rId3"/>
              </a:rPr>
              <a:t>https://github.com/bhovhannes/trainings/blob/master/angular/examples/11-scopes/child-scopes.html</a:t>
            </a:r>
          </a:p>
        </p:txBody>
      </p:sp>
      <p:grpSp>
        <p:nvGrpSpPr>
          <p:cNvPr id="801" name="Shape 801"/>
          <p:cNvGrpSpPr/>
          <p:nvPr/>
        </p:nvGrpSpPr>
        <p:grpSpPr>
          <a:xfrm>
            <a:off x="764799" y="567117"/>
            <a:ext cx="304008" cy="326513"/>
            <a:chOff x="616425" y="2329600"/>
            <a:chExt cx="361700" cy="388475"/>
          </a:xfrm>
        </p:grpSpPr>
        <p:sp>
          <p:nvSpPr>
            <p:cNvPr id="802" name="Shape 802"/>
            <p:cNvSpPr/>
            <p:nvPr/>
          </p:nvSpPr>
          <p:spPr>
            <a:xfrm>
              <a:off x="616425" y="2329600"/>
              <a:ext cx="361700" cy="388475"/>
            </a:xfrm>
            <a:custGeom>
              <a:pathLst>
                <a:path extrusionOk="0" fill="none" h="15539" w="14468">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03" name="Shape 803"/>
            <p:cNvSpPr/>
            <p:nvPr/>
          </p:nvSpPr>
          <p:spPr>
            <a:xfrm>
              <a:off x="704725" y="2545750"/>
              <a:ext cx="185125" cy="25"/>
            </a:xfrm>
            <a:custGeom>
              <a:pathLst>
                <a:path extrusionOk="0" fill="none" h="1" w="7405">
                  <a:moveTo>
                    <a:pt x="7404" y="0"/>
                  </a:moveTo>
                  <a:lnTo>
                    <a:pt x="0" y="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04" name="Shape 804"/>
            <p:cNvSpPr/>
            <p:nvPr/>
          </p:nvSpPr>
          <p:spPr>
            <a:xfrm>
              <a:off x="811875" y="2626125"/>
              <a:ext cx="31075" cy="31075"/>
            </a:xfrm>
            <a:custGeom>
              <a:pathLst>
                <a:path extrusionOk="0" fill="none" h="1243" w="1243">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05" name="Shape 805"/>
            <p:cNvSpPr/>
            <p:nvPr/>
          </p:nvSpPr>
          <p:spPr>
            <a:xfrm>
              <a:off x="751000" y="2568275"/>
              <a:ext cx="54200" cy="53600"/>
            </a:xfrm>
            <a:custGeom>
              <a:pathLst>
                <a:path extrusionOk="0" fill="none" h="2144" w="2168">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06" name="Shape 806"/>
            <p:cNvSpPr/>
            <p:nvPr/>
          </p:nvSpPr>
          <p:spPr>
            <a:xfrm>
              <a:off x="769875" y="2662650"/>
              <a:ext cx="23775" cy="23775"/>
            </a:xfrm>
            <a:custGeom>
              <a:pathLst>
                <a:path extrusionOk="0" fill="none" h="951" w="951">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07" name="Shape 807"/>
            <p:cNvSpPr/>
            <p:nvPr/>
          </p:nvSpPr>
          <p:spPr>
            <a:xfrm>
              <a:off x="799700" y="2503125"/>
              <a:ext cx="24375" cy="23775"/>
            </a:xfrm>
            <a:custGeom>
              <a:pathLst>
                <a:path extrusionOk="0" fill="none" h="951" w="975">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08" name="Shape 808"/>
            <p:cNvSpPr/>
            <p:nvPr/>
          </p:nvSpPr>
          <p:spPr>
            <a:xfrm>
              <a:off x="766825" y="2388050"/>
              <a:ext cx="60925" cy="25"/>
            </a:xfrm>
            <a:custGeom>
              <a:pathLst>
                <a:path extrusionOk="0" fill="none" h="1" w="2437">
                  <a:moveTo>
                    <a:pt x="2436" y="0"/>
                  </a:moveTo>
                  <a:lnTo>
                    <a:pt x="1" y="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09" name="Shape 809"/>
            <p:cNvSpPr/>
            <p:nvPr/>
          </p:nvSpPr>
          <p:spPr>
            <a:xfrm>
              <a:off x="769875" y="2456250"/>
              <a:ext cx="31075" cy="31075"/>
            </a:xfrm>
            <a:custGeom>
              <a:pathLst>
                <a:path extrusionOk="0" fill="none" h="1243" w="1243">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810" name="Shape 810"/>
          <p:cNvGrpSpPr/>
          <p:nvPr/>
        </p:nvGrpSpPr>
        <p:grpSpPr>
          <a:xfrm>
            <a:off x="804459" y="1798802"/>
            <a:ext cx="215966" cy="342398"/>
            <a:chOff x="6718575" y="2318625"/>
            <a:chExt cx="256950" cy="407375"/>
          </a:xfrm>
        </p:grpSpPr>
        <p:sp>
          <p:nvSpPr>
            <p:cNvPr id="811" name="Shape 811"/>
            <p:cNvSpPr/>
            <p:nvPr/>
          </p:nvSpPr>
          <p:spPr>
            <a:xfrm>
              <a:off x="6795900" y="2673600"/>
              <a:ext cx="102300" cy="22550"/>
            </a:xfrm>
            <a:custGeom>
              <a:pathLst>
                <a:path extrusionOk="0" fill="none" h="902" w="4092">
                  <a:moveTo>
                    <a:pt x="4092" y="902"/>
                  </a:moveTo>
                  <a:lnTo>
                    <a:pt x="4092" y="1"/>
                  </a:lnTo>
                  <a:lnTo>
                    <a:pt x="0" y="1"/>
                  </a:lnTo>
                  <a:lnTo>
                    <a:pt x="0" y="902"/>
                  </a:lnTo>
                  <a:lnTo>
                    <a:pt x="4092" y="902"/>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12" name="Shape 812"/>
            <p:cNvSpPr/>
            <p:nvPr/>
          </p:nvSpPr>
          <p:spPr>
            <a:xfrm>
              <a:off x="6795900" y="2650475"/>
              <a:ext cx="102300" cy="22550"/>
            </a:xfrm>
            <a:custGeom>
              <a:pathLst>
                <a:path extrusionOk="0" fill="none" h="902" w="4092">
                  <a:moveTo>
                    <a:pt x="4092" y="901"/>
                  </a:moveTo>
                  <a:lnTo>
                    <a:pt x="4092" y="0"/>
                  </a:lnTo>
                  <a:lnTo>
                    <a:pt x="0" y="0"/>
                  </a:lnTo>
                  <a:lnTo>
                    <a:pt x="0" y="901"/>
                  </a:lnTo>
                  <a:lnTo>
                    <a:pt x="4092" y="901"/>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13" name="Shape 813"/>
            <p:cNvSpPr/>
            <p:nvPr/>
          </p:nvSpPr>
          <p:spPr>
            <a:xfrm>
              <a:off x="6795900" y="2696125"/>
              <a:ext cx="102300" cy="29875"/>
            </a:xfrm>
            <a:custGeom>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14" name="Shape 814"/>
            <p:cNvSpPr/>
            <p:nvPr/>
          </p:nvSpPr>
          <p:spPr>
            <a:xfrm>
              <a:off x="6784925" y="2459275"/>
              <a:ext cx="35350" cy="166875"/>
            </a:xfrm>
            <a:custGeom>
              <a:pathLst>
                <a:path extrusionOk="0" fill="none" h="6675" w="1414">
                  <a:moveTo>
                    <a:pt x="1413" y="6674"/>
                  </a:moveTo>
                  <a:lnTo>
                    <a:pt x="1413" y="6674"/>
                  </a:lnTo>
                  <a:lnTo>
                    <a:pt x="585" y="2850"/>
                  </a:lnTo>
                  <a:lnTo>
                    <a:pt x="1" y="1"/>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15" name="Shape 815"/>
            <p:cNvSpPr/>
            <p:nvPr/>
          </p:nvSpPr>
          <p:spPr>
            <a:xfrm>
              <a:off x="6718575" y="2318625"/>
              <a:ext cx="256950" cy="307525"/>
            </a:xfrm>
            <a:custGeom>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16" name="Shape 816"/>
            <p:cNvSpPr/>
            <p:nvPr/>
          </p:nvSpPr>
          <p:spPr>
            <a:xfrm>
              <a:off x="6873825" y="2459275"/>
              <a:ext cx="35350" cy="166875"/>
            </a:xfrm>
            <a:custGeom>
              <a:pathLst>
                <a:path extrusionOk="0" fill="none" h="6675" w="1414">
                  <a:moveTo>
                    <a:pt x="1413" y="1"/>
                  </a:moveTo>
                  <a:lnTo>
                    <a:pt x="1413" y="1"/>
                  </a:lnTo>
                  <a:lnTo>
                    <a:pt x="829" y="2850"/>
                  </a:lnTo>
                  <a:lnTo>
                    <a:pt x="1" y="6674"/>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17" name="Shape 817"/>
            <p:cNvSpPr/>
            <p:nvPr/>
          </p:nvSpPr>
          <p:spPr>
            <a:xfrm>
              <a:off x="6801975" y="2453200"/>
              <a:ext cx="90150" cy="19500"/>
            </a:xfrm>
            <a:custGeom>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18" name="Shape 818"/>
            <p:cNvSpPr/>
            <p:nvPr/>
          </p:nvSpPr>
          <p:spPr>
            <a:xfrm>
              <a:off x="6795900" y="2628550"/>
              <a:ext cx="102300" cy="25"/>
            </a:xfrm>
            <a:custGeom>
              <a:pathLst>
                <a:path extrusionOk="0" fill="none" h="1" w="4092">
                  <a:moveTo>
                    <a:pt x="0" y="1"/>
                  </a:moveTo>
                  <a:lnTo>
                    <a:pt x="4092" y="1"/>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819" name="Shape 819"/>
          <p:cNvSpPr txBox="1"/>
          <p:nvPr/>
        </p:nvSpPr>
        <p:spPr>
          <a:xfrm>
            <a:off x="1112025" y="1768250"/>
            <a:ext cx="2713500" cy="409500"/>
          </a:xfrm>
          <a:prstGeom prst="rect">
            <a:avLst/>
          </a:prstGeom>
          <a:noFill/>
          <a:ln>
            <a:noFill/>
          </a:ln>
        </p:spPr>
        <p:txBody>
          <a:bodyPr anchorCtr="0" anchor="t" bIns="91425" lIns="91425" rIns="91425" tIns="91425">
            <a:noAutofit/>
          </a:bodyPr>
          <a:lstStyle/>
          <a:p>
            <a:pPr lvl="0" rtl="0">
              <a:spcBef>
                <a:spcPts val="0"/>
              </a:spcBef>
              <a:spcAft>
                <a:spcPts val="0"/>
              </a:spcAft>
              <a:buNone/>
            </a:pPr>
            <a:r>
              <a:rPr b="1" lang="en">
                <a:solidFill>
                  <a:srgbClr val="999999"/>
                </a:solidFill>
                <a:latin typeface="Karla"/>
                <a:ea typeface="Karla"/>
                <a:cs typeface="Karla"/>
                <a:sym typeface="Karla"/>
              </a:rPr>
              <a:t>Don’t walk through scopes</a:t>
            </a:r>
          </a:p>
        </p:txBody>
      </p:sp>
      <p:sp>
        <p:nvSpPr>
          <p:cNvPr id="820" name="Shape 820"/>
          <p:cNvSpPr txBox="1"/>
          <p:nvPr/>
        </p:nvSpPr>
        <p:spPr>
          <a:xfrm>
            <a:off x="764800" y="2266950"/>
            <a:ext cx="5905200" cy="1110600"/>
          </a:xfrm>
          <a:prstGeom prst="rect">
            <a:avLst/>
          </a:prstGeom>
          <a:noFill/>
          <a:ln>
            <a:noFill/>
          </a:ln>
        </p:spPr>
        <p:txBody>
          <a:bodyPr anchorCtr="0" anchor="t" bIns="91425" lIns="91425" rIns="91425" tIns="91425">
            <a:noAutofit/>
          </a:bodyPr>
          <a:lstStyle/>
          <a:p>
            <a:pPr lvl="0" rtl="0">
              <a:lnSpc>
                <a:spcPct val="115000"/>
              </a:lnSpc>
              <a:spcBef>
                <a:spcPts val="600"/>
              </a:spcBef>
              <a:buNone/>
            </a:pPr>
            <a:r>
              <a:rPr b="1" lang="en">
                <a:solidFill>
                  <a:schemeClr val="accent1"/>
                </a:solidFill>
                <a:latin typeface="Consolas"/>
                <a:ea typeface="Consolas"/>
                <a:cs typeface="Consolas"/>
                <a:sym typeface="Consolas"/>
              </a:rPr>
              <a:t>scope.$parent</a:t>
            </a:r>
            <a:r>
              <a:rPr b="1" lang="en">
                <a:solidFill>
                  <a:srgbClr val="999999"/>
                </a:solidFill>
                <a:latin typeface="Karla"/>
                <a:ea typeface="Karla"/>
                <a:cs typeface="Karla"/>
                <a:sym typeface="Karla"/>
              </a:rPr>
              <a:t> - reference to parent scope</a:t>
            </a:r>
          </a:p>
          <a:p>
            <a:pPr lvl="0" rtl="0">
              <a:lnSpc>
                <a:spcPct val="115000"/>
              </a:lnSpc>
              <a:spcBef>
                <a:spcPts val="600"/>
              </a:spcBef>
              <a:buNone/>
            </a:pPr>
            <a:r>
              <a:rPr b="1" lang="en">
                <a:solidFill>
                  <a:schemeClr val="accent1"/>
                </a:solidFill>
                <a:latin typeface="Consolas"/>
                <a:ea typeface="Consolas"/>
                <a:cs typeface="Consolas"/>
                <a:sym typeface="Consolas"/>
              </a:rPr>
              <a:t>scope.$root</a:t>
            </a:r>
            <a:r>
              <a:rPr b="1" lang="en">
                <a:solidFill>
                  <a:srgbClr val="999999"/>
                </a:solidFill>
                <a:latin typeface="Karla"/>
                <a:ea typeface="Karla"/>
                <a:cs typeface="Karla"/>
                <a:sym typeface="Karla"/>
              </a:rPr>
              <a:t> - reference to root scope</a:t>
            </a:r>
          </a:p>
          <a:p>
            <a:pPr lvl="0" rtl="0">
              <a:lnSpc>
                <a:spcPct val="115000"/>
              </a:lnSpc>
              <a:spcBef>
                <a:spcPts val="600"/>
              </a:spcBef>
              <a:buNone/>
            </a:pPr>
            <a:r>
              <a:rPr b="1" lang="en">
                <a:solidFill>
                  <a:schemeClr val="accent1"/>
                </a:solidFill>
                <a:latin typeface="Consolas"/>
                <a:ea typeface="Consolas"/>
                <a:cs typeface="Consolas"/>
                <a:sym typeface="Consolas"/>
              </a:rPr>
              <a:t>scope.$id</a:t>
            </a:r>
            <a:r>
              <a:rPr b="1" lang="en">
                <a:solidFill>
                  <a:srgbClr val="999999"/>
                </a:solidFill>
                <a:latin typeface="Karla"/>
                <a:ea typeface="Karla"/>
                <a:cs typeface="Karla"/>
                <a:sym typeface="Karla"/>
              </a:rPr>
              <a:t> - unique identifier of the scope</a:t>
            </a:r>
          </a:p>
        </p:txBody>
      </p:sp>
      <p:sp>
        <p:nvSpPr>
          <p:cNvPr id="821" name="Shape 821"/>
          <p:cNvSpPr txBox="1"/>
          <p:nvPr/>
        </p:nvSpPr>
        <p:spPr>
          <a:xfrm>
            <a:off x="764800" y="3486150"/>
            <a:ext cx="5905200" cy="1220699"/>
          </a:xfrm>
          <a:prstGeom prst="rect">
            <a:avLst/>
          </a:prstGeom>
          <a:noFill/>
          <a:ln>
            <a:noFill/>
          </a:ln>
        </p:spPr>
        <p:txBody>
          <a:bodyPr anchorCtr="0" anchor="t" bIns="91425" lIns="91425" rIns="91425" tIns="91425">
            <a:noAutofit/>
          </a:bodyPr>
          <a:lstStyle/>
          <a:p>
            <a:pPr lvl="0" rtl="0">
              <a:lnSpc>
                <a:spcPct val="115000"/>
              </a:lnSpc>
              <a:spcBef>
                <a:spcPts val="600"/>
              </a:spcBef>
              <a:buNone/>
            </a:pPr>
            <a:r>
              <a:rPr b="1" lang="en">
                <a:solidFill>
                  <a:srgbClr val="999999"/>
                </a:solidFill>
                <a:latin typeface="Karla"/>
                <a:ea typeface="Karla"/>
                <a:cs typeface="Karla"/>
                <a:sym typeface="Karla"/>
              </a:rPr>
              <a:t>Scope has a number of $$-prefixed properties, which Angular uses to be able to fully traverse through scope hierarchy.</a:t>
            </a:r>
          </a:p>
          <a:p>
            <a:pPr lvl="0" rtl="0">
              <a:lnSpc>
                <a:spcPct val="115000"/>
              </a:lnSpc>
              <a:spcBef>
                <a:spcPts val="600"/>
              </a:spcBef>
              <a:buNone/>
            </a:pPr>
            <a:r>
              <a:rPr b="1" lang="en">
                <a:solidFill>
                  <a:srgbClr val="999999"/>
                </a:solidFill>
                <a:latin typeface="Karla"/>
                <a:ea typeface="Karla"/>
                <a:cs typeface="Karla"/>
                <a:sym typeface="Karla"/>
              </a:rPr>
              <a:t>Although you can use them, this is strongly discouraged, as they may change in next version of Angular.</a:t>
            </a:r>
          </a:p>
        </p:txBody>
      </p:sp>
    </p:spTree>
  </p:cSld>
  <p:clrMapOvr>
    <a:masterClrMapping/>
  </p:clrMapOvr>
  <p:transition spd="slow">
    <p:cut/>
  </p:transition>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DDC39"/>
        </a:solidFill>
      </p:bgPr>
    </p:bg>
    <p:spTree>
      <p:nvGrpSpPr>
        <p:cNvPr id="825" name="Shape 825"/>
        <p:cNvGrpSpPr/>
        <p:nvPr/>
      </p:nvGrpSpPr>
      <p:grpSpPr>
        <a:xfrm>
          <a:off x="0" y="0"/>
          <a:ext cx="0" cy="0"/>
          <a:chOff x="0" y="0"/>
          <a:chExt cx="0" cy="0"/>
        </a:xfrm>
      </p:grpSpPr>
      <p:sp>
        <p:nvSpPr>
          <p:cNvPr id="826" name="Shape 826"/>
          <p:cNvSpPr txBox="1"/>
          <p:nvPr>
            <p:ph type="title"/>
          </p:nvPr>
        </p:nvSpPr>
        <p:spPr>
          <a:xfrm>
            <a:off x="688600" y="512900"/>
            <a:ext cx="5241900" cy="409500"/>
          </a:xfrm>
          <a:prstGeom prst="rect">
            <a:avLst/>
          </a:prstGeom>
        </p:spPr>
        <p:txBody>
          <a:bodyPr anchorCtr="0" anchor="b" bIns="91425" lIns="91425" rIns="91425" tIns="91425">
            <a:noAutofit/>
          </a:bodyPr>
          <a:lstStyle/>
          <a:p>
            <a:pPr lvl="0" rtl="0">
              <a:spcBef>
                <a:spcPts val="0"/>
              </a:spcBef>
              <a:buNone/>
            </a:pPr>
            <a:r>
              <a:rPr lang="en" sz="2400"/>
              <a:t>Retrieving scopes from the DOM</a:t>
            </a:r>
          </a:p>
        </p:txBody>
      </p:sp>
      <p:sp>
        <p:nvSpPr>
          <p:cNvPr id="827" name="Shape 827"/>
          <p:cNvSpPr txBox="1"/>
          <p:nvPr/>
        </p:nvSpPr>
        <p:spPr>
          <a:xfrm>
            <a:off x="688600" y="1276350"/>
            <a:ext cx="5905200" cy="819299"/>
          </a:xfrm>
          <a:prstGeom prst="rect">
            <a:avLst/>
          </a:prstGeom>
          <a:noFill/>
          <a:ln>
            <a:noFill/>
          </a:ln>
        </p:spPr>
        <p:txBody>
          <a:bodyPr anchorCtr="0" anchor="t" bIns="91425" lIns="91425" rIns="91425" tIns="91425">
            <a:noAutofit/>
          </a:bodyPr>
          <a:lstStyle/>
          <a:p>
            <a:pPr lvl="0" rtl="0">
              <a:lnSpc>
                <a:spcPct val="115000"/>
              </a:lnSpc>
              <a:spcBef>
                <a:spcPts val="600"/>
              </a:spcBef>
              <a:buNone/>
            </a:pPr>
            <a:r>
              <a:rPr b="1" lang="en">
                <a:solidFill>
                  <a:srgbClr val="999999"/>
                </a:solidFill>
                <a:latin typeface="Karla"/>
                <a:ea typeface="Karla"/>
                <a:cs typeface="Karla"/>
                <a:sym typeface="Karla"/>
              </a:rPr>
              <a:t>Scopes are attached to the DOM, and can be retrieved for debugging purposes.</a:t>
            </a:r>
          </a:p>
        </p:txBody>
      </p:sp>
      <p:sp>
        <p:nvSpPr>
          <p:cNvPr id="828" name="Shape 828"/>
          <p:cNvSpPr txBox="1"/>
          <p:nvPr/>
        </p:nvSpPr>
        <p:spPr>
          <a:xfrm>
            <a:off x="688600" y="2419350"/>
            <a:ext cx="6629400" cy="539700"/>
          </a:xfrm>
          <a:prstGeom prst="rect">
            <a:avLst/>
          </a:prstGeom>
          <a:noFill/>
          <a:ln>
            <a:noFill/>
          </a:ln>
        </p:spPr>
        <p:txBody>
          <a:bodyPr anchorCtr="0" anchor="t" bIns="91425" lIns="91425" rIns="91425" tIns="91425">
            <a:noAutofit/>
          </a:bodyPr>
          <a:lstStyle/>
          <a:p>
            <a:pPr lvl="0" rtl="0">
              <a:lnSpc>
                <a:spcPct val="115000"/>
              </a:lnSpc>
              <a:spcBef>
                <a:spcPts val="600"/>
              </a:spcBef>
              <a:buNone/>
            </a:pPr>
            <a:r>
              <a:rPr b="1" lang="en">
                <a:solidFill>
                  <a:schemeClr val="accent1"/>
                </a:solidFill>
                <a:latin typeface="Consolas"/>
                <a:ea typeface="Consolas"/>
                <a:cs typeface="Consolas"/>
                <a:sym typeface="Consolas"/>
              </a:rPr>
              <a:t>angular.element(</a:t>
            </a:r>
            <a:r>
              <a:rPr b="1" lang="en">
                <a:solidFill>
                  <a:srgbClr val="FF9800"/>
                </a:solidFill>
                <a:latin typeface="Consolas"/>
                <a:ea typeface="Consolas"/>
                <a:cs typeface="Consolas"/>
                <a:sym typeface="Consolas"/>
              </a:rPr>
              <a:t>$0</a:t>
            </a:r>
            <a:r>
              <a:rPr b="1" lang="en">
                <a:solidFill>
                  <a:schemeClr val="accent1"/>
                </a:solidFill>
                <a:latin typeface="Consolas"/>
                <a:ea typeface="Consolas"/>
                <a:cs typeface="Consolas"/>
                <a:sym typeface="Consolas"/>
              </a:rPr>
              <a:t>).scope()</a:t>
            </a:r>
            <a:r>
              <a:rPr b="1" lang="en">
                <a:solidFill>
                  <a:srgbClr val="999999"/>
                </a:solidFill>
                <a:latin typeface="Karla"/>
                <a:ea typeface="Karla"/>
                <a:cs typeface="Karla"/>
                <a:sym typeface="Karla"/>
              </a:rPr>
              <a:t> - returns scope associated with the element</a:t>
            </a:r>
          </a:p>
        </p:txBody>
      </p:sp>
      <p:sp>
        <p:nvSpPr>
          <p:cNvPr id="829" name="Shape 829"/>
          <p:cNvSpPr txBox="1"/>
          <p:nvPr/>
        </p:nvSpPr>
        <p:spPr>
          <a:xfrm>
            <a:off x="688600" y="3105150"/>
            <a:ext cx="6629400" cy="819299"/>
          </a:xfrm>
          <a:prstGeom prst="rect">
            <a:avLst/>
          </a:prstGeom>
          <a:noFill/>
          <a:ln>
            <a:noFill/>
          </a:ln>
        </p:spPr>
        <p:txBody>
          <a:bodyPr anchorCtr="0" anchor="t" bIns="91425" lIns="91425" rIns="91425" tIns="91425">
            <a:noAutofit/>
          </a:bodyPr>
          <a:lstStyle/>
          <a:p>
            <a:pPr lvl="0" rtl="0">
              <a:lnSpc>
                <a:spcPct val="115000"/>
              </a:lnSpc>
              <a:spcBef>
                <a:spcPts val="600"/>
              </a:spcBef>
              <a:buNone/>
            </a:pPr>
            <a:r>
              <a:rPr b="1" lang="en">
                <a:solidFill>
                  <a:schemeClr val="accent1"/>
                </a:solidFill>
                <a:latin typeface="Consolas"/>
                <a:ea typeface="Consolas"/>
                <a:cs typeface="Consolas"/>
                <a:sym typeface="Consolas"/>
              </a:rPr>
              <a:t>angular.element(</a:t>
            </a:r>
            <a:r>
              <a:rPr b="1" lang="en">
                <a:solidFill>
                  <a:srgbClr val="FF9800"/>
                </a:solidFill>
                <a:latin typeface="Consolas"/>
                <a:ea typeface="Consolas"/>
                <a:cs typeface="Consolas"/>
                <a:sym typeface="Consolas"/>
              </a:rPr>
              <a:t>$0</a:t>
            </a:r>
            <a:r>
              <a:rPr b="1" lang="en">
                <a:solidFill>
                  <a:schemeClr val="accent1"/>
                </a:solidFill>
                <a:latin typeface="Consolas"/>
                <a:ea typeface="Consolas"/>
                <a:cs typeface="Consolas"/>
                <a:sym typeface="Consolas"/>
              </a:rPr>
              <a:t>).isolateScope()</a:t>
            </a:r>
            <a:r>
              <a:rPr b="1" lang="en">
                <a:solidFill>
                  <a:srgbClr val="999999"/>
                </a:solidFill>
                <a:latin typeface="Karla"/>
                <a:ea typeface="Karla"/>
                <a:cs typeface="Karla"/>
                <a:sym typeface="Karla"/>
              </a:rPr>
              <a:t> - returns isolated scope associated with the element</a:t>
            </a:r>
          </a:p>
        </p:txBody>
      </p:sp>
    </p:spTree>
  </p:cSld>
  <p:clrMapOvr>
    <a:masterClrMapping/>
  </p:clrMapOvr>
  <p:transition spd="slow">
    <p:cut/>
  </p:transition>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DDC39"/>
        </a:solidFill>
      </p:bgPr>
    </p:bg>
    <p:spTree>
      <p:nvGrpSpPr>
        <p:cNvPr id="833" name="Shape 833"/>
        <p:cNvGrpSpPr/>
        <p:nvPr/>
      </p:nvGrpSpPr>
      <p:grpSpPr>
        <a:xfrm>
          <a:off x="0" y="0"/>
          <a:ext cx="0" cy="0"/>
          <a:chOff x="0" y="0"/>
          <a:chExt cx="0" cy="0"/>
        </a:xfrm>
      </p:grpSpPr>
      <p:sp>
        <p:nvSpPr>
          <p:cNvPr id="834" name="Shape 834"/>
          <p:cNvSpPr txBox="1"/>
          <p:nvPr>
            <p:ph type="title"/>
          </p:nvPr>
        </p:nvSpPr>
        <p:spPr>
          <a:xfrm>
            <a:off x="1129800" y="589100"/>
            <a:ext cx="5627099" cy="409500"/>
          </a:xfrm>
          <a:prstGeom prst="rect">
            <a:avLst/>
          </a:prstGeom>
        </p:spPr>
        <p:txBody>
          <a:bodyPr anchorCtr="0" anchor="b" bIns="91425" lIns="91425" rIns="91425" tIns="91425">
            <a:noAutofit/>
          </a:bodyPr>
          <a:lstStyle/>
          <a:p>
            <a:pPr lvl="0" rtl="0">
              <a:spcBef>
                <a:spcPts val="0"/>
              </a:spcBef>
              <a:buNone/>
            </a:pPr>
            <a:r>
              <a:rPr lang="en" sz="2400"/>
              <a:t>$scope.vm best practice</a:t>
            </a:r>
          </a:p>
        </p:txBody>
      </p:sp>
      <p:sp>
        <p:nvSpPr>
          <p:cNvPr id="835" name="Shape 835"/>
          <p:cNvSpPr txBox="1"/>
          <p:nvPr/>
        </p:nvSpPr>
        <p:spPr>
          <a:xfrm>
            <a:off x="688600" y="971550"/>
            <a:ext cx="7117800" cy="342300"/>
          </a:xfrm>
          <a:prstGeom prst="rect">
            <a:avLst/>
          </a:prstGeom>
          <a:noFill/>
          <a:ln>
            <a:noFill/>
          </a:ln>
        </p:spPr>
        <p:txBody>
          <a:bodyPr anchorCtr="0" anchor="t" bIns="91425" lIns="91425" rIns="91425" tIns="91425">
            <a:noAutofit/>
          </a:bodyPr>
          <a:lstStyle/>
          <a:p>
            <a:pPr lvl="0" rtl="0">
              <a:spcBef>
                <a:spcPts val="0"/>
              </a:spcBef>
              <a:buNone/>
            </a:pPr>
            <a:r>
              <a:rPr lang="en" sz="1100" u="sng">
                <a:solidFill>
                  <a:schemeClr val="hlink"/>
                </a:solidFill>
                <a:latin typeface="Karla"/>
                <a:ea typeface="Karla"/>
                <a:cs typeface="Karla"/>
                <a:sym typeface="Karla"/>
                <a:hlinkClick r:id="rId3"/>
              </a:rPr>
              <a:t>https://github.com/bhovhannes/trainings/blob/master/angular/examples/11-scopes/always-use-vm.html</a:t>
            </a:r>
          </a:p>
        </p:txBody>
      </p:sp>
      <p:grpSp>
        <p:nvGrpSpPr>
          <p:cNvPr id="836" name="Shape 836"/>
          <p:cNvGrpSpPr/>
          <p:nvPr/>
        </p:nvGrpSpPr>
        <p:grpSpPr>
          <a:xfrm>
            <a:off x="764799" y="567117"/>
            <a:ext cx="304008" cy="326513"/>
            <a:chOff x="616425" y="2329600"/>
            <a:chExt cx="361700" cy="388475"/>
          </a:xfrm>
        </p:grpSpPr>
        <p:sp>
          <p:nvSpPr>
            <p:cNvPr id="837" name="Shape 837"/>
            <p:cNvSpPr/>
            <p:nvPr/>
          </p:nvSpPr>
          <p:spPr>
            <a:xfrm>
              <a:off x="616425" y="2329600"/>
              <a:ext cx="361700" cy="388475"/>
            </a:xfrm>
            <a:custGeom>
              <a:pathLst>
                <a:path extrusionOk="0" fill="none" h="15539" w="14468">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38" name="Shape 838"/>
            <p:cNvSpPr/>
            <p:nvPr/>
          </p:nvSpPr>
          <p:spPr>
            <a:xfrm>
              <a:off x="704725" y="2545750"/>
              <a:ext cx="185125" cy="25"/>
            </a:xfrm>
            <a:custGeom>
              <a:pathLst>
                <a:path extrusionOk="0" fill="none" h="1" w="7405">
                  <a:moveTo>
                    <a:pt x="7404" y="0"/>
                  </a:moveTo>
                  <a:lnTo>
                    <a:pt x="0" y="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39" name="Shape 839"/>
            <p:cNvSpPr/>
            <p:nvPr/>
          </p:nvSpPr>
          <p:spPr>
            <a:xfrm>
              <a:off x="811875" y="2626125"/>
              <a:ext cx="31075" cy="31075"/>
            </a:xfrm>
            <a:custGeom>
              <a:pathLst>
                <a:path extrusionOk="0" fill="none" h="1243" w="1243">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40" name="Shape 840"/>
            <p:cNvSpPr/>
            <p:nvPr/>
          </p:nvSpPr>
          <p:spPr>
            <a:xfrm>
              <a:off x="751000" y="2568275"/>
              <a:ext cx="54200" cy="53600"/>
            </a:xfrm>
            <a:custGeom>
              <a:pathLst>
                <a:path extrusionOk="0" fill="none" h="2144" w="2168">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41" name="Shape 841"/>
            <p:cNvSpPr/>
            <p:nvPr/>
          </p:nvSpPr>
          <p:spPr>
            <a:xfrm>
              <a:off x="769875" y="2662650"/>
              <a:ext cx="23775" cy="23775"/>
            </a:xfrm>
            <a:custGeom>
              <a:pathLst>
                <a:path extrusionOk="0" fill="none" h="951" w="951">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42" name="Shape 842"/>
            <p:cNvSpPr/>
            <p:nvPr/>
          </p:nvSpPr>
          <p:spPr>
            <a:xfrm>
              <a:off x="799700" y="2503125"/>
              <a:ext cx="24375" cy="23775"/>
            </a:xfrm>
            <a:custGeom>
              <a:pathLst>
                <a:path extrusionOk="0" fill="none" h="951" w="975">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43" name="Shape 843"/>
            <p:cNvSpPr/>
            <p:nvPr/>
          </p:nvSpPr>
          <p:spPr>
            <a:xfrm>
              <a:off x="766825" y="2388050"/>
              <a:ext cx="60925" cy="25"/>
            </a:xfrm>
            <a:custGeom>
              <a:pathLst>
                <a:path extrusionOk="0" fill="none" h="1" w="2437">
                  <a:moveTo>
                    <a:pt x="2436" y="0"/>
                  </a:moveTo>
                  <a:lnTo>
                    <a:pt x="1" y="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44" name="Shape 844"/>
            <p:cNvSpPr/>
            <p:nvPr/>
          </p:nvSpPr>
          <p:spPr>
            <a:xfrm>
              <a:off x="769875" y="2456250"/>
              <a:ext cx="31075" cy="31075"/>
            </a:xfrm>
            <a:custGeom>
              <a:pathLst>
                <a:path extrusionOk="0" fill="none" h="1243" w="1243">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845" name="Shape 845"/>
          <p:cNvSpPr/>
          <p:nvPr/>
        </p:nvSpPr>
        <p:spPr>
          <a:xfrm>
            <a:off x="1123575" y="2750700"/>
            <a:ext cx="2071799" cy="794699"/>
          </a:xfrm>
          <a:prstGeom prst="roundRect">
            <a:avLst>
              <a:gd fmla="val 16667" name="adj"/>
            </a:avLst>
          </a:prstGeom>
          <a:solidFill>
            <a:srgbClr val="F3F3F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lnSpc>
                <a:spcPct val="115000"/>
              </a:lnSpc>
              <a:spcBef>
                <a:spcPts val="600"/>
              </a:spcBef>
              <a:buNone/>
            </a:pPr>
            <a:r>
              <a:rPr b="1" lang="en">
                <a:solidFill>
                  <a:schemeClr val="accent1"/>
                </a:solidFill>
                <a:latin typeface="Karla"/>
                <a:ea typeface="Karla"/>
                <a:cs typeface="Karla"/>
                <a:sym typeface="Karla"/>
              </a:rPr>
              <a:t>parent scope #A</a:t>
            </a:r>
          </a:p>
          <a:p>
            <a:pPr lvl="0" rtl="0" algn="ctr">
              <a:lnSpc>
                <a:spcPct val="115000"/>
              </a:lnSpc>
              <a:spcBef>
                <a:spcPts val="600"/>
              </a:spcBef>
              <a:buNone/>
            </a:pPr>
            <a:r>
              <a:rPr b="1" lang="en" sz="1200">
                <a:solidFill>
                  <a:schemeClr val="accent1"/>
                </a:solidFill>
                <a:latin typeface="Karla"/>
                <a:ea typeface="Karla"/>
                <a:cs typeface="Karla"/>
                <a:sym typeface="Karla"/>
              </a:rPr>
              <a:t>scope.name = ‘Kevin’;</a:t>
            </a:r>
          </a:p>
        </p:txBody>
      </p:sp>
      <p:sp>
        <p:nvSpPr>
          <p:cNvPr id="846" name="Shape 846"/>
          <p:cNvSpPr/>
          <p:nvPr/>
        </p:nvSpPr>
        <p:spPr>
          <a:xfrm>
            <a:off x="967425" y="3874950"/>
            <a:ext cx="2384100" cy="794699"/>
          </a:xfrm>
          <a:prstGeom prst="roundRect">
            <a:avLst>
              <a:gd fmla="val 16667" name="adj"/>
            </a:avLst>
          </a:prstGeom>
          <a:solidFill>
            <a:srgbClr val="F3F3F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lnSpc>
                <a:spcPct val="115000"/>
              </a:lnSpc>
              <a:spcBef>
                <a:spcPts val="600"/>
              </a:spcBef>
              <a:buNone/>
            </a:pPr>
            <a:r>
              <a:rPr b="1" lang="en">
                <a:solidFill>
                  <a:schemeClr val="accent1"/>
                </a:solidFill>
                <a:latin typeface="Karla"/>
                <a:ea typeface="Karla"/>
                <a:cs typeface="Karla"/>
                <a:sym typeface="Karla"/>
              </a:rPr>
              <a:t>child scope #C</a:t>
            </a:r>
          </a:p>
          <a:p>
            <a:pPr lvl="0" rtl="0" algn="ctr">
              <a:lnSpc>
                <a:spcPct val="115000"/>
              </a:lnSpc>
              <a:spcBef>
                <a:spcPts val="600"/>
              </a:spcBef>
              <a:buNone/>
            </a:pPr>
            <a:r>
              <a:rPr b="1" lang="en" sz="1200">
                <a:solidFill>
                  <a:schemeClr val="accent1"/>
                </a:solidFill>
                <a:latin typeface="Karla"/>
                <a:ea typeface="Karla"/>
                <a:cs typeface="Karla"/>
                <a:sym typeface="Karla"/>
              </a:rPr>
              <a:t>&lt;input ng-model=”name”/&gt;</a:t>
            </a:r>
          </a:p>
        </p:txBody>
      </p:sp>
      <p:cxnSp>
        <p:nvCxnSpPr>
          <p:cNvPr id="847" name="Shape 847"/>
          <p:cNvCxnSpPr>
            <a:stCxn id="846" idx="0"/>
            <a:endCxn id="845" idx="2"/>
          </p:cNvCxnSpPr>
          <p:nvPr/>
        </p:nvCxnSpPr>
        <p:spPr>
          <a:xfrm rot="-5400000">
            <a:off x="1994925" y="3709800"/>
            <a:ext cx="329700" cy="600"/>
          </a:xfrm>
          <a:prstGeom prst="bentConnector3">
            <a:avLst>
              <a:gd fmla="val 49977" name="adj1"/>
            </a:avLst>
          </a:prstGeom>
          <a:noFill/>
          <a:ln cap="flat" cmpd="sng" w="9525">
            <a:solidFill>
              <a:schemeClr val="dk2"/>
            </a:solidFill>
            <a:prstDash val="solid"/>
            <a:round/>
            <a:headEnd len="lg" w="lg" type="none"/>
            <a:tailEnd len="lg" w="lg" type="none"/>
          </a:ln>
        </p:spPr>
      </p:cxnSp>
      <p:grpSp>
        <p:nvGrpSpPr>
          <p:cNvPr id="848" name="Shape 848"/>
          <p:cNvGrpSpPr/>
          <p:nvPr/>
        </p:nvGrpSpPr>
        <p:grpSpPr>
          <a:xfrm>
            <a:off x="804459" y="1875002"/>
            <a:ext cx="215966" cy="342398"/>
            <a:chOff x="6718575" y="2318625"/>
            <a:chExt cx="256950" cy="407375"/>
          </a:xfrm>
        </p:grpSpPr>
        <p:sp>
          <p:nvSpPr>
            <p:cNvPr id="849" name="Shape 849"/>
            <p:cNvSpPr/>
            <p:nvPr/>
          </p:nvSpPr>
          <p:spPr>
            <a:xfrm>
              <a:off x="6795900" y="2673600"/>
              <a:ext cx="102300" cy="22550"/>
            </a:xfrm>
            <a:custGeom>
              <a:pathLst>
                <a:path extrusionOk="0" fill="none" h="902" w="4092">
                  <a:moveTo>
                    <a:pt x="4092" y="902"/>
                  </a:moveTo>
                  <a:lnTo>
                    <a:pt x="4092" y="1"/>
                  </a:lnTo>
                  <a:lnTo>
                    <a:pt x="0" y="1"/>
                  </a:lnTo>
                  <a:lnTo>
                    <a:pt x="0" y="902"/>
                  </a:lnTo>
                  <a:lnTo>
                    <a:pt x="4092" y="902"/>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50" name="Shape 850"/>
            <p:cNvSpPr/>
            <p:nvPr/>
          </p:nvSpPr>
          <p:spPr>
            <a:xfrm>
              <a:off x="6795900" y="2650475"/>
              <a:ext cx="102300" cy="22550"/>
            </a:xfrm>
            <a:custGeom>
              <a:pathLst>
                <a:path extrusionOk="0" fill="none" h="902" w="4092">
                  <a:moveTo>
                    <a:pt x="4092" y="901"/>
                  </a:moveTo>
                  <a:lnTo>
                    <a:pt x="4092" y="0"/>
                  </a:lnTo>
                  <a:lnTo>
                    <a:pt x="0" y="0"/>
                  </a:lnTo>
                  <a:lnTo>
                    <a:pt x="0" y="901"/>
                  </a:lnTo>
                  <a:lnTo>
                    <a:pt x="4092" y="901"/>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51" name="Shape 851"/>
            <p:cNvSpPr/>
            <p:nvPr/>
          </p:nvSpPr>
          <p:spPr>
            <a:xfrm>
              <a:off x="6795900" y="2696125"/>
              <a:ext cx="102300" cy="29875"/>
            </a:xfrm>
            <a:custGeom>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52" name="Shape 852"/>
            <p:cNvSpPr/>
            <p:nvPr/>
          </p:nvSpPr>
          <p:spPr>
            <a:xfrm>
              <a:off x="6784925" y="2459275"/>
              <a:ext cx="35350" cy="166875"/>
            </a:xfrm>
            <a:custGeom>
              <a:pathLst>
                <a:path extrusionOk="0" fill="none" h="6675" w="1414">
                  <a:moveTo>
                    <a:pt x="1413" y="6674"/>
                  </a:moveTo>
                  <a:lnTo>
                    <a:pt x="1413" y="6674"/>
                  </a:lnTo>
                  <a:lnTo>
                    <a:pt x="585" y="2850"/>
                  </a:lnTo>
                  <a:lnTo>
                    <a:pt x="1" y="1"/>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53" name="Shape 853"/>
            <p:cNvSpPr/>
            <p:nvPr/>
          </p:nvSpPr>
          <p:spPr>
            <a:xfrm>
              <a:off x="6718575" y="2318625"/>
              <a:ext cx="256950" cy="307525"/>
            </a:xfrm>
            <a:custGeom>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54" name="Shape 854"/>
            <p:cNvSpPr/>
            <p:nvPr/>
          </p:nvSpPr>
          <p:spPr>
            <a:xfrm>
              <a:off x="6873825" y="2459275"/>
              <a:ext cx="35350" cy="166875"/>
            </a:xfrm>
            <a:custGeom>
              <a:pathLst>
                <a:path extrusionOk="0" fill="none" h="6675" w="1414">
                  <a:moveTo>
                    <a:pt x="1413" y="1"/>
                  </a:moveTo>
                  <a:lnTo>
                    <a:pt x="1413" y="1"/>
                  </a:lnTo>
                  <a:lnTo>
                    <a:pt x="829" y="2850"/>
                  </a:lnTo>
                  <a:lnTo>
                    <a:pt x="1" y="6674"/>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55" name="Shape 855"/>
            <p:cNvSpPr/>
            <p:nvPr/>
          </p:nvSpPr>
          <p:spPr>
            <a:xfrm>
              <a:off x="6801975" y="2453200"/>
              <a:ext cx="90150" cy="19500"/>
            </a:xfrm>
            <a:custGeom>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56" name="Shape 856"/>
            <p:cNvSpPr/>
            <p:nvPr/>
          </p:nvSpPr>
          <p:spPr>
            <a:xfrm>
              <a:off x="6795900" y="2628550"/>
              <a:ext cx="102300" cy="25"/>
            </a:xfrm>
            <a:custGeom>
              <a:pathLst>
                <a:path extrusionOk="0" fill="none" h="1" w="4092">
                  <a:moveTo>
                    <a:pt x="0" y="1"/>
                  </a:moveTo>
                  <a:lnTo>
                    <a:pt x="4092" y="1"/>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857" name="Shape 857"/>
          <p:cNvSpPr txBox="1"/>
          <p:nvPr/>
        </p:nvSpPr>
        <p:spPr>
          <a:xfrm>
            <a:off x="1112025" y="1768250"/>
            <a:ext cx="5905200" cy="601199"/>
          </a:xfrm>
          <a:prstGeom prst="rect">
            <a:avLst/>
          </a:prstGeom>
          <a:noFill/>
          <a:ln>
            <a:noFill/>
          </a:ln>
        </p:spPr>
        <p:txBody>
          <a:bodyPr anchorCtr="0" anchor="t" bIns="91425" lIns="91425" rIns="91425" tIns="91425">
            <a:noAutofit/>
          </a:bodyPr>
          <a:lstStyle/>
          <a:p>
            <a:pPr lvl="0" rtl="0">
              <a:spcBef>
                <a:spcPts val="0"/>
              </a:spcBef>
              <a:spcAft>
                <a:spcPts val="0"/>
              </a:spcAft>
              <a:buNone/>
            </a:pPr>
            <a:r>
              <a:rPr b="1" lang="en">
                <a:solidFill>
                  <a:srgbClr val="999999"/>
                </a:solidFill>
                <a:latin typeface="Karla"/>
                <a:ea typeface="Karla"/>
                <a:cs typeface="Karla"/>
                <a:sym typeface="Karla"/>
              </a:rPr>
              <a:t>Don’t put variables directly in scope.</a:t>
            </a:r>
          </a:p>
          <a:p>
            <a:pPr lvl="0" rtl="0">
              <a:spcBef>
                <a:spcPts val="0"/>
              </a:spcBef>
              <a:spcAft>
                <a:spcPts val="0"/>
              </a:spcAft>
              <a:buNone/>
            </a:pPr>
            <a:r>
              <a:rPr b="1" lang="en">
                <a:solidFill>
                  <a:srgbClr val="999999"/>
                </a:solidFill>
                <a:latin typeface="Karla"/>
                <a:ea typeface="Karla"/>
                <a:cs typeface="Karla"/>
                <a:sym typeface="Karla"/>
              </a:rPr>
              <a:t>Declare scope.vm object and put variables there.</a:t>
            </a:r>
          </a:p>
        </p:txBody>
      </p:sp>
      <p:sp>
        <p:nvSpPr>
          <p:cNvPr id="858" name="Shape 858"/>
          <p:cNvSpPr/>
          <p:nvPr/>
        </p:nvSpPr>
        <p:spPr>
          <a:xfrm>
            <a:off x="4964475" y="2750700"/>
            <a:ext cx="2071799" cy="794699"/>
          </a:xfrm>
          <a:prstGeom prst="roundRect">
            <a:avLst>
              <a:gd fmla="val 16667" name="adj"/>
            </a:avLst>
          </a:prstGeom>
          <a:solidFill>
            <a:srgbClr val="F3F3F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lnSpc>
                <a:spcPct val="115000"/>
              </a:lnSpc>
              <a:spcBef>
                <a:spcPts val="600"/>
              </a:spcBef>
              <a:buNone/>
            </a:pPr>
            <a:r>
              <a:rPr b="1" lang="en">
                <a:solidFill>
                  <a:schemeClr val="accent1"/>
                </a:solidFill>
                <a:latin typeface="Karla"/>
                <a:ea typeface="Karla"/>
                <a:cs typeface="Karla"/>
                <a:sym typeface="Karla"/>
              </a:rPr>
              <a:t>parent scope #A</a:t>
            </a:r>
          </a:p>
          <a:p>
            <a:pPr lvl="0" rtl="0" algn="ctr">
              <a:lnSpc>
                <a:spcPct val="115000"/>
              </a:lnSpc>
              <a:spcBef>
                <a:spcPts val="600"/>
              </a:spcBef>
              <a:buNone/>
            </a:pPr>
            <a:r>
              <a:rPr b="1" lang="en" sz="1200">
                <a:solidFill>
                  <a:schemeClr val="accent1"/>
                </a:solidFill>
                <a:latin typeface="Karla"/>
                <a:ea typeface="Karla"/>
                <a:cs typeface="Karla"/>
                <a:sym typeface="Karla"/>
              </a:rPr>
              <a:t>scope.vm.name = ‘Kevin’;</a:t>
            </a:r>
          </a:p>
        </p:txBody>
      </p:sp>
      <p:sp>
        <p:nvSpPr>
          <p:cNvPr id="859" name="Shape 859"/>
          <p:cNvSpPr/>
          <p:nvPr/>
        </p:nvSpPr>
        <p:spPr>
          <a:xfrm>
            <a:off x="4625025" y="3874950"/>
            <a:ext cx="2750699" cy="794699"/>
          </a:xfrm>
          <a:prstGeom prst="roundRect">
            <a:avLst>
              <a:gd fmla="val 16667" name="adj"/>
            </a:avLst>
          </a:prstGeom>
          <a:solidFill>
            <a:srgbClr val="F3F3F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lnSpc>
                <a:spcPct val="115000"/>
              </a:lnSpc>
              <a:spcBef>
                <a:spcPts val="600"/>
              </a:spcBef>
              <a:buNone/>
            </a:pPr>
            <a:r>
              <a:rPr b="1" lang="en">
                <a:solidFill>
                  <a:schemeClr val="accent1"/>
                </a:solidFill>
                <a:latin typeface="Karla"/>
                <a:ea typeface="Karla"/>
                <a:cs typeface="Karla"/>
                <a:sym typeface="Karla"/>
              </a:rPr>
              <a:t>child scope #C</a:t>
            </a:r>
          </a:p>
          <a:p>
            <a:pPr lvl="0" rtl="0" algn="ctr">
              <a:lnSpc>
                <a:spcPct val="115000"/>
              </a:lnSpc>
              <a:spcBef>
                <a:spcPts val="600"/>
              </a:spcBef>
              <a:buNone/>
            </a:pPr>
            <a:r>
              <a:rPr b="1" lang="en" sz="1200">
                <a:solidFill>
                  <a:schemeClr val="accent1"/>
                </a:solidFill>
                <a:latin typeface="Karla"/>
                <a:ea typeface="Karla"/>
                <a:cs typeface="Karla"/>
                <a:sym typeface="Karla"/>
              </a:rPr>
              <a:t>&lt;input ng-model=”vm.name”/&gt;</a:t>
            </a:r>
          </a:p>
        </p:txBody>
      </p:sp>
      <p:cxnSp>
        <p:nvCxnSpPr>
          <p:cNvPr id="860" name="Shape 860"/>
          <p:cNvCxnSpPr>
            <a:stCxn id="859" idx="0"/>
            <a:endCxn id="858" idx="2"/>
          </p:cNvCxnSpPr>
          <p:nvPr/>
        </p:nvCxnSpPr>
        <p:spPr>
          <a:xfrm rot="-5400000">
            <a:off x="5835824" y="3709800"/>
            <a:ext cx="329700" cy="600"/>
          </a:xfrm>
          <a:prstGeom prst="bentConnector3">
            <a:avLst>
              <a:gd fmla="val 49977" name="adj1"/>
            </a:avLst>
          </a:prstGeom>
          <a:noFill/>
          <a:ln cap="flat" cmpd="sng" w="9525">
            <a:solidFill>
              <a:schemeClr val="dk2"/>
            </a:solidFill>
            <a:prstDash val="solid"/>
            <a:round/>
            <a:headEnd len="lg" w="lg" type="none"/>
            <a:tailEnd len="lg" w="lg" type="none"/>
          </a:ln>
        </p:spPr>
      </p:cxnSp>
      <p:sp>
        <p:nvSpPr>
          <p:cNvPr id="861" name="Shape 861"/>
          <p:cNvSpPr txBox="1"/>
          <p:nvPr/>
        </p:nvSpPr>
        <p:spPr>
          <a:xfrm>
            <a:off x="688600" y="1287950"/>
            <a:ext cx="7307099" cy="377700"/>
          </a:xfrm>
          <a:prstGeom prst="rect">
            <a:avLst/>
          </a:prstGeom>
          <a:noFill/>
          <a:ln>
            <a:noFill/>
          </a:ln>
        </p:spPr>
        <p:txBody>
          <a:bodyPr anchorCtr="0" anchor="t" bIns="91425" lIns="91425" rIns="91425" tIns="91425">
            <a:noAutofit/>
          </a:bodyPr>
          <a:lstStyle/>
          <a:p>
            <a:pPr lvl="0" rtl="0">
              <a:spcBef>
                <a:spcPts val="0"/>
              </a:spcBef>
              <a:buNone/>
            </a:pPr>
            <a:r>
              <a:rPr lang="en" sz="1100" u="sng">
                <a:solidFill>
                  <a:schemeClr val="hlink"/>
                </a:solidFill>
                <a:latin typeface="Karla"/>
                <a:ea typeface="Karla"/>
                <a:cs typeface="Karla"/>
                <a:sym typeface="Karla"/>
                <a:hlinkClick r:id="rId4"/>
              </a:rPr>
              <a:t>https://github.com/bhovhannes/trainings/blob/master/angular/examples/11-scopes/issue-without-vm.html</a:t>
            </a:r>
          </a:p>
        </p:txBody>
      </p:sp>
      <p:sp>
        <p:nvSpPr>
          <p:cNvPr id="862" name="Shape 862"/>
          <p:cNvSpPr txBox="1"/>
          <p:nvPr/>
        </p:nvSpPr>
        <p:spPr>
          <a:xfrm>
            <a:off x="359825" y="2703550"/>
            <a:ext cx="736800" cy="377700"/>
          </a:xfrm>
          <a:prstGeom prst="rect">
            <a:avLst/>
          </a:prstGeom>
          <a:noFill/>
          <a:ln>
            <a:noFill/>
          </a:ln>
        </p:spPr>
        <p:txBody>
          <a:bodyPr anchorCtr="0" anchor="t" bIns="91425" lIns="91425" rIns="91425" tIns="91425">
            <a:noAutofit/>
          </a:bodyPr>
          <a:lstStyle/>
          <a:p>
            <a:pPr lvl="0">
              <a:spcBef>
                <a:spcPts val="0"/>
              </a:spcBef>
              <a:buNone/>
            </a:pPr>
            <a:r>
              <a:rPr b="1" lang="en">
                <a:solidFill>
                  <a:srgbClr val="FF0000"/>
                </a:solidFill>
                <a:latin typeface="Karla"/>
                <a:ea typeface="Karla"/>
                <a:cs typeface="Karla"/>
                <a:sym typeface="Karla"/>
              </a:rPr>
              <a:t>Wrong</a:t>
            </a:r>
          </a:p>
        </p:txBody>
      </p:sp>
      <p:sp>
        <p:nvSpPr>
          <p:cNvPr id="863" name="Shape 863"/>
          <p:cNvSpPr txBox="1"/>
          <p:nvPr/>
        </p:nvSpPr>
        <p:spPr>
          <a:xfrm>
            <a:off x="4077450" y="2703550"/>
            <a:ext cx="829199" cy="377700"/>
          </a:xfrm>
          <a:prstGeom prst="rect">
            <a:avLst/>
          </a:prstGeom>
          <a:noFill/>
          <a:ln>
            <a:noFill/>
          </a:ln>
        </p:spPr>
        <p:txBody>
          <a:bodyPr anchorCtr="0" anchor="t" bIns="91425" lIns="91425" rIns="91425" tIns="91425">
            <a:noAutofit/>
          </a:bodyPr>
          <a:lstStyle/>
          <a:p>
            <a:pPr lvl="0" rtl="0">
              <a:spcBef>
                <a:spcPts val="0"/>
              </a:spcBef>
              <a:buNone/>
            </a:pPr>
            <a:r>
              <a:rPr b="1" lang="en">
                <a:solidFill>
                  <a:srgbClr val="009688"/>
                </a:solidFill>
                <a:latin typeface="Karla"/>
                <a:ea typeface="Karla"/>
                <a:cs typeface="Karla"/>
                <a:sym typeface="Karla"/>
              </a:rPr>
              <a:t>Correct</a:t>
            </a:r>
          </a:p>
        </p:txBody>
      </p:sp>
    </p:spTree>
  </p:cSld>
  <p:clrMapOvr>
    <a:masterClrMapping/>
  </p:clrMapOvr>
  <p:transition spd="slow">
    <p:cut/>
  </p:transition>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DDC39"/>
        </a:solidFill>
      </p:bgPr>
    </p:bg>
    <p:spTree>
      <p:nvGrpSpPr>
        <p:cNvPr id="867" name="Shape 867"/>
        <p:cNvGrpSpPr/>
        <p:nvPr/>
      </p:nvGrpSpPr>
      <p:grpSpPr>
        <a:xfrm>
          <a:off x="0" y="0"/>
          <a:ext cx="0" cy="0"/>
          <a:chOff x="0" y="0"/>
          <a:chExt cx="0" cy="0"/>
        </a:xfrm>
      </p:grpSpPr>
      <p:sp>
        <p:nvSpPr>
          <p:cNvPr id="868" name="Shape 868"/>
          <p:cNvSpPr txBox="1"/>
          <p:nvPr>
            <p:ph type="title"/>
          </p:nvPr>
        </p:nvSpPr>
        <p:spPr>
          <a:xfrm>
            <a:off x="1129800" y="589100"/>
            <a:ext cx="5627099" cy="409500"/>
          </a:xfrm>
          <a:prstGeom prst="rect">
            <a:avLst/>
          </a:prstGeom>
        </p:spPr>
        <p:txBody>
          <a:bodyPr anchorCtr="0" anchor="b" bIns="91425" lIns="91425" rIns="91425" tIns="91425">
            <a:noAutofit/>
          </a:bodyPr>
          <a:lstStyle/>
          <a:p>
            <a:pPr lvl="0" rtl="0">
              <a:spcBef>
                <a:spcPts val="0"/>
              </a:spcBef>
              <a:buNone/>
            </a:pPr>
            <a:r>
              <a:rPr lang="en" sz="2400"/>
              <a:t>controllerAs best practice</a:t>
            </a:r>
          </a:p>
        </p:txBody>
      </p:sp>
      <p:sp>
        <p:nvSpPr>
          <p:cNvPr id="869" name="Shape 869"/>
          <p:cNvSpPr txBox="1"/>
          <p:nvPr/>
        </p:nvSpPr>
        <p:spPr>
          <a:xfrm>
            <a:off x="688600" y="971550"/>
            <a:ext cx="7442399" cy="342300"/>
          </a:xfrm>
          <a:prstGeom prst="rect">
            <a:avLst/>
          </a:prstGeom>
          <a:noFill/>
          <a:ln>
            <a:noFill/>
          </a:ln>
        </p:spPr>
        <p:txBody>
          <a:bodyPr anchorCtr="0" anchor="t" bIns="91425" lIns="91425" rIns="91425" tIns="91425">
            <a:noAutofit/>
          </a:bodyPr>
          <a:lstStyle/>
          <a:p>
            <a:pPr lvl="0" rtl="0">
              <a:spcBef>
                <a:spcPts val="0"/>
              </a:spcBef>
              <a:buNone/>
            </a:pPr>
            <a:r>
              <a:rPr lang="en" sz="1100" u="sng">
                <a:solidFill>
                  <a:schemeClr val="hlink"/>
                </a:solidFill>
                <a:latin typeface="Karla"/>
                <a:ea typeface="Karla"/>
                <a:cs typeface="Karla"/>
                <a:sym typeface="Karla"/>
                <a:hlinkClick r:id="rId3"/>
              </a:rPr>
              <a:t>https://github.com/bhovhannes/trainings/blob/master/angular/examples/11-scopes/controller-as-syntax.html</a:t>
            </a:r>
          </a:p>
        </p:txBody>
      </p:sp>
      <p:grpSp>
        <p:nvGrpSpPr>
          <p:cNvPr id="870" name="Shape 870"/>
          <p:cNvGrpSpPr/>
          <p:nvPr/>
        </p:nvGrpSpPr>
        <p:grpSpPr>
          <a:xfrm>
            <a:off x="764799" y="567117"/>
            <a:ext cx="304008" cy="326513"/>
            <a:chOff x="616425" y="2329600"/>
            <a:chExt cx="361700" cy="388475"/>
          </a:xfrm>
        </p:grpSpPr>
        <p:sp>
          <p:nvSpPr>
            <p:cNvPr id="871" name="Shape 871"/>
            <p:cNvSpPr/>
            <p:nvPr/>
          </p:nvSpPr>
          <p:spPr>
            <a:xfrm>
              <a:off x="616425" y="2329600"/>
              <a:ext cx="361700" cy="388475"/>
            </a:xfrm>
            <a:custGeom>
              <a:pathLst>
                <a:path extrusionOk="0" fill="none" h="15539" w="14468">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72" name="Shape 872"/>
            <p:cNvSpPr/>
            <p:nvPr/>
          </p:nvSpPr>
          <p:spPr>
            <a:xfrm>
              <a:off x="704725" y="2545750"/>
              <a:ext cx="185125" cy="25"/>
            </a:xfrm>
            <a:custGeom>
              <a:pathLst>
                <a:path extrusionOk="0" fill="none" h="1" w="7405">
                  <a:moveTo>
                    <a:pt x="7404" y="0"/>
                  </a:moveTo>
                  <a:lnTo>
                    <a:pt x="0" y="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73" name="Shape 873"/>
            <p:cNvSpPr/>
            <p:nvPr/>
          </p:nvSpPr>
          <p:spPr>
            <a:xfrm>
              <a:off x="811875" y="2626125"/>
              <a:ext cx="31075" cy="31075"/>
            </a:xfrm>
            <a:custGeom>
              <a:pathLst>
                <a:path extrusionOk="0" fill="none" h="1243" w="1243">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74" name="Shape 874"/>
            <p:cNvSpPr/>
            <p:nvPr/>
          </p:nvSpPr>
          <p:spPr>
            <a:xfrm>
              <a:off x="751000" y="2568275"/>
              <a:ext cx="54200" cy="53600"/>
            </a:xfrm>
            <a:custGeom>
              <a:pathLst>
                <a:path extrusionOk="0" fill="none" h="2144" w="2168">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75" name="Shape 875"/>
            <p:cNvSpPr/>
            <p:nvPr/>
          </p:nvSpPr>
          <p:spPr>
            <a:xfrm>
              <a:off x="769875" y="2662650"/>
              <a:ext cx="23775" cy="23775"/>
            </a:xfrm>
            <a:custGeom>
              <a:pathLst>
                <a:path extrusionOk="0" fill="none" h="951" w="951">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76" name="Shape 876"/>
            <p:cNvSpPr/>
            <p:nvPr/>
          </p:nvSpPr>
          <p:spPr>
            <a:xfrm>
              <a:off x="799700" y="2503125"/>
              <a:ext cx="24375" cy="23775"/>
            </a:xfrm>
            <a:custGeom>
              <a:pathLst>
                <a:path extrusionOk="0" fill="none" h="951" w="975">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77" name="Shape 877"/>
            <p:cNvSpPr/>
            <p:nvPr/>
          </p:nvSpPr>
          <p:spPr>
            <a:xfrm>
              <a:off x="766825" y="2388050"/>
              <a:ext cx="60925" cy="25"/>
            </a:xfrm>
            <a:custGeom>
              <a:pathLst>
                <a:path extrusionOk="0" fill="none" h="1" w="2437">
                  <a:moveTo>
                    <a:pt x="2436" y="0"/>
                  </a:moveTo>
                  <a:lnTo>
                    <a:pt x="1" y="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78" name="Shape 878"/>
            <p:cNvSpPr/>
            <p:nvPr/>
          </p:nvSpPr>
          <p:spPr>
            <a:xfrm>
              <a:off x="769875" y="2456250"/>
              <a:ext cx="31075" cy="31075"/>
            </a:xfrm>
            <a:custGeom>
              <a:pathLst>
                <a:path extrusionOk="0" fill="none" h="1243" w="1243">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879" name="Shape 879"/>
          <p:cNvSpPr/>
          <p:nvPr/>
        </p:nvSpPr>
        <p:spPr>
          <a:xfrm>
            <a:off x="1123575" y="2674500"/>
            <a:ext cx="2071799" cy="794699"/>
          </a:xfrm>
          <a:prstGeom prst="roundRect">
            <a:avLst>
              <a:gd fmla="val 16667" name="adj"/>
            </a:avLst>
          </a:prstGeom>
          <a:solidFill>
            <a:srgbClr val="F3F3F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lnSpc>
                <a:spcPct val="115000"/>
              </a:lnSpc>
              <a:spcBef>
                <a:spcPts val="600"/>
              </a:spcBef>
              <a:buNone/>
            </a:pPr>
            <a:r>
              <a:rPr b="1" lang="en">
                <a:solidFill>
                  <a:schemeClr val="accent1"/>
                </a:solidFill>
                <a:latin typeface="Karla"/>
                <a:ea typeface="Karla"/>
                <a:cs typeface="Karla"/>
                <a:sym typeface="Karla"/>
              </a:rPr>
              <a:t>parent scope #A</a:t>
            </a:r>
          </a:p>
          <a:p>
            <a:pPr lvl="0" rtl="0" algn="ctr">
              <a:lnSpc>
                <a:spcPct val="115000"/>
              </a:lnSpc>
              <a:spcBef>
                <a:spcPts val="600"/>
              </a:spcBef>
              <a:buNone/>
            </a:pPr>
            <a:r>
              <a:rPr b="1" lang="en" sz="1200">
                <a:solidFill>
                  <a:schemeClr val="accent1"/>
                </a:solidFill>
                <a:latin typeface="Karla"/>
                <a:ea typeface="Karla"/>
                <a:cs typeface="Karla"/>
                <a:sym typeface="Karla"/>
              </a:rPr>
              <a:t>scope.name = ‘Kevin’;</a:t>
            </a:r>
          </a:p>
        </p:txBody>
      </p:sp>
      <p:sp>
        <p:nvSpPr>
          <p:cNvPr id="880" name="Shape 880"/>
          <p:cNvSpPr/>
          <p:nvPr/>
        </p:nvSpPr>
        <p:spPr>
          <a:xfrm>
            <a:off x="967425" y="3798750"/>
            <a:ext cx="2384100" cy="794699"/>
          </a:xfrm>
          <a:prstGeom prst="roundRect">
            <a:avLst>
              <a:gd fmla="val 16667" name="adj"/>
            </a:avLst>
          </a:prstGeom>
          <a:solidFill>
            <a:srgbClr val="F3F3F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lnSpc>
                <a:spcPct val="115000"/>
              </a:lnSpc>
              <a:spcBef>
                <a:spcPts val="600"/>
              </a:spcBef>
              <a:buNone/>
            </a:pPr>
            <a:r>
              <a:rPr b="1" lang="en">
                <a:solidFill>
                  <a:schemeClr val="accent1"/>
                </a:solidFill>
                <a:latin typeface="Karla"/>
                <a:ea typeface="Karla"/>
                <a:cs typeface="Karla"/>
                <a:sym typeface="Karla"/>
              </a:rPr>
              <a:t>child scope #C</a:t>
            </a:r>
          </a:p>
          <a:p>
            <a:pPr lvl="0" rtl="0" algn="ctr">
              <a:lnSpc>
                <a:spcPct val="115000"/>
              </a:lnSpc>
              <a:spcBef>
                <a:spcPts val="600"/>
              </a:spcBef>
              <a:buNone/>
            </a:pPr>
            <a:r>
              <a:rPr b="1" lang="en" sz="1200">
                <a:solidFill>
                  <a:schemeClr val="accent1"/>
                </a:solidFill>
                <a:latin typeface="Karla"/>
                <a:ea typeface="Karla"/>
                <a:cs typeface="Karla"/>
                <a:sym typeface="Karla"/>
              </a:rPr>
              <a:t>&lt;input ng-model=”name”/&gt;</a:t>
            </a:r>
          </a:p>
        </p:txBody>
      </p:sp>
      <p:cxnSp>
        <p:nvCxnSpPr>
          <p:cNvPr id="881" name="Shape 881"/>
          <p:cNvCxnSpPr>
            <a:stCxn id="880" idx="0"/>
            <a:endCxn id="879" idx="2"/>
          </p:cNvCxnSpPr>
          <p:nvPr/>
        </p:nvCxnSpPr>
        <p:spPr>
          <a:xfrm rot="-5400000">
            <a:off x="1994925" y="3633600"/>
            <a:ext cx="329700" cy="600"/>
          </a:xfrm>
          <a:prstGeom prst="bentConnector3">
            <a:avLst>
              <a:gd fmla="val 49977" name="adj1"/>
            </a:avLst>
          </a:prstGeom>
          <a:noFill/>
          <a:ln cap="flat" cmpd="sng" w="9525">
            <a:solidFill>
              <a:schemeClr val="dk2"/>
            </a:solidFill>
            <a:prstDash val="solid"/>
            <a:round/>
            <a:headEnd len="lg" w="lg" type="none"/>
            <a:tailEnd len="lg" w="lg" type="none"/>
          </a:ln>
        </p:spPr>
      </p:cxnSp>
      <p:grpSp>
        <p:nvGrpSpPr>
          <p:cNvPr id="882" name="Shape 882"/>
          <p:cNvGrpSpPr/>
          <p:nvPr/>
        </p:nvGrpSpPr>
        <p:grpSpPr>
          <a:xfrm>
            <a:off x="804459" y="1722602"/>
            <a:ext cx="215966" cy="342398"/>
            <a:chOff x="6718575" y="2318625"/>
            <a:chExt cx="256950" cy="407375"/>
          </a:xfrm>
        </p:grpSpPr>
        <p:sp>
          <p:nvSpPr>
            <p:cNvPr id="883" name="Shape 883"/>
            <p:cNvSpPr/>
            <p:nvPr/>
          </p:nvSpPr>
          <p:spPr>
            <a:xfrm>
              <a:off x="6795900" y="2673600"/>
              <a:ext cx="102300" cy="22550"/>
            </a:xfrm>
            <a:custGeom>
              <a:pathLst>
                <a:path extrusionOk="0" fill="none" h="902" w="4092">
                  <a:moveTo>
                    <a:pt x="4092" y="902"/>
                  </a:moveTo>
                  <a:lnTo>
                    <a:pt x="4092" y="1"/>
                  </a:lnTo>
                  <a:lnTo>
                    <a:pt x="0" y="1"/>
                  </a:lnTo>
                  <a:lnTo>
                    <a:pt x="0" y="902"/>
                  </a:lnTo>
                  <a:lnTo>
                    <a:pt x="4092" y="902"/>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84" name="Shape 884"/>
            <p:cNvSpPr/>
            <p:nvPr/>
          </p:nvSpPr>
          <p:spPr>
            <a:xfrm>
              <a:off x="6795900" y="2650475"/>
              <a:ext cx="102300" cy="22550"/>
            </a:xfrm>
            <a:custGeom>
              <a:pathLst>
                <a:path extrusionOk="0" fill="none" h="902" w="4092">
                  <a:moveTo>
                    <a:pt x="4092" y="901"/>
                  </a:moveTo>
                  <a:lnTo>
                    <a:pt x="4092" y="0"/>
                  </a:lnTo>
                  <a:lnTo>
                    <a:pt x="0" y="0"/>
                  </a:lnTo>
                  <a:lnTo>
                    <a:pt x="0" y="901"/>
                  </a:lnTo>
                  <a:lnTo>
                    <a:pt x="4092" y="901"/>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85" name="Shape 885"/>
            <p:cNvSpPr/>
            <p:nvPr/>
          </p:nvSpPr>
          <p:spPr>
            <a:xfrm>
              <a:off x="6795900" y="2696125"/>
              <a:ext cx="102300" cy="29875"/>
            </a:xfrm>
            <a:custGeom>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86" name="Shape 886"/>
            <p:cNvSpPr/>
            <p:nvPr/>
          </p:nvSpPr>
          <p:spPr>
            <a:xfrm>
              <a:off x="6784925" y="2459275"/>
              <a:ext cx="35350" cy="166875"/>
            </a:xfrm>
            <a:custGeom>
              <a:pathLst>
                <a:path extrusionOk="0" fill="none" h="6675" w="1414">
                  <a:moveTo>
                    <a:pt x="1413" y="6674"/>
                  </a:moveTo>
                  <a:lnTo>
                    <a:pt x="1413" y="6674"/>
                  </a:lnTo>
                  <a:lnTo>
                    <a:pt x="585" y="2850"/>
                  </a:lnTo>
                  <a:lnTo>
                    <a:pt x="1" y="1"/>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87" name="Shape 887"/>
            <p:cNvSpPr/>
            <p:nvPr/>
          </p:nvSpPr>
          <p:spPr>
            <a:xfrm>
              <a:off x="6718575" y="2318625"/>
              <a:ext cx="256950" cy="307525"/>
            </a:xfrm>
            <a:custGeom>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88" name="Shape 888"/>
            <p:cNvSpPr/>
            <p:nvPr/>
          </p:nvSpPr>
          <p:spPr>
            <a:xfrm>
              <a:off x="6873825" y="2459275"/>
              <a:ext cx="35350" cy="166875"/>
            </a:xfrm>
            <a:custGeom>
              <a:pathLst>
                <a:path extrusionOk="0" fill="none" h="6675" w="1414">
                  <a:moveTo>
                    <a:pt x="1413" y="1"/>
                  </a:moveTo>
                  <a:lnTo>
                    <a:pt x="1413" y="1"/>
                  </a:lnTo>
                  <a:lnTo>
                    <a:pt x="829" y="2850"/>
                  </a:lnTo>
                  <a:lnTo>
                    <a:pt x="1" y="6674"/>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89" name="Shape 889"/>
            <p:cNvSpPr/>
            <p:nvPr/>
          </p:nvSpPr>
          <p:spPr>
            <a:xfrm>
              <a:off x="6801975" y="2453200"/>
              <a:ext cx="90150" cy="19500"/>
            </a:xfrm>
            <a:custGeom>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90" name="Shape 890"/>
            <p:cNvSpPr/>
            <p:nvPr/>
          </p:nvSpPr>
          <p:spPr>
            <a:xfrm>
              <a:off x="6795900" y="2628550"/>
              <a:ext cx="102300" cy="25"/>
            </a:xfrm>
            <a:custGeom>
              <a:pathLst>
                <a:path extrusionOk="0" fill="none" h="1" w="4092">
                  <a:moveTo>
                    <a:pt x="0" y="1"/>
                  </a:moveTo>
                  <a:lnTo>
                    <a:pt x="4092" y="1"/>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891" name="Shape 891"/>
          <p:cNvSpPr txBox="1"/>
          <p:nvPr/>
        </p:nvSpPr>
        <p:spPr>
          <a:xfrm>
            <a:off x="1112025" y="1615850"/>
            <a:ext cx="5905200" cy="601199"/>
          </a:xfrm>
          <a:prstGeom prst="rect">
            <a:avLst/>
          </a:prstGeom>
          <a:noFill/>
          <a:ln>
            <a:noFill/>
          </a:ln>
        </p:spPr>
        <p:txBody>
          <a:bodyPr anchorCtr="0" anchor="t" bIns="91425" lIns="91425" rIns="91425" tIns="91425">
            <a:noAutofit/>
          </a:bodyPr>
          <a:lstStyle/>
          <a:p>
            <a:pPr lvl="0" rtl="0">
              <a:spcBef>
                <a:spcPts val="0"/>
              </a:spcBef>
              <a:spcAft>
                <a:spcPts val="0"/>
              </a:spcAft>
              <a:buNone/>
            </a:pPr>
            <a:r>
              <a:rPr b="1" lang="en">
                <a:solidFill>
                  <a:srgbClr val="999999"/>
                </a:solidFill>
                <a:latin typeface="Karla"/>
                <a:ea typeface="Karla"/>
                <a:cs typeface="Karla"/>
                <a:sym typeface="Karla"/>
              </a:rPr>
              <a:t>Don’t reinvent wheel and use </a:t>
            </a:r>
            <a:r>
              <a:rPr b="1" lang="en">
                <a:solidFill>
                  <a:srgbClr val="666666"/>
                </a:solidFill>
                <a:latin typeface="Karla"/>
                <a:ea typeface="Karla"/>
                <a:cs typeface="Karla"/>
                <a:sym typeface="Karla"/>
              </a:rPr>
              <a:t>$scope.vm</a:t>
            </a:r>
            <a:r>
              <a:rPr b="1" lang="en">
                <a:solidFill>
                  <a:srgbClr val="999999"/>
                </a:solidFill>
                <a:latin typeface="Karla"/>
                <a:ea typeface="Karla"/>
                <a:cs typeface="Karla"/>
                <a:sym typeface="Karla"/>
              </a:rPr>
              <a:t>!</a:t>
            </a:r>
          </a:p>
          <a:p>
            <a:pPr lvl="0" rtl="0">
              <a:spcBef>
                <a:spcPts val="0"/>
              </a:spcBef>
              <a:spcAft>
                <a:spcPts val="0"/>
              </a:spcAft>
              <a:buNone/>
            </a:pPr>
            <a:r>
              <a:rPr b="1" lang="en">
                <a:solidFill>
                  <a:srgbClr val="999999"/>
                </a:solidFill>
                <a:latin typeface="Karla"/>
                <a:ea typeface="Karla"/>
                <a:cs typeface="Karla"/>
                <a:sym typeface="Karla"/>
              </a:rPr>
              <a:t>Use </a:t>
            </a:r>
            <a:r>
              <a:rPr b="1" i="1" lang="en">
                <a:solidFill>
                  <a:srgbClr val="666666"/>
                </a:solidFill>
                <a:latin typeface="Karla"/>
                <a:ea typeface="Karla"/>
                <a:cs typeface="Karla"/>
                <a:sym typeface="Karla"/>
              </a:rPr>
              <a:t>controllerAs</a:t>
            </a:r>
            <a:r>
              <a:rPr b="1" lang="en">
                <a:solidFill>
                  <a:srgbClr val="999999"/>
                </a:solidFill>
                <a:latin typeface="Karla"/>
                <a:ea typeface="Karla"/>
                <a:cs typeface="Karla"/>
                <a:sym typeface="Karla"/>
              </a:rPr>
              <a:t> syntax where it is possible.</a:t>
            </a:r>
          </a:p>
        </p:txBody>
      </p:sp>
      <p:sp>
        <p:nvSpPr>
          <p:cNvPr id="892" name="Shape 892"/>
          <p:cNvSpPr/>
          <p:nvPr/>
        </p:nvSpPr>
        <p:spPr>
          <a:xfrm>
            <a:off x="4964475" y="2674500"/>
            <a:ext cx="2071799" cy="794699"/>
          </a:xfrm>
          <a:prstGeom prst="roundRect">
            <a:avLst>
              <a:gd fmla="val 16667" name="adj"/>
            </a:avLst>
          </a:prstGeom>
          <a:solidFill>
            <a:srgbClr val="F3F3F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lnSpc>
                <a:spcPct val="115000"/>
              </a:lnSpc>
              <a:spcBef>
                <a:spcPts val="600"/>
              </a:spcBef>
              <a:buNone/>
            </a:pPr>
            <a:r>
              <a:rPr b="1" lang="en">
                <a:solidFill>
                  <a:schemeClr val="accent1"/>
                </a:solidFill>
                <a:latin typeface="Karla"/>
                <a:ea typeface="Karla"/>
                <a:cs typeface="Karla"/>
                <a:sym typeface="Karla"/>
              </a:rPr>
              <a:t>parent scope #A</a:t>
            </a:r>
          </a:p>
          <a:p>
            <a:pPr lvl="0" rtl="0" algn="ctr">
              <a:lnSpc>
                <a:spcPct val="115000"/>
              </a:lnSpc>
              <a:spcBef>
                <a:spcPts val="600"/>
              </a:spcBef>
              <a:buNone/>
            </a:pPr>
            <a:r>
              <a:rPr b="1" lang="en" sz="1200">
                <a:solidFill>
                  <a:srgbClr val="FF9800"/>
                </a:solidFill>
                <a:latin typeface="Karla"/>
                <a:ea typeface="Karla"/>
                <a:cs typeface="Karla"/>
                <a:sym typeface="Karla"/>
              </a:rPr>
              <a:t>this</a:t>
            </a:r>
            <a:r>
              <a:rPr b="1" lang="en" sz="1200">
                <a:solidFill>
                  <a:schemeClr val="accent1"/>
                </a:solidFill>
                <a:latin typeface="Karla"/>
                <a:ea typeface="Karla"/>
                <a:cs typeface="Karla"/>
                <a:sym typeface="Karla"/>
              </a:rPr>
              <a:t>.name = ‘Kevin’;</a:t>
            </a:r>
          </a:p>
        </p:txBody>
      </p:sp>
      <p:sp>
        <p:nvSpPr>
          <p:cNvPr id="893" name="Shape 893"/>
          <p:cNvSpPr/>
          <p:nvPr/>
        </p:nvSpPr>
        <p:spPr>
          <a:xfrm>
            <a:off x="4625025" y="3798750"/>
            <a:ext cx="2750699" cy="794699"/>
          </a:xfrm>
          <a:prstGeom prst="roundRect">
            <a:avLst>
              <a:gd fmla="val 16667" name="adj"/>
            </a:avLst>
          </a:prstGeom>
          <a:solidFill>
            <a:srgbClr val="F3F3F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lnSpc>
                <a:spcPct val="115000"/>
              </a:lnSpc>
              <a:spcBef>
                <a:spcPts val="600"/>
              </a:spcBef>
              <a:buNone/>
            </a:pPr>
            <a:r>
              <a:rPr b="1" lang="en">
                <a:solidFill>
                  <a:schemeClr val="accent1"/>
                </a:solidFill>
                <a:latin typeface="Karla"/>
                <a:ea typeface="Karla"/>
                <a:cs typeface="Karla"/>
                <a:sym typeface="Karla"/>
              </a:rPr>
              <a:t>child scope #C</a:t>
            </a:r>
          </a:p>
          <a:p>
            <a:pPr lvl="0" rtl="0" algn="ctr">
              <a:lnSpc>
                <a:spcPct val="115000"/>
              </a:lnSpc>
              <a:spcBef>
                <a:spcPts val="600"/>
              </a:spcBef>
              <a:buNone/>
            </a:pPr>
            <a:r>
              <a:rPr b="1" lang="en" sz="1200">
                <a:solidFill>
                  <a:schemeClr val="accent1"/>
                </a:solidFill>
                <a:latin typeface="Karla"/>
                <a:ea typeface="Karla"/>
                <a:cs typeface="Karla"/>
                <a:sym typeface="Karla"/>
              </a:rPr>
              <a:t>&lt;input ng-model=”</a:t>
            </a:r>
            <a:r>
              <a:rPr b="1" lang="en" sz="1200">
                <a:solidFill>
                  <a:srgbClr val="FF9800"/>
                </a:solidFill>
                <a:latin typeface="Karla"/>
                <a:ea typeface="Karla"/>
                <a:cs typeface="Karla"/>
                <a:sym typeface="Karla"/>
              </a:rPr>
              <a:t>ctrl</a:t>
            </a:r>
            <a:r>
              <a:rPr b="1" lang="en" sz="1200">
                <a:solidFill>
                  <a:schemeClr val="accent1"/>
                </a:solidFill>
                <a:latin typeface="Karla"/>
                <a:ea typeface="Karla"/>
                <a:cs typeface="Karla"/>
                <a:sym typeface="Karla"/>
              </a:rPr>
              <a:t>.name”/&gt;</a:t>
            </a:r>
          </a:p>
        </p:txBody>
      </p:sp>
      <p:cxnSp>
        <p:nvCxnSpPr>
          <p:cNvPr id="894" name="Shape 894"/>
          <p:cNvCxnSpPr>
            <a:stCxn id="893" idx="0"/>
            <a:endCxn id="892" idx="2"/>
          </p:cNvCxnSpPr>
          <p:nvPr/>
        </p:nvCxnSpPr>
        <p:spPr>
          <a:xfrm rot="-5400000">
            <a:off x="5835824" y="3633600"/>
            <a:ext cx="329700" cy="600"/>
          </a:xfrm>
          <a:prstGeom prst="bentConnector3">
            <a:avLst>
              <a:gd fmla="val 49977" name="adj1"/>
            </a:avLst>
          </a:prstGeom>
          <a:noFill/>
          <a:ln cap="flat" cmpd="sng" w="9525">
            <a:solidFill>
              <a:schemeClr val="dk2"/>
            </a:solidFill>
            <a:prstDash val="solid"/>
            <a:round/>
            <a:headEnd len="lg" w="lg" type="none"/>
            <a:tailEnd len="lg" w="lg" type="none"/>
          </a:ln>
        </p:spPr>
      </p:cxnSp>
      <p:sp>
        <p:nvSpPr>
          <p:cNvPr id="895" name="Shape 895"/>
          <p:cNvSpPr txBox="1"/>
          <p:nvPr/>
        </p:nvSpPr>
        <p:spPr>
          <a:xfrm>
            <a:off x="359825" y="2627350"/>
            <a:ext cx="736800" cy="377700"/>
          </a:xfrm>
          <a:prstGeom prst="rect">
            <a:avLst/>
          </a:prstGeom>
          <a:noFill/>
          <a:ln>
            <a:noFill/>
          </a:ln>
        </p:spPr>
        <p:txBody>
          <a:bodyPr anchorCtr="0" anchor="t" bIns="91425" lIns="91425" rIns="91425" tIns="91425">
            <a:noAutofit/>
          </a:bodyPr>
          <a:lstStyle/>
          <a:p>
            <a:pPr lvl="0" rtl="0">
              <a:spcBef>
                <a:spcPts val="0"/>
              </a:spcBef>
              <a:buNone/>
            </a:pPr>
            <a:r>
              <a:rPr b="1" lang="en">
                <a:solidFill>
                  <a:srgbClr val="FF0000"/>
                </a:solidFill>
                <a:latin typeface="Karla"/>
                <a:ea typeface="Karla"/>
                <a:cs typeface="Karla"/>
                <a:sym typeface="Karla"/>
              </a:rPr>
              <a:t>Wrong</a:t>
            </a:r>
          </a:p>
        </p:txBody>
      </p:sp>
      <p:sp>
        <p:nvSpPr>
          <p:cNvPr id="896" name="Shape 896"/>
          <p:cNvSpPr txBox="1"/>
          <p:nvPr/>
        </p:nvSpPr>
        <p:spPr>
          <a:xfrm>
            <a:off x="4077450" y="2627350"/>
            <a:ext cx="829199" cy="377700"/>
          </a:xfrm>
          <a:prstGeom prst="rect">
            <a:avLst/>
          </a:prstGeom>
          <a:noFill/>
          <a:ln>
            <a:noFill/>
          </a:ln>
        </p:spPr>
        <p:txBody>
          <a:bodyPr anchorCtr="0" anchor="t" bIns="91425" lIns="91425" rIns="91425" tIns="91425">
            <a:noAutofit/>
          </a:bodyPr>
          <a:lstStyle/>
          <a:p>
            <a:pPr lvl="0" rtl="0">
              <a:spcBef>
                <a:spcPts val="0"/>
              </a:spcBef>
              <a:buNone/>
            </a:pPr>
            <a:r>
              <a:rPr b="1" lang="en">
                <a:solidFill>
                  <a:srgbClr val="009688"/>
                </a:solidFill>
                <a:latin typeface="Karla"/>
                <a:ea typeface="Karla"/>
                <a:cs typeface="Karla"/>
                <a:sym typeface="Karla"/>
              </a:rPr>
              <a:t>Correct</a:t>
            </a:r>
          </a:p>
        </p:txBody>
      </p:sp>
    </p:spTree>
  </p:cSld>
  <p:clrMapOvr>
    <a:masterClrMapping/>
  </p:clrMapOvr>
  <p:transition spd="slow">
    <p:cut/>
  </p:transition>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DDC39"/>
        </a:solidFill>
      </p:bgPr>
    </p:bg>
    <p:spTree>
      <p:nvGrpSpPr>
        <p:cNvPr id="900" name="Shape 900"/>
        <p:cNvGrpSpPr/>
        <p:nvPr/>
      </p:nvGrpSpPr>
      <p:grpSpPr>
        <a:xfrm>
          <a:off x="0" y="0"/>
          <a:ext cx="0" cy="0"/>
          <a:chOff x="0" y="0"/>
          <a:chExt cx="0" cy="0"/>
        </a:xfrm>
      </p:grpSpPr>
      <p:sp>
        <p:nvSpPr>
          <p:cNvPr id="901" name="Shape 901"/>
          <p:cNvSpPr txBox="1"/>
          <p:nvPr/>
        </p:nvSpPr>
        <p:spPr>
          <a:xfrm>
            <a:off x="688600" y="1733550"/>
            <a:ext cx="5905200" cy="759900"/>
          </a:xfrm>
          <a:prstGeom prst="rect">
            <a:avLst/>
          </a:prstGeom>
          <a:noFill/>
          <a:ln>
            <a:noFill/>
          </a:ln>
        </p:spPr>
        <p:txBody>
          <a:bodyPr anchorCtr="0" anchor="t" bIns="91425" lIns="91425" rIns="91425" tIns="91425">
            <a:noAutofit/>
          </a:bodyPr>
          <a:lstStyle/>
          <a:p>
            <a:pPr lvl="0" rtl="0">
              <a:lnSpc>
                <a:spcPct val="115000"/>
              </a:lnSpc>
              <a:spcBef>
                <a:spcPts val="600"/>
              </a:spcBef>
              <a:buNone/>
            </a:pPr>
            <a:r>
              <a:rPr b="1" lang="en">
                <a:solidFill>
                  <a:srgbClr val="999999"/>
                </a:solidFill>
                <a:latin typeface="Karla"/>
                <a:ea typeface="Karla"/>
                <a:cs typeface="Karla"/>
                <a:sym typeface="Karla"/>
              </a:rPr>
              <a:t>It is possible to send events (holding arbitrary data) from one scope to another.</a:t>
            </a:r>
          </a:p>
        </p:txBody>
      </p:sp>
      <p:sp>
        <p:nvSpPr>
          <p:cNvPr id="902" name="Shape 902"/>
          <p:cNvSpPr txBox="1"/>
          <p:nvPr/>
        </p:nvSpPr>
        <p:spPr>
          <a:xfrm>
            <a:off x="688600" y="2571750"/>
            <a:ext cx="5905200" cy="819299"/>
          </a:xfrm>
          <a:prstGeom prst="rect">
            <a:avLst/>
          </a:prstGeom>
          <a:noFill/>
          <a:ln>
            <a:noFill/>
          </a:ln>
        </p:spPr>
        <p:txBody>
          <a:bodyPr anchorCtr="0" anchor="t" bIns="91425" lIns="91425" rIns="91425" tIns="91425">
            <a:noAutofit/>
          </a:bodyPr>
          <a:lstStyle/>
          <a:p>
            <a:pPr lvl="0" rtl="0">
              <a:lnSpc>
                <a:spcPct val="115000"/>
              </a:lnSpc>
              <a:spcBef>
                <a:spcPts val="600"/>
              </a:spcBef>
              <a:buNone/>
            </a:pPr>
            <a:r>
              <a:rPr b="1" lang="en">
                <a:solidFill>
                  <a:srgbClr val="999999"/>
                </a:solidFill>
                <a:latin typeface="Karla"/>
                <a:ea typeface="Karla"/>
                <a:cs typeface="Karla"/>
                <a:sym typeface="Karla"/>
              </a:rPr>
              <a:t>That can be accomplished using either </a:t>
            </a:r>
            <a:r>
              <a:rPr b="1" lang="en">
                <a:solidFill>
                  <a:schemeClr val="accent1"/>
                </a:solidFill>
                <a:latin typeface="Karla"/>
                <a:ea typeface="Karla"/>
                <a:cs typeface="Karla"/>
                <a:sym typeface="Karla"/>
              </a:rPr>
              <a:t>$emit</a:t>
            </a:r>
            <a:r>
              <a:rPr b="1" lang="en">
                <a:solidFill>
                  <a:srgbClr val="999999"/>
                </a:solidFill>
                <a:latin typeface="Karla"/>
                <a:ea typeface="Karla"/>
                <a:cs typeface="Karla"/>
                <a:sym typeface="Karla"/>
              </a:rPr>
              <a:t> and </a:t>
            </a:r>
            <a:r>
              <a:rPr b="1" lang="en">
                <a:solidFill>
                  <a:schemeClr val="accent1"/>
                </a:solidFill>
                <a:latin typeface="Karla"/>
                <a:ea typeface="Karla"/>
                <a:cs typeface="Karla"/>
                <a:sym typeface="Karla"/>
              </a:rPr>
              <a:t>$broadcast</a:t>
            </a:r>
            <a:r>
              <a:rPr b="1" lang="en">
                <a:solidFill>
                  <a:srgbClr val="999999"/>
                </a:solidFill>
                <a:latin typeface="Karla"/>
                <a:ea typeface="Karla"/>
                <a:cs typeface="Karla"/>
                <a:sym typeface="Karla"/>
              </a:rPr>
              <a:t> methods available on scope objects.</a:t>
            </a:r>
          </a:p>
        </p:txBody>
      </p:sp>
      <p:sp>
        <p:nvSpPr>
          <p:cNvPr id="903" name="Shape 903"/>
          <p:cNvSpPr txBox="1"/>
          <p:nvPr>
            <p:ph type="title"/>
          </p:nvPr>
        </p:nvSpPr>
        <p:spPr>
          <a:xfrm>
            <a:off x="1129800" y="589100"/>
            <a:ext cx="5627099" cy="409500"/>
          </a:xfrm>
          <a:prstGeom prst="rect">
            <a:avLst/>
          </a:prstGeom>
        </p:spPr>
        <p:txBody>
          <a:bodyPr anchorCtr="0" anchor="b" bIns="91425" lIns="91425" rIns="91425" tIns="91425">
            <a:noAutofit/>
          </a:bodyPr>
          <a:lstStyle/>
          <a:p>
            <a:pPr lvl="0" rtl="0">
              <a:spcBef>
                <a:spcPts val="0"/>
              </a:spcBef>
              <a:buNone/>
            </a:pPr>
            <a:r>
              <a:rPr lang="en" sz="2400"/>
              <a:t>Events</a:t>
            </a:r>
          </a:p>
        </p:txBody>
      </p:sp>
      <p:sp>
        <p:nvSpPr>
          <p:cNvPr id="904" name="Shape 904"/>
          <p:cNvSpPr txBox="1"/>
          <p:nvPr/>
        </p:nvSpPr>
        <p:spPr>
          <a:xfrm>
            <a:off x="688600" y="971550"/>
            <a:ext cx="5627099" cy="489300"/>
          </a:xfrm>
          <a:prstGeom prst="rect">
            <a:avLst/>
          </a:prstGeom>
          <a:noFill/>
          <a:ln>
            <a:noFill/>
          </a:ln>
        </p:spPr>
        <p:txBody>
          <a:bodyPr anchorCtr="0" anchor="t" bIns="91425" lIns="91425" rIns="91425" tIns="91425">
            <a:noAutofit/>
          </a:bodyPr>
          <a:lstStyle/>
          <a:p>
            <a:pPr lvl="0" rtl="0">
              <a:spcBef>
                <a:spcPts val="0"/>
              </a:spcBef>
              <a:buNone/>
            </a:pPr>
            <a:r>
              <a:rPr lang="en" sz="1100" u="sng">
                <a:solidFill>
                  <a:schemeClr val="hlink"/>
                </a:solidFill>
                <a:latin typeface="Karla"/>
                <a:ea typeface="Karla"/>
                <a:cs typeface="Karla"/>
                <a:sym typeface="Karla"/>
                <a:hlinkClick r:id="rId3"/>
              </a:rPr>
              <a:t>https://github.com/bhovhannes/trainings/blob/master/angular/examples/12-events/events.html</a:t>
            </a:r>
          </a:p>
        </p:txBody>
      </p:sp>
      <p:grpSp>
        <p:nvGrpSpPr>
          <p:cNvPr id="905" name="Shape 905"/>
          <p:cNvGrpSpPr/>
          <p:nvPr/>
        </p:nvGrpSpPr>
        <p:grpSpPr>
          <a:xfrm>
            <a:off x="764799" y="567117"/>
            <a:ext cx="304008" cy="326513"/>
            <a:chOff x="616425" y="2329600"/>
            <a:chExt cx="361700" cy="388475"/>
          </a:xfrm>
        </p:grpSpPr>
        <p:sp>
          <p:nvSpPr>
            <p:cNvPr id="906" name="Shape 906"/>
            <p:cNvSpPr/>
            <p:nvPr/>
          </p:nvSpPr>
          <p:spPr>
            <a:xfrm>
              <a:off x="616425" y="2329600"/>
              <a:ext cx="361700" cy="388475"/>
            </a:xfrm>
            <a:custGeom>
              <a:pathLst>
                <a:path extrusionOk="0" fill="none" h="15539" w="14468">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07" name="Shape 907"/>
            <p:cNvSpPr/>
            <p:nvPr/>
          </p:nvSpPr>
          <p:spPr>
            <a:xfrm>
              <a:off x="704725" y="2545750"/>
              <a:ext cx="185125" cy="25"/>
            </a:xfrm>
            <a:custGeom>
              <a:pathLst>
                <a:path extrusionOk="0" fill="none" h="1" w="7405">
                  <a:moveTo>
                    <a:pt x="7404" y="0"/>
                  </a:moveTo>
                  <a:lnTo>
                    <a:pt x="0" y="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08" name="Shape 908"/>
            <p:cNvSpPr/>
            <p:nvPr/>
          </p:nvSpPr>
          <p:spPr>
            <a:xfrm>
              <a:off x="811875" y="2626125"/>
              <a:ext cx="31075" cy="31075"/>
            </a:xfrm>
            <a:custGeom>
              <a:pathLst>
                <a:path extrusionOk="0" fill="none" h="1243" w="1243">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09" name="Shape 909"/>
            <p:cNvSpPr/>
            <p:nvPr/>
          </p:nvSpPr>
          <p:spPr>
            <a:xfrm>
              <a:off x="751000" y="2568275"/>
              <a:ext cx="54200" cy="53600"/>
            </a:xfrm>
            <a:custGeom>
              <a:pathLst>
                <a:path extrusionOk="0" fill="none" h="2144" w="2168">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10" name="Shape 910"/>
            <p:cNvSpPr/>
            <p:nvPr/>
          </p:nvSpPr>
          <p:spPr>
            <a:xfrm>
              <a:off x="769875" y="2662650"/>
              <a:ext cx="23775" cy="23775"/>
            </a:xfrm>
            <a:custGeom>
              <a:pathLst>
                <a:path extrusionOk="0" fill="none" h="951" w="951">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11" name="Shape 911"/>
            <p:cNvSpPr/>
            <p:nvPr/>
          </p:nvSpPr>
          <p:spPr>
            <a:xfrm>
              <a:off x="799700" y="2503125"/>
              <a:ext cx="24375" cy="23775"/>
            </a:xfrm>
            <a:custGeom>
              <a:pathLst>
                <a:path extrusionOk="0" fill="none" h="951" w="975">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12" name="Shape 912"/>
            <p:cNvSpPr/>
            <p:nvPr/>
          </p:nvSpPr>
          <p:spPr>
            <a:xfrm>
              <a:off x="766825" y="2388050"/>
              <a:ext cx="60925" cy="25"/>
            </a:xfrm>
            <a:custGeom>
              <a:pathLst>
                <a:path extrusionOk="0" fill="none" h="1" w="2437">
                  <a:moveTo>
                    <a:pt x="2436" y="0"/>
                  </a:moveTo>
                  <a:lnTo>
                    <a:pt x="1" y="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13" name="Shape 913"/>
            <p:cNvSpPr/>
            <p:nvPr/>
          </p:nvSpPr>
          <p:spPr>
            <a:xfrm>
              <a:off x="769875" y="2456250"/>
              <a:ext cx="31075" cy="31075"/>
            </a:xfrm>
            <a:custGeom>
              <a:pathLst>
                <a:path extrusionOk="0" fill="none" h="1243" w="1243">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914" name="Shape 914"/>
          <p:cNvSpPr txBox="1"/>
          <p:nvPr/>
        </p:nvSpPr>
        <p:spPr>
          <a:xfrm>
            <a:off x="688600" y="3409950"/>
            <a:ext cx="5905200" cy="1181100"/>
          </a:xfrm>
          <a:prstGeom prst="rect">
            <a:avLst/>
          </a:prstGeom>
          <a:noFill/>
          <a:ln>
            <a:noFill/>
          </a:ln>
        </p:spPr>
        <p:txBody>
          <a:bodyPr anchorCtr="0" anchor="t" bIns="91425" lIns="91425" rIns="91425" tIns="91425">
            <a:noAutofit/>
          </a:bodyPr>
          <a:lstStyle/>
          <a:p>
            <a:pPr lvl="0" rtl="0">
              <a:lnSpc>
                <a:spcPct val="115000"/>
              </a:lnSpc>
              <a:spcBef>
                <a:spcPts val="600"/>
              </a:spcBef>
              <a:buNone/>
            </a:pPr>
            <a:r>
              <a:rPr b="1" lang="en">
                <a:solidFill>
                  <a:srgbClr val="999999"/>
                </a:solidFill>
                <a:latin typeface="Karla"/>
                <a:ea typeface="Karla"/>
                <a:cs typeface="Karla"/>
                <a:sym typeface="Karla"/>
              </a:rPr>
              <a:t>Scope can subscribe to particular event using </a:t>
            </a:r>
            <a:r>
              <a:rPr b="1" lang="en">
                <a:solidFill>
                  <a:schemeClr val="accent1"/>
                </a:solidFill>
                <a:latin typeface="Karla"/>
                <a:ea typeface="Karla"/>
                <a:cs typeface="Karla"/>
                <a:sym typeface="Karla"/>
              </a:rPr>
              <a:t>$on</a:t>
            </a:r>
            <a:r>
              <a:rPr b="1" lang="en">
                <a:solidFill>
                  <a:srgbClr val="999999"/>
                </a:solidFill>
                <a:latin typeface="Karla"/>
                <a:ea typeface="Karla"/>
                <a:cs typeface="Karla"/>
                <a:sym typeface="Karla"/>
              </a:rPr>
              <a:t> method.</a:t>
            </a:r>
          </a:p>
          <a:p>
            <a:pPr lvl="0" rtl="0">
              <a:lnSpc>
                <a:spcPct val="150000"/>
              </a:lnSpc>
              <a:spcBef>
                <a:spcPts val="600"/>
              </a:spcBef>
              <a:buClr>
                <a:schemeClr val="dk1"/>
              </a:buClr>
              <a:buFont typeface="Arial"/>
              <a:buNone/>
            </a:pPr>
            <a:r>
              <a:rPr b="1" lang="en">
                <a:solidFill>
                  <a:schemeClr val="accent1"/>
                </a:solidFill>
                <a:latin typeface="Karla"/>
                <a:ea typeface="Karla"/>
                <a:cs typeface="Karla"/>
                <a:sym typeface="Karla"/>
              </a:rPr>
              <a:t>$on</a:t>
            </a:r>
            <a:r>
              <a:rPr b="1" lang="en">
                <a:solidFill>
                  <a:srgbClr val="999999"/>
                </a:solidFill>
                <a:latin typeface="Karla"/>
                <a:ea typeface="Karla"/>
                <a:cs typeface="Karla"/>
                <a:sym typeface="Karla"/>
              </a:rPr>
              <a:t> method returns deregistration function, which will remove the event listener when called.</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C107"/>
        </a:solidFill>
      </p:bgPr>
    </p:bg>
    <p:spTree>
      <p:nvGrpSpPr>
        <p:cNvPr id="98" name="Shape 98"/>
        <p:cNvGrpSpPr/>
        <p:nvPr/>
      </p:nvGrpSpPr>
      <p:grpSpPr>
        <a:xfrm>
          <a:off x="0" y="0"/>
          <a:ext cx="0" cy="0"/>
          <a:chOff x="0" y="0"/>
          <a:chExt cx="0" cy="0"/>
        </a:xfrm>
      </p:grpSpPr>
      <p:sp>
        <p:nvSpPr>
          <p:cNvPr id="99" name="Shape 99"/>
          <p:cNvSpPr txBox="1"/>
          <p:nvPr>
            <p:ph type="ctrTitle"/>
          </p:nvPr>
        </p:nvSpPr>
        <p:spPr>
          <a:xfrm>
            <a:off x="648300" y="1583350"/>
            <a:ext cx="3522300" cy="2989799"/>
          </a:xfrm>
          <a:prstGeom prst="rect">
            <a:avLst/>
          </a:prstGeom>
        </p:spPr>
        <p:txBody>
          <a:bodyPr anchorCtr="0" anchor="b" bIns="91425" lIns="91425" rIns="91425" tIns="91425">
            <a:noAutofit/>
          </a:bodyPr>
          <a:lstStyle/>
          <a:p>
            <a:pPr lvl="0" rtl="0">
              <a:spcBef>
                <a:spcPts val="0"/>
              </a:spcBef>
              <a:buNone/>
            </a:pPr>
            <a:r>
              <a:rPr lang="en" sz="7200">
                <a:solidFill>
                  <a:srgbClr val="FFC107"/>
                </a:solidFill>
              </a:rPr>
              <a:t>1.</a:t>
            </a:r>
          </a:p>
          <a:p>
            <a:pPr lvl="0" rtl="0">
              <a:spcBef>
                <a:spcPts val="0"/>
              </a:spcBef>
              <a:buNone/>
            </a:pPr>
            <a:r>
              <a:rPr lang="en"/>
              <a:t>Data-binding</a:t>
            </a:r>
          </a:p>
        </p:txBody>
      </p:sp>
      <p:sp>
        <p:nvSpPr>
          <p:cNvPr id="100" name="Shape 100"/>
          <p:cNvSpPr txBox="1"/>
          <p:nvPr>
            <p:ph idx="1" type="subTitle"/>
          </p:nvPr>
        </p:nvSpPr>
        <p:spPr>
          <a:xfrm>
            <a:off x="6724950" y="3494300"/>
            <a:ext cx="1906199" cy="1031699"/>
          </a:xfrm>
          <a:prstGeom prst="rect">
            <a:avLst/>
          </a:prstGeom>
        </p:spPr>
        <p:txBody>
          <a:bodyPr anchorCtr="0" anchor="b" bIns="91425" lIns="91425" rIns="91425" tIns="91425">
            <a:noAutofit/>
          </a:bodyPr>
          <a:lstStyle/>
          <a:p>
            <a:pPr lvl="0" rtl="0">
              <a:spcBef>
                <a:spcPts val="0"/>
              </a:spcBef>
              <a:buNone/>
            </a:pPr>
            <a:r>
              <a:rPr lang="en"/>
              <a:t>Introducing data-binding in Angular JS</a:t>
            </a:r>
          </a:p>
        </p:txBody>
      </p:sp>
    </p:spTree>
  </p:cSld>
  <p:clrMapOvr>
    <a:masterClrMapping/>
  </p:clrMapOvr>
  <p:transition spd="slow">
    <p:cut/>
  </p:transition>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DDC39"/>
        </a:solidFill>
      </p:bgPr>
    </p:bg>
    <p:spTree>
      <p:nvGrpSpPr>
        <p:cNvPr id="918" name="Shape 918"/>
        <p:cNvGrpSpPr/>
        <p:nvPr/>
      </p:nvGrpSpPr>
      <p:grpSpPr>
        <a:xfrm>
          <a:off x="0" y="0"/>
          <a:ext cx="0" cy="0"/>
          <a:chOff x="0" y="0"/>
          <a:chExt cx="0" cy="0"/>
        </a:xfrm>
      </p:grpSpPr>
      <p:sp>
        <p:nvSpPr>
          <p:cNvPr id="919" name="Shape 919"/>
          <p:cNvSpPr txBox="1"/>
          <p:nvPr/>
        </p:nvSpPr>
        <p:spPr>
          <a:xfrm>
            <a:off x="4035325" y="2031775"/>
            <a:ext cx="2735699" cy="819299"/>
          </a:xfrm>
          <a:prstGeom prst="rect">
            <a:avLst/>
          </a:prstGeom>
          <a:noFill/>
          <a:ln>
            <a:noFill/>
          </a:ln>
        </p:spPr>
        <p:txBody>
          <a:bodyPr anchorCtr="0" anchor="t" bIns="91425" lIns="91425" rIns="91425" tIns="91425">
            <a:noAutofit/>
          </a:bodyPr>
          <a:lstStyle/>
          <a:p>
            <a:pPr lvl="0" rtl="0">
              <a:lnSpc>
                <a:spcPct val="115000"/>
              </a:lnSpc>
              <a:spcBef>
                <a:spcPts val="600"/>
              </a:spcBef>
              <a:buNone/>
            </a:pPr>
            <a:r>
              <a:rPr b="1" lang="en">
                <a:solidFill>
                  <a:schemeClr val="accent1"/>
                </a:solidFill>
                <a:latin typeface="Karla"/>
                <a:ea typeface="Karla"/>
                <a:cs typeface="Karla"/>
                <a:sym typeface="Karla"/>
              </a:rPr>
              <a:t>$emit</a:t>
            </a:r>
            <a:r>
              <a:rPr b="1" lang="en">
                <a:solidFill>
                  <a:srgbClr val="999999"/>
                </a:solidFill>
                <a:latin typeface="Karla"/>
                <a:ea typeface="Karla"/>
                <a:cs typeface="Karla"/>
                <a:sym typeface="Karla"/>
              </a:rPr>
              <a:t> sends event upwards through scope hierarchy.</a:t>
            </a:r>
          </a:p>
        </p:txBody>
      </p:sp>
      <p:sp>
        <p:nvSpPr>
          <p:cNvPr id="920" name="Shape 920"/>
          <p:cNvSpPr txBox="1"/>
          <p:nvPr>
            <p:ph type="title"/>
          </p:nvPr>
        </p:nvSpPr>
        <p:spPr>
          <a:xfrm>
            <a:off x="1129800" y="589100"/>
            <a:ext cx="5627099" cy="409500"/>
          </a:xfrm>
          <a:prstGeom prst="rect">
            <a:avLst/>
          </a:prstGeom>
        </p:spPr>
        <p:txBody>
          <a:bodyPr anchorCtr="0" anchor="b" bIns="91425" lIns="91425" rIns="91425" tIns="91425">
            <a:noAutofit/>
          </a:bodyPr>
          <a:lstStyle/>
          <a:p>
            <a:pPr lvl="0" rtl="0">
              <a:spcBef>
                <a:spcPts val="0"/>
              </a:spcBef>
              <a:buNone/>
            </a:pPr>
            <a:r>
              <a:rPr lang="en" sz="2400"/>
              <a:t>Events - $emit</a:t>
            </a:r>
          </a:p>
        </p:txBody>
      </p:sp>
      <p:sp>
        <p:nvSpPr>
          <p:cNvPr id="921" name="Shape 921"/>
          <p:cNvSpPr txBox="1"/>
          <p:nvPr/>
        </p:nvSpPr>
        <p:spPr>
          <a:xfrm>
            <a:off x="688600" y="971550"/>
            <a:ext cx="5083499" cy="489300"/>
          </a:xfrm>
          <a:prstGeom prst="rect">
            <a:avLst/>
          </a:prstGeom>
          <a:noFill/>
          <a:ln>
            <a:noFill/>
          </a:ln>
        </p:spPr>
        <p:txBody>
          <a:bodyPr anchorCtr="0" anchor="t" bIns="91425" lIns="91425" rIns="91425" tIns="91425">
            <a:noAutofit/>
          </a:bodyPr>
          <a:lstStyle/>
          <a:p>
            <a:pPr lvl="0" rtl="0">
              <a:spcBef>
                <a:spcPts val="0"/>
              </a:spcBef>
              <a:buNone/>
            </a:pPr>
            <a:r>
              <a:rPr lang="en" sz="1100" u="sng">
                <a:solidFill>
                  <a:schemeClr val="hlink"/>
                </a:solidFill>
                <a:latin typeface="Karla"/>
                <a:ea typeface="Karla"/>
                <a:cs typeface="Karla"/>
                <a:sym typeface="Karla"/>
                <a:hlinkClick r:id="rId3"/>
              </a:rPr>
              <a:t>https://github.com/bhovhannes/trainings/blob/master/angular/examples/12-events/events.html</a:t>
            </a:r>
          </a:p>
        </p:txBody>
      </p:sp>
      <p:grpSp>
        <p:nvGrpSpPr>
          <p:cNvPr id="922" name="Shape 922"/>
          <p:cNvGrpSpPr/>
          <p:nvPr/>
        </p:nvGrpSpPr>
        <p:grpSpPr>
          <a:xfrm>
            <a:off x="764799" y="567117"/>
            <a:ext cx="304008" cy="326513"/>
            <a:chOff x="616425" y="2329600"/>
            <a:chExt cx="361700" cy="388475"/>
          </a:xfrm>
        </p:grpSpPr>
        <p:sp>
          <p:nvSpPr>
            <p:cNvPr id="923" name="Shape 923"/>
            <p:cNvSpPr/>
            <p:nvPr/>
          </p:nvSpPr>
          <p:spPr>
            <a:xfrm>
              <a:off x="616425" y="2329600"/>
              <a:ext cx="361700" cy="388475"/>
            </a:xfrm>
            <a:custGeom>
              <a:pathLst>
                <a:path extrusionOk="0" fill="none" h="15539" w="14468">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24" name="Shape 924"/>
            <p:cNvSpPr/>
            <p:nvPr/>
          </p:nvSpPr>
          <p:spPr>
            <a:xfrm>
              <a:off x="704725" y="2545750"/>
              <a:ext cx="185125" cy="25"/>
            </a:xfrm>
            <a:custGeom>
              <a:pathLst>
                <a:path extrusionOk="0" fill="none" h="1" w="7405">
                  <a:moveTo>
                    <a:pt x="7404" y="0"/>
                  </a:moveTo>
                  <a:lnTo>
                    <a:pt x="0" y="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25" name="Shape 925"/>
            <p:cNvSpPr/>
            <p:nvPr/>
          </p:nvSpPr>
          <p:spPr>
            <a:xfrm>
              <a:off x="811875" y="2626125"/>
              <a:ext cx="31075" cy="31075"/>
            </a:xfrm>
            <a:custGeom>
              <a:pathLst>
                <a:path extrusionOk="0" fill="none" h="1243" w="1243">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26" name="Shape 926"/>
            <p:cNvSpPr/>
            <p:nvPr/>
          </p:nvSpPr>
          <p:spPr>
            <a:xfrm>
              <a:off x="751000" y="2568275"/>
              <a:ext cx="54200" cy="53600"/>
            </a:xfrm>
            <a:custGeom>
              <a:pathLst>
                <a:path extrusionOk="0" fill="none" h="2144" w="2168">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27" name="Shape 927"/>
            <p:cNvSpPr/>
            <p:nvPr/>
          </p:nvSpPr>
          <p:spPr>
            <a:xfrm>
              <a:off x="769875" y="2662650"/>
              <a:ext cx="23775" cy="23775"/>
            </a:xfrm>
            <a:custGeom>
              <a:pathLst>
                <a:path extrusionOk="0" fill="none" h="951" w="951">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28" name="Shape 928"/>
            <p:cNvSpPr/>
            <p:nvPr/>
          </p:nvSpPr>
          <p:spPr>
            <a:xfrm>
              <a:off x="799700" y="2503125"/>
              <a:ext cx="24375" cy="23775"/>
            </a:xfrm>
            <a:custGeom>
              <a:pathLst>
                <a:path extrusionOk="0" fill="none" h="951" w="975">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29" name="Shape 929"/>
            <p:cNvSpPr/>
            <p:nvPr/>
          </p:nvSpPr>
          <p:spPr>
            <a:xfrm>
              <a:off x="766825" y="2388050"/>
              <a:ext cx="60925" cy="25"/>
            </a:xfrm>
            <a:custGeom>
              <a:pathLst>
                <a:path extrusionOk="0" fill="none" h="1" w="2437">
                  <a:moveTo>
                    <a:pt x="2436" y="0"/>
                  </a:moveTo>
                  <a:lnTo>
                    <a:pt x="1" y="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30" name="Shape 930"/>
            <p:cNvSpPr/>
            <p:nvPr/>
          </p:nvSpPr>
          <p:spPr>
            <a:xfrm>
              <a:off x="769875" y="2456250"/>
              <a:ext cx="31075" cy="31075"/>
            </a:xfrm>
            <a:custGeom>
              <a:pathLst>
                <a:path extrusionOk="0" fill="none" h="1243" w="1243">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931" name="Shape 931"/>
          <p:cNvSpPr txBox="1"/>
          <p:nvPr/>
        </p:nvSpPr>
        <p:spPr>
          <a:xfrm>
            <a:off x="4629300" y="3650600"/>
            <a:ext cx="3053399" cy="949500"/>
          </a:xfrm>
          <a:prstGeom prst="rect">
            <a:avLst/>
          </a:prstGeom>
          <a:noFill/>
          <a:ln>
            <a:noFill/>
          </a:ln>
        </p:spPr>
        <p:txBody>
          <a:bodyPr anchorCtr="0" anchor="t" bIns="91425" lIns="91425" rIns="91425" tIns="91425">
            <a:noAutofit/>
          </a:bodyPr>
          <a:lstStyle/>
          <a:p>
            <a:pPr lvl="0" rtl="0">
              <a:lnSpc>
                <a:spcPct val="115000"/>
              </a:lnSpc>
              <a:spcBef>
                <a:spcPts val="0"/>
              </a:spcBef>
              <a:buNone/>
            </a:pPr>
            <a:r>
              <a:rPr b="1" lang="en">
                <a:solidFill>
                  <a:srgbClr val="999999"/>
                </a:solidFill>
                <a:latin typeface="Karla"/>
                <a:ea typeface="Karla"/>
                <a:cs typeface="Karla"/>
                <a:sym typeface="Karla"/>
              </a:rPr>
              <a:t>Each of receiver scopes can stop propagation of </a:t>
            </a:r>
            <a:r>
              <a:rPr b="1" lang="en">
                <a:solidFill>
                  <a:schemeClr val="accent1"/>
                </a:solidFill>
                <a:latin typeface="Karla"/>
                <a:ea typeface="Karla"/>
                <a:cs typeface="Karla"/>
                <a:sym typeface="Karla"/>
              </a:rPr>
              <a:t>$emit</a:t>
            </a:r>
            <a:r>
              <a:rPr b="1" lang="en">
                <a:solidFill>
                  <a:srgbClr val="999999"/>
                </a:solidFill>
                <a:latin typeface="Karla"/>
                <a:ea typeface="Karla"/>
                <a:cs typeface="Karla"/>
                <a:sym typeface="Karla"/>
              </a:rPr>
              <a:t>-ed event further through scope hierarchy.</a:t>
            </a:r>
          </a:p>
        </p:txBody>
      </p:sp>
      <p:grpSp>
        <p:nvGrpSpPr>
          <p:cNvPr id="932" name="Shape 932"/>
          <p:cNvGrpSpPr/>
          <p:nvPr/>
        </p:nvGrpSpPr>
        <p:grpSpPr>
          <a:xfrm>
            <a:off x="740050" y="1927775"/>
            <a:ext cx="2778800" cy="2564175"/>
            <a:chOff x="511450" y="2003975"/>
            <a:chExt cx="2778800" cy="2564175"/>
          </a:xfrm>
        </p:grpSpPr>
        <p:sp>
          <p:nvSpPr>
            <p:cNvPr id="933" name="Shape 933"/>
            <p:cNvSpPr/>
            <p:nvPr/>
          </p:nvSpPr>
          <p:spPr>
            <a:xfrm>
              <a:off x="1996350" y="3883850"/>
              <a:ext cx="1293300" cy="684300"/>
            </a:xfrm>
            <a:prstGeom prst="roundRect">
              <a:avLst>
                <a:gd fmla="val 16667" name="adj"/>
              </a:avLst>
            </a:prstGeom>
            <a:solidFill>
              <a:srgbClr val="CFE2F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lnSpc>
                  <a:spcPct val="115000"/>
                </a:lnSpc>
                <a:spcBef>
                  <a:spcPts val="600"/>
                </a:spcBef>
                <a:buNone/>
              </a:pPr>
              <a:r>
                <a:rPr b="1" lang="en">
                  <a:solidFill>
                    <a:schemeClr val="accent1"/>
                  </a:solidFill>
                  <a:latin typeface="Karla"/>
                  <a:ea typeface="Karla"/>
                  <a:cs typeface="Karla"/>
                  <a:sym typeface="Karla"/>
                </a:rPr>
                <a:t>Scope 4</a:t>
              </a:r>
            </a:p>
            <a:p>
              <a:pPr lvl="0" rtl="0" algn="ctr">
                <a:lnSpc>
                  <a:spcPct val="115000"/>
                </a:lnSpc>
                <a:spcBef>
                  <a:spcPts val="600"/>
                </a:spcBef>
                <a:buNone/>
              </a:pPr>
              <a:r>
                <a:rPr b="1" lang="en">
                  <a:solidFill>
                    <a:srgbClr val="F44336"/>
                  </a:solidFill>
                  <a:latin typeface="Consolas"/>
                  <a:ea typeface="Consolas"/>
                  <a:cs typeface="Consolas"/>
                  <a:sym typeface="Consolas"/>
                </a:rPr>
                <a:t>$emit(...)</a:t>
              </a:r>
            </a:p>
          </p:txBody>
        </p:sp>
        <p:sp>
          <p:nvSpPr>
            <p:cNvPr id="934" name="Shape 934"/>
            <p:cNvSpPr/>
            <p:nvPr/>
          </p:nvSpPr>
          <p:spPr>
            <a:xfrm>
              <a:off x="1996350" y="2963550"/>
              <a:ext cx="1293300" cy="569100"/>
            </a:xfrm>
            <a:prstGeom prst="roundRect">
              <a:avLst>
                <a:gd fmla="val 16667" name="adj"/>
              </a:avLst>
            </a:prstGeom>
            <a:solidFill>
              <a:srgbClr val="CFE2F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lnSpc>
                  <a:spcPct val="115000"/>
                </a:lnSpc>
                <a:spcBef>
                  <a:spcPts val="600"/>
                </a:spcBef>
                <a:buNone/>
              </a:pPr>
              <a:r>
                <a:rPr b="1" lang="en">
                  <a:solidFill>
                    <a:schemeClr val="accent1"/>
                  </a:solidFill>
                  <a:latin typeface="Karla"/>
                  <a:ea typeface="Karla"/>
                  <a:cs typeface="Karla"/>
                  <a:sym typeface="Karla"/>
                </a:rPr>
                <a:t>Scope 3</a:t>
              </a:r>
            </a:p>
          </p:txBody>
        </p:sp>
        <p:sp>
          <p:nvSpPr>
            <p:cNvPr id="935" name="Shape 935"/>
            <p:cNvSpPr/>
            <p:nvPr/>
          </p:nvSpPr>
          <p:spPr>
            <a:xfrm>
              <a:off x="1256675" y="2003975"/>
              <a:ext cx="1293300" cy="569100"/>
            </a:xfrm>
            <a:prstGeom prst="roundRect">
              <a:avLst>
                <a:gd fmla="val 16667" name="adj"/>
              </a:avLst>
            </a:prstGeom>
            <a:solidFill>
              <a:srgbClr val="CFE2F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lnSpc>
                  <a:spcPct val="115000"/>
                </a:lnSpc>
                <a:spcBef>
                  <a:spcPts val="600"/>
                </a:spcBef>
                <a:buNone/>
              </a:pPr>
              <a:r>
                <a:rPr b="1" lang="en">
                  <a:solidFill>
                    <a:schemeClr val="accent1"/>
                  </a:solidFill>
                  <a:latin typeface="Karla"/>
                  <a:ea typeface="Karla"/>
                  <a:cs typeface="Karla"/>
                  <a:sym typeface="Karla"/>
                </a:rPr>
                <a:t>Scope 2</a:t>
              </a:r>
            </a:p>
          </p:txBody>
        </p:sp>
        <p:sp>
          <p:nvSpPr>
            <p:cNvPr id="936" name="Shape 936"/>
            <p:cNvSpPr/>
            <p:nvPr/>
          </p:nvSpPr>
          <p:spPr>
            <a:xfrm>
              <a:off x="511450" y="2963550"/>
              <a:ext cx="1293300" cy="569100"/>
            </a:xfrm>
            <a:prstGeom prst="roundRect">
              <a:avLst>
                <a:gd fmla="val 16667" name="adj"/>
              </a:avLst>
            </a:prstGeom>
            <a:solidFill>
              <a:srgbClr val="F3F3F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lnSpc>
                  <a:spcPct val="115000"/>
                </a:lnSpc>
                <a:spcBef>
                  <a:spcPts val="600"/>
                </a:spcBef>
                <a:buNone/>
              </a:pPr>
              <a:r>
                <a:rPr b="1" lang="en">
                  <a:solidFill>
                    <a:schemeClr val="accent1"/>
                  </a:solidFill>
                  <a:latin typeface="Karla"/>
                  <a:ea typeface="Karla"/>
                  <a:cs typeface="Karla"/>
                  <a:sym typeface="Karla"/>
                </a:rPr>
                <a:t>Scope 5</a:t>
              </a:r>
            </a:p>
          </p:txBody>
        </p:sp>
        <p:cxnSp>
          <p:nvCxnSpPr>
            <p:cNvPr id="937" name="Shape 937"/>
            <p:cNvCxnSpPr>
              <a:stCxn id="936" idx="0"/>
              <a:endCxn id="935" idx="2"/>
            </p:cNvCxnSpPr>
            <p:nvPr/>
          </p:nvCxnSpPr>
          <p:spPr>
            <a:xfrm rot="-5400000">
              <a:off x="1335400" y="2395650"/>
              <a:ext cx="390600" cy="745200"/>
            </a:xfrm>
            <a:prstGeom prst="bentConnector3">
              <a:avLst>
                <a:gd fmla="val 49984" name="adj1"/>
              </a:avLst>
            </a:prstGeom>
            <a:noFill/>
            <a:ln cap="flat" cmpd="sng" w="9525">
              <a:solidFill>
                <a:schemeClr val="dk2"/>
              </a:solidFill>
              <a:prstDash val="solid"/>
              <a:round/>
              <a:headEnd len="lg" w="lg" type="none"/>
              <a:tailEnd len="lg" w="lg" type="none"/>
            </a:ln>
          </p:spPr>
        </p:cxnSp>
        <p:cxnSp>
          <p:nvCxnSpPr>
            <p:cNvPr id="938" name="Shape 938"/>
            <p:cNvCxnSpPr>
              <a:stCxn id="935" idx="2"/>
              <a:endCxn id="934" idx="0"/>
            </p:cNvCxnSpPr>
            <p:nvPr/>
          </p:nvCxnSpPr>
          <p:spPr>
            <a:xfrm flipH="1" rot="-5400000">
              <a:off x="2077925" y="2398475"/>
              <a:ext cx="390600" cy="739800"/>
            </a:xfrm>
            <a:prstGeom prst="bentConnector3">
              <a:avLst>
                <a:gd fmla="val 49984" name="adj1"/>
              </a:avLst>
            </a:prstGeom>
            <a:noFill/>
            <a:ln cap="flat" cmpd="sng" w="9525">
              <a:solidFill>
                <a:schemeClr val="dk2"/>
              </a:solidFill>
              <a:prstDash val="solid"/>
              <a:round/>
              <a:headEnd len="lg" w="lg" type="none"/>
              <a:tailEnd len="lg" w="lg" type="none"/>
            </a:ln>
          </p:spPr>
        </p:cxnSp>
        <p:cxnSp>
          <p:nvCxnSpPr>
            <p:cNvPr id="939" name="Shape 939"/>
            <p:cNvCxnSpPr>
              <a:stCxn id="934" idx="2"/>
              <a:endCxn id="933" idx="0"/>
            </p:cNvCxnSpPr>
            <p:nvPr/>
          </p:nvCxnSpPr>
          <p:spPr>
            <a:xfrm flipH="1" rot="-5400000">
              <a:off x="2467650" y="3708000"/>
              <a:ext cx="351300" cy="600"/>
            </a:xfrm>
            <a:prstGeom prst="bentConnector3">
              <a:avLst>
                <a:gd fmla="val 49986" name="adj1"/>
              </a:avLst>
            </a:prstGeom>
            <a:noFill/>
            <a:ln cap="flat" cmpd="sng" w="9525">
              <a:solidFill>
                <a:schemeClr val="dk2"/>
              </a:solidFill>
              <a:prstDash val="solid"/>
              <a:round/>
              <a:headEnd len="lg" w="lg" type="none"/>
              <a:tailEnd len="lg" w="lg" type="none"/>
            </a:ln>
          </p:spPr>
        </p:cxnSp>
        <p:cxnSp>
          <p:nvCxnSpPr>
            <p:cNvPr id="940" name="Shape 940"/>
            <p:cNvCxnSpPr>
              <a:stCxn id="933" idx="3"/>
              <a:endCxn id="934" idx="3"/>
            </p:cNvCxnSpPr>
            <p:nvPr/>
          </p:nvCxnSpPr>
          <p:spPr>
            <a:xfrm flipH="1" rot="10800000">
              <a:off x="3289650" y="3248000"/>
              <a:ext cx="600" cy="978000"/>
            </a:xfrm>
            <a:prstGeom prst="curvedConnector3">
              <a:avLst>
                <a:gd fmla="val 80275000" name="adj1"/>
              </a:avLst>
            </a:prstGeom>
            <a:noFill/>
            <a:ln cap="flat" cmpd="sng" w="28575">
              <a:solidFill>
                <a:srgbClr val="FF0000"/>
              </a:solidFill>
              <a:prstDash val="solid"/>
              <a:round/>
              <a:headEnd len="lg" w="lg" type="none"/>
              <a:tailEnd len="lg" w="lg" type="stealth"/>
            </a:ln>
          </p:spPr>
        </p:cxnSp>
        <p:cxnSp>
          <p:nvCxnSpPr>
            <p:cNvPr id="941" name="Shape 941"/>
            <p:cNvCxnSpPr>
              <a:stCxn id="934" idx="3"/>
              <a:endCxn id="935" idx="3"/>
            </p:cNvCxnSpPr>
            <p:nvPr/>
          </p:nvCxnSpPr>
          <p:spPr>
            <a:xfrm rot="10800000">
              <a:off x="2549850" y="2288400"/>
              <a:ext cx="739800" cy="959700"/>
            </a:xfrm>
            <a:prstGeom prst="curvedConnector3">
              <a:avLst>
                <a:gd fmla="val -32188" name="adj1"/>
              </a:avLst>
            </a:prstGeom>
            <a:noFill/>
            <a:ln cap="flat" cmpd="sng" w="28575">
              <a:solidFill>
                <a:srgbClr val="FF0000"/>
              </a:solidFill>
              <a:prstDash val="solid"/>
              <a:round/>
              <a:headEnd len="lg" w="lg" type="none"/>
              <a:tailEnd len="lg" w="lg" type="stealth"/>
            </a:ln>
          </p:spPr>
        </p:cxnSp>
      </p:grpSp>
    </p:spTree>
  </p:cSld>
  <p:clrMapOvr>
    <a:masterClrMapping/>
  </p:clrMapOvr>
  <p:transition spd="slow">
    <p:cut/>
  </p:transition>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DDC39"/>
        </a:solidFill>
      </p:bgPr>
    </p:bg>
    <p:spTree>
      <p:nvGrpSpPr>
        <p:cNvPr id="945" name="Shape 945"/>
        <p:cNvGrpSpPr/>
        <p:nvPr/>
      </p:nvGrpSpPr>
      <p:grpSpPr>
        <a:xfrm>
          <a:off x="0" y="0"/>
          <a:ext cx="0" cy="0"/>
          <a:chOff x="0" y="0"/>
          <a:chExt cx="0" cy="0"/>
        </a:xfrm>
      </p:grpSpPr>
      <p:sp>
        <p:nvSpPr>
          <p:cNvPr id="946" name="Shape 946"/>
          <p:cNvSpPr txBox="1"/>
          <p:nvPr/>
        </p:nvSpPr>
        <p:spPr>
          <a:xfrm>
            <a:off x="4447925" y="1914125"/>
            <a:ext cx="2735699" cy="949500"/>
          </a:xfrm>
          <a:prstGeom prst="rect">
            <a:avLst/>
          </a:prstGeom>
          <a:noFill/>
          <a:ln>
            <a:noFill/>
          </a:ln>
        </p:spPr>
        <p:txBody>
          <a:bodyPr anchorCtr="0" anchor="t" bIns="91425" lIns="91425" rIns="91425" tIns="91425">
            <a:noAutofit/>
          </a:bodyPr>
          <a:lstStyle/>
          <a:p>
            <a:pPr lvl="0" rtl="0">
              <a:lnSpc>
                <a:spcPct val="115000"/>
              </a:lnSpc>
              <a:spcBef>
                <a:spcPts val="600"/>
              </a:spcBef>
              <a:buNone/>
            </a:pPr>
            <a:r>
              <a:rPr b="1" lang="en">
                <a:solidFill>
                  <a:schemeClr val="accent1"/>
                </a:solidFill>
                <a:latin typeface="Karla"/>
                <a:ea typeface="Karla"/>
                <a:cs typeface="Karla"/>
                <a:sym typeface="Karla"/>
              </a:rPr>
              <a:t>$broadcast</a:t>
            </a:r>
            <a:r>
              <a:rPr b="1" lang="en">
                <a:solidFill>
                  <a:srgbClr val="999999"/>
                </a:solidFill>
                <a:latin typeface="Karla"/>
                <a:ea typeface="Karla"/>
                <a:cs typeface="Karla"/>
                <a:sym typeface="Karla"/>
              </a:rPr>
              <a:t> sends event downwards through scope hierarchy to all scopes.</a:t>
            </a:r>
          </a:p>
        </p:txBody>
      </p:sp>
      <p:sp>
        <p:nvSpPr>
          <p:cNvPr id="947" name="Shape 947"/>
          <p:cNvSpPr txBox="1"/>
          <p:nvPr>
            <p:ph type="title"/>
          </p:nvPr>
        </p:nvSpPr>
        <p:spPr>
          <a:xfrm>
            <a:off x="1129800" y="589100"/>
            <a:ext cx="5627099" cy="409500"/>
          </a:xfrm>
          <a:prstGeom prst="rect">
            <a:avLst/>
          </a:prstGeom>
        </p:spPr>
        <p:txBody>
          <a:bodyPr anchorCtr="0" anchor="b" bIns="91425" lIns="91425" rIns="91425" tIns="91425">
            <a:noAutofit/>
          </a:bodyPr>
          <a:lstStyle/>
          <a:p>
            <a:pPr lvl="0" rtl="0">
              <a:spcBef>
                <a:spcPts val="0"/>
              </a:spcBef>
              <a:buNone/>
            </a:pPr>
            <a:r>
              <a:rPr lang="en" sz="2400"/>
              <a:t>Events - $broadcast</a:t>
            </a:r>
          </a:p>
        </p:txBody>
      </p:sp>
      <p:sp>
        <p:nvSpPr>
          <p:cNvPr id="948" name="Shape 948"/>
          <p:cNvSpPr txBox="1"/>
          <p:nvPr/>
        </p:nvSpPr>
        <p:spPr>
          <a:xfrm>
            <a:off x="688600" y="971550"/>
            <a:ext cx="5101199" cy="489300"/>
          </a:xfrm>
          <a:prstGeom prst="rect">
            <a:avLst/>
          </a:prstGeom>
          <a:noFill/>
          <a:ln>
            <a:noFill/>
          </a:ln>
        </p:spPr>
        <p:txBody>
          <a:bodyPr anchorCtr="0" anchor="t" bIns="91425" lIns="91425" rIns="91425" tIns="91425">
            <a:noAutofit/>
          </a:bodyPr>
          <a:lstStyle/>
          <a:p>
            <a:pPr lvl="0" rtl="0">
              <a:spcBef>
                <a:spcPts val="0"/>
              </a:spcBef>
              <a:buNone/>
            </a:pPr>
            <a:r>
              <a:rPr lang="en" sz="1100" u="sng">
                <a:solidFill>
                  <a:schemeClr val="hlink"/>
                </a:solidFill>
                <a:latin typeface="Karla"/>
                <a:ea typeface="Karla"/>
                <a:cs typeface="Karla"/>
                <a:sym typeface="Karla"/>
                <a:hlinkClick r:id="rId3"/>
              </a:rPr>
              <a:t>https://github.com/bhovhannes/trainings/blob/master/angular/examples/12-events/events.html</a:t>
            </a:r>
          </a:p>
        </p:txBody>
      </p:sp>
      <p:grpSp>
        <p:nvGrpSpPr>
          <p:cNvPr id="949" name="Shape 949"/>
          <p:cNvGrpSpPr/>
          <p:nvPr/>
        </p:nvGrpSpPr>
        <p:grpSpPr>
          <a:xfrm>
            <a:off x="764799" y="567117"/>
            <a:ext cx="304008" cy="326513"/>
            <a:chOff x="616425" y="2329600"/>
            <a:chExt cx="361700" cy="388475"/>
          </a:xfrm>
        </p:grpSpPr>
        <p:sp>
          <p:nvSpPr>
            <p:cNvPr id="950" name="Shape 950"/>
            <p:cNvSpPr/>
            <p:nvPr/>
          </p:nvSpPr>
          <p:spPr>
            <a:xfrm>
              <a:off x="616425" y="2329600"/>
              <a:ext cx="361700" cy="388475"/>
            </a:xfrm>
            <a:custGeom>
              <a:pathLst>
                <a:path extrusionOk="0" fill="none" h="15539" w="14468">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51" name="Shape 951"/>
            <p:cNvSpPr/>
            <p:nvPr/>
          </p:nvSpPr>
          <p:spPr>
            <a:xfrm>
              <a:off x="704725" y="2545750"/>
              <a:ext cx="185125" cy="25"/>
            </a:xfrm>
            <a:custGeom>
              <a:pathLst>
                <a:path extrusionOk="0" fill="none" h="1" w="7405">
                  <a:moveTo>
                    <a:pt x="7404" y="0"/>
                  </a:moveTo>
                  <a:lnTo>
                    <a:pt x="0" y="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52" name="Shape 952"/>
            <p:cNvSpPr/>
            <p:nvPr/>
          </p:nvSpPr>
          <p:spPr>
            <a:xfrm>
              <a:off x="811875" y="2626125"/>
              <a:ext cx="31075" cy="31075"/>
            </a:xfrm>
            <a:custGeom>
              <a:pathLst>
                <a:path extrusionOk="0" fill="none" h="1243" w="1243">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53" name="Shape 953"/>
            <p:cNvSpPr/>
            <p:nvPr/>
          </p:nvSpPr>
          <p:spPr>
            <a:xfrm>
              <a:off x="751000" y="2568275"/>
              <a:ext cx="54200" cy="53600"/>
            </a:xfrm>
            <a:custGeom>
              <a:pathLst>
                <a:path extrusionOk="0" fill="none" h="2144" w="2168">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54" name="Shape 954"/>
            <p:cNvSpPr/>
            <p:nvPr/>
          </p:nvSpPr>
          <p:spPr>
            <a:xfrm>
              <a:off x="769875" y="2662650"/>
              <a:ext cx="23775" cy="23775"/>
            </a:xfrm>
            <a:custGeom>
              <a:pathLst>
                <a:path extrusionOk="0" fill="none" h="951" w="951">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55" name="Shape 955"/>
            <p:cNvSpPr/>
            <p:nvPr/>
          </p:nvSpPr>
          <p:spPr>
            <a:xfrm>
              <a:off x="799700" y="2503125"/>
              <a:ext cx="24375" cy="23775"/>
            </a:xfrm>
            <a:custGeom>
              <a:pathLst>
                <a:path extrusionOk="0" fill="none" h="951" w="975">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56" name="Shape 956"/>
            <p:cNvSpPr/>
            <p:nvPr/>
          </p:nvSpPr>
          <p:spPr>
            <a:xfrm>
              <a:off x="766825" y="2388050"/>
              <a:ext cx="60925" cy="25"/>
            </a:xfrm>
            <a:custGeom>
              <a:pathLst>
                <a:path extrusionOk="0" fill="none" h="1" w="2437">
                  <a:moveTo>
                    <a:pt x="2436" y="0"/>
                  </a:moveTo>
                  <a:lnTo>
                    <a:pt x="1" y="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57" name="Shape 957"/>
            <p:cNvSpPr/>
            <p:nvPr/>
          </p:nvSpPr>
          <p:spPr>
            <a:xfrm>
              <a:off x="769875" y="2456250"/>
              <a:ext cx="31075" cy="31075"/>
            </a:xfrm>
            <a:custGeom>
              <a:pathLst>
                <a:path extrusionOk="0" fill="none" h="1243" w="1243">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958" name="Shape 958"/>
          <p:cNvSpPr txBox="1"/>
          <p:nvPr/>
        </p:nvSpPr>
        <p:spPr>
          <a:xfrm>
            <a:off x="4555000" y="3816900"/>
            <a:ext cx="3223199" cy="651899"/>
          </a:xfrm>
          <a:prstGeom prst="rect">
            <a:avLst/>
          </a:prstGeom>
          <a:noFill/>
          <a:ln>
            <a:noFill/>
          </a:ln>
        </p:spPr>
        <p:txBody>
          <a:bodyPr anchorCtr="0" anchor="t" bIns="91425" lIns="91425" rIns="91425" tIns="91425">
            <a:noAutofit/>
          </a:bodyPr>
          <a:lstStyle/>
          <a:p>
            <a:pPr lvl="0" rtl="0">
              <a:lnSpc>
                <a:spcPct val="115000"/>
              </a:lnSpc>
              <a:spcBef>
                <a:spcPts val="0"/>
              </a:spcBef>
              <a:buNone/>
            </a:pPr>
            <a:r>
              <a:rPr b="1" lang="en">
                <a:solidFill>
                  <a:srgbClr val="999999"/>
                </a:solidFill>
                <a:latin typeface="Karla"/>
                <a:ea typeface="Karla"/>
                <a:cs typeface="Karla"/>
                <a:sym typeface="Karla"/>
              </a:rPr>
              <a:t>It is impossible to stop propagation of </a:t>
            </a:r>
            <a:r>
              <a:rPr b="1" lang="en">
                <a:solidFill>
                  <a:schemeClr val="accent1"/>
                </a:solidFill>
                <a:latin typeface="Karla"/>
                <a:ea typeface="Karla"/>
                <a:cs typeface="Karla"/>
                <a:sym typeface="Karla"/>
              </a:rPr>
              <a:t>$broadcast</a:t>
            </a:r>
            <a:r>
              <a:rPr b="1" lang="en">
                <a:solidFill>
                  <a:srgbClr val="999999"/>
                </a:solidFill>
                <a:latin typeface="Karla"/>
                <a:ea typeface="Karla"/>
                <a:cs typeface="Karla"/>
                <a:sym typeface="Karla"/>
              </a:rPr>
              <a:t>-ed event.</a:t>
            </a:r>
          </a:p>
        </p:txBody>
      </p:sp>
      <p:grpSp>
        <p:nvGrpSpPr>
          <p:cNvPr id="959" name="Shape 959"/>
          <p:cNvGrpSpPr/>
          <p:nvPr/>
        </p:nvGrpSpPr>
        <p:grpSpPr>
          <a:xfrm>
            <a:off x="968650" y="1761726"/>
            <a:ext cx="2778800" cy="2615023"/>
            <a:chOff x="968650" y="1761726"/>
            <a:chExt cx="2778800" cy="2615023"/>
          </a:xfrm>
        </p:grpSpPr>
        <p:sp>
          <p:nvSpPr>
            <p:cNvPr id="960" name="Shape 960"/>
            <p:cNvSpPr/>
            <p:nvPr/>
          </p:nvSpPr>
          <p:spPr>
            <a:xfrm>
              <a:off x="2453550" y="3807650"/>
              <a:ext cx="1293300" cy="569100"/>
            </a:xfrm>
            <a:prstGeom prst="roundRect">
              <a:avLst>
                <a:gd fmla="val 16667" name="adj"/>
              </a:avLst>
            </a:prstGeom>
            <a:solidFill>
              <a:srgbClr val="CFE2F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lnSpc>
                  <a:spcPct val="115000"/>
                </a:lnSpc>
                <a:spcBef>
                  <a:spcPts val="600"/>
                </a:spcBef>
                <a:buNone/>
              </a:pPr>
              <a:r>
                <a:rPr b="1" lang="en">
                  <a:solidFill>
                    <a:schemeClr val="accent1"/>
                  </a:solidFill>
                  <a:latin typeface="Karla"/>
                  <a:ea typeface="Karla"/>
                  <a:cs typeface="Karla"/>
                  <a:sym typeface="Karla"/>
                </a:rPr>
                <a:t>Scope 4</a:t>
              </a:r>
            </a:p>
          </p:txBody>
        </p:sp>
        <p:sp>
          <p:nvSpPr>
            <p:cNvPr id="961" name="Shape 961"/>
            <p:cNvSpPr/>
            <p:nvPr/>
          </p:nvSpPr>
          <p:spPr>
            <a:xfrm>
              <a:off x="2453550" y="2887350"/>
              <a:ext cx="1293300" cy="569100"/>
            </a:xfrm>
            <a:prstGeom prst="roundRect">
              <a:avLst>
                <a:gd fmla="val 16667" name="adj"/>
              </a:avLst>
            </a:prstGeom>
            <a:solidFill>
              <a:srgbClr val="CFE2F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lnSpc>
                  <a:spcPct val="115000"/>
                </a:lnSpc>
                <a:spcBef>
                  <a:spcPts val="600"/>
                </a:spcBef>
                <a:buNone/>
              </a:pPr>
              <a:r>
                <a:rPr b="1" lang="en">
                  <a:solidFill>
                    <a:schemeClr val="accent1"/>
                  </a:solidFill>
                  <a:latin typeface="Karla"/>
                  <a:ea typeface="Karla"/>
                  <a:cs typeface="Karla"/>
                  <a:sym typeface="Karla"/>
                </a:rPr>
                <a:t>Scope 3</a:t>
              </a:r>
            </a:p>
          </p:txBody>
        </p:sp>
        <p:sp>
          <p:nvSpPr>
            <p:cNvPr id="962" name="Shape 962"/>
            <p:cNvSpPr/>
            <p:nvPr/>
          </p:nvSpPr>
          <p:spPr>
            <a:xfrm>
              <a:off x="1485700" y="1761726"/>
              <a:ext cx="1797299" cy="735000"/>
            </a:xfrm>
            <a:prstGeom prst="roundRect">
              <a:avLst>
                <a:gd fmla="val 16667" name="adj"/>
              </a:avLst>
            </a:prstGeom>
            <a:solidFill>
              <a:srgbClr val="CFE2F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lnSpc>
                  <a:spcPct val="115000"/>
                </a:lnSpc>
                <a:spcBef>
                  <a:spcPts val="600"/>
                </a:spcBef>
                <a:buNone/>
              </a:pPr>
              <a:r>
                <a:rPr b="1" lang="en">
                  <a:solidFill>
                    <a:schemeClr val="accent1"/>
                  </a:solidFill>
                  <a:latin typeface="Karla"/>
                  <a:ea typeface="Karla"/>
                  <a:cs typeface="Karla"/>
                  <a:sym typeface="Karla"/>
                </a:rPr>
                <a:t>Scope 2</a:t>
              </a:r>
            </a:p>
            <a:p>
              <a:pPr lvl="0" rtl="0" algn="ctr">
                <a:lnSpc>
                  <a:spcPct val="115000"/>
                </a:lnSpc>
                <a:spcBef>
                  <a:spcPts val="600"/>
                </a:spcBef>
                <a:buNone/>
              </a:pPr>
              <a:r>
                <a:rPr b="1" lang="en">
                  <a:solidFill>
                    <a:srgbClr val="F44336"/>
                  </a:solidFill>
                  <a:latin typeface="Consolas"/>
                  <a:ea typeface="Consolas"/>
                  <a:cs typeface="Consolas"/>
                  <a:sym typeface="Consolas"/>
                </a:rPr>
                <a:t>$broadcast(...)</a:t>
              </a:r>
            </a:p>
          </p:txBody>
        </p:sp>
        <p:sp>
          <p:nvSpPr>
            <p:cNvPr id="963" name="Shape 963"/>
            <p:cNvSpPr/>
            <p:nvPr/>
          </p:nvSpPr>
          <p:spPr>
            <a:xfrm>
              <a:off x="968650" y="2887350"/>
              <a:ext cx="1293300" cy="569100"/>
            </a:xfrm>
            <a:prstGeom prst="roundRect">
              <a:avLst>
                <a:gd fmla="val 16667" name="adj"/>
              </a:avLst>
            </a:prstGeom>
            <a:solidFill>
              <a:srgbClr val="CFE2F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lnSpc>
                  <a:spcPct val="115000"/>
                </a:lnSpc>
                <a:spcBef>
                  <a:spcPts val="600"/>
                </a:spcBef>
                <a:buNone/>
              </a:pPr>
              <a:r>
                <a:rPr b="1" lang="en">
                  <a:solidFill>
                    <a:schemeClr val="accent1"/>
                  </a:solidFill>
                  <a:latin typeface="Karla"/>
                  <a:ea typeface="Karla"/>
                  <a:cs typeface="Karla"/>
                  <a:sym typeface="Karla"/>
                </a:rPr>
                <a:t>Scope 5</a:t>
              </a:r>
            </a:p>
          </p:txBody>
        </p:sp>
        <p:cxnSp>
          <p:nvCxnSpPr>
            <p:cNvPr id="964" name="Shape 964"/>
            <p:cNvCxnSpPr>
              <a:stCxn id="963" idx="0"/>
              <a:endCxn id="962" idx="2"/>
            </p:cNvCxnSpPr>
            <p:nvPr/>
          </p:nvCxnSpPr>
          <p:spPr>
            <a:xfrm rot="-5400000">
              <a:off x="1804450" y="2307600"/>
              <a:ext cx="390600" cy="768899"/>
            </a:xfrm>
            <a:prstGeom prst="bentConnector3">
              <a:avLst>
                <a:gd fmla="val 50003" name="adj1"/>
              </a:avLst>
            </a:prstGeom>
            <a:noFill/>
            <a:ln cap="flat" cmpd="sng" w="9525">
              <a:solidFill>
                <a:schemeClr val="dk2"/>
              </a:solidFill>
              <a:prstDash val="solid"/>
              <a:round/>
              <a:headEnd len="lg" w="lg" type="none"/>
              <a:tailEnd len="lg" w="lg" type="none"/>
            </a:ln>
          </p:spPr>
        </p:cxnSp>
        <p:cxnSp>
          <p:nvCxnSpPr>
            <p:cNvPr id="965" name="Shape 965"/>
            <p:cNvCxnSpPr>
              <a:stCxn id="962" idx="2"/>
              <a:endCxn id="961" idx="0"/>
            </p:cNvCxnSpPr>
            <p:nvPr/>
          </p:nvCxnSpPr>
          <p:spPr>
            <a:xfrm flipH="1" rot="-5400000">
              <a:off x="2546949" y="2334126"/>
              <a:ext cx="390600" cy="715800"/>
            </a:xfrm>
            <a:prstGeom prst="bentConnector3">
              <a:avLst>
                <a:gd fmla="val 50003" name="adj1"/>
              </a:avLst>
            </a:prstGeom>
            <a:noFill/>
            <a:ln cap="flat" cmpd="sng" w="9525">
              <a:solidFill>
                <a:schemeClr val="dk2"/>
              </a:solidFill>
              <a:prstDash val="solid"/>
              <a:round/>
              <a:headEnd len="lg" w="lg" type="none"/>
              <a:tailEnd len="lg" w="lg" type="none"/>
            </a:ln>
          </p:spPr>
        </p:cxnSp>
        <p:cxnSp>
          <p:nvCxnSpPr>
            <p:cNvPr id="966" name="Shape 966"/>
            <p:cNvCxnSpPr>
              <a:stCxn id="961" idx="2"/>
              <a:endCxn id="960" idx="0"/>
            </p:cNvCxnSpPr>
            <p:nvPr/>
          </p:nvCxnSpPr>
          <p:spPr>
            <a:xfrm flipH="1" rot="-5400000">
              <a:off x="2924850" y="3631800"/>
              <a:ext cx="351300" cy="600"/>
            </a:xfrm>
            <a:prstGeom prst="bentConnector3">
              <a:avLst>
                <a:gd fmla="val 49986" name="adj1"/>
              </a:avLst>
            </a:prstGeom>
            <a:noFill/>
            <a:ln cap="flat" cmpd="sng" w="9525">
              <a:solidFill>
                <a:schemeClr val="dk2"/>
              </a:solidFill>
              <a:prstDash val="solid"/>
              <a:round/>
              <a:headEnd len="lg" w="lg" type="none"/>
              <a:tailEnd len="lg" w="lg" type="none"/>
            </a:ln>
          </p:spPr>
        </p:cxnSp>
        <p:cxnSp>
          <p:nvCxnSpPr>
            <p:cNvPr id="967" name="Shape 967"/>
            <p:cNvCxnSpPr>
              <a:stCxn id="961" idx="3"/>
              <a:endCxn id="962" idx="3"/>
            </p:cNvCxnSpPr>
            <p:nvPr/>
          </p:nvCxnSpPr>
          <p:spPr>
            <a:xfrm rot="10800000">
              <a:off x="3283050" y="2129100"/>
              <a:ext cx="463800" cy="1042800"/>
            </a:xfrm>
            <a:prstGeom prst="curvedConnector3">
              <a:avLst>
                <a:gd fmla="val -64106" name="adj1"/>
              </a:avLst>
            </a:prstGeom>
            <a:noFill/>
            <a:ln cap="flat" cmpd="sng" w="28575">
              <a:solidFill>
                <a:srgbClr val="FF0000"/>
              </a:solidFill>
              <a:prstDash val="solid"/>
              <a:round/>
              <a:headEnd len="lg" w="lg" type="stealth"/>
              <a:tailEnd len="lg" w="lg" type="none"/>
            </a:ln>
          </p:spPr>
        </p:cxnSp>
        <p:cxnSp>
          <p:nvCxnSpPr>
            <p:cNvPr id="968" name="Shape 968"/>
            <p:cNvCxnSpPr>
              <a:stCxn id="961" idx="3"/>
              <a:endCxn id="960" idx="3"/>
            </p:cNvCxnSpPr>
            <p:nvPr/>
          </p:nvCxnSpPr>
          <p:spPr>
            <a:xfrm>
              <a:off x="3746850" y="3171900"/>
              <a:ext cx="600" cy="920400"/>
            </a:xfrm>
            <a:prstGeom prst="curvedConnector3">
              <a:avLst>
                <a:gd fmla="val 93816667" name="adj1"/>
              </a:avLst>
            </a:prstGeom>
            <a:noFill/>
            <a:ln cap="flat" cmpd="sng" w="28575">
              <a:solidFill>
                <a:srgbClr val="FF0000"/>
              </a:solidFill>
              <a:prstDash val="solid"/>
              <a:round/>
              <a:headEnd len="lg" w="lg" type="none"/>
              <a:tailEnd len="lg" w="lg" type="stealth"/>
            </a:ln>
          </p:spPr>
        </p:cxnSp>
        <p:cxnSp>
          <p:nvCxnSpPr>
            <p:cNvPr id="969" name="Shape 969"/>
            <p:cNvCxnSpPr>
              <a:stCxn id="963" idx="1"/>
              <a:endCxn id="962" idx="1"/>
            </p:cNvCxnSpPr>
            <p:nvPr/>
          </p:nvCxnSpPr>
          <p:spPr>
            <a:xfrm flipH="1" rot="10800000">
              <a:off x="968650" y="2129100"/>
              <a:ext cx="517200" cy="1042800"/>
            </a:xfrm>
            <a:prstGeom prst="curvedConnector3">
              <a:avLst>
                <a:gd fmla="val -67774" name="adj1"/>
              </a:avLst>
            </a:prstGeom>
            <a:noFill/>
            <a:ln cap="flat" cmpd="sng" w="28575">
              <a:solidFill>
                <a:srgbClr val="FF0000"/>
              </a:solidFill>
              <a:prstDash val="solid"/>
              <a:round/>
              <a:headEnd len="lg" w="lg" type="stealth"/>
              <a:tailEnd len="lg" w="lg" type="none"/>
            </a:ln>
          </p:spPr>
        </p:cxnSp>
      </p:grpSp>
    </p:spTree>
  </p:cSld>
  <p:clrMapOvr>
    <a:masterClrMapping/>
  </p:clrMapOvr>
  <p:transition spd="slow">
    <p:cut/>
  </p:transition>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DDC39"/>
        </a:solidFill>
      </p:bgPr>
    </p:bg>
    <p:spTree>
      <p:nvGrpSpPr>
        <p:cNvPr id="973" name="Shape 973"/>
        <p:cNvGrpSpPr/>
        <p:nvPr/>
      </p:nvGrpSpPr>
      <p:grpSpPr>
        <a:xfrm>
          <a:off x="0" y="0"/>
          <a:ext cx="0" cy="0"/>
          <a:chOff x="0" y="0"/>
          <a:chExt cx="0" cy="0"/>
        </a:xfrm>
      </p:grpSpPr>
      <p:sp>
        <p:nvSpPr>
          <p:cNvPr id="974" name="Shape 974"/>
          <p:cNvSpPr txBox="1"/>
          <p:nvPr/>
        </p:nvSpPr>
        <p:spPr>
          <a:xfrm>
            <a:off x="688600" y="1885950"/>
            <a:ext cx="5905200" cy="1301099"/>
          </a:xfrm>
          <a:prstGeom prst="rect">
            <a:avLst/>
          </a:prstGeom>
          <a:noFill/>
          <a:ln>
            <a:noFill/>
          </a:ln>
        </p:spPr>
        <p:txBody>
          <a:bodyPr anchorCtr="0" anchor="t" bIns="91425" lIns="91425" rIns="91425" tIns="91425">
            <a:noAutofit/>
          </a:bodyPr>
          <a:lstStyle/>
          <a:p>
            <a:pPr lvl="0" rtl="0">
              <a:lnSpc>
                <a:spcPct val="115000"/>
              </a:lnSpc>
              <a:spcBef>
                <a:spcPts val="600"/>
              </a:spcBef>
              <a:buNone/>
            </a:pPr>
            <a:r>
              <a:rPr b="1" lang="en">
                <a:solidFill>
                  <a:srgbClr val="999999"/>
                </a:solidFill>
                <a:latin typeface="Karla"/>
                <a:ea typeface="Karla"/>
                <a:cs typeface="Karla"/>
                <a:sym typeface="Karla"/>
              </a:rPr>
              <a:t>Since </a:t>
            </a:r>
            <a:r>
              <a:rPr b="1" lang="en">
                <a:solidFill>
                  <a:schemeClr val="accent1"/>
                </a:solidFill>
                <a:latin typeface="Karla"/>
                <a:ea typeface="Karla"/>
                <a:cs typeface="Karla"/>
                <a:sym typeface="Karla"/>
              </a:rPr>
              <a:t>$rootScope</a:t>
            </a:r>
            <a:r>
              <a:rPr b="1" lang="en">
                <a:solidFill>
                  <a:srgbClr val="999999"/>
                </a:solidFill>
                <a:latin typeface="Karla"/>
                <a:ea typeface="Karla"/>
                <a:cs typeface="Karla"/>
                <a:sym typeface="Karla"/>
              </a:rPr>
              <a:t> is always available and can be injected everywhere, it can act as an </a:t>
            </a:r>
            <a:r>
              <a:rPr b="1" lang="en">
                <a:solidFill>
                  <a:schemeClr val="accent1"/>
                </a:solidFill>
                <a:latin typeface="Karla"/>
                <a:ea typeface="Karla"/>
                <a:cs typeface="Karla"/>
                <a:sym typeface="Karla"/>
              </a:rPr>
              <a:t>event bus</a:t>
            </a:r>
            <a:r>
              <a:rPr b="1" lang="en">
                <a:solidFill>
                  <a:srgbClr val="999999"/>
                </a:solidFill>
                <a:latin typeface="Karla"/>
                <a:ea typeface="Karla"/>
                <a:cs typeface="Karla"/>
                <a:sym typeface="Karla"/>
              </a:rPr>
              <a:t>.</a:t>
            </a:r>
          </a:p>
          <a:p>
            <a:pPr lvl="0" rtl="0">
              <a:lnSpc>
                <a:spcPct val="115000"/>
              </a:lnSpc>
              <a:spcBef>
                <a:spcPts val="600"/>
              </a:spcBef>
              <a:buNone/>
            </a:pPr>
            <a:r>
              <a:rPr b="1" lang="en">
                <a:solidFill>
                  <a:srgbClr val="999999"/>
                </a:solidFill>
                <a:latin typeface="Karla"/>
                <a:ea typeface="Karla"/>
                <a:cs typeface="Karla"/>
                <a:sym typeface="Karla"/>
              </a:rPr>
              <a:t>Different application components can use it to communicate to each other via </a:t>
            </a:r>
            <a:r>
              <a:rPr b="1" lang="en">
                <a:solidFill>
                  <a:schemeClr val="accent1"/>
                </a:solidFill>
                <a:latin typeface="Karla"/>
                <a:ea typeface="Karla"/>
                <a:cs typeface="Karla"/>
                <a:sym typeface="Karla"/>
              </a:rPr>
              <a:t>$emit</a:t>
            </a:r>
            <a:r>
              <a:rPr b="1" lang="en">
                <a:solidFill>
                  <a:srgbClr val="999999"/>
                </a:solidFill>
                <a:latin typeface="Karla"/>
                <a:ea typeface="Karla"/>
                <a:cs typeface="Karla"/>
                <a:sym typeface="Karla"/>
              </a:rPr>
              <a:t>-ing events on </a:t>
            </a:r>
            <a:r>
              <a:rPr b="1" lang="en">
                <a:solidFill>
                  <a:schemeClr val="accent1"/>
                </a:solidFill>
                <a:latin typeface="Karla"/>
                <a:ea typeface="Karla"/>
                <a:cs typeface="Karla"/>
                <a:sym typeface="Karla"/>
              </a:rPr>
              <a:t>$rootScope</a:t>
            </a:r>
            <a:r>
              <a:rPr b="1" lang="en">
                <a:solidFill>
                  <a:srgbClr val="999999"/>
                </a:solidFill>
                <a:latin typeface="Karla"/>
                <a:ea typeface="Karla"/>
                <a:cs typeface="Karla"/>
                <a:sym typeface="Karla"/>
              </a:rPr>
              <a:t>.</a:t>
            </a:r>
          </a:p>
        </p:txBody>
      </p:sp>
      <p:sp>
        <p:nvSpPr>
          <p:cNvPr id="975" name="Shape 975"/>
          <p:cNvSpPr txBox="1"/>
          <p:nvPr>
            <p:ph type="title"/>
          </p:nvPr>
        </p:nvSpPr>
        <p:spPr>
          <a:xfrm>
            <a:off x="1129800" y="589100"/>
            <a:ext cx="5627099" cy="409500"/>
          </a:xfrm>
          <a:prstGeom prst="rect">
            <a:avLst/>
          </a:prstGeom>
        </p:spPr>
        <p:txBody>
          <a:bodyPr anchorCtr="0" anchor="b" bIns="91425" lIns="91425" rIns="91425" tIns="91425">
            <a:noAutofit/>
          </a:bodyPr>
          <a:lstStyle/>
          <a:p>
            <a:pPr lvl="0" rtl="0">
              <a:spcBef>
                <a:spcPts val="0"/>
              </a:spcBef>
              <a:buNone/>
            </a:pPr>
            <a:r>
              <a:rPr lang="en" sz="2400"/>
              <a:t>$rootScope as an event bus</a:t>
            </a:r>
          </a:p>
        </p:txBody>
      </p:sp>
      <p:sp>
        <p:nvSpPr>
          <p:cNvPr id="976" name="Shape 976"/>
          <p:cNvSpPr txBox="1"/>
          <p:nvPr/>
        </p:nvSpPr>
        <p:spPr>
          <a:xfrm>
            <a:off x="688600" y="971550"/>
            <a:ext cx="5627099" cy="489300"/>
          </a:xfrm>
          <a:prstGeom prst="rect">
            <a:avLst/>
          </a:prstGeom>
          <a:noFill/>
          <a:ln>
            <a:noFill/>
          </a:ln>
        </p:spPr>
        <p:txBody>
          <a:bodyPr anchorCtr="0" anchor="t" bIns="91425" lIns="91425" rIns="91425" tIns="91425">
            <a:noAutofit/>
          </a:bodyPr>
          <a:lstStyle/>
          <a:p>
            <a:pPr lvl="0" rtl="0">
              <a:spcBef>
                <a:spcPts val="0"/>
              </a:spcBef>
              <a:buNone/>
            </a:pPr>
            <a:r>
              <a:rPr lang="en" sz="1100" u="sng">
                <a:solidFill>
                  <a:schemeClr val="hlink"/>
                </a:solidFill>
                <a:latin typeface="Karla"/>
                <a:ea typeface="Karla"/>
                <a:cs typeface="Karla"/>
                <a:sym typeface="Karla"/>
                <a:hlinkClick r:id="rId3"/>
              </a:rPr>
              <a:t>https://github.com/bhovhannes/trainings/blob/master/angular/examples/12-events/eventbus.html</a:t>
            </a:r>
          </a:p>
        </p:txBody>
      </p:sp>
      <p:grpSp>
        <p:nvGrpSpPr>
          <p:cNvPr id="977" name="Shape 977"/>
          <p:cNvGrpSpPr/>
          <p:nvPr/>
        </p:nvGrpSpPr>
        <p:grpSpPr>
          <a:xfrm>
            <a:off x="764799" y="567117"/>
            <a:ext cx="304008" cy="326513"/>
            <a:chOff x="616425" y="2329600"/>
            <a:chExt cx="361700" cy="388475"/>
          </a:xfrm>
        </p:grpSpPr>
        <p:sp>
          <p:nvSpPr>
            <p:cNvPr id="978" name="Shape 978"/>
            <p:cNvSpPr/>
            <p:nvPr/>
          </p:nvSpPr>
          <p:spPr>
            <a:xfrm>
              <a:off x="616425" y="2329600"/>
              <a:ext cx="361700" cy="388475"/>
            </a:xfrm>
            <a:custGeom>
              <a:pathLst>
                <a:path extrusionOk="0" fill="none" h="15539" w="14468">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79" name="Shape 979"/>
            <p:cNvSpPr/>
            <p:nvPr/>
          </p:nvSpPr>
          <p:spPr>
            <a:xfrm>
              <a:off x="704725" y="2545750"/>
              <a:ext cx="185125" cy="25"/>
            </a:xfrm>
            <a:custGeom>
              <a:pathLst>
                <a:path extrusionOk="0" fill="none" h="1" w="7405">
                  <a:moveTo>
                    <a:pt x="7404" y="0"/>
                  </a:moveTo>
                  <a:lnTo>
                    <a:pt x="0" y="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80" name="Shape 980"/>
            <p:cNvSpPr/>
            <p:nvPr/>
          </p:nvSpPr>
          <p:spPr>
            <a:xfrm>
              <a:off x="811875" y="2626125"/>
              <a:ext cx="31075" cy="31075"/>
            </a:xfrm>
            <a:custGeom>
              <a:pathLst>
                <a:path extrusionOk="0" fill="none" h="1243" w="1243">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81" name="Shape 981"/>
            <p:cNvSpPr/>
            <p:nvPr/>
          </p:nvSpPr>
          <p:spPr>
            <a:xfrm>
              <a:off x="751000" y="2568275"/>
              <a:ext cx="54200" cy="53600"/>
            </a:xfrm>
            <a:custGeom>
              <a:pathLst>
                <a:path extrusionOk="0" fill="none" h="2144" w="2168">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82" name="Shape 982"/>
            <p:cNvSpPr/>
            <p:nvPr/>
          </p:nvSpPr>
          <p:spPr>
            <a:xfrm>
              <a:off x="769875" y="2662650"/>
              <a:ext cx="23775" cy="23775"/>
            </a:xfrm>
            <a:custGeom>
              <a:pathLst>
                <a:path extrusionOk="0" fill="none" h="951" w="951">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83" name="Shape 983"/>
            <p:cNvSpPr/>
            <p:nvPr/>
          </p:nvSpPr>
          <p:spPr>
            <a:xfrm>
              <a:off x="799700" y="2503125"/>
              <a:ext cx="24375" cy="23775"/>
            </a:xfrm>
            <a:custGeom>
              <a:pathLst>
                <a:path extrusionOk="0" fill="none" h="951" w="975">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84" name="Shape 984"/>
            <p:cNvSpPr/>
            <p:nvPr/>
          </p:nvSpPr>
          <p:spPr>
            <a:xfrm>
              <a:off x="766825" y="2388050"/>
              <a:ext cx="60925" cy="25"/>
            </a:xfrm>
            <a:custGeom>
              <a:pathLst>
                <a:path extrusionOk="0" fill="none" h="1" w="2437">
                  <a:moveTo>
                    <a:pt x="2436" y="0"/>
                  </a:moveTo>
                  <a:lnTo>
                    <a:pt x="1" y="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85" name="Shape 985"/>
            <p:cNvSpPr/>
            <p:nvPr/>
          </p:nvSpPr>
          <p:spPr>
            <a:xfrm>
              <a:off x="769875" y="2456250"/>
              <a:ext cx="31075" cy="31075"/>
            </a:xfrm>
            <a:custGeom>
              <a:pathLst>
                <a:path extrusionOk="0" fill="none" h="1243" w="1243">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986" name="Shape 986"/>
          <p:cNvSpPr txBox="1"/>
          <p:nvPr/>
        </p:nvSpPr>
        <p:spPr>
          <a:xfrm>
            <a:off x="688600" y="3333750"/>
            <a:ext cx="5905200" cy="795599"/>
          </a:xfrm>
          <a:prstGeom prst="rect">
            <a:avLst/>
          </a:prstGeom>
          <a:noFill/>
          <a:ln>
            <a:noFill/>
          </a:ln>
        </p:spPr>
        <p:txBody>
          <a:bodyPr anchorCtr="0" anchor="t" bIns="91425" lIns="91425" rIns="91425" tIns="91425">
            <a:noAutofit/>
          </a:bodyPr>
          <a:lstStyle/>
          <a:p>
            <a:pPr lvl="0" rtl="0">
              <a:lnSpc>
                <a:spcPct val="115000"/>
              </a:lnSpc>
              <a:spcBef>
                <a:spcPts val="600"/>
              </a:spcBef>
              <a:buNone/>
            </a:pPr>
            <a:r>
              <a:rPr b="1" lang="en">
                <a:solidFill>
                  <a:srgbClr val="999999"/>
                </a:solidFill>
                <a:latin typeface="Karla"/>
                <a:ea typeface="Karla"/>
                <a:cs typeface="Karla"/>
                <a:sym typeface="Karla"/>
              </a:rPr>
              <a:t>While it is not the best way for communication between application components, it still has its value.</a:t>
            </a:r>
          </a:p>
        </p:txBody>
      </p:sp>
    </p:spTree>
  </p:cSld>
  <p:clrMapOvr>
    <a:masterClrMapping/>
  </p:clrMapOvr>
  <p:transition spd="slow">
    <p:cut/>
  </p:transition>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DDC39"/>
        </a:solidFill>
      </p:bgPr>
    </p:bg>
    <p:spTree>
      <p:nvGrpSpPr>
        <p:cNvPr id="990" name="Shape 990"/>
        <p:cNvGrpSpPr/>
        <p:nvPr/>
      </p:nvGrpSpPr>
      <p:grpSpPr>
        <a:xfrm>
          <a:off x="0" y="0"/>
          <a:ext cx="0" cy="0"/>
          <a:chOff x="0" y="0"/>
          <a:chExt cx="0" cy="0"/>
        </a:xfrm>
      </p:grpSpPr>
      <p:sp>
        <p:nvSpPr>
          <p:cNvPr id="991" name="Shape 991"/>
          <p:cNvSpPr txBox="1"/>
          <p:nvPr/>
        </p:nvSpPr>
        <p:spPr>
          <a:xfrm>
            <a:off x="688600" y="1657350"/>
            <a:ext cx="5905200" cy="3083999"/>
          </a:xfrm>
          <a:prstGeom prst="rect">
            <a:avLst/>
          </a:prstGeom>
          <a:noFill/>
          <a:ln>
            <a:noFill/>
          </a:ln>
        </p:spPr>
        <p:txBody>
          <a:bodyPr anchorCtr="0" anchor="t" bIns="91425" lIns="91425" rIns="91425" tIns="91425">
            <a:noAutofit/>
          </a:bodyPr>
          <a:lstStyle/>
          <a:p>
            <a:pPr lvl="0" rtl="0">
              <a:lnSpc>
                <a:spcPct val="115000"/>
              </a:lnSpc>
              <a:spcBef>
                <a:spcPts val="0"/>
              </a:spcBef>
              <a:buNone/>
            </a:pPr>
            <a:r>
              <a:rPr b="1" lang="en">
                <a:solidFill>
                  <a:srgbClr val="999999"/>
                </a:solidFill>
                <a:latin typeface="Karla"/>
                <a:ea typeface="Karla"/>
                <a:cs typeface="Karla"/>
                <a:sym typeface="Karla"/>
              </a:rPr>
              <a:t>You can monitor changes of expression value using </a:t>
            </a:r>
            <a:r>
              <a:rPr b="1" lang="en">
                <a:solidFill>
                  <a:schemeClr val="accent1"/>
                </a:solidFill>
                <a:latin typeface="Karla"/>
                <a:ea typeface="Karla"/>
                <a:cs typeface="Karla"/>
                <a:sym typeface="Karla"/>
              </a:rPr>
              <a:t>watchers</a:t>
            </a:r>
            <a:r>
              <a:rPr b="1" lang="en">
                <a:solidFill>
                  <a:srgbClr val="999999"/>
                </a:solidFill>
                <a:latin typeface="Karla"/>
                <a:ea typeface="Karla"/>
                <a:cs typeface="Karla"/>
                <a:sym typeface="Karla"/>
              </a:rPr>
              <a:t>.</a:t>
            </a:r>
          </a:p>
          <a:p>
            <a:pPr lvl="0" rtl="0">
              <a:lnSpc>
                <a:spcPct val="100000"/>
              </a:lnSpc>
              <a:spcBef>
                <a:spcPts val="0"/>
              </a:spcBef>
              <a:buNone/>
            </a:pPr>
            <a:r>
              <a:t/>
            </a:r>
            <a:endParaRPr b="1">
              <a:solidFill>
                <a:srgbClr val="999999"/>
              </a:solidFill>
              <a:latin typeface="Karla"/>
              <a:ea typeface="Karla"/>
              <a:cs typeface="Karla"/>
              <a:sym typeface="Karla"/>
            </a:endParaRPr>
          </a:p>
          <a:p>
            <a:pPr lvl="0" rtl="0">
              <a:lnSpc>
                <a:spcPct val="150000"/>
              </a:lnSpc>
              <a:spcBef>
                <a:spcPts val="600"/>
              </a:spcBef>
              <a:buNone/>
            </a:pPr>
            <a:r>
              <a:rPr b="1" lang="en">
                <a:solidFill>
                  <a:srgbClr val="999999"/>
                </a:solidFill>
                <a:latin typeface="Karla"/>
                <a:ea typeface="Karla"/>
                <a:cs typeface="Karla"/>
                <a:sym typeface="Karla"/>
              </a:rPr>
              <a:t>There are 3 ways to register a watcher on some scope:</a:t>
            </a:r>
          </a:p>
          <a:p>
            <a:pPr indent="0" lvl="0" marL="457200" rtl="0">
              <a:lnSpc>
                <a:spcPct val="150000"/>
              </a:lnSpc>
              <a:spcBef>
                <a:spcPts val="600"/>
              </a:spcBef>
              <a:buNone/>
            </a:pPr>
            <a:r>
              <a:rPr b="1" lang="en">
                <a:solidFill>
                  <a:schemeClr val="accent1"/>
                </a:solidFill>
                <a:latin typeface="Consolas"/>
                <a:ea typeface="Consolas"/>
                <a:cs typeface="Consolas"/>
                <a:sym typeface="Consolas"/>
              </a:rPr>
              <a:t>$watch</a:t>
            </a:r>
            <a:r>
              <a:rPr b="1" lang="en">
                <a:solidFill>
                  <a:srgbClr val="999999"/>
                </a:solidFill>
                <a:latin typeface="Consolas"/>
                <a:ea typeface="Consolas"/>
                <a:cs typeface="Consolas"/>
                <a:sym typeface="Consolas"/>
              </a:rPr>
              <a:t>(</a:t>
            </a:r>
            <a:r>
              <a:rPr b="1" i="1" lang="en">
                <a:solidFill>
                  <a:srgbClr val="FF9800"/>
                </a:solidFill>
                <a:latin typeface="Consolas"/>
                <a:ea typeface="Consolas"/>
                <a:cs typeface="Consolas"/>
                <a:sym typeface="Consolas"/>
              </a:rPr>
              <a:t>expression</a:t>
            </a:r>
            <a:r>
              <a:rPr b="1" lang="en">
                <a:solidFill>
                  <a:srgbClr val="999999"/>
                </a:solidFill>
                <a:latin typeface="Consolas"/>
                <a:ea typeface="Consolas"/>
                <a:cs typeface="Consolas"/>
                <a:sym typeface="Consolas"/>
              </a:rPr>
              <a:t>, </a:t>
            </a:r>
            <a:r>
              <a:rPr b="1" i="1" lang="en">
                <a:solidFill>
                  <a:srgbClr val="FF9800"/>
                </a:solidFill>
                <a:latin typeface="Consolas"/>
                <a:ea typeface="Consolas"/>
                <a:cs typeface="Consolas"/>
                <a:sym typeface="Consolas"/>
              </a:rPr>
              <a:t>listener</a:t>
            </a:r>
            <a:r>
              <a:rPr b="1" lang="en">
                <a:solidFill>
                  <a:srgbClr val="999999"/>
                </a:solidFill>
                <a:latin typeface="Consolas"/>
                <a:ea typeface="Consolas"/>
                <a:cs typeface="Consolas"/>
                <a:sym typeface="Consolas"/>
              </a:rPr>
              <a:t>, [</a:t>
            </a:r>
            <a:r>
              <a:rPr b="1" i="1" lang="en">
                <a:solidFill>
                  <a:srgbClr val="FF9800"/>
                </a:solidFill>
                <a:latin typeface="Consolas"/>
                <a:ea typeface="Consolas"/>
                <a:cs typeface="Consolas"/>
                <a:sym typeface="Consolas"/>
              </a:rPr>
              <a:t>objectEquality</a:t>
            </a:r>
            <a:r>
              <a:rPr b="1" lang="en">
                <a:solidFill>
                  <a:srgbClr val="999999"/>
                </a:solidFill>
                <a:latin typeface="Consolas"/>
                <a:ea typeface="Consolas"/>
                <a:cs typeface="Consolas"/>
                <a:sym typeface="Consolas"/>
              </a:rPr>
              <a:t>])</a:t>
            </a:r>
          </a:p>
          <a:p>
            <a:pPr indent="-69850" lvl="0" marL="457200" rtl="0">
              <a:lnSpc>
                <a:spcPct val="150000"/>
              </a:lnSpc>
              <a:spcBef>
                <a:spcPts val="600"/>
              </a:spcBef>
              <a:buClr>
                <a:schemeClr val="dk1"/>
              </a:buClr>
              <a:buFont typeface="Arial"/>
              <a:buNone/>
            </a:pPr>
            <a:r>
              <a:rPr b="1" lang="en">
                <a:solidFill>
                  <a:schemeClr val="accent1"/>
                </a:solidFill>
                <a:latin typeface="Consolas"/>
                <a:ea typeface="Consolas"/>
                <a:cs typeface="Consolas"/>
                <a:sym typeface="Consolas"/>
              </a:rPr>
              <a:t>$watchGroup</a:t>
            </a:r>
            <a:r>
              <a:rPr b="1" lang="en">
                <a:solidFill>
                  <a:srgbClr val="999999"/>
                </a:solidFill>
                <a:latin typeface="Consolas"/>
                <a:ea typeface="Consolas"/>
                <a:cs typeface="Consolas"/>
                <a:sym typeface="Consolas"/>
              </a:rPr>
              <a:t>(</a:t>
            </a:r>
            <a:r>
              <a:rPr b="1" i="1" lang="en">
                <a:solidFill>
                  <a:srgbClr val="FF9800"/>
                </a:solidFill>
                <a:latin typeface="Consolas"/>
                <a:ea typeface="Consolas"/>
                <a:cs typeface="Consolas"/>
                <a:sym typeface="Consolas"/>
              </a:rPr>
              <a:t>expressions</a:t>
            </a:r>
            <a:r>
              <a:rPr b="1" lang="en">
                <a:solidFill>
                  <a:srgbClr val="999999"/>
                </a:solidFill>
                <a:latin typeface="Consolas"/>
                <a:ea typeface="Consolas"/>
                <a:cs typeface="Consolas"/>
                <a:sym typeface="Consolas"/>
              </a:rPr>
              <a:t>, </a:t>
            </a:r>
            <a:r>
              <a:rPr b="1" i="1" lang="en">
                <a:solidFill>
                  <a:srgbClr val="FF9800"/>
                </a:solidFill>
                <a:latin typeface="Consolas"/>
                <a:ea typeface="Consolas"/>
                <a:cs typeface="Consolas"/>
                <a:sym typeface="Consolas"/>
              </a:rPr>
              <a:t>listener</a:t>
            </a:r>
            <a:r>
              <a:rPr b="1" lang="en">
                <a:solidFill>
                  <a:srgbClr val="999999"/>
                </a:solidFill>
                <a:latin typeface="Consolas"/>
                <a:ea typeface="Consolas"/>
                <a:cs typeface="Consolas"/>
                <a:sym typeface="Consolas"/>
              </a:rPr>
              <a:t>)</a:t>
            </a:r>
          </a:p>
          <a:p>
            <a:pPr indent="0" lvl="0" marL="457200" rtl="0">
              <a:lnSpc>
                <a:spcPct val="150000"/>
              </a:lnSpc>
              <a:spcBef>
                <a:spcPts val="600"/>
              </a:spcBef>
              <a:buNone/>
            </a:pPr>
            <a:r>
              <a:rPr b="1" lang="en">
                <a:solidFill>
                  <a:schemeClr val="accent1"/>
                </a:solidFill>
                <a:latin typeface="Consolas"/>
                <a:ea typeface="Consolas"/>
                <a:cs typeface="Consolas"/>
                <a:sym typeface="Consolas"/>
              </a:rPr>
              <a:t>$watchCollection</a:t>
            </a:r>
            <a:r>
              <a:rPr b="1" lang="en">
                <a:solidFill>
                  <a:srgbClr val="999999"/>
                </a:solidFill>
                <a:latin typeface="Consolas"/>
                <a:ea typeface="Consolas"/>
                <a:cs typeface="Consolas"/>
                <a:sym typeface="Consolas"/>
              </a:rPr>
              <a:t>(</a:t>
            </a:r>
            <a:r>
              <a:rPr b="1" i="1" lang="en">
                <a:solidFill>
                  <a:srgbClr val="FF9800"/>
                </a:solidFill>
                <a:latin typeface="Consolas"/>
                <a:ea typeface="Consolas"/>
                <a:cs typeface="Consolas"/>
                <a:sym typeface="Consolas"/>
              </a:rPr>
              <a:t>obj</a:t>
            </a:r>
            <a:r>
              <a:rPr b="1" lang="en">
                <a:solidFill>
                  <a:srgbClr val="999999"/>
                </a:solidFill>
                <a:latin typeface="Consolas"/>
                <a:ea typeface="Consolas"/>
                <a:cs typeface="Consolas"/>
                <a:sym typeface="Consolas"/>
              </a:rPr>
              <a:t>, </a:t>
            </a:r>
            <a:r>
              <a:rPr b="1" i="1" lang="en">
                <a:solidFill>
                  <a:srgbClr val="FF9800"/>
                </a:solidFill>
                <a:latin typeface="Consolas"/>
                <a:ea typeface="Consolas"/>
                <a:cs typeface="Consolas"/>
                <a:sym typeface="Consolas"/>
              </a:rPr>
              <a:t>listener</a:t>
            </a:r>
            <a:r>
              <a:rPr b="1" lang="en">
                <a:solidFill>
                  <a:srgbClr val="999999"/>
                </a:solidFill>
                <a:latin typeface="Consolas"/>
                <a:ea typeface="Consolas"/>
                <a:cs typeface="Consolas"/>
                <a:sym typeface="Consolas"/>
              </a:rPr>
              <a:t>)</a:t>
            </a:r>
          </a:p>
          <a:p>
            <a:pPr lvl="0" rtl="0">
              <a:lnSpc>
                <a:spcPct val="100000"/>
              </a:lnSpc>
              <a:spcBef>
                <a:spcPts val="0"/>
              </a:spcBef>
              <a:buNone/>
            </a:pPr>
            <a:r>
              <a:t/>
            </a:r>
            <a:endParaRPr b="1">
              <a:solidFill>
                <a:srgbClr val="999999"/>
              </a:solidFill>
              <a:latin typeface="Karla"/>
              <a:ea typeface="Karla"/>
              <a:cs typeface="Karla"/>
              <a:sym typeface="Karla"/>
            </a:endParaRPr>
          </a:p>
          <a:p>
            <a:pPr lvl="0" rtl="0">
              <a:lnSpc>
                <a:spcPct val="150000"/>
              </a:lnSpc>
              <a:spcBef>
                <a:spcPts val="600"/>
              </a:spcBef>
              <a:buClr>
                <a:schemeClr val="dk1"/>
              </a:buClr>
              <a:buFont typeface="Arial"/>
              <a:buNone/>
            </a:pPr>
            <a:r>
              <a:rPr b="1" lang="en">
                <a:solidFill>
                  <a:srgbClr val="999999"/>
                </a:solidFill>
                <a:latin typeface="Karla"/>
                <a:ea typeface="Karla"/>
                <a:cs typeface="Karla"/>
                <a:sym typeface="Karla"/>
              </a:rPr>
              <a:t>All methods return deregistration function, which will remove the watcher when called.</a:t>
            </a:r>
          </a:p>
        </p:txBody>
      </p:sp>
      <p:sp>
        <p:nvSpPr>
          <p:cNvPr id="992" name="Shape 992"/>
          <p:cNvSpPr txBox="1"/>
          <p:nvPr>
            <p:ph type="title"/>
          </p:nvPr>
        </p:nvSpPr>
        <p:spPr>
          <a:xfrm>
            <a:off x="1129800" y="589100"/>
            <a:ext cx="5627099" cy="409500"/>
          </a:xfrm>
          <a:prstGeom prst="rect">
            <a:avLst/>
          </a:prstGeom>
        </p:spPr>
        <p:txBody>
          <a:bodyPr anchorCtr="0" anchor="b" bIns="91425" lIns="91425" rIns="91425" tIns="91425">
            <a:noAutofit/>
          </a:bodyPr>
          <a:lstStyle/>
          <a:p>
            <a:pPr lvl="0" rtl="0">
              <a:spcBef>
                <a:spcPts val="0"/>
              </a:spcBef>
              <a:buNone/>
            </a:pPr>
            <a:r>
              <a:rPr lang="en" sz="2400"/>
              <a:t>Watching for expression changes</a:t>
            </a:r>
          </a:p>
        </p:txBody>
      </p:sp>
      <p:sp>
        <p:nvSpPr>
          <p:cNvPr id="993" name="Shape 993"/>
          <p:cNvSpPr txBox="1"/>
          <p:nvPr/>
        </p:nvSpPr>
        <p:spPr>
          <a:xfrm>
            <a:off x="688600" y="971550"/>
            <a:ext cx="5627099" cy="489300"/>
          </a:xfrm>
          <a:prstGeom prst="rect">
            <a:avLst/>
          </a:prstGeom>
          <a:noFill/>
          <a:ln>
            <a:noFill/>
          </a:ln>
        </p:spPr>
        <p:txBody>
          <a:bodyPr anchorCtr="0" anchor="t" bIns="91425" lIns="91425" rIns="91425" tIns="91425">
            <a:noAutofit/>
          </a:bodyPr>
          <a:lstStyle/>
          <a:p>
            <a:pPr lvl="0" rtl="0">
              <a:spcBef>
                <a:spcPts val="0"/>
              </a:spcBef>
              <a:buNone/>
            </a:pPr>
            <a:r>
              <a:rPr lang="en" sz="1100" u="sng">
                <a:solidFill>
                  <a:schemeClr val="hlink"/>
                </a:solidFill>
                <a:latin typeface="Karla"/>
                <a:ea typeface="Karla"/>
                <a:cs typeface="Karla"/>
                <a:sym typeface="Karla"/>
                <a:hlinkClick r:id="rId3"/>
              </a:rPr>
              <a:t>https://github.com/bhovhannes/trainings/blob/master/angular/examples/13-digest/watch.html</a:t>
            </a:r>
          </a:p>
        </p:txBody>
      </p:sp>
      <p:grpSp>
        <p:nvGrpSpPr>
          <p:cNvPr id="994" name="Shape 994"/>
          <p:cNvGrpSpPr/>
          <p:nvPr/>
        </p:nvGrpSpPr>
        <p:grpSpPr>
          <a:xfrm>
            <a:off x="764799" y="567117"/>
            <a:ext cx="304008" cy="326513"/>
            <a:chOff x="616425" y="2329600"/>
            <a:chExt cx="361700" cy="388475"/>
          </a:xfrm>
        </p:grpSpPr>
        <p:sp>
          <p:nvSpPr>
            <p:cNvPr id="995" name="Shape 995"/>
            <p:cNvSpPr/>
            <p:nvPr/>
          </p:nvSpPr>
          <p:spPr>
            <a:xfrm>
              <a:off x="616425" y="2329600"/>
              <a:ext cx="361700" cy="388475"/>
            </a:xfrm>
            <a:custGeom>
              <a:pathLst>
                <a:path extrusionOk="0" fill="none" h="15539" w="14468">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96" name="Shape 996"/>
            <p:cNvSpPr/>
            <p:nvPr/>
          </p:nvSpPr>
          <p:spPr>
            <a:xfrm>
              <a:off x="704725" y="2545750"/>
              <a:ext cx="185125" cy="25"/>
            </a:xfrm>
            <a:custGeom>
              <a:pathLst>
                <a:path extrusionOk="0" fill="none" h="1" w="7405">
                  <a:moveTo>
                    <a:pt x="7404" y="0"/>
                  </a:moveTo>
                  <a:lnTo>
                    <a:pt x="0" y="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97" name="Shape 997"/>
            <p:cNvSpPr/>
            <p:nvPr/>
          </p:nvSpPr>
          <p:spPr>
            <a:xfrm>
              <a:off x="811875" y="2626125"/>
              <a:ext cx="31075" cy="31075"/>
            </a:xfrm>
            <a:custGeom>
              <a:pathLst>
                <a:path extrusionOk="0" fill="none" h="1243" w="1243">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98" name="Shape 998"/>
            <p:cNvSpPr/>
            <p:nvPr/>
          </p:nvSpPr>
          <p:spPr>
            <a:xfrm>
              <a:off x="751000" y="2568275"/>
              <a:ext cx="54200" cy="53600"/>
            </a:xfrm>
            <a:custGeom>
              <a:pathLst>
                <a:path extrusionOk="0" fill="none" h="2144" w="2168">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99" name="Shape 999"/>
            <p:cNvSpPr/>
            <p:nvPr/>
          </p:nvSpPr>
          <p:spPr>
            <a:xfrm>
              <a:off x="769875" y="2662650"/>
              <a:ext cx="23775" cy="23775"/>
            </a:xfrm>
            <a:custGeom>
              <a:pathLst>
                <a:path extrusionOk="0" fill="none" h="951" w="951">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00" name="Shape 1000"/>
            <p:cNvSpPr/>
            <p:nvPr/>
          </p:nvSpPr>
          <p:spPr>
            <a:xfrm>
              <a:off x="799700" y="2503125"/>
              <a:ext cx="24375" cy="23775"/>
            </a:xfrm>
            <a:custGeom>
              <a:pathLst>
                <a:path extrusionOk="0" fill="none" h="951" w="975">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01" name="Shape 1001"/>
            <p:cNvSpPr/>
            <p:nvPr/>
          </p:nvSpPr>
          <p:spPr>
            <a:xfrm>
              <a:off x="766825" y="2388050"/>
              <a:ext cx="60925" cy="25"/>
            </a:xfrm>
            <a:custGeom>
              <a:pathLst>
                <a:path extrusionOk="0" fill="none" h="1" w="2437">
                  <a:moveTo>
                    <a:pt x="2436" y="0"/>
                  </a:moveTo>
                  <a:lnTo>
                    <a:pt x="1" y="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02" name="Shape 1002"/>
            <p:cNvSpPr/>
            <p:nvPr/>
          </p:nvSpPr>
          <p:spPr>
            <a:xfrm>
              <a:off x="769875" y="2456250"/>
              <a:ext cx="31075" cy="31075"/>
            </a:xfrm>
            <a:custGeom>
              <a:pathLst>
                <a:path extrusionOk="0" fill="none" h="1243" w="1243">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transition spd="slow">
    <p:cut/>
  </p:transition>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DDC39"/>
        </a:solidFill>
      </p:bgPr>
    </p:bg>
    <p:spTree>
      <p:nvGrpSpPr>
        <p:cNvPr id="1006" name="Shape 1006"/>
        <p:cNvGrpSpPr/>
        <p:nvPr/>
      </p:nvGrpSpPr>
      <p:grpSpPr>
        <a:xfrm>
          <a:off x="0" y="0"/>
          <a:ext cx="0" cy="0"/>
          <a:chOff x="0" y="0"/>
          <a:chExt cx="0" cy="0"/>
        </a:xfrm>
      </p:grpSpPr>
      <p:sp>
        <p:nvSpPr>
          <p:cNvPr id="1007" name="Shape 1007"/>
          <p:cNvSpPr txBox="1"/>
          <p:nvPr>
            <p:ph type="title"/>
          </p:nvPr>
        </p:nvSpPr>
        <p:spPr>
          <a:xfrm>
            <a:off x="612400" y="436700"/>
            <a:ext cx="5543700" cy="409500"/>
          </a:xfrm>
          <a:prstGeom prst="rect">
            <a:avLst/>
          </a:prstGeom>
        </p:spPr>
        <p:txBody>
          <a:bodyPr anchorCtr="0" anchor="b" bIns="91425" lIns="91425" rIns="91425" tIns="91425">
            <a:noAutofit/>
          </a:bodyPr>
          <a:lstStyle/>
          <a:p>
            <a:pPr lvl="0" rtl="0">
              <a:spcBef>
                <a:spcPts val="0"/>
              </a:spcBef>
              <a:buNone/>
            </a:pPr>
            <a:r>
              <a:rPr lang="en" sz="2400"/>
              <a:t>Scope </a:t>
            </a:r>
            <a:r>
              <a:rPr lang="en" sz="2400">
                <a:latin typeface="Consolas"/>
                <a:ea typeface="Consolas"/>
                <a:cs typeface="Consolas"/>
                <a:sym typeface="Consolas"/>
              </a:rPr>
              <a:t>$watch</a:t>
            </a:r>
            <a:r>
              <a:rPr lang="en" sz="2400"/>
              <a:t> strategies</a:t>
            </a:r>
          </a:p>
        </p:txBody>
      </p:sp>
      <p:pic>
        <p:nvPicPr>
          <p:cNvPr id="1008" name="Shape 1008"/>
          <p:cNvPicPr preferRelativeResize="0"/>
          <p:nvPr/>
        </p:nvPicPr>
        <p:blipFill>
          <a:blip r:embed="rId3">
            <a:alphaModFix/>
          </a:blip>
          <a:stretch>
            <a:fillRect/>
          </a:stretch>
        </p:blipFill>
        <p:spPr>
          <a:xfrm>
            <a:off x="1384700" y="1026287"/>
            <a:ext cx="5276850" cy="3781425"/>
          </a:xfrm>
          <a:prstGeom prst="rect">
            <a:avLst/>
          </a:prstGeom>
          <a:noFill/>
          <a:ln>
            <a:noFill/>
          </a:ln>
        </p:spPr>
      </p:pic>
      <p:sp>
        <p:nvSpPr>
          <p:cNvPr id="1009" name="Shape 1009"/>
          <p:cNvSpPr txBox="1"/>
          <p:nvPr/>
        </p:nvSpPr>
        <p:spPr>
          <a:xfrm>
            <a:off x="612400" y="666750"/>
            <a:ext cx="2960699" cy="477899"/>
          </a:xfrm>
          <a:prstGeom prst="rect">
            <a:avLst/>
          </a:prstGeom>
          <a:noFill/>
          <a:ln>
            <a:noFill/>
          </a:ln>
        </p:spPr>
        <p:txBody>
          <a:bodyPr anchorCtr="0" anchor="t" bIns="91425" lIns="91425" rIns="91425" tIns="91425">
            <a:noAutofit/>
          </a:bodyPr>
          <a:lstStyle/>
          <a:p>
            <a:pPr lvl="0" rtl="0">
              <a:spcBef>
                <a:spcPts val="600"/>
              </a:spcBef>
              <a:buNone/>
            </a:pPr>
            <a:r>
              <a:rPr lang="en" sz="1100" u="sng">
                <a:solidFill>
                  <a:schemeClr val="hlink"/>
                </a:solidFill>
                <a:latin typeface="Karla"/>
                <a:ea typeface="Karla"/>
                <a:cs typeface="Karla"/>
                <a:sym typeface="Karla"/>
                <a:hlinkClick r:id="rId4"/>
              </a:rPr>
              <a:t>https://docs.angularjs.org/guide/scope</a:t>
            </a:r>
            <a:r>
              <a:rPr lang="en" sz="1100">
                <a:solidFill>
                  <a:srgbClr val="999999"/>
                </a:solidFill>
                <a:latin typeface="Karla"/>
                <a:ea typeface="Karla"/>
                <a:cs typeface="Karla"/>
                <a:sym typeface="Karla"/>
              </a:rPr>
              <a:t> </a:t>
            </a:r>
          </a:p>
        </p:txBody>
      </p:sp>
    </p:spTree>
  </p:cSld>
  <p:clrMapOvr>
    <a:masterClrMapping/>
  </p:clrMapOvr>
  <p:transition spd="slow">
    <p:cut/>
  </p:transition>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DDC39"/>
        </a:solidFill>
      </p:bgPr>
    </p:bg>
    <p:spTree>
      <p:nvGrpSpPr>
        <p:cNvPr id="1013" name="Shape 1013"/>
        <p:cNvGrpSpPr/>
        <p:nvPr/>
      </p:nvGrpSpPr>
      <p:grpSpPr>
        <a:xfrm>
          <a:off x="0" y="0"/>
          <a:ext cx="0" cy="0"/>
          <a:chOff x="0" y="0"/>
          <a:chExt cx="0" cy="0"/>
        </a:xfrm>
      </p:grpSpPr>
      <p:sp>
        <p:nvSpPr>
          <p:cNvPr id="1014" name="Shape 1014"/>
          <p:cNvSpPr txBox="1"/>
          <p:nvPr>
            <p:ph type="title"/>
          </p:nvPr>
        </p:nvSpPr>
        <p:spPr>
          <a:xfrm>
            <a:off x="688600" y="512900"/>
            <a:ext cx="5543700" cy="409500"/>
          </a:xfrm>
          <a:prstGeom prst="rect">
            <a:avLst/>
          </a:prstGeom>
        </p:spPr>
        <p:txBody>
          <a:bodyPr anchorCtr="0" anchor="b" bIns="91425" lIns="91425" rIns="91425" tIns="91425">
            <a:noAutofit/>
          </a:bodyPr>
          <a:lstStyle/>
          <a:p>
            <a:pPr lvl="0" rtl="0">
              <a:spcBef>
                <a:spcPts val="0"/>
              </a:spcBef>
              <a:buNone/>
            </a:pPr>
            <a:r>
              <a:rPr lang="en" sz="2400"/>
              <a:t>Scope </a:t>
            </a:r>
            <a:r>
              <a:rPr lang="en" sz="2400">
                <a:latin typeface="Consolas"/>
                <a:ea typeface="Consolas"/>
                <a:cs typeface="Consolas"/>
                <a:sym typeface="Consolas"/>
              </a:rPr>
              <a:t>$watch</a:t>
            </a:r>
            <a:r>
              <a:rPr lang="en" sz="2400"/>
              <a:t> performance</a:t>
            </a:r>
          </a:p>
        </p:txBody>
      </p:sp>
      <p:grpSp>
        <p:nvGrpSpPr>
          <p:cNvPr id="1015" name="Shape 1015"/>
          <p:cNvGrpSpPr/>
          <p:nvPr/>
        </p:nvGrpSpPr>
        <p:grpSpPr>
          <a:xfrm>
            <a:off x="804459" y="1722602"/>
            <a:ext cx="215966" cy="342398"/>
            <a:chOff x="6718575" y="2318625"/>
            <a:chExt cx="256950" cy="407375"/>
          </a:xfrm>
        </p:grpSpPr>
        <p:sp>
          <p:nvSpPr>
            <p:cNvPr id="1016" name="Shape 1016"/>
            <p:cNvSpPr/>
            <p:nvPr/>
          </p:nvSpPr>
          <p:spPr>
            <a:xfrm>
              <a:off x="6795900" y="2673600"/>
              <a:ext cx="102300" cy="22550"/>
            </a:xfrm>
            <a:custGeom>
              <a:pathLst>
                <a:path extrusionOk="0" fill="none" h="902" w="4092">
                  <a:moveTo>
                    <a:pt x="4092" y="902"/>
                  </a:moveTo>
                  <a:lnTo>
                    <a:pt x="4092" y="1"/>
                  </a:lnTo>
                  <a:lnTo>
                    <a:pt x="0" y="1"/>
                  </a:lnTo>
                  <a:lnTo>
                    <a:pt x="0" y="902"/>
                  </a:lnTo>
                  <a:lnTo>
                    <a:pt x="4092" y="902"/>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17" name="Shape 1017"/>
            <p:cNvSpPr/>
            <p:nvPr/>
          </p:nvSpPr>
          <p:spPr>
            <a:xfrm>
              <a:off x="6795900" y="2650475"/>
              <a:ext cx="102300" cy="22550"/>
            </a:xfrm>
            <a:custGeom>
              <a:pathLst>
                <a:path extrusionOk="0" fill="none" h="902" w="4092">
                  <a:moveTo>
                    <a:pt x="4092" y="901"/>
                  </a:moveTo>
                  <a:lnTo>
                    <a:pt x="4092" y="0"/>
                  </a:lnTo>
                  <a:lnTo>
                    <a:pt x="0" y="0"/>
                  </a:lnTo>
                  <a:lnTo>
                    <a:pt x="0" y="901"/>
                  </a:lnTo>
                  <a:lnTo>
                    <a:pt x="4092" y="901"/>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18" name="Shape 1018"/>
            <p:cNvSpPr/>
            <p:nvPr/>
          </p:nvSpPr>
          <p:spPr>
            <a:xfrm>
              <a:off x="6795900" y="2696125"/>
              <a:ext cx="102300" cy="29875"/>
            </a:xfrm>
            <a:custGeom>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19" name="Shape 1019"/>
            <p:cNvSpPr/>
            <p:nvPr/>
          </p:nvSpPr>
          <p:spPr>
            <a:xfrm>
              <a:off x="6784925" y="2459275"/>
              <a:ext cx="35350" cy="166875"/>
            </a:xfrm>
            <a:custGeom>
              <a:pathLst>
                <a:path extrusionOk="0" fill="none" h="6675" w="1414">
                  <a:moveTo>
                    <a:pt x="1413" y="6674"/>
                  </a:moveTo>
                  <a:lnTo>
                    <a:pt x="1413" y="6674"/>
                  </a:lnTo>
                  <a:lnTo>
                    <a:pt x="585" y="2850"/>
                  </a:lnTo>
                  <a:lnTo>
                    <a:pt x="1" y="1"/>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20" name="Shape 1020"/>
            <p:cNvSpPr/>
            <p:nvPr/>
          </p:nvSpPr>
          <p:spPr>
            <a:xfrm>
              <a:off x="6718575" y="2318625"/>
              <a:ext cx="256950" cy="307525"/>
            </a:xfrm>
            <a:custGeom>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21" name="Shape 1021"/>
            <p:cNvSpPr/>
            <p:nvPr/>
          </p:nvSpPr>
          <p:spPr>
            <a:xfrm>
              <a:off x="6873825" y="2459275"/>
              <a:ext cx="35350" cy="166875"/>
            </a:xfrm>
            <a:custGeom>
              <a:pathLst>
                <a:path extrusionOk="0" fill="none" h="6675" w="1414">
                  <a:moveTo>
                    <a:pt x="1413" y="1"/>
                  </a:moveTo>
                  <a:lnTo>
                    <a:pt x="1413" y="1"/>
                  </a:lnTo>
                  <a:lnTo>
                    <a:pt x="829" y="2850"/>
                  </a:lnTo>
                  <a:lnTo>
                    <a:pt x="1" y="6674"/>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22" name="Shape 1022"/>
            <p:cNvSpPr/>
            <p:nvPr/>
          </p:nvSpPr>
          <p:spPr>
            <a:xfrm>
              <a:off x="6801975" y="2453200"/>
              <a:ext cx="90150" cy="19500"/>
            </a:xfrm>
            <a:custGeom>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23" name="Shape 1023"/>
            <p:cNvSpPr/>
            <p:nvPr/>
          </p:nvSpPr>
          <p:spPr>
            <a:xfrm>
              <a:off x="6795900" y="2628550"/>
              <a:ext cx="102300" cy="25"/>
            </a:xfrm>
            <a:custGeom>
              <a:pathLst>
                <a:path extrusionOk="0" fill="none" h="1" w="4092">
                  <a:moveTo>
                    <a:pt x="0" y="1"/>
                  </a:moveTo>
                  <a:lnTo>
                    <a:pt x="4092" y="1"/>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1024" name="Shape 1024"/>
          <p:cNvSpPr txBox="1"/>
          <p:nvPr/>
        </p:nvSpPr>
        <p:spPr>
          <a:xfrm>
            <a:off x="1112025" y="1615850"/>
            <a:ext cx="5905200" cy="601199"/>
          </a:xfrm>
          <a:prstGeom prst="rect">
            <a:avLst/>
          </a:prstGeom>
          <a:noFill/>
          <a:ln>
            <a:noFill/>
          </a:ln>
        </p:spPr>
        <p:txBody>
          <a:bodyPr anchorCtr="0" anchor="t" bIns="91425" lIns="91425" rIns="91425" tIns="91425">
            <a:noAutofit/>
          </a:bodyPr>
          <a:lstStyle/>
          <a:p>
            <a:pPr lvl="0" rtl="0">
              <a:lnSpc>
                <a:spcPct val="115000"/>
              </a:lnSpc>
              <a:spcBef>
                <a:spcPts val="0"/>
              </a:spcBef>
              <a:spcAft>
                <a:spcPts val="0"/>
              </a:spcAft>
              <a:buNone/>
            </a:pPr>
            <a:r>
              <a:rPr b="1" lang="en">
                <a:solidFill>
                  <a:schemeClr val="accent1"/>
                </a:solidFill>
                <a:latin typeface="Consolas"/>
                <a:ea typeface="Consolas"/>
                <a:cs typeface="Consolas"/>
                <a:sym typeface="Consolas"/>
              </a:rPr>
              <a:t>$watch(</a:t>
            </a:r>
            <a:r>
              <a:rPr b="1" i="1" lang="en">
                <a:solidFill>
                  <a:schemeClr val="accent1"/>
                </a:solidFill>
                <a:latin typeface="Consolas"/>
                <a:ea typeface="Consolas"/>
                <a:cs typeface="Consolas"/>
                <a:sym typeface="Consolas"/>
              </a:rPr>
              <a:t>expr</a:t>
            </a:r>
            <a:r>
              <a:rPr b="1" lang="en">
                <a:solidFill>
                  <a:schemeClr val="accent1"/>
                </a:solidFill>
                <a:latin typeface="Consolas"/>
                <a:ea typeface="Consolas"/>
                <a:cs typeface="Consolas"/>
                <a:sym typeface="Consolas"/>
              </a:rPr>
              <a:t>, </a:t>
            </a:r>
            <a:r>
              <a:rPr b="1" i="1" lang="en">
                <a:solidFill>
                  <a:schemeClr val="accent1"/>
                </a:solidFill>
                <a:latin typeface="Consolas"/>
                <a:ea typeface="Consolas"/>
                <a:cs typeface="Consolas"/>
                <a:sym typeface="Consolas"/>
              </a:rPr>
              <a:t>listener</a:t>
            </a:r>
            <a:r>
              <a:rPr b="1" lang="en">
                <a:solidFill>
                  <a:schemeClr val="accent1"/>
                </a:solidFill>
                <a:latin typeface="Consolas"/>
                <a:ea typeface="Consolas"/>
                <a:cs typeface="Consolas"/>
                <a:sym typeface="Consolas"/>
              </a:rPr>
              <a:t>)</a:t>
            </a:r>
            <a:r>
              <a:rPr b="1" lang="en">
                <a:solidFill>
                  <a:srgbClr val="999999"/>
                </a:solidFill>
                <a:latin typeface="Karla"/>
                <a:ea typeface="Karla"/>
                <a:cs typeface="Karla"/>
                <a:sym typeface="Karla"/>
              </a:rPr>
              <a:t> is the fastest.</a:t>
            </a:r>
          </a:p>
          <a:p>
            <a:pPr lvl="0" rtl="0">
              <a:lnSpc>
                <a:spcPct val="115000"/>
              </a:lnSpc>
              <a:spcBef>
                <a:spcPts val="0"/>
              </a:spcBef>
              <a:spcAft>
                <a:spcPts val="0"/>
              </a:spcAft>
              <a:buNone/>
            </a:pPr>
            <a:r>
              <a:rPr b="1" lang="en">
                <a:solidFill>
                  <a:srgbClr val="999999"/>
                </a:solidFill>
                <a:latin typeface="Karla"/>
                <a:ea typeface="Karla"/>
                <a:cs typeface="Karla"/>
                <a:sym typeface="Karla"/>
              </a:rPr>
              <a:t>If you need to have a watcher, try to use this one.</a:t>
            </a:r>
          </a:p>
        </p:txBody>
      </p:sp>
      <p:grpSp>
        <p:nvGrpSpPr>
          <p:cNvPr id="1025" name="Shape 1025"/>
          <p:cNvGrpSpPr/>
          <p:nvPr/>
        </p:nvGrpSpPr>
        <p:grpSpPr>
          <a:xfrm>
            <a:off x="804459" y="2637002"/>
            <a:ext cx="215966" cy="342398"/>
            <a:chOff x="6718575" y="2318625"/>
            <a:chExt cx="256950" cy="407375"/>
          </a:xfrm>
        </p:grpSpPr>
        <p:sp>
          <p:nvSpPr>
            <p:cNvPr id="1026" name="Shape 1026"/>
            <p:cNvSpPr/>
            <p:nvPr/>
          </p:nvSpPr>
          <p:spPr>
            <a:xfrm>
              <a:off x="6795900" y="2673600"/>
              <a:ext cx="102300" cy="22550"/>
            </a:xfrm>
            <a:custGeom>
              <a:pathLst>
                <a:path extrusionOk="0" fill="none" h="902" w="4092">
                  <a:moveTo>
                    <a:pt x="4092" y="902"/>
                  </a:moveTo>
                  <a:lnTo>
                    <a:pt x="4092" y="1"/>
                  </a:lnTo>
                  <a:lnTo>
                    <a:pt x="0" y="1"/>
                  </a:lnTo>
                  <a:lnTo>
                    <a:pt x="0" y="902"/>
                  </a:lnTo>
                  <a:lnTo>
                    <a:pt x="4092" y="902"/>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27" name="Shape 1027"/>
            <p:cNvSpPr/>
            <p:nvPr/>
          </p:nvSpPr>
          <p:spPr>
            <a:xfrm>
              <a:off x="6795900" y="2650475"/>
              <a:ext cx="102300" cy="22550"/>
            </a:xfrm>
            <a:custGeom>
              <a:pathLst>
                <a:path extrusionOk="0" fill="none" h="902" w="4092">
                  <a:moveTo>
                    <a:pt x="4092" y="901"/>
                  </a:moveTo>
                  <a:lnTo>
                    <a:pt x="4092" y="0"/>
                  </a:lnTo>
                  <a:lnTo>
                    <a:pt x="0" y="0"/>
                  </a:lnTo>
                  <a:lnTo>
                    <a:pt x="0" y="901"/>
                  </a:lnTo>
                  <a:lnTo>
                    <a:pt x="4092" y="901"/>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28" name="Shape 1028"/>
            <p:cNvSpPr/>
            <p:nvPr/>
          </p:nvSpPr>
          <p:spPr>
            <a:xfrm>
              <a:off x="6795900" y="2696125"/>
              <a:ext cx="102300" cy="29875"/>
            </a:xfrm>
            <a:custGeom>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29" name="Shape 1029"/>
            <p:cNvSpPr/>
            <p:nvPr/>
          </p:nvSpPr>
          <p:spPr>
            <a:xfrm>
              <a:off x="6784925" y="2459275"/>
              <a:ext cx="35350" cy="166875"/>
            </a:xfrm>
            <a:custGeom>
              <a:pathLst>
                <a:path extrusionOk="0" fill="none" h="6675" w="1414">
                  <a:moveTo>
                    <a:pt x="1413" y="6674"/>
                  </a:moveTo>
                  <a:lnTo>
                    <a:pt x="1413" y="6674"/>
                  </a:lnTo>
                  <a:lnTo>
                    <a:pt x="585" y="2850"/>
                  </a:lnTo>
                  <a:lnTo>
                    <a:pt x="1" y="1"/>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30" name="Shape 1030"/>
            <p:cNvSpPr/>
            <p:nvPr/>
          </p:nvSpPr>
          <p:spPr>
            <a:xfrm>
              <a:off x="6718575" y="2318625"/>
              <a:ext cx="256950" cy="307525"/>
            </a:xfrm>
            <a:custGeom>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31" name="Shape 1031"/>
            <p:cNvSpPr/>
            <p:nvPr/>
          </p:nvSpPr>
          <p:spPr>
            <a:xfrm>
              <a:off x="6873825" y="2459275"/>
              <a:ext cx="35350" cy="166875"/>
            </a:xfrm>
            <a:custGeom>
              <a:pathLst>
                <a:path extrusionOk="0" fill="none" h="6675" w="1414">
                  <a:moveTo>
                    <a:pt x="1413" y="1"/>
                  </a:moveTo>
                  <a:lnTo>
                    <a:pt x="1413" y="1"/>
                  </a:lnTo>
                  <a:lnTo>
                    <a:pt x="829" y="2850"/>
                  </a:lnTo>
                  <a:lnTo>
                    <a:pt x="1" y="6674"/>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32" name="Shape 1032"/>
            <p:cNvSpPr/>
            <p:nvPr/>
          </p:nvSpPr>
          <p:spPr>
            <a:xfrm>
              <a:off x="6801975" y="2453200"/>
              <a:ext cx="90150" cy="19500"/>
            </a:xfrm>
            <a:custGeom>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33" name="Shape 1033"/>
            <p:cNvSpPr/>
            <p:nvPr/>
          </p:nvSpPr>
          <p:spPr>
            <a:xfrm>
              <a:off x="6795900" y="2628550"/>
              <a:ext cx="102300" cy="25"/>
            </a:xfrm>
            <a:custGeom>
              <a:pathLst>
                <a:path extrusionOk="0" fill="none" h="1" w="4092">
                  <a:moveTo>
                    <a:pt x="0" y="1"/>
                  </a:moveTo>
                  <a:lnTo>
                    <a:pt x="4092" y="1"/>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1034" name="Shape 1034"/>
          <p:cNvSpPr txBox="1"/>
          <p:nvPr/>
        </p:nvSpPr>
        <p:spPr>
          <a:xfrm>
            <a:off x="1112025" y="2530250"/>
            <a:ext cx="5905200" cy="601199"/>
          </a:xfrm>
          <a:prstGeom prst="rect">
            <a:avLst/>
          </a:prstGeom>
          <a:noFill/>
          <a:ln>
            <a:noFill/>
          </a:ln>
        </p:spPr>
        <p:txBody>
          <a:bodyPr anchorCtr="0" anchor="t" bIns="91425" lIns="91425" rIns="91425" tIns="91425">
            <a:noAutofit/>
          </a:bodyPr>
          <a:lstStyle/>
          <a:p>
            <a:pPr lvl="0" rtl="0">
              <a:lnSpc>
                <a:spcPct val="115000"/>
              </a:lnSpc>
              <a:spcBef>
                <a:spcPts val="0"/>
              </a:spcBef>
              <a:spcAft>
                <a:spcPts val="0"/>
              </a:spcAft>
              <a:buNone/>
            </a:pPr>
            <a:r>
              <a:rPr b="1" lang="en">
                <a:solidFill>
                  <a:schemeClr val="accent1"/>
                </a:solidFill>
                <a:latin typeface="Consolas"/>
                <a:ea typeface="Consolas"/>
                <a:cs typeface="Consolas"/>
                <a:sym typeface="Consolas"/>
              </a:rPr>
              <a:t>$watch(</a:t>
            </a:r>
            <a:r>
              <a:rPr b="1" i="1" lang="en">
                <a:solidFill>
                  <a:schemeClr val="accent1"/>
                </a:solidFill>
                <a:latin typeface="Consolas"/>
                <a:ea typeface="Consolas"/>
                <a:cs typeface="Consolas"/>
                <a:sym typeface="Consolas"/>
              </a:rPr>
              <a:t>expr</a:t>
            </a:r>
            <a:r>
              <a:rPr b="1" lang="en">
                <a:solidFill>
                  <a:schemeClr val="accent1"/>
                </a:solidFill>
                <a:latin typeface="Consolas"/>
                <a:ea typeface="Consolas"/>
                <a:cs typeface="Consolas"/>
                <a:sym typeface="Consolas"/>
              </a:rPr>
              <a:t>, </a:t>
            </a:r>
            <a:r>
              <a:rPr b="1" i="1" lang="en">
                <a:solidFill>
                  <a:schemeClr val="accent1"/>
                </a:solidFill>
                <a:latin typeface="Consolas"/>
                <a:ea typeface="Consolas"/>
                <a:cs typeface="Consolas"/>
                <a:sym typeface="Consolas"/>
              </a:rPr>
              <a:t>listener, </a:t>
            </a:r>
            <a:r>
              <a:rPr b="1" i="1" lang="en">
                <a:solidFill>
                  <a:srgbClr val="FF9800"/>
                </a:solidFill>
                <a:latin typeface="Consolas"/>
                <a:ea typeface="Consolas"/>
                <a:cs typeface="Consolas"/>
                <a:sym typeface="Consolas"/>
              </a:rPr>
              <a:t>true</a:t>
            </a:r>
            <a:r>
              <a:rPr b="1" lang="en">
                <a:solidFill>
                  <a:schemeClr val="accent1"/>
                </a:solidFill>
                <a:latin typeface="Consolas"/>
                <a:ea typeface="Consolas"/>
                <a:cs typeface="Consolas"/>
                <a:sym typeface="Consolas"/>
              </a:rPr>
              <a:t>)</a:t>
            </a:r>
            <a:r>
              <a:rPr b="1" lang="en">
                <a:solidFill>
                  <a:srgbClr val="999999"/>
                </a:solidFill>
                <a:latin typeface="Karla"/>
                <a:ea typeface="Karla"/>
                <a:cs typeface="Karla"/>
                <a:sym typeface="Karla"/>
              </a:rPr>
              <a:t> is the slowest.</a:t>
            </a:r>
          </a:p>
          <a:p>
            <a:pPr lvl="0" rtl="0">
              <a:lnSpc>
                <a:spcPct val="115000"/>
              </a:lnSpc>
              <a:spcBef>
                <a:spcPts val="0"/>
              </a:spcBef>
              <a:spcAft>
                <a:spcPts val="0"/>
              </a:spcAft>
              <a:buNone/>
            </a:pPr>
            <a:r>
              <a:rPr b="1" lang="en">
                <a:solidFill>
                  <a:srgbClr val="999999"/>
                </a:solidFill>
                <a:latin typeface="Karla"/>
                <a:ea typeface="Karla"/>
                <a:cs typeface="Karla"/>
                <a:sym typeface="Karla"/>
              </a:rPr>
              <a:t>Avoid using it.</a:t>
            </a:r>
          </a:p>
        </p:txBody>
      </p:sp>
      <p:grpSp>
        <p:nvGrpSpPr>
          <p:cNvPr id="1035" name="Shape 1035"/>
          <p:cNvGrpSpPr/>
          <p:nvPr/>
        </p:nvGrpSpPr>
        <p:grpSpPr>
          <a:xfrm>
            <a:off x="804459" y="3551402"/>
            <a:ext cx="215966" cy="342398"/>
            <a:chOff x="6718575" y="2318625"/>
            <a:chExt cx="256950" cy="407375"/>
          </a:xfrm>
        </p:grpSpPr>
        <p:sp>
          <p:nvSpPr>
            <p:cNvPr id="1036" name="Shape 1036"/>
            <p:cNvSpPr/>
            <p:nvPr/>
          </p:nvSpPr>
          <p:spPr>
            <a:xfrm>
              <a:off x="6795900" y="2673600"/>
              <a:ext cx="102300" cy="22550"/>
            </a:xfrm>
            <a:custGeom>
              <a:pathLst>
                <a:path extrusionOk="0" fill="none" h="902" w="4092">
                  <a:moveTo>
                    <a:pt x="4092" y="902"/>
                  </a:moveTo>
                  <a:lnTo>
                    <a:pt x="4092" y="1"/>
                  </a:lnTo>
                  <a:lnTo>
                    <a:pt x="0" y="1"/>
                  </a:lnTo>
                  <a:lnTo>
                    <a:pt x="0" y="902"/>
                  </a:lnTo>
                  <a:lnTo>
                    <a:pt x="4092" y="902"/>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37" name="Shape 1037"/>
            <p:cNvSpPr/>
            <p:nvPr/>
          </p:nvSpPr>
          <p:spPr>
            <a:xfrm>
              <a:off x="6795900" y="2650475"/>
              <a:ext cx="102300" cy="22550"/>
            </a:xfrm>
            <a:custGeom>
              <a:pathLst>
                <a:path extrusionOk="0" fill="none" h="902" w="4092">
                  <a:moveTo>
                    <a:pt x="4092" y="901"/>
                  </a:moveTo>
                  <a:lnTo>
                    <a:pt x="4092" y="0"/>
                  </a:lnTo>
                  <a:lnTo>
                    <a:pt x="0" y="0"/>
                  </a:lnTo>
                  <a:lnTo>
                    <a:pt x="0" y="901"/>
                  </a:lnTo>
                  <a:lnTo>
                    <a:pt x="4092" y="901"/>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38" name="Shape 1038"/>
            <p:cNvSpPr/>
            <p:nvPr/>
          </p:nvSpPr>
          <p:spPr>
            <a:xfrm>
              <a:off x="6795900" y="2696125"/>
              <a:ext cx="102300" cy="29875"/>
            </a:xfrm>
            <a:custGeom>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39" name="Shape 1039"/>
            <p:cNvSpPr/>
            <p:nvPr/>
          </p:nvSpPr>
          <p:spPr>
            <a:xfrm>
              <a:off x="6784925" y="2459275"/>
              <a:ext cx="35350" cy="166875"/>
            </a:xfrm>
            <a:custGeom>
              <a:pathLst>
                <a:path extrusionOk="0" fill="none" h="6675" w="1414">
                  <a:moveTo>
                    <a:pt x="1413" y="6674"/>
                  </a:moveTo>
                  <a:lnTo>
                    <a:pt x="1413" y="6674"/>
                  </a:lnTo>
                  <a:lnTo>
                    <a:pt x="585" y="2850"/>
                  </a:lnTo>
                  <a:lnTo>
                    <a:pt x="1" y="1"/>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40" name="Shape 1040"/>
            <p:cNvSpPr/>
            <p:nvPr/>
          </p:nvSpPr>
          <p:spPr>
            <a:xfrm>
              <a:off x="6718575" y="2318625"/>
              <a:ext cx="256950" cy="307525"/>
            </a:xfrm>
            <a:custGeom>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41" name="Shape 1041"/>
            <p:cNvSpPr/>
            <p:nvPr/>
          </p:nvSpPr>
          <p:spPr>
            <a:xfrm>
              <a:off x="6873825" y="2459275"/>
              <a:ext cx="35350" cy="166875"/>
            </a:xfrm>
            <a:custGeom>
              <a:pathLst>
                <a:path extrusionOk="0" fill="none" h="6675" w="1414">
                  <a:moveTo>
                    <a:pt x="1413" y="1"/>
                  </a:moveTo>
                  <a:lnTo>
                    <a:pt x="1413" y="1"/>
                  </a:lnTo>
                  <a:lnTo>
                    <a:pt x="829" y="2850"/>
                  </a:lnTo>
                  <a:lnTo>
                    <a:pt x="1" y="6674"/>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42" name="Shape 1042"/>
            <p:cNvSpPr/>
            <p:nvPr/>
          </p:nvSpPr>
          <p:spPr>
            <a:xfrm>
              <a:off x="6801975" y="2453200"/>
              <a:ext cx="90150" cy="19500"/>
            </a:xfrm>
            <a:custGeom>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43" name="Shape 1043"/>
            <p:cNvSpPr/>
            <p:nvPr/>
          </p:nvSpPr>
          <p:spPr>
            <a:xfrm>
              <a:off x="6795900" y="2628550"/>
              <a:ext cx="102300" cy="25"/>
            </a:xfrm>
            <a:custGeom>
              <a:pathLst>
                <a:path extrusionOk="0" fill="none" h="1" w="4092">
                  <a:moveTo>
                    <a:pt x="0" y="1"/>
                  </a:moveTo>
                  <a:lnTo>
                    <a:pt x="4092" y="1"/>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1044" name="Shape 1044"/>
          <p:cNvSpPr txBox="1"/>
          <p:nvPr/>
        </p:nvSpPr>
        <p:spPr>
          <a:xfrm>
            <a:off x="1112025" y="3444650"/>
            <a:ext cx="5905200" cy="1064099"/>
          </a:xfrm>
          <a:prstGeom prst="rect">
            <a:avLst/>
          </a:prstGeom>
          <a:noFill/>
          <a:ln>
            <a:noFill/>
          </a:ln>
        </p:spPr>
        <p:txBody>
          <a:bodyPr anchorCtr="0" anchor="t" bIns="91425" lIns="91425" rIns="91425" tIns="91425">
            <a:noAutofit/>
          </a:bodyPr>
          <a:lstStyle/>
          <a:p>
            <a:pPr lvl="0" rtl="0">
              <a:lnSpc>
                <a:spcPct val="115000"/>
              </a:lnSpc>
              <a:spcBef>
                <a:spcPts val="0"/>
              </a:spcBef>
              <a:spcAft>
                <a:spcPts val="0"/>
              </a:spcAft>
              <a:buNone/>
            </a:pPr>
            <a:r>
              <a:rPr b="1" lang="en">
                <a:solidFill>
                  <a:srgbClr val="999999"/>
                </a:solidFill>
                <a:latin typeface="Karla"/>
                <a:ea typeface="Karla"/>
                <a:cs typeface="Karla"/>
                <a:sym typeface="Karla"/>
              </a:rPr>
              <a:t>If </a:t>
            </a:r>
            <a:r>
              <a:rPr b="1" lang="en">
                <a:solidFill>
                  <a:srgbClr val="999999"/>
                </a:solidFill>
                <a:latin typeface="Consolas"/>
                <a:ea typeface="Consolas"/>
                <a:cs typeface="Consolas"/>
                <a:sym typeface="Consolas"/>
              </a:rPr>
              <a:t>$watch(</a:t>
            </a:r>
            <a:r>
              <a:rPr b="1" i="1" lang="en">
                <a:solidFill>
                  <a:srgbClr val="999999"/>
                </a:solidFill>
                <a:latin typeface="Consolas"/>
                <a:ea typeface="Consolas"/>
                <a:cs typeface="Consolas"/>
                <a:sym typeface="Consolas"/>
              </a:rPr>
              <a:t>expr</a:t>
            </a:r>
            <a:r>
              <a:rPr b="1" lang="en">
                <a:solidFill>
                  <a:srgbClr val="999999"/>
                </a:solidFill>
                <a:latin typeface="Consolas"/>
                <a:ea typeface="Consolas"/>
                <a:cs typeface="Consolas"/>
                <a:sym typeface="Consolas"/>
              </a:rPr>
              <a:t>, </a:t>
            </a:r>
            <a:r>
              <a:rPr b="1" i="1" lang="en">
                <a:solidFill>
                  <a:srgbClr val="999999"/>
                </a:solidFill>
                <a:latin typeface="Consolas"/>
                <a:ea typeface="Consolas"/>
                <a:cs typeface="Consolas"/>
                <a:sym typeface="Consolas"/>
              </a:rPr>
              <a:t>listener</a:t>
            </a:r>
            <a:r>
              <a:rPr b="1" lang="en">
                <a:solidFill>
                  <a:srgbClr val="999999"/>
                </a:solidFill>
                <a:latin typeface="Consolas"/>
                <a:ea typeface="Consolas"/>
                <a:cs typeface="Consolas"/>
                <a:sym typeface="Consolas"/>
              </a:rPr>
              <a:t>)</a:t>
            </a:r>
            <a:r>
              <a:rPr b="1" lang="en">
                <a:solidFill>
                  <a:srgbClr val="999999"/>
                </a:solidFill>
                <a:latin typeface="Karla"/>
                <a:ea typeface="Karla"/>
                <a:cs typeface="Karla"/>
                <a:sym typeface="Karla"/>
              </a:rPr>
              <a:t> is not enough, you can try to use </a:t>
            </a:r>
            <a:r>
              <a:rPr b="1" lang="en">
                <a:solidFill>
                  <a:schemeClr val="accent1"/>
                </a:solidFill>
                <a:latin typeface="Consolas"/>
                <a:ea typeface="Consolas"/>
                <a:cs typeface="Consolas"/>
                <a:sym typeface="Consolas"/>
              </a:rPr>
              <a:t>$watchCollection(</a:t>
            </a:r>
            <a:r>
              <a:rPr b="1" i="1" lang="en">
                <a:solidFill>
                  <a:schemeClr val="accent1"/>
                </a:solidFill>
                <a:latin typeface="Consolas"/>
                <a:ea typeface="Consolas"/>
                <a:cs typeface="Consolas"/>
                <a:sym typeface="Consolas"/>
              </a:rPr>
              <a:t>obj</a:t>
            </a:r>
            <a:r>
              <a:rPr b="1" lang="en">
                <a:solidFill>
                  <a:schemeClr val="accent1"/>
                </a:solidFill>
                <a:latin typeface="Consolas"/>
                <a:ea typeface="Consolas"/>
                <a:cs typeface="Consolas"/>
                <a:sym typeface="Consolas"/>
              </a:rPr>
              <a:t>, </a:t>
            </a:r>
            <a:r>
              <a:rPr b="1" i="1" lang="en">
                <a:solidFill>
                  <a:schemeClr val="accent1"/>
                </a:solidFill>
                <a:latin typeface="Consolas"/>
                <a:ea typeface="Consolas"/>
                <a:cs typeface="Consolas"/>
                <a:sym typeface="Consolas"/>
              </a:rPr>
              <a:t>listener</a:t>
            </a:r>
            <a:r>
              <a:rPr b="1" lang="en">
                <a:solidFill>
                  <a:schemeClr val="accent1"/>
                </a:solidFill>
                <a:latin typeface="Consolas"/>
                <a:ea typeface="Consolas"/>
                <a:cs typeface="Consolas"/>
                <a:sym typeface="Consolas"/>
              </a:rPr>
              <a:t>)</a:t>
            </a:r>
            <a:r>
              <a:rPr b="1" lang="en">
                <a:solidFill>
                  <a:srgbClr val="999999"/>
                </a:solidFill>
                <a:latin typeface="Karla"/>
                <a:ea typeface="Karla"/>
                <a:cs typeface="Karla"/>
                <a:sym typeface="Karla"/>
              </a:rPr>
              <a:t>.</a:t>
            </a:r>
          </a:p>
          <a:p>
            <a:pPr lvl="0" rtl="0">
              <a:lnSpc>
                <a:spcPct val="115000"/>
              </a:lnSpc>
              <a:spcBef>
                <a:spcPts val="1000"/>
              </a:spcBef>
              <a:spcAft>
                <a:spcPts val="0"/>
              </a:spcAft>
              <a:buNone/>
            </a:pPr>
            <a:r>
              <a:rPr b="1" lang="en">
                <a:solidFill>
                  <a:srgbClr val="999999"/>
                </a:solidFill>
                <a:latin typeface="Karla"/>
                <a:ea typeface="Karla"/>
                <a:cs typeface="Karla"/>
                <a:sym typeface="Karla"/>
              </a:rPr>
              <a:t>Speed will be somewhere in the middle.</a:t>
            </a:r>
          </a:p>
        </p:txBody>
      </p:sp>
      <p:sp>
        <p:nvSpPr>
          <p:cNvPr id="1045" name="Shape 1045"/>
          <p:cNvSpPr txBox="1"/>
          <p:nvPr/>
        </p:nvSpPr>
        <p:spPr>
          <a:xfrm>
            <a:off x="688600" y="742950"/>
            <a:ext cx="2960699" cy="477899"/>
          </a:xfrm>
          <a:prstGeom prst="rect">
            <a:avLst/>
          </a:prstGeom>
          <a:noFill/>
          <a:ln>
            <a:noFill/>
          </a:ln>
        </p:spPr>
        <p:txBody>
          <a:bodyPr anchorCtr="0" anchor="t" bIns="91425" lIns="91425" rIns="91425" tIns="91425">
            <a:noAutofit/>
          </a:bodyPr>
          <a:lstStyle/>
          <a:p>
            <a:pPr lvl="0" rtl="0">
              <a:spcBef>
                <a:spcPts val="600"/>
              </a:spcBef>
              <a:buNone/>
            </a:pPr>
            <a:r>
              <a:rPr lang="en" sz="1100" u="sng">
                <a:solidFill>
                  <a:schemeClr val="hlink"/>
                </a:solidFill>
                <a:latin typeface="Karla"/>
                <a:ea typeface="Karla"/>
                <a:cs typeface="Karla"/>
                <a:sym typeface="Karla"/>
                <a:hlinkClick r:id="rId3"/>
              </a:rPr>
              <a:t>https://docs.angularjs.org/guide/scope</a:t>
            </a:r>
            <a:r>
              <a:rPr lang="en" sz="1100">
                <a:solidFill>
                  <a:srgbClr val="999999"/>
                </a:solidFill>
                <a:latin typeface="Karla"/>
                <a:ea typeface="Karla"/>
                <a:cs typeface="Karla"/>
                <a:sym typeface="Karla"/>
              </a:rPr>
              <a:t> </a:t>
            </a:r>
          </a:p>
        </p:txBody>
      </p:sp>
    </p:spTree>
  </p:cSld>
  <p:clrMapOvr>
    <a:masterClrMapping/>
  </p:clrMapOvr>
  <p:transition spd="slow">
    <p:cut/>
  </p:transition>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DDC39"/>
        </a:solidFill>
      </p:bgPr>
    </p:bg>
    <p:spTree>
      <p:nvGrpSpPr>
        <p:cNvPr id="1049" name="Shape 1049"/>
        <p:cNvGrpSpPr/>
        <p:nvPr/>
      </p:nvGrpSpPr>
      <p:grpSpPr>
        <a:xfrm>
          <a:off x="0" y="0"/>
          <a:ext cx="0" cy="0"/>
          <a:chOff x="0" y="0"/>
          <a:chExt cx="0" cy="0"/>
        </a:xfrm>
      </p:grpSpPr>
      <p:sp>
        <p:nvSpPr>
          <p:cNvPr id="1050" name="Shape 1050"/>
          <p:cNvSpPr txBox="1"/>
          <p:nvPr>
            <p:ph type="title"/>
          </p:nvPr>
        </p:nvSpPr>
        <p:spPr>
          <a:xfrm>
            <a:off x="460000" y="436700"/>
            <a:ext cx="6450900" cy="409500"/>
          </a:xfrm>
          <a:prstGeom prst="rect">
            <a:avLst/>
          </a:prstGeom>
        </p:spPr>
        <p:txBody>
          <a:bodyPr anchorCtr="0" anchor="b" bIns="91425" lIns="91425" rIns="91425" tIns="91425">
            <a:noAutofit/>
          </a:bodyPr>
          <a:lstStyle/>
          <a:p>
            <a:pPr lvl="0" rtl="0">
              <a:spcBef>
                <a:spcPts val="0"/>
              </a:spcBef>
              <a:buNone/>
            </a:pPr>
            <a:r>
              <a:rPr lang="en" sz="2400"/>
              <a:t>Integration with the browser event loop</a:t>
            </a:r>
          </a:p>
        </p:txBody>
      </p:sp>
      <p:sp>
        <p:nvSpPr>
          <p:cNvPr id="1051" name="Shape 1051"/>
          <p:cNvSpPr txBox="1"/>
          <p:nvPr/>
        </p:nvSpPr>
        <p:spPr>
          <a:xfrm>
            <a:off x="460000" y="666750"/>
            <a:ext cx="2960699" cy="477899"/>
          </a:xfrm>
          <a:prstGeom prst="rect">
            <a:avLst/>
          </a:prstGeom>
          <a:noFill/>
          <a:ln>
            <a:noFill/>
          </a:ln>
        </p:spPr>
        <p:txBody>
          <a:bodyPr anchorCtr="0" anchor="t" bIns="91425" lIns="91425" rIns="91425" tIns="91425">
            <a:noAutofit/>
          </a:bodyPr>
          <a:lstStyle/>
          <a:p>
            <a:pPr lvl="0" rtl="0">
              <a:spcBef>
                <a:spcPts val="600"/>
              </a:spcBef>
              <a:buNone/>
            </a:pPr>
            <a:r>
              <a:rPr lang="en" sz="1100" u="sng">
                <a:solidFill>
                  <a:schemeClr val="hlink"/>
                </a:solidFill>
                <a:latin typeface="Karla"/>
                <a:ea typeface="Karla"/>
                <a:cs typeface="Karla"/>
                <a:sym typeface="Karla"/>
                <a:hlinkClick r:id="rId3"/>
              </a:rPr>
              <a:t>https://docs.angularjs.org/guide/scope</a:t>
            </a:r>
            <a:r>
              <a:rPr lang="en" sz="1100">
                <a:solidFill>
                  <a:srgbClr val="999999"/>
                </a:solidFill>
                <a:latin typeface="Karla"/>
                <a:ea typeface="Karla"/>
                <a:cs typeface="Karla"/>
                <a:sym typeface="Karla"/>
              </a:rPr>
              <a:t> </a:t>
            </a:r>
          </a:p>
        </p:txBody>
      </p:sp>
      <p:pic>
        <p:nvPicPr>
          <p:cNvPr id="1052" name="Shape 1052"/>
          <p:cNvPicPr preferRelativeResize="0"/>
          <p:nvPr/>
        </p:nvPicPr>
        <p:blipFill>
          <a:blip r:embed="rId4">
            <a:alphaModFix/>
          </a:blip>
          <a:stretch>
            <a:fillRect/>
          </a:stretch>
        </p:blipFill>
        <p:spPr>
          <a:xfrm>
            <a:off x="1065125" y="1503725"/>
            <a:ext cx="4033100" cy="3091299"/>
          </a:xfrm>
          <a:prstGeom prst="rect">
            <a:avLst/>
          </a:prstGeom>
          <a:noFill/>
          <a:ln>
            <a:noFill/>
          </a:ln>
        </p:spPr>
      </p:pic>
      <p:cxnSp>
        <p:nvCxnSpPr>
          <p:cNvPr id="1053" name="Shape 1053"/>
          <p:cNvCxnSpPr>
            <a:stCxn id="1054" idx="1"/>
          </p:cNvCxnSpPr>
          <p:nvPr/>
        </p:nvCxnSpPr>
        <p:spPr>
          <a:xfrm flipH="1">
            <a:off x="4636425" y="1690074"/>
            <a:ext cx="1131900" cy="573900"/>
          </a:xfrm>
          <a:prstGeom prst="straightConnector1">
            <a:avLst/>
          </a:prstGeom>
          <a:noFill/>
          <a:ln cap="flat" cmpd="sng" w="19050">
            <a:solidFill>
              <a:schemeClr val="accent1"/>
            </a:solidFill>
            <a:prstDash val="solid"/>
            <a:round/>
            <a:headEnd len="lg" w="lg" type="none"/>
            <a:tailEnd len="lg" w="lg" type="triangle"/>
          </a:ln>
        </p:spPr>
      </p:cxnSp>
      <p:sp>
        <p:nvSpPr>
          <p:cNvPr id="1054" name="Shape 1054"/>
          <p:cNvSpPr txBox="1"/>
          <p:nvPr/>
        </p:nvSpPr>
        <p:spPr>
          <a:xfrm>
            <a:off x="5768325" y="1264525"/>
            <a:ext cx="1122900" cy="851099"/>
          </a:xfrm>
          <a:prstGeom prst="rect">
            <a:avLst/>
          </a:prstGeom>
          <a:solidFill>
            <a:srgbClr val="F3F3F3"/>
          </a:solidFill>
          <a:ln cap="flat" cmpd="sng" w="19050">
            <a:solidFill>
              <a:schemeClr val="accent1"/>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b="1" lang="en">
                <a:solidFill>
                  <a:srgbClr val="666666"/>
                </a:solidFill>
                <a:latin typeface="Karla"/>
                <a:ea typeface="Karla"/>
                <a:cs typeface="Karla"/>
                <a:sym typeface="Karla"/>
              </a:rPr>
              <a:t>Angular execution context</a:t>
            </a:r>
          </a:p>
        </p:txBody>
      </p:sp>
      <p:sp>
        <p:nvSpPr>
          <p:cNvPr id="1055" name="Shape 1055"/>
          <p:cNvSpPr txBox="1"/>
          <p:nvPr/>
        </p:nvSpPr>
        <p:spPr>
          <a:xfrm>
            <a:off x="5886050" y="3309500"/>
            <a:ext cx="1566599" cy="611399"/>
          </a:xfrm>
          <a:prstGeom prst="rect">
            <a:avLst/>
          </a:prstGeom>
          <a:solidFill>
            <a:srgbClr val="F3F3F3"/>
          </a:solidFill>
          <a:ln cap="flat" cmpd="sng" w="19050">
            <a:solidFill>
              <a:schemeClr val="accent1"/>
            </a:solidFill>
            <a:prstDash val="solid"/>
            <a:round/>
            <a:headEnd len="med" w="med" type="none"/>
            <a:tailEnd len="med" w="med" type="none"/>
          </a:ln>
        </p:spPr>
        <p:txBody>
          <a:bodyPr anchorCtr="0" anchor="t" bIns="91425" lIns="91425" rIns="91425" tIns="91425">
            <a:noAutofit/>
          </a:bodyPr>
          <a:lstStyle/>
          <a:p>
            <a:pPr indent="0" lvl="0" marL="457200" rtl="0">
              <a:spcBef>
                <a:spcPts val="0"/>
              </a:spcBef>
              <a:buNone/>
            </a:pPr>
            <a:r>
              <a:rPr b="1" i="1" lang="en" u="sng">
                <a:solidFill>
                  <a:schemeClr val="hlink"/>
                </a:solidFill>
                <a:latin typeface="Karla"/>
                <a:ea typeface="Karla"/>
                <a:cs typeface="Karla"/>
                <a:sym typeface="Karla"/>
                <a:hlinkClick r:id="rId5"/>
              </a:rPr>
              <a:t>max 10 iterations</a:t>
            </a:r>
          </a:p>
        </p:txBody>
      </p:sp>
      <p:cxnSp>
        <p:nvCxnSpPr>
          <p:cNvPr id="1056" name="Shape 1056"/>
          <p:cNvCxnSpPr>
            <a:stCxn id="1055" idx="1"/>
          </p:cNvCxnSpPr>
          <p:nvPr/>
        </p:nvCxnSpPr>
        <p:spPr>
          <a:xfrm rot="10800000">
            <a:off x="4808450" y="3386599"/>
            <a:ext cx="1077600" cy="228600"/>
          </a:xfrm>
          <a:prstGeom prst="straightConnector1">
            <a:avLst/>
          </a:prstGeom>
          <a:noFill/>
          <a:ln cap="flat" cmpd="sng" w="19050">
            <a:solidFill>
              <a:schemeClr val="accent1"/>
            </a:solidFill>
            <a:prstDash val="solid"/>
            <a:round/>
            <a:headEnd len="lg" w="lg" type="none"/>
            <a:tailEnd len="lg" w="lg" type="triangle"/>
          </a:ln>
        </p:spPr>
      </p:cxnSp>
      <p:grpSp>
        <p:nvGrpSpPr>
          <p:cNvPr id="1057" name="Shape 1057"/>
          <p:cNvGrpSpPr/>
          <p:nvPr/>
        </p:nvGrpSpPr>
        <p:grpSpPr>
          <a:xfrm>
            <a:off x="6016975" y="3451942"/>
            <a:ext cx="304008" cy="326513"/>
            <a:chOff x="616425" y="2329600"/>
            <a:chExt cx="361700" cy="388475"/>
          </a:xfrm>
        </p:grpSpPr>
        <p:sp>
          <p:nvSpPr>
            <p:cNvPr id="1058" name="Shape 1058"/>
            <p:cNvSpPr/>
            <p:nvPr/>
          </p:nvSpPr>
          <p:spPr>
            <a:xfrm>
              <a:off x="616425" y="2329600"/>
              <a:ext cx="361700" cy="388475"/>
            </a:xfrm>
            <a:custGeom>
              <a:pathLst>
                <a:path extrusionOk="0" fill="none" h="15539" w="14468">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59" name="Shape 1059"/>
            <p:cNvSpPr/>
            <p:nvPr/>
          </p:nvSpPr>
          <p:spPr>
            <a:xfrm>
              <a:off x="704725" y="2545750"/>
              <a:ext cx="185125" cy="25"/>
            </a:xfrm>
            <a:custGeom>
              <a:pathLst>
                <a:path extrusionOk="0" fill="none" h="1" w="7405">
                  <a:moveTo>
                    <a:pt x="7404" y="0"/>
                  </a:moveTo>
                  <a:lnTo>
                    <a:pt x="0" y="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60" name="Shape 1060"/>
            <p:cNvSpPr/>
            <p:nvPr/>
          </p:nvSpPr>
          <p:spPr>
            <a:xfrm>
              <a:off x="811875" y="2626125"/>
              <a:ext cx="31075" cy="31075"/>
            </a:xfrm>
            <a:custGeom>
              <a:pathLst>
                <a:path extrusionOk="0" fill="none" h="1243" w="1243">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61" name="Shape 1061"/>
            <p:cNvSpPr/>
            <p:nvPr/>
          </p:nvSpPr>
          <p:spPr>
            <a:xfrm>
              <a:off x="751000" y="2568275"/>
              <a:ext cx="54200" cy="53600"/>
            </a:xfrm>
            <a:custGeom>
              <a:pathLst>
                <a:path extrusionOk="0" fill="none" h="2144" w="2168">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62" name="Shape 1062"/>
            <p:cNvSpPr/>
            <p:nvPr/>
          </p:nvSpPr>
          <p:spPr>
            <a:xfrm>
              <a:off x="769875" y="2662650"/>
              <a:ext cx="23775" cy="23775"/>
            </a:xfrm>
            <a:custGeom>
              <a:pathLst>
                <a:path extrusionOk="0" fill="none" h="951" w="951">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63" name="Shape 1063"/>
            <p:cNvSpPr/>
            <p:nvPr/>
          </p:nvSpPr>
          <p:spPr>
            <a:xfrm>
              <a:off x="799700" y="2503125"/>
              <a:ext cx="24375" cy="23775"/>
            </a:xfrm>
            <a:custGeom>
              <a:pathLst>
                <a:path extrusionOk="0" fill="none" h="951" w="975">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64" name="Shape 1064"/>
            <p:cNvSpPr/>
            <p:nvPr/>
          </p:nvSpPr>
          <p:spPr>
            <a:xfrm>
              <a:off x="766825" y="2388050"/>
              <a:ext cx="60925" cy="25"/>
            </a:xfrm>
            <a:custGeom>
              <a:pathLst>
                <a:path extrusionOk="0" fill="none" h="1" w="2437">
                  <a:moveTo>
                    <a:pt x="2436" y="0"/>
                  </a:moveTo>
                  <a:lnTo>
                    <a:pt x="1" y="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65" name="Shape 1065"/>
            <p:cNvSpPr/>
            <p:nvPr/>
          </p:nvSpPr>
          <p:spPr>
            <a:xfrm>
              <a:off x="769875" y="2456250"/>
              <a:ext cx="31075" cy="31075"/>
            </a:xfrm>
            <a:custGeom>
              <a:pathLst>
                <a:path extrusionOk="0" fill="none" h="1243" w="1243">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transition spd="slow">
    <p:cut/>
  </p:transition>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DDC39"/>
        </a:solidFill>
      </p:bgPr>
    </p:bg>
    <p:spTree>
      <p:nvGrpSpPr>
        <p:cNvPr id="1069" name="Shape 1069"/>
        <p:cNvGrpSpPr/>
        <p:nvPr/>
      </p:nvGrpSpPr>
      <p:grpSpPr>
        <a:xfrm>
          <a:off x="0" y="0"/>
          <a:ext cx="0" cy="0"/>
          <a:chOff x="0" y="0"/>
          <a:chExt cx="0" cy="0"/>
        </a:xfrm>
      </p:grpSpPr>
      <p:grpSp>
        <p:nvGrpSpPr>
          <p:cNvPr id="1070" name="Shape 1070"/>
          <p:cNvGrpSpPr/>
          <p:nvPr/>
        </p:nvGrpSpPr>
        <p:grpSpPr>
          <a:xfrm>
            <a:off x="804459" y="1875002"/>
            <a:ext cx="215966" cy="342398"/>
            <a:chOff x="6718575" y="2318625"/>
            <a:chExt cx="256950" cy="407375"/>
          </a:xfrm>
        </p:grpSpPr>
        <p:sp>
          <p:nvSpPr>
            <p:cNvPr id="1071" name="Shape 1071"/>
            <p:cNvSpPr/>
            <p:nvPr/>
          </p:nvSpPr>
          <p:spPr>
            <a:xfrm>
              <a:off x="6795900" y="2673600"/>
              <a:ext cx="102300" cy="22550"/>
            </a:xfrm>
            <a:custGeom>
              <a:pathLst>
                <a:path extrusionOk="0" fill="none" h="902" w="4092">
                  <a:moveTo>
                    <a:pt x="4092" y="902"/>
                  </a:moveTo>
                  <a:lnTo>
                    <a:pt x="4092" y="1"/>
                  </a:lnTo>
                  <a:lnTo>
                    <a:pt x="0" y="1"/>
                  </a:lnTo>
                  <a:lnTo>
                    <a:pt x="0" y="902"/>
                  </a:lnTo>
                  <a:lnTo>
                    <a:pt x="4092" y="902"/>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72" name="Shape 1072"/>
            <p:cNvSpPr/>
            <p:nvPr/>
          </p:nvSpPr>
          <p:spPr>
            <a:xfrm>
              <a:off x="6795900" y="2650475"/>
              <a:ext cx="102300" cy="22550"/>
            </a:xfrm>
            <a:custGeom>
              <a:pathLst>
                <a:path extrusionOk="0" fill="none" h="902" w="4092">
                  <a:moveTo>
                    <a:pt x="4092" y="901"/>
                  </a:moveTo>
                  <a:lnTo>
                    <a:pt x="4092" y="0"/>
                  </a:lnTo>
                  <a:lnTo>
                    <a:pt x="0" y="0"/>
                  </a:lnTo>
                  <a:lnTo>
                    <a:pt x="0" y="901"/>
                  </a:lnTo>
                  <a:lnTo>
                    <a:pt x="4092" y="901"/>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73" name="Shape 1073"/>
            <p:cNvSpPr/>
            <p:nvPr/>
          </p:nvSpPr>
          <p:spPr>
            <a:xfrm>
              <a:off x="6795900" y="2696125"/>
              <a:ext cx="102300" cy="29875"/>
            </a:xfrm>
            <a:custGeom>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74" name="Shape 1074"/>
            <p:cNvSpPr/>
            <p:nvPr/>
          </p:nvSpPr>
          <p:spPr>
            <a:xfrm>
              <a:off x="6784925" y="2459275"/>
              <a:ext cx="35350" cy="166875"/>
            </a:xfrm>
            <a:custGeom>
              <a:pathLst>
                <a:path extrusionOk="0" fill="none" h="6675" w="1414">
                  <a:moveTo>
                    <a:pt x="1413" y="6674"/>
                  </a:moveTo>
                  <a:lnTo>
                    <a:pt x="1413" y="6674"/>
                  </a:lnTo>
                  <a:lnTo>
                    <a:pt x="585" y="2850"/>
                  </a:lnTo>
                  <a:lnTo>
                    <a:pt x="1" y="1"/>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75" name="Shape 1075"/>
            <p:cNvSpPr/>
            <p:nvPr/>
          </p:nvSpPr>
          <p:spPr>
            <a:xfrm>
              <a:off x="6718575" y="2318625"/>
              <a:ext cx="256950" cy="307525"/>
            </a:xfrm>
            <a:custGeom>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76" name="Shape 1076"/>
            <p:cNvSpPr/>
            <p:nvPr/>
          </p:nvSpPr>
          <p:spPr>
            <a:xfrm>
              <a:off x="6873825" y="2459275"/>
              <a:ext cx="35350" cy="166875"/>
            </a:xfrm>
            <a:custGeom>
              <a:pathLst>
                <a:path extrusionOk="0" fill="none" h="6675" w="1414">
                  <a:moveTo>
                    <a:pt x="1413" y="1"/>
                  </a:moveTo>
                  <a:lnTo>
                    <a:pt x="1413" y="1"/>
                  </a:lnTo>
                  <a:lnTo>
                    <a:pt x="829" y="2850"/>
                  </a:lnTo>
                  <a:lnTo>
                    <a:pt x="1" y="6674"/>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77" name="Shape 1077"/>
            <p:cNvSpPr/>
            <p:nvPr/>
          </p:nvSpPr>
          <p:spPr>
            <a:xfrm>
              <a:off x="6801975" y="2453200"/>
              <a:ext cx="90150" cy="19500"/>
            </a:xfrm>
            <a:custGeom>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78" name="Shape 1078"/>
            <p:cNvSpPr/>
            <p:nvPr/>
          </p:nvSpPr>
          <p:spPr>
            <a:xfrm>
              <a:off x="6795900" y="2628550"/>
              <a:ext cx="102300" cy="25"/>
            </a:xfrm>
            <a:custGeom>
              <a:pathLst>
                <a:path extrusionOk="0" fill="none" h="1" w="4092">
                  <a:moveTo>
                    <a:pt x="0" y="1"/>
                  </a:moveTo>
                  <a:lnTo>
                    <a:pt x="4092" y="1"/>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1079" name="Shape 1079"/>
          <p:cNvSpPr txBox="1"/>
          <p:nvPr/>
        </p:nvSpPr>
        <p:spPr>
          <a:xfrm>
            <a:off x="1112025" y="1768250"/>
            <a:ext cx="5905200" cy="601199"/>
          </a:xfrm>
          <a:prstGeom prst="rect">
            <a:avLst/>
          </a:prstGeom>
          <a:noFill/>
          <a:ln>
            <a:noFill/>
          </a:ln>
        </p:spPr>
        <p:txBody>
          <a:bodyPr anchorCtr="0" anchor="t" bIns="91425" lIns="91425" rIns="91425" tIns="91425">
            <a:noAutofit/>
          </a:bodyPr>
          <a:lstStyle/>
          <a:p>
            <a:pPr lvl="0" rtl="0">
              <a:lnSpc>
                <a:spcPct val="115000"/>
              </a:lnSpc>
              <a:spcBef>
                <a:spcPts val="0"/>
              </a:spcBef>
              <a:spcAft>
                <a:spcPts val="0"/>
              </a:spcAft>
              <a:buNone/>
            </a:pPr>
            <a:r>
              <a:rPr b="1" lang="en">
                <a:solidFill>
                  <a:srgbClr val="999999"/>
                </a:solidFill>
                <a:latin typeface="Karla"/>
                <a:ea typeface="Karla"/>
                <a:cs typeface="Karla"/>
                <a:sym typeface="Karla"/>
              </a:rPr>
              <a:t>You can use </a:t>
            </a:r>
            <a:r>
              <a:rPr b="1" lang="en">
                <a:solidFill>
                  <a:schemeClr val="accent1"/>
                </a:solidFill>
                <a:latin typeface="Karla"/>
                <a:ea typeface="Karla"/>
                <a:cs typeface="Karla"/>
                <a:sym typeface="Karla"/>
              </a:rPr>
              <a:t>$apply()</a:t>
            </a:r>
            <a:r>
              <a:rPr b="1" lang="en">
                <a:solidFill>
                  <a:srgbClr val="999999"/>
                </a:solidFill>
                <a:latin typeface="Karla"/>
                <a:ea typeface="Karla"/>
                <a:cs typeface="Karla"/>
                <a:sym typeface="Karla"/>
              </a:rPr>
              <a:t> to enter the Angular execution context from JavaScript.</a:t>
            </a:r>
          </a:p>
        </p:txBody>
      </p:sp>
      <p:grpSp>
        <p:nvGrpSpPr>
          <p:cNvPr id="1080" name="Shape 1080"/>
          <p:cNvGrpSpPr/>
          <p:nvPr/>
        </p:nvGrpSpPr>
        <p:grpSpPr>
          <a:xfrm>
            <a:off x="804459" y="2789402"/>
            <a:ext cx="215966" cy="342398"/>
            <a:chOff x="6718575" y="2318625"/>
            <a:chExt cx="256950" cy="407375"/>
          </a:xfrm>
        </p:grpSpPr>
        <p:sp>
          <p:nvSpPr>
            <p:cNvPr id="1081" name="Shape 1081"/>
            <p:cNvSpPr/>
            <p:nvPr/>
          </p:nvSpPr>
          <p:spPr>
            <a:xfrm>
              <a:off x="6795900" y="2673600"/>
              <a:ext cx="102300" cy="22550"/>
            </a:xfrm>
            <a:custGeom>
              <a:pathLst>
                <a:path extrusionOk="0" fill="none" h="902" w="4092">
                  <a:moveTo>
                    <a:pt x="4092" y="902"/>
                  </a:moveTo>
                  <a:lnTo>
                    <a:pt x="4092" y="1"/>
                  </a:lnTo>
                  <a:lnTo>
                    <a:pt x="0" y="1"/>
                  </a:lnTo>
                  <a:lnTo>
                    <a:pt x="0" y="902"/>
                  </a:lnTo>
                  <a:lnTo>
                    <a:pt x="4092" y="902"/>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82" name="Shape 1082"/>
            <p:cNvSpPr/>
            <p:nvPr/>
          </p:nvSpPr>
          <p:spPr>
            <a:xfrm>
              <a:off x="6795900" y="2650475"/>
              <a:ext cx="102300" cy="22550"/>
            </a:xfrm>
            <a:custGeom>
              <a:pathLst>
                <a:path extrusionOk="0" fill="none" h="902" w="4092">
                  <a:moveTo>
                    <a:pt x="4092" y="901"/>
                  </a:moveTo>
                  <a:lnTo>
                    <a:pt x="4092" y="0"/>
                  </a:lnTo>
                  <a:lnTo>
                    <a:pt x="0" y="0"/>
                  </a:lnTo>
                  <a:lnTo>
                    <a:pt x="0" y="901"/>
                  </a:lnTo>
                  <a:lnTo>
                    <a:pt x="4092" y="901"/>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83" name="Shape 1083"/>
            <p:cNvSpPr/>
            <p:nvPr/>
          </p:nvSpPr>
          <p:spPr>
            <a:xfrm>
              <a:off x="6795900" y="2696125"/>
              <a:ext cx="102300" cy="29875"/>
            </a:xfrm>
            <a:custGeom>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84" name="Shape 1084"/>
            <p:cNvSpPr/>
            <p:nvPr/>
          </p:nvSpPr>
          <p:spPr>
            <a:xfrm>
              <a:off x="6784925" y="2459275"/>
              <a:ext cx="35350" cy="166875"/>
            </a:xfrm>
            <a:custGeom>
              <a:pathLst>
                <a:path extrusionOk="0" fill="none" h="6675" w="1414">
                  <a:moveTo>
                    <a:pt x="1413" y="6674"/>
                  </a:moveTo>
                  <a:lnTo>
                    <a:pt x="1413" y="6674"/>
                  </a:lnTo>
                  <a:lnTo>
                    <a:pt x="585" y="2850"/>
                  </a:lnTo>
                  <a:lnTo>
                    <a:pt x="1" y="1"/>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85" name="Shape 1085"/>
            <p:cNvSpPr/>
            <p:nvPr/>
          </p:nvSpPr>
          <p:spPr>
            <a:xfrm>
              <a:off x="6718575" y="2318625"/>
              <a:ext cx="256950" cy="307525"/>
            </a:xfrm>
            <a:custGeom>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86" name="Shape 1086"/>
            <p:cNvSpPr/>
            <p:nvPr/>
          </p:nvSpPr>
          <p:spPr>
            <a:xfrm>
              <a:off x="6873825" y="2459275"/>
              <a:ext cx="35350" cy="166875"/>
            </a:xfrm>
            <a:custGeom>
              <a:pathLst>
                <a:path extrusionOk="0" fill="none" h="6675" w="1414">
                  <a:moveTo>
                    <a:pt x="1413" y="1"/>
                  </a:moveTo>
                  <a:lnTo>
                    <a:pt x="1413" y="1"/>
                  </a:lnTo>
                  <a:lnTo>
                    <a:pt x="829" y="2850"/>
                  </a:lnTo>
                  <a:lnTo>
                    <a:pt x="1" y="6674"/>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87" name="Shape 1087"/>
            <p:cNvSpPr/>
            <p:nvPr/>
          </p:nvSpPr>
          <p:spPr>
            <a:xfrm>
              <a:off x="6801975" y="2453200"/>
              <a:ext cx="90150" cy="19500"/>
            </a:xfrm>
            <a:custGeom>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88" name="Shape 1088"/>
            <p:cNvSpPr/>
            <p:nvPr/>
          </p:nvSpPr>
          <p:spPr>
            <a:xfrm>
              <a:off x="6795900" y="2628550"/>
              <a:ext cx="102300" cy="25"/>
            </a:xfrm>
            <a:custGeom>
              <a:pathLst>
                <a:path extrusionOk="0" fill="none" h="1" w="4092">
                  <a:moveTo>
                    <a:pt x="0" y="1"/>
                  </a:moveTo>
                  <a:lnTo>
                    <a:pt x="4092" y="1"/>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1089" name="Shape 1089"/>
          <p:cNvSpPr txBox="1"/>
          <p:nvPr/>
        </p:nvSpPr>
        <p:spPr>
          <a:xfrm>
            <a:off x="1112025" y="2682650"/>
            <a:ext cx="5905200" cy="601199"/>
          </a:xfrm>
          <a:prstGeom prst="rect">
            <a:avLst/>
          </a:prstGeom>
          <a:noFill/>
          <a:ln>
            <a:noFill/>
          </a:ln>
        </p:spPr>
        <p:txBody>
          <a:bodyPr anchorCtr="0" anchor="t" bIns="91425" lIns="91425" rIns="91425" tIns="91425">
            <a:noAutofit/>
          </a:bodyPr>
          <a:lstStyle/>
          <a:p>
            <a:pPr lvl="0" rtl="0">
              <a:lnSpc>
                <a:spcPct val="115000"/>
              </a:lnSpc>
              <a:spcBef>
                <a:spcPts val="0"/>
              </a:spcBef>
              <a:spcAft>
                <a:spcPts val="0"/>
              </a:spcAft>
              <a:buNone/>
            </a:pPr>
            <a:r>
              <a:rPr b="1" lang="en">
                <a:solidFill>
                  <a:srgbClr val="999999"/>
                </a:solidFill>
                <a:latin typeface="Karla"/>
                <a:ea typeface="Karla"/>
                <a:cs typeface="Karla"/>
                <a:sym typeface="Karla"/>
              </a:rPr>
              <a:t>In most places (controllers, services) </a:t>
            </a:r>
            <a:r>
              <a:rPr b="1" lang="en">
                <a:solidFill>
                  <a:schemeClr val="accent1"/>
                </a:solidFill>
                <a:latin typeface="Karla"/>
                <a:ea typeface="Karla"/>
                <a:cs typeface="Karla"/>
                <a:sym typeface="Karla"/>
              </a:rPr>
              <a:t>$apply</a:t>
            </a:r>
            <a:r>
              <a:rPr b="1" lang="en">
                <a:solidFill>
                  <a:srgbClr val="999999"/>
                </a:solidFill>
                <a:latin typeface="Karla"/>
                <a:ea typeface="Karla"/>
                <a:cs typeface="Karla"/>
                <a:sym typeface="Karla"/>
              </a:rPr>
              <a:t> has already been called for you by the directive which is handling the event.</a:t>
            </a:r>
          </a:p>
        </p:txBody>
      </p:sp>
      <p:grpSp>
        <p:nvGrpSpPr>
          <p:cNvPr id="1090" name="Shape 1090"/>
          <p:cNvGrpSpPr/>
          <p:nvPr/>
        </p:nvGrpSpPr>
        <p:grpSpPr>
          <a:xfrm>
            <a:off x="804459" y="3703802"/>
            <a:ext cx="215966" cy="342398"/>
            <a:chOff x="6718575" y="2318625"/>
            <a:chExt cx="256950" cy="407375"/>
          </a:xfrm>
        </p:grpSpPr>
        <p:sp>
          <p:nvSpPr>
            <p:cNvPr id="1091" name="Shape 1091"/>
            <p:cNvSpPr/>
            <p:nvPr/>
          </p:nvSpPr>
          <p:spPr>
            <a:xfrm>
              <a:off x="6795900" y="2673600"/>
              <a:ext cx="102300" cy="22550"/>
            </a:xfrm>
            <a:custGeom>
              <a:pathLst>
                <a:path extrusionOk="0" fill="none" h="902" w="4092">
                  <a:moveTo>
                    <a:pt x="4092" y="902"/>
                  </a:moveTo>
                  <a:lnTo>
                    <a:pt x="4092" y="1"/>
                  </a:lnTo>
                  <a:lnTo>
                    <a:pt x="0" y="1"/>
                  </a:lnTo>
                  <a:lnTo>
                    <a:pt x="0" y="902"/>
                  </a:lnTo>
                  <a:lnTo>
                    <a:pt x="4092" y="902"/>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92" name="Shape 1092"/>
            <p:cNvSpPr/>
            <p:nvPr/>
          </p:nvSpPr>
          <p:spPr>
            <a:xfrm>
              <a:off x="6795900" y="2650475"/>
              <a:ext cx="102300" cy="22550"/>
            </a:xfrm>
            <a:custGeom>
              <a:pathLst>
                <a:path extrusionOk="0" fill="none" h="902" w="4092">
                  <a:moveTo>
                    <a:pt x="4092" y="901"/>
                  </a:moveTo>
                  <a:lnTo>
                    <a:pt x="4092" y="0"/>
                  </a:lnTo>
                  <a:lnTo>
                    <a:pt x="0" y="0"/>
                  </a:lnTo>
                  <a:lnTo>
                    <a:pt x="0" y="901"/>
                  </a:lnTo>
                  <a:lnTo>
                    <a:pt x="4092" y="901"/>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93" name="Shape 1093"/>
            <p:cNvSpPr/>
            <p:nvPr/>
          </p:nvSpPr>
          <p:spPr>
            <a:xfrm>
              <a:off x="6795900" y="2696125"/>
              <a:ext cx="102300" cy="29875"/>
            </a:xfrm>
            <a:custGeom>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94" name="Shape 1094"/>
            <p:cNvSpPr/>
            <p:nvPr/>
          </p:nvSpPr>
          <p:spPr>
            <a:xfrm>
              <a:off x="6784925" y="2459275"/>
              <a:ext cx="35350" cy="166875"/>
            </a:xfrm>
            <a:custGeom>
              <a:pathLst>
                <a:path extrusionOk="0" fill="none" h="6675" w="1414">
                  <a:moveTo>
                    <a:pt x="1413" y="6674"/>
                  </a:moveTo>
                  <a:lnTo>
                    <a:pt x="1413" y="6674"/>
                  </a:lnTo>
                  <a:lnTo>
                    <a:pt x="585" y="2850"/>
                  </a:lnTo>
                  <a:lnTo>
                    <a:pt x="1" y="1"/>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95" name="Shape 1095"/>
            <p:cNvSpPr/>
            <p:nvPr/>
          </p:nvSpPr>
          <p:spPr>
            <a:xfrm>
              <a:off x="6718575" y="2318625"/>
              <a:ext cx="256950" cy="307525"/>
            </a:xfrm>
            <a:custGeom>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96" name="Shape 1096"/>
            <p:cNvSpPr/>
            <p:nvPr/>
          </p:nvSpPr>
          <p:spPr>
            <a:xfrm>
              <a:off x="6873825" y="2459275"/>
              <a:ext cx="35350" cy="166875"/>
            </a:xfrm>
            <a:custGeom>
              <a:pathLst>
                <a:path extrusionOk="0" fill="none" h="6675" w="1414">
                  <a:moveTo>
                    <a:pt x="1413" y="1"/>
                  </a:moveTo>
                  <a:lnTo>
                    <a:pt x="1413" y="1"/>
                  </a:lnTo>
                  <a:lnTo>
                    <a:pt x="829" y="2850"/>
                  </a:lnTo>
                  <a:lnTo>
                    <a:pt x="1" y="6674"/>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97" name="Shape 1097"/>
            <p:cNvSpPr/>
            <p:nvPr/>
          </p:nvSpPr>
          <p:spPr>
            <a:xfrm>
              <a:off x="6801975" y="2453200"/>
              <a:ext cx="90150" cy="19500"/>
            </a:xfrm>
            <a:custGeom>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98" name="Shape 1098"/>
            <p:cNvSpPr/>
            <p:nvPr/>
          </p:nvSpPr>
          <p:spPr>
            <a:xfrm>
              <a:off x="6795900" y="2628550"/>
              <a:ext cx="102300" cy="25"/>
            </a:xfrm>
            <a:custGeom>
              <a:pathLst>
                <a:path extrusionOk="0" fill="none" h="1" w="4092">
                  <a:moveTo>
                    <a:pt x="0" y="1"/>
                  </a:moveTo>
                  <a:lnTo>
                    <a:pt x="4092" y="1"/>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1099" name="Shape 1099"/>
          <p:cNvSpPr txBox="1"/>
          <p:nvPr/>
        </p:nvSpPr>
        <p:spPr>
          <a:xfrm>
            <a:off x="1112025" y="3597050"/>
            <a:ext cx="5905200" cy="905699"/>
          </a:xfrm>
          <a:prstGeom prst="rect">
            <a:avLst/>
          </a:prstGeom>
          <a:noFill/>
          <a:ln>
            <a:noFill/>
          </a:ln>
        </p:spPr>
        <p:txBody>
          <a:bodyPr anchorCtr="0" anchor="t" bIns="91425" lIns="91425" rIns="91425" tIns="91425">
            <a:noAutofit/>
          </a:bodyPr>
          <a:lstStyle/>
          <a:p>
            <a:pPr lvl="0" rtl="0">
              <a:lnSpc>
                <a:spcPct val="115000"/>
              </a:lnSpc>
              <a:spcBef>
                <a:spcPts val="0"/>
              </a:spcBef>
              <a:spcAft>
                <a:spcPts val="0"/>
              </a:spcAft>
              <a:buNone/>
            </a:pPr>
            <a:r>
              <a:rPr b="1" lang="en">
                <a:solidFill>
                  <a:srgbClr val="999999"/>
                </a:solidFill>
                <a:latin typeface="Karla"/>
                <a:ea typeface="Karla"/>
                <a:cs typeface="Karla"/>
                <a:sym typeface="Karla"/>
              </a:rPr>
              <a:t>An explicit call to </a:t>
            </a:r>
            <a:r>
              <a:rPr b="1" lang="en">
                <a:solidFill>
                  <a:schemeClr val="accent1"/>
                </a:solidFill>
                <a:latin typeface="Karla"/>
                <a:ea typeface="Karla"/>
                <a:cs typeface="Karla"/>
                <a:sym typeface="Karla"/>
              </a:rPr>
              <a:t>$apply</a:t>
            </a:r>
            <a:r>
              <a:rPr b="1" lang="en">
                <a:solidFill>
                  <a:srgbClr val="999999"/>
                </a:solidFill>
                <a:latin typeface="Karla"/>
                <a:ea typeface="Karla"/>
                <a:cs typeface="Karla"/>
                <a:sym typeface="Karla"/>
              </a:rPr>
              <a:t> is needed only when implementing custom event callbacks, or when working with third-party library callbacks.</a:t>
            </a:r>
          </a:p>
        </p:txBody>
      </p:sp>
      <p:sp>
        <p:nvSpPr>
          <p:cNvPr id="1100" name="Shape 1100"/>
          <p:cNvSpPr txBox="1"/>
          <p:nvPr>
            <p:ph type="title"/>
          </p:nvPr>
        </p:nvSpPr>
        <p:spPr>
          <a:xfrm>
            <a:off x="1129800" y="589100"/>
            <a:ext cx="5833799" cy="409500"/>
          </a:xfrm>
          <a:prstGeom prst="rect">
            <a:avLst/>
          </a:prstGeom>
        </p:spPr>
        <p:txBody>
          <a:bodyPr anchorCtr="0" anchor="b" bIns="91425" lIns="91425" rIns="91425" tIns="91425">
            <a:noAutofit/>
          </a:bodyPr>
          <a:lstStyle/>
          <a:p>
            <a:pPr lvl="0" rtl="0">
              <a:spcBef>
                <a:spcPts val="0"/>
              </a:spcBef>
              <a:buNone/>
            </a:pPr>
            <a:r>
              <a:rPr lang="en" sz="2400"/>
              <a:t>Entering Angular execution context</a:t>
            </a:r>
          </a:p>
        </p:txBody>
      </p:sp>
      <p:sp>
        <p:nvSpPr>
          <p:cNvPr id="1101" name="Shape 1101"/>
          <p:cNvSpPr txBox="1"/>
          <p:nvPr/>
        </p:nvSpPr>
        <p:spPr>
          <a:xfrm>
            <a:off x="688600" y="971550"/>
            <a:ext cx="5627099" cy="489300"/>
          </a:xfrm>
          <a:prstGeom prst="rect">
            <a:avLst/>
          </a:prstGeom>
          <a:noFill/>
          <a:ln>
            <a:noFill/>
          </a:ln>
        </p:spPr>
        <p:txBody>
          <a:bodyPr anchorCtr="0" anchor="t" bIns="91425" lIns="91425" rIns="91425" tIns="91425">
            <a:noAutofit/>
          </a:bodyPr>
          <a:lstStyle/>
          <a:p>
            <a:pPr lvl="0" rtl="0">
              <a:spcBef>
                <a:spcPts val="0"/>
              </a:spcBef>
              <a:buNone/>
            </a:pPr>
            <a:r>
              <a:rPr lang="en" sz="1100" u="sng">
                <a:solidFill>
                  <a:schemeClr val="hlink"/>
                </a:solidFill>
                <a:latin typeface="Karla"/>
                <a:ea typeface="Karla"/>
                <a:cs typeface="Karla"/>
                <a:sym typeface="Karla"/>
                <a:hlinkClick r:id="rId3"/>
              </a:rPr>
              <a:t>https://github.com/bhovhannes/trainings/blob/master/angular/examples/13-digest/apply.html</a:t>
            </a:r>
          </a:p>
        </p:txBody>
      </p:sp>
      <p:grpSp>
        <p:nvGrpSpPr>
          <p:cNvPr id="1102" name="Shape 1102"/>
          <p:cNvGrpSpPr/>
          <p:nvPr/>
        </p:nvGrpSpPr>
        <p:grpSpPr>
          <a:xfrm>
            <a:off x="764799" y="567117"/>
            <a:ext cx="304008" cy="326513"/>
            <a:chOff x="616425" y="2329600"/>
            <a:chExt cx="361700" cy="388475"/>
          </a:xfrm>
        </p:grpSpPr>
        <p:sp>
          <p:nvSpPr>
            <p:cNvPr id="1103" name="Shape 1103"/>
            <p:cNvSpPr/>
            <p:nvPr/>
          </p:nvSpPr>
          <p:spPr>
            <a:xfrm>
              <a:off x="616425" y="2329600"/>
              <a:ext cx="361700" cy="388475"/>
            </a:xfrm>
            <a:custGeom>
              <a:pathLst>
                <a:path extrusionOk="0" fill="none" h="15539" w="14468">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04" name="Shape 1104"/>
            <p:cNvSpPr/>
            <p:nvPr/>
          </p:nvSpPr>
          <p:spPr>
            <a:xfrm>
              <a:off x="704725" y="2545750"/>
              <a:ext cx="185125" cy="25"/>
            </a:xfrm>
            <a:custGeom>
              <a:pathLst>
                <a:path extrusionOk="0" fill="none" h="1" w="7405">
                  <a:moveTo>
                    <a:pt x="7404" y="0"/>
                  </a:moveTo>
                  <a:lnTo>
                    <a:pt x="0" y="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05" name="Shape 1105"/>
            <p:cNvSpPr/>
            <p:nvPr/>
          </p:nvSpPr>
          <p:spPr>
            <a:xfrm>
              <a:off x="811875" y="2626125"/>
              <a:ext cx="31075" cy="31075"/>
            </a:xfrm>
            <a:custGeom>
              <a:pathLst>
                <a:path extrusionOk="0" fill="none" h="1243" w="1243">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06" name="Shape 1106"/>
            <p:cNvSpPr/>
            <p:nvPr/>
          </p:nvSpPr>
          <p:spPr>
            <a:xfrm>
              <a:off x="751000" y="2568275"/>
              <a:ext cx="54200" cy="53600"/>
            </a:xfrm>
            <a:custGeom>
              <a:pathLst>
                <a:path extrusionOk="0" fill="none" h="2144" w="2168">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07" name="Shape 1107"/>
            <p:cNvSpPr/>
            <p:nvPr/>
          </p:nvSpPr>
          <p:spPr>
            <a:xfrm>
              <a:off x="769875" y="2662650"/>
              <a:ext cx="23775" cy="23775"/>
            </a:xfrm>
            <a:custGeom>
              <a:pathLst>
                <a:path extrusionOk="0" fill="none" h="951" w="951">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08" name="Shape 1108"/>
            <p:cNvSpPr/>
            <p:nvPr/>
          </p:nvSpPr>
          <p:spPr>
            <a:xfrm>
              <a:off x="799700" y="2503125"/>
              <a:ext cx="24375" cy="23775"/>
            </a:xfrm>
            <a:custGeom>
              <a:pathLst>
                <a:path extrusionOk="0" fill="none" h="951" w="975">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09" name="Shape 1109"/>
            <p:cNvSpPr/>
            <p:nvPr/>
          </p:nvSpPr>
          <p:spPr>
            <a:xfrm>
              <a:off x="766825" y="2388050"/>
              <a:ext cx="60925" cy="25"/>
            </a:xfrm>
            <a:custGeom>
              <a:pathLst>
                <a:path extrusionOk="0" fill="none" h="1" w="2437">
                  <a:moveTo>
                    <a:pt x="2436" y="0"/>
                  </a:moveTo>
                  <a:lnTo>
                    <a:pt x="1" y="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10" name="Shape 1110"/>
            <p:cNvSpPr/>
            <p:nvPr/>
          </p:nvSpPr>
          <p:spPr>
            <a:xfrm>
              <a:off x="769875" y="2456250"/>
              <a:ext cx="31075" cy="31075"/>
            </a:xfrm>
            <a:custGeom>
              <a:pathLst>
                <a:path extrusionOk="0" fill="none" h="1243" w="1243">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transition spd="slow">
    <p:cut/>
  </p:transition>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DDC39"/>
        </a:solidFill>
      </p:bgPr>
    </p:bg>
    <p:spTree>
      <p:nvGrpSpPr>
        <p:cNvPr id="1114" name="Shape 1114"/>
        <p:cNvGrpSpPr/>
        <p:nvPr/>
      </p:nvGrpSpPr>
      <p:grpSpPr>
        <a:xfrm>
          <a:off x="0" y="0"/>
          <a:ext cx="0" cy="0"/>
          <a:chOff x="0" y="0"/>
          <a:chExt cx="0" cy="0"/>
        </a:xfrm>
      </p:grpSpPr>
      <p:sp>
        <p:nvSpPr>
          <p:cNvPr id="1115" name="Shape 1115"/>
          <p:cNvSpPr txBox="1"/>
          <p:nvPr>
            <p:ph type="title"/>
          </p:nvPr>
        </p:nvSpPr>
        <p:spPr>
          <a:xfrm>
            <a:off x="1129800" y="589100"/>
            <a:ext cx="5627099" cy="409500"/>
          </a:xfrm>
          <a:prstGeom prst="rect">
            <a:avLst/>
          </a:prstGeom>
        </p:spPr>
        <p:txBody>
          <a:bodyPr anchorCtr="0" anchor="b" bIns="91425" lIns="91425" rIns="91425" tIns="91425">
            <a:noAutofit/>
          </a:bodyPr>
          <a:lstStyle/>
          <a:p>
            <a:pPr lvl="0" rtl="0">
              <a:spcBef>
                <a:spcPts val="0"/>
              </a:spcBef>
              <a:buNone/>
            </a:pPr>
            <a:r>
              <a:rPr lang="en" sz="2400"/>
              <a:t>Exceptions during $apply</a:t>
            </a:r>
          </a:p>
        </p:txBody>
      </p:sp>
      <p:sp>
        <p:nvSpPr>
          <p:cNvPr id="1116" name="Shape 1116"/>
          <p:cNvSpPr txBox="1"/>
          <p:nvPr/>
        </p:nvSpPr>
        <p:spPr>
          <a:xfrm>
            <a:off x="688600" y="971550"/>
            <a:ext cx="5627099" cy="489300"/>
          </a:xfrm>
          <a:prstGeom prst="rect">
            <a:avLst/>
          </a:prstGeom>
          <a:noFill/>
          <a:ln>
            <a:noFill/>
          </a:ln>
        </p:spPr>
        <p:txBody>
          <a:bodyPr anchorCtr="0" anchor="t" bIns="91425" lIns="91425" rIns="91425" tIns="91425">
            <a:noAutofit/>
          </a:bodyPr>
          <a:lstStyle/>
          <a:p>
            <a:pPr lvl="0" rtl="0">
              <a:spcBef>
                <a:spcPts val="0"/>
              </a:spcBef>
              <a:buNone/>
            </a:pPr>
            <a:r>
              <a:rPr lang="en" sz="1100" u="sng">
                <a:solidFill>
                  <a:schemeClr val="hlink"/>
                </a:solidFill>
                <a:latin typeface="Karla"/>
                <a:ea typeface="Karla"/>
                <a:cs typeface="Karla"/>
                <a:sym typeface="Karla"/>
                <a:hlinkClick r:id="rId3"/>
              </a:rPr>
              <a:t>https://github.com/bhovhannes/trainings/blob/master/angular/examples/13-digest/apply-exceptions.html</a:t>
            </a:r>
          </a:p>
        </p:txBody>
      </p:sp>
      <p:grpSp>
        <p:nvGrpSpPr>
          <p:cNvPr id="1117" name="Shape 1117"/>
          <p:cNvGrpSpPr/>
          <p:nvPr/>
        </p:nvGrpSpPr>
        <p:grpSpPr>
          <a:xfrm>
            <a:off x="764799" y="567117"/>
            <a:ext cx="304008" cy="326513"/>
            <a:chOff x="616425" y="2329600"/>
            <a:chExt cx="361700" cy="388475"/>
          </a:xfrm>
        </p:grpSpPr>
        <p:sp>
          <p:nvSpPr>
            <p:cNvPr id="1118" name="Shape 1118"/>
            <p:cNvSpPr/>
            <p:nvPr/>
          </p:nvSpPr>
          <p:spPr>
            <a:xfrm>
              <a:off x="616425" y="2329600"/>
              <a:ext cx="361700" cy="388475"/>
            </a:xfrm>
            <a:custGeom>
              <a:pathLst>
                <a:path extrusionOk="0" fill="none" h="15539" w="14468">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19" name="Shape 1119"/>
            <p:cNvSpPr/>
            <p:nvPr/>
          </p:nvSpPr>
          <p:spPr>
            <a:xfrm>
              <a:off x="704725" y="2545750"/>
              <a:ext cx="185125" cy="25"/>
            </a:xfrm>
            <a:custGeom>
              <a:pathLst>
                <a:path extrusionOk="0" fill="none" h="1" w="7405">
                  <a:moveTo>
                    <a:pt x="7404" y="0"/>
                  </a:moveTo>
                  <a:lnTo>
                    <a:pt x="0" y="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20" name="Shape 1120"/>
            <p:cNvSpPr/>
            <p:nvPr/>
          </p:nvSpPr>
          <p:spPr>
            <a:xfrm>
              <a:off x="811875" y="2626125"/>
              <a:ext cx="31075" cy="31075"/>
            </a:xfrm>
            <a:custGeom>
              <a:pathLst>
                <a:path extrusionOk="0" fill="none" h="1243" w="1243">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21" name="Shape 1121"/>
            <p:cNvSpPr/>
            <p:nvPr/>
          </p:nvSpPr>
          <p:spPr>
            <a:xfrm>
              <a:off x="751000" y="2568275"/>
              <a:ext cx="54200" cy="53600"/>
            </a:xfrm>
            <a:custGeom>
              <a:pathLst>
                <a:path extrusionOk="0" fill="none" h="2144" w="2168">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22" name="Shape 1122"/>
            <p:cNvSpPr/>
            <p:nvPr/>
          </p:nvSpPr>
          <p:spPr>
            <a:xfrm>
              <a:off x="769875" y="2662650"/>
              <a:ext cx="23775" cy="23775"/>
            </a:xfrm>
            <a:custGeom>
              <a:pathLst>
                <a:path extrusionOk="0" fill="none" h="951" w="951">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23" name="Shape 1123"/>
            <p:cNvSpPr/>
            <p:nvPr/>
          </p:nvSpPr>
          <p:spPr>
            <a:xfrm>
              <a:off x="799700" y="2503125"/>
              <a:ext cx="24375" cy="23775"/>
            </a:xfrm>
            <a:custGeom>
              <a:pathLst>
                <a:path extrusionOk="0" fill="none" h="951" w="975">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24" name="Shape 1124"/>
            <p:cNvSpPr/>
            <p:nvPr/>
          </p:nvSpPr>
          <p:spPr>
            <a:xfrm>
              <a:off x="766825" y="2388050"/>
              <a:ext cx="60925" cy="25"/>
            </a:xfrm>
            <a:custGeom>
              <a:pathLst>
                <a:path extrusionOk="0" fill="none" h="1" w="2437">
                  <a:moveTo>
                    <a:pt x="2436" y="0"/>
                  </a:moveTo>
                  <a:lnTo>
                    <a:pt x="1" y="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25" name="Shape 1125"/>
            <p:cNvSpPr/>
            <p:nvPr/>
          </p:nvSpPr>
          <p:spPr>
            <a:xfrm>
              <a:off x="769875" y="2456250"/>
              <a:ext cx="31075" cy="31075"/>
            </a:xfrm>
            <a:custGeom>
              <a:pathLst>
                <a:path extrusionOk="0" fill="none" h="1243" w="1243">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1126" name="Shape 1126"/>
          <p:cNvSpPr/>
          <p:nvPr/>
        </p:nvSpPr>
        <p:spPr>
          <a:xfrm>
            <a:off x="815025" y="2166850"/>
            <a:ext cx="2384100" cy="984600"/>
          </a:xfrm>
          <a:prstGeom prst="roundRect">
            <a:avLst>
              <a:gd fmla="val 16667" name="adj"/>
            </a:avLst>
          </a:prstGeom>
          <a:solidFill>
            <a:srgbClr val="F3F3F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l">
              <a:lnSpc>
                <a:spcPct val="115000"/>
              </a:lnSpc>
              <a:spcBef>
                <a:spcPts val="0"/>
              </a:spcBef>
              <a:buNone/>
            </a:pPr>
            <a:r>
              <a:rPr b="1" lang="en">
                <a:solidFill>
                  <a:schemeClr val="accent1"/>
                </a:solidFill>
                <a:latin typeface="Consolas"/>
                <a:ea typeface="Consolas"/>
                <a:cs typeface="Consolas"/>
                <a:sym typeface="Consolas"/>
              </a:rPr>
              <a:t>$scope.someAction();</a:t>
            </a:r>
          </a:p>
          <a:p>
            <a:pPr lvl="0" rtl="0" algn="l">
              <a:lnSpc>
                <a:spcPct val="115000"/>
              </a:lnSpc>
              <a:spcBef>
                <a:spcPts val="600"/>
              </a:spcBef>
              <a:buNone/>
            </a:pPr>
            <a:r>
              <a:rPr b="1" lang="en">
                <a:solidFill>
                  <a:srgbClr val="FF9800"/>
                </a:solidFill>
                <a:latin typeface="Consolas"/>
                <a:ea typeface="Consolas"/>
                <a:cs typeface="Consolas"/>
                <a:sym typeface="Consolas"/>
              </a:rPr>
              <a:t>$scope.$apply();</a:t>
            </a:r>
          </a:p>
        </p:txBody>
      </p:sp>
      <p:sp>
        <p:nvSpPr>
          <p:cNvPr id="1127" name="Shape 1127"/>
          <p:cNvSpPr/>
          <p:nvPr/>
        </p:nvSpPr>
        <p:spPr>
          <a:xfrm>
            <a:off x="3918800" y="2166750"/>
            <a:ext cx="3228299" cy="1238099"/>
          </a:xfrm>
          <a:prstGeom prst="roundRect">
            <a:avLst>
              <a:gd fmla="val 16667" name="adj"/>
            </a:avLst>
          </a:prstGeom>
          <a:solidFill>
            <a:srgbClr val="F3F3F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l">
              <a:lnSpc>
                <a:spcPct val="115000"/>
              </a:lnSpc>
              <a:spcBef>
                <a:spcPts val="0"/>
              </a:spcBef>
              <a:buNone/>
            </a:pPr>
            <a:r>
              <a:rPr b="1" lang="en">
                <a:solidFill>
                  <a:srgbClr val="FF9800"/>
                </a:solidFill>
                <a:latin typeface="Consolas"/>
                <a:ea typeface="Consolas"/>
                <a:cs typeface="Consolas"/>
                <a:sym typeface="Consolas"/>
              </a:rPr>
              <a:t>$scope.$apply(</a:t>
            </a:r>
            <a:r>
              <a:rPr b="1" lang="en">
                <a:solidFill>
                  <a:schemeClr val="accent1"/>
                </a:solidFill>
                <a:latin typeface="Consolas"/>
                <a:ea typeface="Consolas"/>
                <a:cs typeface="Consolas"/>
                <a:sym typeface="Consolas"/>
              </a:rPr>
              <a:t>function() {</a:t>
            </a:r>
          </a:p>
          <a:p>
            <a:pPr lvl="0" rtl="0" algn="ctr">
              <a:lnSpc>
                <a:spcPct val="115000"/>
              </a:lnSpc>
              <a:spcBef>
                <a:spcPts val="600"/>
              </a:spcBef>
              <a:buNone/>
            </a:pPr>
            <a:r>
              <a:rPr b="1" lang="en">
                <a:solidFill>
                  <a:schemeClr val="accent1"/>
                </a:solidFill>
                <a:latin typeface="Consolas"/>
                <a:ea typeface="Consolas"/>
                <a:cs typeface="Consolas"/>
                <a:sym typeface="Consolas"/>
              </a:rPr>
              <a:t>$scope.someAction();</a:t>
            </a:r>
          </a:p>
          <a:p>
            <a:pPr lvl="0" rtl="0" algn="l">
              <a:lnSpc>
                <a:spcPct val="115000"/>
              </a:lnSpc>
              <a:spcBef>
                <a:spcPts val="600"/>
              </a:spcBef>
              <a:buNone/>
            </a:pPr>
            <a:r>
              <a:rPr b="1" lang="en">
                <a:solidFill>
                  <a:schemeClr val="accent1"/>
                </a:solidFill>
                <a:latin typeface="Consolas"/>
                <a:ea typeface="Consolas"/>
                <a:cs typeface="Consolas"/>
                <a:sym typeface="Consolas"/>
              </a:rPr>
              <a:t>}</a:t>
            </a:r>
            <a:r>
              <a:rPr b="1" lang="en">
                <a:solidFill>
                  <a:srgbClr val="FF9800"/>
                </a:solidFill>
                <a:latin typeface="Consolas"/>
                <a:ea typeface="Consolas"/>
                <a:cs typeface="Consolas"/>
                <a:sym typeface="Consolas"/>
              </a:rPr>
              <a:t>);</a:t>
            </a:r>
          </a:p>
        </p:txBody>
      </p:sp>
      <p:sp>
        <p:nvSpPr>
          <p:cNvPr id="1128" name="Shape 1128"/>
          <p:cNvSpPr txBox="1"/>
          <p:nvPr/>
        </p:nvSpPr>
        <p:spPr>
          <a:xfrm>
            <a:off x="740825" y="1789150"/>
            <a:ext cx="736800" cy="377700"/>
          </a:xfrm>
          <a:prstGeom prst="rect">
            <a:avLst/>
          </a:prstGeom>
          <a:noFill/>
          <a:ln>
            <a:noFill/>
          </a:ln>
        </p:spPr>
        <p:txBody>
          <a:bodyPr anchorCtr="0" anchor="t" bIns="91425" lIns="91425" rIns="91425" tIns="91425">
            <a:noAutofit/>
          </a:bodyPr>
          <a:lstStyle/>
          <a:p>
            <a:pPr lvl="0" rtl="0">
              <a:spcBef>
                <a:spcPts val="0"/>
              </a:spcBef>
              <a:buNone/>
            </a:pPr>
            <a:r>
              <a:rPr b="1" lang="en">
                <a:solidFill>
                  <a:srgbClr val="FF0000"/>
                </a:solidFill>
                <a:latin typeface="Karla"/>
                <a:ea typeface="Karla"/>
                <a:cs typeface="Karla"/>
                <a:sym typeface="Karla"/>
              </a:rPr>
              <a:t>Wrong</a:t>
            </a:r>
          </a:p>
        </p:txBody>
      </p:sp>
      <p:sp>
        <p:nvSpPr>
          <p:cNvPr id="1129" name="Shape 1129"/>
          <p:cNvSpPr txBox="1"/>
          <p:nvPr/>
        </p:nvSpPr>
        <p:spPr>
          <a:xfrm>
            <a:off x="3848850" y="1789150"/>
            <a:ext cx="829199" cy="377700"/>
          </a:xfrm>
          <a:prstGeom prst="rect">
            <a:avLst/>
          </a:prstGeom>
          <a:noFill/>
          <a:ln>
            <a:noFill/>
          </a:ln>
        </p:spPr>
        <p:txBody>
          <a:bodyPr anchorCtr="0" anchor="t" bIns="91425" lIns="91425" rIns="91425" tIns="91425">
            <a:noAutofit/>
          </a:bodyPr>
          <a:lstStyle/>
          <a:p>
            <a:pPr lvl="0" rtl="0">
              <a:spcBef>
                <a:spcPts val="0"/>
              </a:spcBef>
              <a:buNone/>
            </a:pPr>
            <a:r>
              <a:rPr b="1" lang="en">
                <a:solidFill>
                  <a:srgbClr val="009688"/>
                </a:solidFill>
                <a:latin typeface="Karla"/>
                <a:ea typeface="Karla"/>
                <a:cs typeface="Karla"/>
                <a:sym typeface="Karla"/>
              </a:rPr>
              <a:t>Correct</a:t>
            </a:r>
          </a:p>
        </p:txBody>
      </p:sp>
      <p:sp>
        <p:nvSpPr>
          <p:cNvPr id="1130" name="Shape 1130"/>
          <p:cNvSpPr txBox="1"/>
          <p:nvPr/>
        </p:nvSpPr>
        <p:spPr>
          <a:xfrm>
            <a:off x="3087925" y="3997725"/>
            <a:ext cx="3576899" cy="629700"/>
          </a:xfrm>
          <a:prstGeom prst="rect">
            <a:avLst/>
          </a:prstGeom>
          <a:solidFill>
            <a:srgbClr val="F3F3F3"/>
          </a:solidFill>
          <a:ln cap="flat" cmpd="sng" w="19050">
            <a:solidFill>
              <a:schemeClr val="accent1"/>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b="1" lang="en">
                <a:solidFill>
                  <a:srgbClr val="666666"/>
                </a:solidFill>
                <a:latin typeface="Karla"/>
                <a:ea typeface="Karla"/>
                <a:cs typeface="Karla"/>
                <a:sym typeface="Karla"/>
              </a:rPr>
              <a:t>all exceptions in </a:t>
            </a:r>
            <a:r>
              <a:rPr b="1" lang="en">
                <a:solidFill>
                  <a:schemeClr val="accent1"/>
                </a:solidFill>
                <a:latin typeface="Consolas"/>
                <a:ea typeface="Consolas"/>
                <a:cs typeface="Consolas"/>
                <a:sym typeface="Consolas"/>
              </a:rPr>
              <a:t>someAction</a:t>
            </a:r>
            <a:r>
              <a:rPr b="1" lang="en">
                <a:solidFill>
                  <a:srgbClr val="666666"/>
                </a:solidFill>
                <a:latin typeface="Karla"/>
                <a:ea typeface="Karla"/>
                <a:cs typeface="Karla"/>
                <a:sym typeface="Karla"/>
              </a:rPr>
              <a:t> will be handled by </a:t>
            </a:r>
            <a:r>
              <a:rPr b="1" lang="en">
                <a:solidFill>
                  <a:srgbClr val="FF9800"/>
                </a:solidFill>
                <a:latin typeface="Consolas"/>
                <a:ea typeface="Consolas"/>
                <a:cs typeface="Consolas"/>
                <a:sym typeface="Consolas"/>
              </a:rPr>
              <a:t>$exceptionHandler</a:t>
            </a:r>
            <a:r>
              <a:rPr b="1" lang="en">
                <a:solidFill>
                  <a:srgbClr val="666666"/>
                </a:solidFill>
                <a:latin typeface="Karla"/>
                <a:ea typeface="Karla"/>
                <a:cs typeface="Karla"/>
                <a:sym typeface="Karla"/>
              </a:rPr>
              <a:t> service</a:t>
            </a:r>
          </a:p>
        </p:txBody>
      </p:sp>
      <p:cxnSp>
        <p:nvCxnSpPr>
          <p:cNvPr id="1131" name="Shape 1131"/>
          <p:cNvCxnSpPr>
            <a:stCxn id="1130" idx="0"/>
            <a:endCxn id="1127" idx="2"/>
          </p:cNvCxnSpPr>
          <p:nvPr/>
        </p:nvCxnSpPr>
        <p:spPr>
          <a:xfrm flipH="1" rot="10800000">
            <a:off x="4876374" y="3404925"/>
            <a:ext cx="656700" cy="592800"/>
          </a:xfrm>
          <a:prstGeom prst="straightConnector1">
            <a:avLst/>
          </a:prstGeom>
          <a:noFill/>
          <a:ln cap="flat" cmpd="sng" w="19050">
            <a:solidFill>
              <a:schemeClr val="accent1"/>
            </a:solidFill>
            <a:prstDash val="solid"/>
            <a:round/>
            <a:headEnd len="lg" w="lg" type="none"/>
            <a:tailEnd len="lg" w="lg" type="triangle"/>
          </a:ln>
        </p:spPr>
      </p:cxnSp>
    </p:spTree>
  </p:cSld>
  <p:clrMapOvr>
    <a:masterClrMapping/>
  </p:clrMapOvr>
  <p:transition spd="slow">
    <p:cut/>
  </p:transition>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DDC39"/>
        </a:solidFill>
      </p:bgPr>
    </p:bg>
    <p:spTree>
      <p:nvGrpSpPr>
        <p:cNvPr id="1135" name="Shape 1135"/>
        <p:cNvGrpSpPr/>
        <p:nvPr/>
      </p:nvGrpSpPr>
      <p:grpSpPr>
        <a:xfrm>
          <a:off x="0" y="0"/>
          <a:ext cx="0" cy="0"/>
          <a:chOff x="0" y="0"/>
          <a:chExt cx="0" cy="0"/>
        </a:xfrm>
      </p:grpSpPr>
      <p:sp>
        <p:nvSpPr>
          <p:cNvPr id="1136" name="Shape 1136"/>
          <p:cNvSpPr txBox="1"/>
          <p:nvPr>
            <p:ph type="title"/>
          </p:nvPr>
        </p:nvSpPr>
        <p:spPr>
          <a:xfrm>
            <a:off x="1129800" y="589100"/>
            <a:ext cx="5627099" cy="409500"/>
          </a:xfrm>
          <a:prstGeom prst="rect">
            <a:avLst/>
          </a:prstGeom>
        </p:spPr>
        <p:txBody>
          <a:bodyPr anchorCtr="0" anchor="b" bIns="91425" lIns="91425" rIns="91425" tIns="91425">
            <a:noAutofit/>
          </a:bodyPr>
          <a:lstStyle/>
          <a:p>
            <a:pPr lvl="0" rtl="0">
              <a:spcBef>
                <a:spcPts val="0"/>
              </a:spcBef>
              <a:buNone/>
            </a:pPr>
            <a:r>
              <a:rPr lang="en" sz="2400"/>
              <a:t>$apply vs $digest</a:t>
            </a:r>
          </a:p>
        </p:txBody>
      </p:sp>
      <p:sp>
        <p:nvSpPr>
          <p:cNvPr id="1137" name="Shape 1137"/>
          <p:cNvSpPr txBox="1"/>
          <p:nvPr/>
        </p:nvSpPr>
        <p:spPr>
          <a:xfrm>
            <a:off x="688600" y="971550"/>
            <a:ext cx="5627099" cy="489300"/>
          </a:xfrm>
          <a:prstGeom prst="rect">
            <a:avLst/>
          </a:prstGeom>
          <a:noFill/>
          <a:ln>
            <a:noFill/>
          </a:ln>
        </p:spPr>
        <p:txBody>
          <a:bodyPr anchorCtr="0" anchor="t" bIns="91425" lIns="91425" rIns="91425" tIns="91425">
            <a:noAutofit/>
          </a:bodyPr>
          <a:lstStyle/>
          <a:p>
            <a:pPr lvl="0" rtl="0">
              <a:spcBef>
                <a:spcPts val="0"/>
              </a:spcBef>
              <a:buNone/>
            </a:pPr>
            <a:r>
              <a:rPr lang="en" sz="1100" u="sng">
                <a:solidFill>
                  <a:schemeClr val="hlink"/>
                </a:solidFill>
                <a:latin typeface="Karla"/>
                <a:ea typeface="Karla"/>
                <a:cs typeface="Karla"/>
                <a:sym typeface="Karla"/>
                <a:hlinkClick r:id="rId3"/>
              </a:rPr>
              <a:t>https://github.com/bhovhannes/trainings/blob/master/angular/examples/13-digest/apply-vs-digest.html</a:t>
            </a:r>
          </a:p>
        </p:txBody>
      </p:sp>
      <p:grpSp>
        <p:nvGrpSpPr>
          <p:cNvPr id="1138" name="Shape 1138"/>
          <p:cNvGrpSpPr/>
          <p:nvPr/>
        </p:nvGrpSpPr>
        <p:grpSpPr>
          <a:xfrm>
            <a:off x="764799" y="567117"/>
            <a:ext cx="304008" cy="326513"/>
            <a:chOff x="616425" y="2329600"/>
            <a:chExt cx="361700" cy="388475"/>
          </a:xfrm>
        </p:grpSpPr>
        <p:sp>
          <p:nvSpPr>
            <p:cNvPr id="1139" name="Shape 1139"/>
            <p:cNvSpPr/>
            <p:nvPr/>
          </p:nvSpPr>
          <p:spPr>
            <a:xfrm>
              <a:off x="616425" y="2329600"/>
              <a:ext cx="361700" cy="388475"/>
            </a:xfrm>
            <a:custGeom>
              <a:pathLst>
                <a:path extrusionOk="0" fill="none" h="15539" w="14468">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40" name="Shape 1140"/>
            <p:cNvSpPr/>
            <p:nvPr/>
          </p:nvSpPr>
          <p:spPr>
            <a:xfrm>
              <a:off x="704725" y="2545750"/>
              <a:ext cx="185125" cy="25"/>
            </a:xfrm>
            <a:custGeom>
              <a:pathLst>
                <a:path extrusionOk="0" fill="none" h="1" w="7405">
                  <a:moveTo>
                    <a:pt x="7404" y="0"/>
                  </a:moveTo>
                  <a:lnTo>
                    <a:pt x="0" y="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41" name="Shape 1141"/>
            <p:cNvSpPr/>
            <p:nvPr/>
          </p:nvSpPr>
          <p:spPr>
            <a:xfrm>
              <a:off x="811875" y="2626125"/>
              <a:ext cx="31075" cy="31075"/>
            </a:xfrm>
            <a:custGeom>
              <a:pathLst>
                <a:path extrusionOk="0" fill="none" h="1243" w="1243">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42" name="Shape 1142"/>
            <p:cNvSpPr/>
            <p:nvPr/>
          </p:nvSpPr>
          <p:spPr>
            <a:xfrm>
              <a:off x="751000" y="2568275"/>
              <a:ext cx="54200" cy="53600"/>
            </a:xfrm>
            <a:custGeom>
              <a:pathLst>
                <a:path extrusionOk="0" fill="none" h="2144" w="2168">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43" name="Shape 1143"/>
            <p:cNvSpPr/>
            <p:nvPr/>
          </p:nvSpPr>
          <p:spPr>
            <a:xfrm>
              <a:off x="769875" y="2662650"/>
              <a:ext cx="23775" cy="23775"/>
            </a:xfrm>
            <a:custGeom>
              <a:pathLst>
                <a:path extrusionOk="0" fill="none" h="951" w="951">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44" name="Shape 1144"/>
            <p:cNvSpPr/>
            <p:nvPr/>
          </p:nvSpPr>
          <p:spPr>
            <a:xfrm>
              <a:off x="799700" y="2503125"/>
              <a:ext cx="24375" cy="23775"/>
            </a:xfrm>
            <a:custGeom>
              <a:pathLst>
                <a:path extrusionOk="0" fill="none" h="951" w="975">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45" name="Shape 1145"/>
            <p:cNvSpPr/>
            <p:nvPr/>
          </p:nvSpPr>
          <p:spPr>
            <a:xfrm>
              <a:off x="766825" y="2388050"/>
              <a:ext cx="60925" cy="25"/>
            </a:xfrm>
            <a:custGeom>
              <a:pathLst>
                <a:path extrusionOk="0" fill="none" h="1" w="2437">
                  <a:moveTo>
                    <a:pt x="2436" y="0"/>
                  </a:moveTo>
                  <a:lnTo>
                    <a:pt x="1" y="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46" name="Shape 1146"/>
            <p:cNvSpPr/>
            <p:nvPr/>
          </p:nvSpPr>
          <p:spPr>
            <a:xfrm>
              <a:off x="769875" y="2456250"/>
              <a:ext cx="31075" cy="31075"/>
            </a:xfrm>
            <a:custGeom>
              <a:pathLst>
                <a:path extrusionOk="0" fill="none" h="1243" w="1243">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1147" name="Shape 1147"/>
          <p:cNvSpPr txBox="1"/>
          <p:nvPr/>
        </p:nvSpPr>
        <p:spPr>
          <a:xfrm>
            <a:off x="740825" y="1792975"/>
            <a:ext cx="2672999" cy="2109899"/>
          </a:xfrm>
          <a:prstGeom prst="rect">
            <a:avLst/>
          </a:prstGeom>
          <a:solidFill>
            <a:srgbClr val="FFF2CC"/>
          </a:solidFill>
          <a:ln cap="flat" cmpd="sng" w="9525">
            <a:solidFill>
              <a:schemeClr val="accent1"/>
            </a:solidFill>
            <a:prstDash val="solid"/>
            <a:round/>
            <a:headEnd len="med" w="med" type="none"/>
            <a:tailEnd len="med" w="med" type="none"/>
          </a:ln>
        </p:spPr>
        <p:txBody>
          <a:bodyPr anchorCtr="0" anchor="t" bIns="91425" lIns="91425" rIns="91425" tIns="91425">
            <a:noAutofit/>
          </a:bodyPr>
          <a:lstStyle/>
          <a:p>
            <a:pPr lvl="0" rtl="0">
              <a:lnSpc>
                <a:spcPct val="115000"/>
              </a:lnSpc>
              <a:spcBef>
                <a:spcPts val="0"/>
              </a:spcBef>
              <a:buNone/>
            </a:pPr>
            <a:r>
              <a:rPr b="1" lang="en" sz="1200">
                <a:solidFill>
                  <a:srgbClr val="666666"/>
                </a:solidFill>
                <a:latin typeface="Consolas"/>
                <a:ea typeface="Consolas"/>
                <a:cs typeface="Consolas"/>
                <a:sym typeface="Consolas"/>
              </a:rPr>
              <a:t>function </a:t>
            </a:r>
            <a:r>
              <a:rPr b="1" lang="en" sz="1200">
                <a:solidFill>
                  <a:schemeClr val="accent1"/>
                </a:solidFill>
                <a:latin typeface="Consolas"/>
                <a:ea typeface="Consolas"/>
                <a:cs typeface="Consolas"/>
                <a:sym typeface="Consolas"/>
              </a:rPr>
              <a:t>$apply</a:t>
            </a:r>
            <a:r>
              <a:rPr b="1" lang="en" sz="1200">
                <a:solidFill>
                  <a:srgbClr val="666666"/>
                </a:solidFill>
                <a:latin typeface="Consolas"/>
                <a:ea typeface="Consolas"/>
                <a:cs typeface="Consolas"/>
                <a:sym typeface="Consolas"/>
              </a:rPr>
              <a:t>(expr) {</a:t>
            </a:r>
          </a:p>
          <a:p>
            <a:pPr indent="0" lvl="0" marL="0" rtl="0">
              <a:lnSpc>
                <a:spcPct val="115000"/>
              </a:lnSpc>
              <a:spcBef>
                <a:spcPts val="0"/>
              </a:spcBef>
              <a:buNone/>
            </a:pPr>
            <a:r>
              <a:rPr b="1" lang="en" sz="1200">
                <a:solidFill>
                  <a:srgbClr val="666666"/>
                </a:solidFill>
                <a:latin typeface="Consolas"/>
                <a:ea typeface="Consolas"/>
                <a:cs typeface="Consolas"/>
                <a:sym typeface="Consolas"/>
              </a:rPr>
              <a:t>    try {</a:t>
            </a:r>
          </a:p>
          <a:p>
            <a:pPr indent="0" lvl="0" marL="0" rtl="0">
              <a:lnSpc>
                <a:spcPct val="115000"/>
              </a:lnSpc>
              <a:spcBef>
                <a:spcPts val="0"/>
              </a:spcBef>
              <a:buNone/>
            </a:pPr>
            <a:r>
              <a:rPr b="1" lang="en" sz="1200">
                <a:solidFill>
                  <a:schemeClr val="dk2"/>
                </a:solidFill>
                <a:latin typeface="Consolas"/>
                <a:ea typeface="Consolas"/>
                <a:cs typeface="Consolas"/>
                <a:sym typeface="Consolas"/>
              </a:rPr>
              <a:t>        </a:t>
            </a:r>
            <a:r>
              <a:rPr b="1" lang="en" sz="1200">
                <a:solidFill>
                  <a:srgbClr val="666666"/>
                </a:solidFill>
                <a:latin typeface="Consolas"/>
                <a:ea typeface="Consolas"/>
                <a:cs typeface="Consolas"/>
                <a:sym typeface="Consolas"/>
              </a:rPr>
              <a:t>return </a:t>
            </a:r>
            <a:r>
              <a:rPr b="1" lang="en" sz="1200">
                <a:solidFill>
                  <a:schemeClr val="accent1"/>
                </a:solidFill>
                <a:latin typeface="Consolas"/>
                <a:ea typeface="Consolas"/>
                <a:cs typeface="Consolas"/>
                <a:sym typeface="Consolas"/>
              </a:rPr>
              <a:t>$eval</a:t>
            </a:r>
            <a:r>
              <a:rPr b="1" lang="en" sz="1200">
                <a:solidFill>
                  <a:srgbClr val="666666"/>
                </a:solidFill>
                <a:latin typeface="Consolas"/>
                <a:ea typeface="Consolas"/>
                <a:cs typeface="Consolas"/>
                <a:sym typeface="Consolas"/>
              </a:rPr>
              <a:t>(expr);</a:t>
            </a:r>
          </a:p>
          <a:p>
            <a:pPr indent="0" lvl="0" marL="0" rtl="0">
              <a:lnSpc>
                <a:spcPct val="115000"/>
              </a:lnSpc>
              <a:spcBef>
                <a:spcPts val="0"/>
              </a:spcBef>
              <a:buNone/>
            </a:pPr>
            <a:r>
              <a:rPr b="1" lang="en" sz="1200">
                <a:solidFill>
                  <a:schemeClr val="dk2"/>
                </a:solidFill>
                <a:latin typeface="Consolas"/>
                <a:ea typeface="Consolas"/>
                <a:cs typeface="Consolas"/>
                <a:sym typeface="Consolas"/>
              </a:rPr>
              <a:t>    </a:t>
            </a:r>
            <a:r>
              <a:rPr b="1" lang="en" sz="1200">
                <a:solidFill>
                  <a:srgbClr val="666666"/>
                </a:solidFill>
                <a:latin typeface="Consolas"/>
                <a:ea typeface="Consolas"/>
                <a:cs typeface="Consolas"/>
                <a:sym typeface="Consolas"/>
              </a:rPr>
              <a:t>} catch (e) {</a:t>
            </a:r>
          </a:p>
          <a:p>
            <a:pPr indent="0" lvl="0" marL="0" rtl="0">
              <a:lnSpc>
                <a:spcPct val="115000"/>
              </a:lnSpc>
              <a:spcBef>
                <a:spcPts val="0"/>
              </a:spcBef>
              <a:buNone/>
            </a:pPr>
            <a:r>
              <a:rPr b="1" lang="en" sz="1200">
                <a:solidFill>
                  <a:schemeClr val="dk2"/>
                </a:solidFill>
                <a:latin typeface="Consolas"/>
                <a:ea typeface="Consolas"/>
                <a:cs typeface="Consolas"/>
                <a:sym typeface="Consolas"/>
              </a:rPr>
              <a:t>        </a:t>
            </a:r>
            <a:r>
              <a:rPr b="1" lang="en" sz="1200">
                <a:solidFill>
                  <a:schemeClr val="accent1"/>
                </a:solidFill>
                <a:latin typeface="Consolas"/>
                <a:ea typeface="Consolas"/>
                <a:cs typeface="Consolas"/>
                <a:sym typeface="Consolas"/>
              </a:rPr>
              <a:t>$exceptionHandler</a:t>
            </a:r>
            <a:r>
              <a:rPr b="1" lang="en" sz="1200">
                <a:solidFill>
                  <a:srgbClr val="666666"/>
                </a:solidFill>
                <a:latin typeface="Consolas"/>
                <a:ea typeface="Consolas"/>
                <a:cs typeface="Consolas"/>
                <a:sym typeface="Consolas"/>
              </a:rPr>
              <a:t>(e);</a:t>
            </a:r>
          </a:p>
          <a:p>
            <a:pPr indent="0" lvl="0" marL="0" rtl="0">
              <a:lnSpc>
                <a:spcPct val="115000"/>
              </a:lnSpc>
              <a:spcBef>
                <a:spcPts val="0"/>
              </a:spcBef>
              <a:buNone/>
            </a:pPr>
            <a:r>
              <a:rPr b="1" lang="en" sz="1200">
                <a:solidFill>
                  <a:schemeClr val="dk2"/>
                </a:solidFill>
                <a:latin typeface="Consolas"/>
                <a:ea typeface="Consolas"/>
                <a:cs typeface="Consolas"/>
                <a:sym typeface="Consolas"/>
              </a:rPr>
              <a:t>    </a:t>
            </a:r>
            <a:r>
              <a:rPr b="1" lang="en" sz="1200">
                <a:solidFill>
                  <a:srgbClr val="666666"/>
                </a:solidFill>
                <a:latin typeface="Consolas"/>
                <a:ea typeface="Consolas"/>
                <a:cs typeface="Consolas"/>
                <a:sym typeface="Consolas"/>
              </a:rPr>
              <a:t>} finally {</a:t>
            </a:r>
          </a:p>
          <a:p>
            <a:pPr indent="0" lvl="0" marL="0" rtl="0">
              <a:lnSpc>
                <a:spcPct val="115000"/>
              </a:lnSpc>
              <a:spcBef>
                <a:spcPts val="0"/>
              </a:spcBef>
              <a:buNone/>
            </a:pPr>
            <a:r>
              <a:rPr b="1" lang="en" sz="1200">
                <a:solidFill>
                  <a:schemeClr val="dk2"/>
                </a:solidFill>
                <a:latin typeface="Consolas"/>
                <a:ea typeface="Consolas"/>
                <a:cs typeface="Consolas"/>
                <a:sym typeface="Consolas"/>
              </a:rPr>
              <a:t>        </a:t>
            </a:r>
            <a:r>
              <a:rPr b="1" lang="en" sz="1200">
                <a:solidFill>
                  <a:schemeClr val="accent1"/>
                </a:solidFill>
                <a:latin typeface="Consolas"/>
                <a:ea typeface="Consolas"/>
                <a:cs typeface="Consolas"/>
                <a:sym typeface="Consolas"/>
              </a:rPr>
              <a:t>$rootScope.$digest()</a:t>
            </a:r>
            <a:r>
              <a:rPr b="1" lang="en" sz="1200">
                <a:solidFill>
                  <a:srgbClr val="666666"/>
                </a:solidFill>
                <a:latin typeface="Consolas"/>
                <a:ea typeface="Consolas"/>
                <a:cs typeface="Consolas"/>
                <a:sym typeface="Consolas"/>
              </a:rPr>
              <a:t>;</a:t>
            </a:r>
          </a:p>
          <a:p>
            <a:pPr indent="0" lvl="0" marL="0" rtl="0">
              <a:lnSpc>
                <a:spcPct val="115000"/>
              </a:lnSpc>
              <a:spcBef>
                <a:spcPts val="0"/>
              </a:spcBef>
              <a:buNone/>
            </a:pPr>
            <a:r>
              <a:rPr b="1" lang="en" sz="1200">
                <a:solidFill>
                  <a:schemeClr val="dk2"/>
                </a:solidFill>
                <a:latin typeface="Consolas"/>
                <a:ea typeface="Consolas"/>
                <a:cs typeface="Consolas"/>
                <a:sym typeface="Consolas"/>
              </a:rPr>
              <a:t>    </a:t>
            </a:r>
            <a:r>
              <a:rPr b="1" lang="en" sz="1200">
                <a:solidFill>
                  <a:srgbClr val="666666"/>
                </a:solidFill>
                <a:latin typeface="Consolas"/>
                <a:ea typeface="Consolas"/>
                <a:cs typeface="Consolas"/>
                <a:sym typeface="Consolas"/>
              </a:rPr>
              <a:t>}</a:t>
            </a:r>
          </a:p>
          <a:p>
            <a:pPr lvl="0" rtl="0">
              <a:lnSpc>
                <a:spcPct val="115000"/>
              </a:lnSpc>
              <a:spcBef>
                <a:spcPts val="0"/>
              </a:spcBef>
              <a:buNone/>
            </a:pPr>
            <a:r>
              <a:rPr b="1" lang="en" sz="1200">
                <a:solidFill>
                  <a:srgbClr val="666666"/>
                </a:solidFill>
                <a:latin typeface="Consolas"/>
                <a:ea typeface="Consolas"/>
                <a:cs typeface="Consolas"/>
                <a:sym typeface="Consolas"/>
              </a:rPr>
              <a:t>}</a:t>
            </a:r>
          </a:p>
        </p:txBody>
      </p:sp>
      <p:grpSp>
        <p:nvGrpSpPr>
          <p:cNvPr id="1148" name="Shape 1148"/>
          <p:cNvGrpSpPr/>
          <p:nvPr/>
        </p:nvGrpSpPr>
        <p:grpSpPr>
          <a:xfrm>
            <a:off x="4230284" y="2417827"/>
            <a:ext cx="215966" cy="342398"/>
            <a:chOff x="6718575" y="2318625"/>
            <a:chExt cx="256950" cy="407375"/>
          </a:xfrm>
        </p:grpSpPr>
        <p:sp>
          <p:nvSpPr>
            <p:cNvPr id="1149" name="Shape 1149"/>
            <p:cNvSpPr/>
            <p:nvPr/>
          </p:nvSpPr>
          <p:spPr>
            <a:xfrm>
              <a:off x="6795900" y="2673600"/>
              <a:ext cx="102300" cy="22550"/>
            </a:xfrm>
            <a:custGeom>
              <a:pathLst>
                <a:path extrusionOk="0" fill="none" h="902" w="4092">
                  <a:moveTo>
                    <a:pt x="4092" y="902"/>
                  </a:moveTo>
                  <a:lnTo>
                    <a:pt x="4092" y="1"/>
                  </a:lnTo>
                  <a:lnTo>
                    <a:pt x="0" y="1"/>
                  </a:lnTo>
                  <a:lnTo>
                    <a:pt x="0" y="902"/>
                  </a:lnTo>
                  <a:lnTo>
                    <a:pt x="4092" y="902"/>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50" name="Shape 1150"/>
            <p:cNvSpPr/>
            <p:nvPr/>
          </p:nvSpPr>
          <p:spPr>
            <a:xfrm>
              <a:off x="6795900" y="2650475"/>
              <a:ext cx="102300" cy="22550"/>
            </a:xfrm>
            <a:custGeom>
              <a:pathLst>
                <a:path extrusionOk="0" fill="none" h="902" w="4092">
                  <a:moveTo>
                    <a:pt x="4092" y="901"/>
                  </a:moveTo>
                  <a:lnTo>
                    <a:pt x="4092" y="0"/>
                  </a:lnTo>
                  <a:lnTo>
                    <a:pt x="0" y="0"/>
                  </a:lnTo>
                  <a:lnTo>
                    <a:pt x="0" y="901"/>
                  </a:lnTo>
                  <a:lnTo>
                    <a:pt x="4092" y="901"/>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51" name="Shape 1151"/>
            <p:cNvSpPr/>
            <p:nvPr/>
          </p:nvSpPr>
          <p:spPr>
            <a:xfrm>
              <a:off x="6795900" y="2696125"/>
              <a:ext cx="102300" cy="29875"/>
            </a:xfrm>
            <a:custGeom>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52" name="Shape 1152"/>
            <p:cNvSpPr/>
            <p:nvPr/>
          </p:nvSpPr>
          <p:spPr>
            <a:xfrm>
              <a:off x="6784925" y="2459275"/>
              <a:ext cx="35350" cy="166875"/>
            </a:xfrm>
            <a:custGeom>
              <a:pathLst>
                <a:path extrusionOk="0" fill="none" h="6675" w="1414">
                  <a:moveTo>
                    <a:pt x="1413" y="6674"/>
                  </a:moveTo>
                  <a:lnTo>
                    <a:pt x="1413" y="6674"/>
                  </a:lnTo>
                  <a:lnTo>
                    <a:pt x="585" y="2850"/>
                  </a:lnTo>
                  <a:lnTo>
                    <a:pt x="1" y="1"/>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53" name="Shape 1153"/>
            <p:cNvSpPr/>
            <p:nvPr/>
          </p:nvSpPr>
          <p:spPr>
            <a:xfrm>
              <a:off x="6718575" y="2318625"/>
              <a:ext cx="256950" cy="307525"/>
            </a:xfrm>
            <a:custGeom>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54" name="Shape 1154"/>
            <p:cNvSpPr/>
            <p:nvPr/>
          </p:nvSpPr>
          <p:spPr>
            <a:xfrm>
              <a:off x="6873825" y="2459275"/>
              <a:ext cx="35350" cy="166875"/>
            </a:xfrm>
            <a:custGeom>
              <a:pathLst>
                <a:path extrusionOk="0" fill="none" h="6675" w="1414">
                  <a:moveTo>
                    <a:pt x="1413" y="1"/>
                  </a:moveTo>
                  <a:lnTo>
                    <a:pt x="1413" y="1"/>
                  </a:lnTo>
                  <a:lnTo>
                    <a:pt x="829" y="2850"/>
                  </a:lnTo>
                  <a:lnTo>
                    <a:pt x="1" y="6674"/>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55" name="Shape 1155"/>
            <p:cNvSpPr/>
            <p:nvPr/>
          </p:nvSpPr>
          <p:spPr>
            <a:xfrm>
              <a:off x="6801975" y="2453200"/>
              <a:ext cx="90150" cy="19500"/>
            </a:xfrm>
            <a:custGeom>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56" name="Shape 1156"/>
            <p:cNvSpPr/>
            <p:nvPr/>
          </p:nvSpPr>
          <p:spPr>
            <a:xfrm>
              <a:off x="6795900" y="2628550"/>
              <a:ext cx="102300" cy="25"/>
            </a:xfrm>
            <a:custGeom>
              <a:pathLst>
                <a:path extrusionOk="0" fill="none" h="1" w="4092">
                  <a:moveTo>
                    <a:pt x="0" y="1"/>
                  </a:moveTo>
                  <a:lnTo>
                    <a:pt x="4092" y="1"/>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1157" name="Shape 1157"/>
          <p:cNvSpPr txBox="1"/>
          <p:nvPr/>
        </p:nvSpPr>
        <p:spPr>
          <a:xfrm>
            <a:off x="4537850" y="2311075"/>
            <a:ext cx="2672999" cy="954300"/>
          </a:xfrm>
          <a:prstGeom prst="rect">
            <a:avLst/>
          </a:prstGeom>
          <a:noFill/>
          <a:ln>
            <a:noFill/>
          </a:ln>
        </p:spPr>
        <p:txBody>
          <a:bodyPr anchorCtr="0" anchor="t" bIns="91425" lIns="91425" rIns="91425" tIns="91425">
            <a:noAutofit/>
          </a:bodyPr>
          <a:lstStyle/>
          <a:p>
            <a:pPr lvl="0" rtl="0">
              <a:lnSpc>
                <a:spcPct val="115000"/>
              </a:lnSpc>
              <a:spcBef>
                <a:spcPts val="0"/>
              </a:spcBef>
              <a:spcAft>
                <a:spcPts val="0"/>
              </a:spcAft>
              <a:buNone/>
            </a:pPr>
            <a:r>
              <a:rPr b="1" lang="en">
                <a:solidFill>
                  <a:schemeClr val="accent1"/>
                </a:solidFill>
                <a:latin typeface="Karla"/>
                <a:ea typeface="Karla"/>
                <a:cs typeface="Karla"/>
                <a:sym typeface="Karla"/>
              </a:rPr>
              <a:t>$apply()</a:t>
            </a:r>
            <a:r>
              <a:rPr b="1" lang="en">
                <a:solidFill>
                  <a:srgbClr val="999999"/>
                </a:solidFill>
                <a:latin typeface="Karla"/>
                <a:ea typeface="Karla"/>
                <a:cs typeface="Karla"/>
                <a:sym typeface="Karla"/>
              </a:rPr>
              <a:t> triggers </a:t>
            </a:r>
            <a:r>
              <a:rPr b="1" lang="en">
                <a:solidFill>
                  <a:schemeClr val="accent1"/>
                </a:solidFill>
                <a:latin typeface="Karla"/>
                <a:ea typeface="Karla"/>
                <a:cs typeface="Karla"/>
                <a:sym typeface="Karla"/>
              </a:rPr>
              <a:t>$digest</a:t>
            </a:r>
            <a:r>
              <a:rPr b="1" lang="en">
                <a:solidFill>
                  <a:srgbClr val="999999"/>
                </a:solidFill>
                <a:latin typeface="Karla"/>
                <a:ea typeface="Karla"/>
                <a:cs typeface="Karla"/>
                <a:sym typeface="Karla"/>
              </a:rPr>
              <a:t> on </a:t>
            </a:r>
            <a:r>
              <a:rPr b="1" lang="en">
                <a:solidFill>
                  <a:schemeClr val="accent1"/>
                </a:solidFill>
                <a:latin typeface="Karla"/>
                <a:ea typeface="Karla"/>
                <a:cs typeface="Karla"/>
                <a:sym typeface="Karla"/>
              </a:rPr>
              <a:t>$rootScope</a:t>
            </a:r>
            <a:r>
              <a:rPr b="1" lang="en">
                <a:solidFill>
                  <a:srgbClr val="999999"/>
                </a:solidFill>
                <a:latin typeface="Karla"/>
                <a:ea typeface="Karla"/>
                <a:cs typeface="Karla"/>
                <a:sym typeface="Karla"/>
              </a:rPr>
              <a:t>, so it is slower than </a:t>
            </a:r>
            <a:r>
              <a:rPr b="1" lang="en">
                <a:solidFill>
                  <a:schemeClr val="accent1"/>
                </a:solidFill>
                <a:latin typeface="Karla"/>
                <a:ea typeface="Karla"/>
                <a:cs typeface="Karla"/>
                <a:sym typeface="Karla"/>
              </a:rPr>
              <a:t>$scope.$digest()</a:t>
            </a:r>
            <a:r>
              <a:rPr b="1" lang="en">
                <a:solidFill>
                  <a:srgbClr val="999999"/>
                </a:solidFill>
                <a:latin typeface="Karla"/>
                <a:ea typeface="Karla"/>
                <a:cs typeface="Karla"/>
                <a:sym typeface="Karla"/>
              </a:rPr>
              <a:t> call.</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DDC39"/>
        </a:solidFill>
      </p:bgPr>
    </p:bg>
    <p:spTree>
      <p:nvGrpSpPr>
        <p:cNvPr id="104" name="Shape 104"/>
        <p:cNvGrpSpPr/>
        <p:nvPr/>
      </p:nvGrpSpPr>
      <p:grpSpPr>
        <a:xfrm>
          <a:off x="0" y="0"/>
          <a:ext cx="0" cy="0"/>
          <a:chOff x="0" y="0"/>
          <a:chExt cx="0" cy="0"/>
        </a:xfrm>
      </p:grpSpPr>
      <p:sp>
        <p:nvSpPr>
          <p:cNvPr id="105" name="Shape 105"/>
          <p:cNvSpPr txBox="1"/>
          <p:nvPr>
            <p:ph type="title"/>
          </p:nvPr>
        </p:nvSpPr>
        <p:spPr>
          <a:xfrm>
            <a:off x="1282200" y="665300"/>
            <a:ext cx="5627099" cy="409500"/>
          </a:xfrm>
          <a:prstGeom prst="rect">
            <a:avLst/>
          </a:prstGeom>
        </p:spPr>
        <p:txBody>
          <a:bodyPr anchorCtr="0" anchor="b" bIns="91425" lIns="91425" rIns="91425" tIns="91425">
            <a:noAutofit/>
          </a:bodyPr>
          <a:lstStyle/>
          <a:p>
            <a:pPr lvl="0" rtl="0">
              <a:spcBef>
                <a:spcPts val="0"/>
              </a:spcBef>
              <a:buNone/>
            </a:pPr>
            <a:r>
              <a:rPr lang="en" sz="2400"/>
              <a:t>01-data-binding</a:t>
            </a:r>
          </a:p>
        </p:txBody>
      </p:sp>
      <p:sp>
        <p:nvSpPr>
          <p:cNvPr id="106" name="Shape 106"/>
          <p:cNvSpPr txBox="1"/>
          <p:nvPr/>
        </p:nvSpPr>
        <p:spPr>
          <a:xfrm>
            <a:off x="841000" y="1047750"/>
            <a:ext cx="5027999" cy="549600"/>
          </a:xfrm>
          <a:prstGeom prst="rect">
            <a:avLst/>
          </a:prstGeom>
          <a:noFill/>
          <a:ln>
            <a:noFill/>
          </a:ln>
        </p:spPr>
        <p:txBody>
          <a:bodyPr anchorCtr="0" anchor="t" bIns="91425" lIns="91425" rIns="91425" tIns="91425">
            <a:noAutofit/>
          </a:bodyPr>
          <a:lstStyle/>
          <a:p>
            <a:pPr lvl="0" rtl="0">
              <a:spcBef>
                <a:spcPts val="600"/>
              </a:spcBef>
              <a:buNone/>
            </a:pPr>
            <a:r>
              <a:rPr lang="en" sz="1100" u="sng">
                <a:solidFill>
                  <a:schemeClr val="hlink"/>
                </a:solidFill>
                <a:latin typeface="Karla"/>
                <a:ea typeface="Karla"/>
                <a:cs typeface="Karla"/>
                <a:sym typeface="Karla"/>
                <a:hlinkClick r:id="rId3"/>
              </a:rPr>
              <a:t>https://github.com/bhovhannes/trainings/blob/master/angular/examples/01-data-binding/index.html</a:t>
            </a:r>
            <a:r>
              <a:rPr lang="en" sz="1100">
                <a:solidFill>
                  <a:srgbClr val="999999"/>
                </a:solidFill>
                <a:latin typeface="Karla"/>
                <a:ea typeface="Karla"/>
                <a:cs typeface="Karla"/>
                <a:sym typeface="Karla"/>
              </a:rPr>
              <a:t> </a:t>
            </a:r>
          </a:p>
        </p:txBody>
      </p:sp>
      <p:grpSp>
        <p:nvGrpSpPr>
          <p:cNvPr id="107" name="Shape 107"/>
          <p:cNvGrpSpPr/>
          <p:nvPr/>
        </p:nvGrpSpPr>
        <p:grpSpPr>
          <a:xfrm>
            <a:off x="917199" y="643317"/>
            <a:ext cx="304008" cy="326513"/>
            <a:chOff x="616425" y="2329600"/>
            <a:chExt cx="361700" cy="388475"/>
          </a:xfrm>
        </p:grpSpPr>
        <p:sp>
          <p:nvSpPr>
            <p:cNvPr id="108" name="Shape 108"/>
            <p:cNvSpPr/>
            <p:nvPr/>
          </p:nvSpPr>
          <p:spPr>
            <a:xfrm>
              <a:off x="616425" y="2329600"/>
              <a:ext cx="361700" cy="388475"/>
            </a:xfrm>
            <a:custGeom>
              <a:pathLst>
                <a:path extrusionOk="0" fill="none" h="15539" w="14468">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9" name="Shape 109"/>
            <p:cNvSpPr/>
            <p:nvPr/>
          </p:nvSpPr>
          <p:spPr>
            <a:xfrm>
              <a:off x="704725" y="2545750"/>
              <a:ext cx="185125" cy="25"/>
            </a:xfrm>
            <a:custGeom>
              <a:pathLst>
                <a:path extrusionOk="0" fill="none" h="1" w="7405">
                  <a:moveTo>
                    <a:pt x="7404" y="0"/>
                  </a:moveTo>
                  <a:lnTo>
                    <a:pt x="0" y="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0" name="Shape 110"/>
            <p:cNvSpPr/>
            <p:nvPr/>
          </p:nvSpPr>
          <p:spPr>
            <a:xfrm>
              <a:off x="811875" y="2626125"/>
              <a:ext cx="31075" cy="31075"/>
            </a:xfrm>
            <a:custGeom>
              <a:pathLst>
                <a:path extrusionOk="0" fill="none" h="1243" w="1243">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1" name="Shape 111"/>
            <p:cNvSpPr/>
            <p:nvPr/>
          </p:nvSpPr>
          <p:spPr>
            <a:xfrm>
              <a:off x="751000" y="2568275"/>
              <a:ext cx="54200" cy="53600"/>
            </a:xfrm>
            <a:custGeom>
              <a:pathLst>
                <a:path extrusionOk="0" fill="none" h="2144" w="2168">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2" name="Shape 112"/>
            <p:cNvSpPr/>
            <p:nvPr/>
          </p:nvSpPr>
          <p:spPr>
            <a:xfrm>
              <a:off x="769875" y="2662650"/>
              <a:ext cx="23775" cy="23775"/>
            </a:xfrm>
            <a:custGeom>
              <a:pathLst>
                <a:path extrusionOk="0" fill="none" h="951" w="951">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3" name="Shape 113"/>
            <p:cNvSpPr/>
            <p:nvPr/>
          </p:nvSpPr>
          <p:spPr>
            <a:xfrm>
              <a:off x="799700" y="2503125"/>
              <a:ext cx="24375" cy="23775"/>
            </a:xfrm>
            <a:custGeom>
              <a:pathLst>
                <a:path extrusionOk="0" fill="none" h="951" w="975">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4" name="Shape 114"/>
            <p:cNvSpPr/>
            <p:nvPr/>
          </p:nvSpPr>
          <p:spPr>
            <a:xfrm>
              <a:off x="766825" y="2388050"/>
              <a:ext cx="60925" cy="25"/>
            </a:xfrm>
            <a:custGeom>
              <a:pathLst>
                <a:path extrusionOk="0" fill="none" h="1" w="2437">
                  <a:moveTo>
                    <a:pt x="2436" y="0"/>
                  </a:moveTo>
                  <a:lnTo>
                    <a:pt x="1" y="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5" name="Shape 115"/>
            <p:cNvSpPr/>
            <p:nvPr/>
          </p:nvSpPr>
          <p:spPr>
            <a:xfrm>
              <a:off x="769875" y="2456250"/>
              <a:ext cx="31075" cy="31075"/>
            </a:xfrm>
            <a:custGeom>
              <a:pathLst>
                <a:path extrusionOk="0" fill="none" h="1243" w="1243">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116" name="Shape 116"/>
          <p:cNvSpPr txBox="1"/>
          <p:nvPr>
            <p:ph idx="1" type="body"/>
          </p:nvPr>
        </p:nvSpPr>
        <p:spPr>
          <a:xfrm>
            <a:off x="838200" y="1969475"/>
            <a:ext cx="6071099" cy="2674199"/>
          </a:xfrm>
          <a:prstGeom prst="rect">
            <a:avLst/>
          </a:prstGeom>
          <a:ln>
            <a:noFill/>
          </a:ln>
        </p:spPr>
        <p:txBody>
          <a:bodyPr anchorCtr="0" anchor="t" bIns="91425" lIns="91425" rIns="91425" tIns="91425">
            <a:noAutofit/>
          </a:bodyPr>
          <a:lstStyle/>
          <a:p>
            <a:pPr lvl="0" rtl="0">
              <a:spcBef>
                <a:spcPts val="0"/>
              </a:spcBef>
              <a:buClr>
                <a:schemeClr val="dk1"/>
              </a:buClr>
              <a:buSzPct val="91666"/>
              <a:buFont typeface="Arial"/>
              <a:buNone/>
            </a:pPr>
            <a:r>
              <a:rPr lang="en" sz="1200">
                <a:latin typeface="Consolas"/>
                <a:ea typeface="Consolas"/>
                <a:cs typeface="Consolas"/>
                <a:sym typeface="Consolas"/>
              </a:rPr>
              <a:t>&lt;!DOCTYPE html&gt;</a:t>
            </a:r>
          </a:p>
          <a:p>
            <a:pPr lvl="0" rtl="0">
              <a:spcBef>
                <a:spcPts val="0"/>
              </a:spcBef>
              <a:buClr>
                <a:schemeClr val="dk1"/>
              </a:buClr>
              <a:buSzPct val="91666"/>
              <a:buFont typeface="Arial"/>
              <a:buNone/>
            </a:pPr>
            <a:r>
              <a:rPr lang="en" sz="1200">
                <a:latin typeface="Consolas"/>
                <a:ea typeface="Consolas"/>
                <a:cs typeface="Consolas"/>
                <a:sym typeface="Consolas"/>
              </a:rPr>
              <a:t>&lt;html </a:t>
            </a:r>
            <a:r>
              <a:rPr b="1" lang="en" sz="1200">
                <a:solidFill>
                  <a:srgbClr val="FF9800"/>
                </a:solidFill>
                <a:latin typeface="Consolas"/>
                <a:ea typeface="Consolas"/>
                <a:cs typeface="Consolas"/>
                <a:sym typeface="Consolas"/>
              </a:rPr>
              <a:t>ng-app</a:t>
            </a:r>
            <a:r>
              <a:rPr lang="en" sz="1200">
                <a:latin typeface="Consolas"/>
                <a:ea typeface="Consolas"/>
                <a:cs typeface="Consolas"/>
                <a:sym typeface="Consolas"/>
              </a:rPr>
              <a:t>&gt;</a:t>
            </a:r>
          </a:p>
          <a:p>
            <a:pPr lvl="0" rtl="0">
              <a:spcBef>
                <a:spcPts val="0"/>
              </a:spcBef>
              <a:buClr>
                <a:schemeClr val="dk1"/>
              </a:buClr>
              <a:buSzPct val="91666"/>
              <a:buFont typeface="Arial"/>
              <a:buNone/>
            </a:pPr>
            <a:r>
              <a:rPr lang="en" sz="1200">
                <a:latin typeface="Consolas"/>
                <a:ea typeface="Consolas"/>
                <a:cs typeface="Consolas"/>
                <a:sym typeface="Consolas"/>
              </a:rPr>
              <a:t>    &lt;head&gt;</a:t>
            </a:r>
          </a:p>
          <a:p>
            <a:pPr lvl="0" rtl="0">
              <a:spcBef>
                <a:spcPts val="0"/>
              </a:spcBef>
              <a:buClr>
                <a:schemeClr val="dk1"/>
              </a:buClr>
              <a:buSzPct val="91666"/>
              <a:buFont typeface="Arial"/>
              <a:buNone/>
            </a:pPr>
            <a:r>
              <a:rPr lang="en" sz="1200">
                <a:latin typeface="Consolas"/>
                <a:ea typeface="Consolas"/>
                <a:cs typeface="Consolas"/>
                <a:sym typeface="Consolas"/>
              </a:rPr>
              <a:t>        &lt;title&gt;01-data-binding&lt;/title&gt;</a:t>
            </a:r>
          </a:p>
          <a:p>
            <a:pPr lvl="0" rtl="0">
              <a:spcBef>
                <a:spcPts val="0"/>
              </a:spcBef>
              <a:buClr>
                <a:schemeClr val="dk1"/>
              </a:buClr>
              <a:buSzPct val="91666"/>
              <a:buFont typeface="Arial"/>
              <a:buNone/>
            </a:pPr>
            <a:r>
              <a:rPr lang="en" sz="1200">
                <a:latin typeface="Consolas"/>
                <a:ea typeface="Consolas"/>
                <a:cs typeface="Consolas"/>
                <a:sym typeface="Consolas"/>
              </a:rPr>
              <a:t>        &lt;script src="https://ajax.googleapis.com/ajax/libs/angularjs/1.2.27/angular.js"&gt;&lt;/script&gt;</a:t>
            </a:r>
          </a:p>
          <a:p>
            <a:pPr lvl="0" rtl="0">
              <a:spcBef>
                <a:spcPts val="0"/>
              </a:spcBef>
              <a:buClr>
                <a:schemeClr val="dk1"/>
              </a:buClr>
              <a:buSzPct val="91666"/>
              <a:buFont typeface="Arial"/>
              <a:buNone/>
            </a:pPr>
            <a:r>
              <a:rPr lang="en" sz="1200">
                <a:latin typeface="Consolas"/>
                <a:ea typeface="Consolas"/>
                <a:cs typeface="Consolas"/>
                <a:sym typeface="Consolas"/>
              </a:rPr>
              <a:t>    &lt;/head&gt;</a:t>
            </a:r>
          </a:p>
          <a:p>
            <a:pPr lvl="0" rtl="0">
              <a:spcBef>
                <a:spcPts val="0"/>
              </a:spcBef>
              <a:buClr>
                <a:schemeClr val="dk1"/>
              </a:buClr>
              <a:buSzPct val="91666"/>
              <a:buFont typeface="Arial"/>
              <a:buNone/>
            </a:pPr>
            <a:r>
              <a:rPr lang="en" sz="1200">
                <a:latin typeface="Consolas"/>
                <a:ea typeface="Consolas"/>
                <a:cs typeface="Consolas"/>
                <a:sym typeface="Consolas"/>
              </a:rPr>
              <a:t>    &lt;body&gt;</a:t>
            </a:r>
          </a:p>
          <a:p>
            <a:pPr lvl="0" rtl="0">
              <a:spcBef>
                <a:spcPts val="0"/>
              </a:spcBef>
              <a:buClr>
                <a:schemeClr val="dk1"/>
              </a:buClr>
              <a:buSzPct val="91666"/>
              <a:buFont typeface="Arial"/>
              <a:buNone/>
            </a:pPr>
            <a:r>
              <a:rPr lang="en" sz="1200">
                <a:latin typeface="Consolas"/>
                <a:ea typeface="Consolas"/>
                <a:cs typeface="Consolas"/>
                <a:sym typeface="Consolas"/>
              </a:rPr>
              <a:t>        &lt;input ng-model="</a:t>
            </a:r>
            <a:r>
              <a:rPr lang="en" sz="1200">
                <a:solidFill>
                  <a:srgbClr val="4CAF50"/>
                </a:solidFill>
                <a:latin typeface="Consolas"/>
                <a:ea typeface="Consolas"/>
                <a:cs typeface="Consolas"/>
                <a:sym typeface="Consolas"/>
              </a:rPr>
              <a:t>name</a:t>
            </a:r>
            <a:r>
              <a:rPr lang="en" sz="1200">
                <a:latin typeface="Consolas"/>
                <a:ea typeface="Consolas"/>
                <a:cs typeface="Consolas"/>
                <a:sym typeface="Consolas"/>
              </a:rPr>
              <a:t>" type="text" placeholder="Your name"&gt;</a:t>
            </a:r>
          </a:p>
          <a:p>
            <a:pPr lvl="0" rtl="0">
              <a:spcBef>
                <a:spcPts val="0"/>
              </a:spcBef>
              <a:buClr>
                <a:schemeClr val="dk1"/>
              </a:buClr>
              <a:buSzPct val="91666"/>
              <a:buFont typeface="Arial"/>
              <a:buNone/>
            </a:pPr>
            <a:r>
              <a:rPr lang="en" sz="1200">
                <a:latin typeface="Consolas"/>
                <a:ea typeface="Consolas"/>
                <a:cs typeface="Consolas"/>
                <a:sym typeface="Consolas"/>
              </a:rPr>
              <a:t>        &lt;h1&gt;Hello </a:t>
            </a:r>
            <a:r>
              <a:rPr b="1" lang="en" sz="1200">
                <a:solidFill>
                  <a:srgbClr val="FF9800"/>
                </a:solidFill>
                <a:latin typeface="Consolas"/>
                <a:ea typeface="Consolas"/>
                <a:cs typeface="Consolas"/>
                <a:sym typeface="Consolas"/>
              </a:rPr>
              <a:t>{{ </a:t>
            </a:r>
            <a:r>
              <a:rPr b="1" lang="en" sz="1200">
                <a:solidFill>
                  <a:srgbClr val="4CAF50"/>
                </a:solidFill>
                <a:latin typeface="Consolas"/>
                <a:ea typeface="Consolas"/>
                <a:cs typeface="Consolas"/>
                <a:sym typeface="Consolas"/>
              </a:rPr>
              <a:t>name</a:t>
            </a:r>
            <a:r>
              <a:rPr b="1" lang="en" sz="1200">
                <a:solidFill>
                  <a:srgbClr val="FF9800"/>
                </a:solidFill>
                <a:latin typeface="Consolas"/>
                <a:ea typeface="Consolas"/>
                <a:cs typeface="Consolas"/>
                <a:sym typeface="Consolas"/>
              </a:rPr>
              <a:t> }}</a:t>
            </a:r>
            <a:r>
              <a:rPr lang="en" sz="1200">
                <a:latin typeface="Consolas"/>
                <a:ea typeface="Consolas"/>
                <a:cs typeface="Consolas"/>
                <a:sym typeface="Consolas"/>
              </a:rPr>
              <a:t>&lt;/h1&gt;</a:t>
            </a:r>
          </a:p>
          <a:p>
            <a:pPr lvl="0" rtl="0">
              <a:spcBef>
                <a:spcPts val="0"/>
              </a:spcBef>
              <a:buClr>
                <a:schemeClr val="dk1"/>
              </a:buClr>
              <a:buSzPct val="91666"/>
              <a:buFont typeface="Arial"/>
              <a:buNone/>
            </a:pPr>
            <a:r>
              <a:rPr lang="en" sz="1200">
                <a:latin typeface="Consolas"/>
                <a:ea typeface="Consolas"/>
                <a:cs typeface="Consolas"/>
                <a:sym typeface="Consolas"/>
              </a:rPr>
              <a:t>    &lt;/body&gt;</a:t>
            </a:r>
          </a:p>
          <a:p>
            <a:pPr lvl="0" rtl="0">
              <a:spcBef>
                <a:spcPts val="0"/>
              </a:spcBef>
              <a:buNone/>
            </a:pPr>
            <a:r>
              <a:rPr lang="en" sz="1200">
                <a:latin typeface="Consolas"/>
                <a:ea typeface="Consolas"/>
                <a:cs typeface="Consolas"/>
                <a:sym typeface="Consolas"/>
              </a:rPr>
              <a:t>&lt;/html&gt;</a:t>
            </a:r>
          </a:p>
        </p:txBody>
      </p:sp>
    </p:spTree>
  </p:cSld>
  <p:clrMapOvr>
    <a:masterClrMapping/>
  </p:clrMapOvr>
  <p:transition spd="slow">
    <p:cut/>
  </p:transition>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DDC39"/>
        </a:solidFill>
      </p:bgPr>
    </p:bg>
    <p:spTree>
      <p:nvGrpSpPr>
        <p:cNvPr id="1161" name="Shape 1161"/>
        <p:cNvGrpSpPr/>
        <p:nvPr/>
      </p:nvGrpSpPr>
      <p:grpSpPr>
        <a:xfrm>
          <a:off x="0" y="0"/>
          <a:ext cx="0" cy="0"/>
          <a:chOff x="0" y="0"/>
          <a:chExt cx="0" cy="0"/>
        </a:xfrm>
      </p:grpSpPr>
      <p:sp>
        <p:nvSpPr>
          <p:cNvPr id="1162" name="Shape 1162"/>
          <p:cNvSpPr txBox="1"/>
          <p:nvPr>
            <p:ph type="title"/>
          </p:nvPr>
        </p:nvSpPr>
        <p:spPr>
          <a:xfrm>
            <a:off x="688600" y="512900"/>
            <a:ext cx="5543700" cy="409500"/>
          </a:xfrm>
          <a:prstGeom prst="rect">
            <a:avLst/>
          </a:prstGeom>
        </p:spPr>
        <p:txBody>
          <a:bodyPr anchorCtr="0" anchor="b" bIns="91425" lIns="91425" rIns="91425" tIns="91425">
            <a:noAutofit/>
          </a:bodyPr>
          <a:lstStyle/>
          <a:p>
            <a:pPr lvl="0" rtl="0">
              <a:spcBef>
                <a:spcPts val="0"/>
              </a:spcBef>
              <a:buNone/>
            </a:pPr>
            <a:r>
              <a:rPr lang="en" sz="2400"/>
              <a:t>Evaluating expressions</a:t>
            </a:r>
          </a:p>
        </p:txBody>
      </p:sp>
      <p:sp>
        <p:nvSpPr>
          <p:cNvPr id="1163" name="Shape 1163"/>
          <p:cNvSpPr txBox="1"/>
          <p:nvPr/>
        </p:nvSpPr>
        <p:spPr>
          <a:xfrm>
            <a:off x="688600" y="742950"/>
            <a:ext cx="2960699" cy="477899"/>
          </a:xfrm>
          <a:prstGeom prst="rect">
            <a:avLst/>
          </a:prstGeom>
          <a:noFill/>
          <a:ln>
            <a:noFill/>
          </a:ln>
        </p:spPr>
        <p:txBody>
          <a:bodyPr anchorCtr="0" anchor="t" bIns="91425" lIns="91425" rIns="91425" tIns="91425">
            <a:noAutofit/>
          </a:bodyPr>
          <a:lstStyle/>
          <a:p>
            <a:pPr lvl="0" rtl="0">
              <a:spcBef>
                <a:spcPts val="600"/>
              </a:spcBef>
              <a:buNone/>
            </a:pPr>
            <a:r>
              <a:rPr lang="en" sz="1100" u="sng">
                <a:solidFill>
                  <a:schemeClr val="hlink"/>
                </a:solidFill>
                <a:latin typeface="Karla"/>
                <a:ea typeface="Karla"/>
                <a:cs typeface="Karla"/>
                <a:sym typeface="Karla"/>
                <a:hlinkClick r:id="rId3"/>
              </a:rPr>
              <a:t>https://docs.angularjs.org/guide/scope</a:t>
            </a:r>
            <a:r>
              <a:rPr lang="en" sz="1100">
                <a:solidFill>
                  <a:srgbClr val="999999"/>
                </a:solidFill>
                <a:latin typeface="Karla"/>
                <a:ea typeface="Karla"/>
                <a:cs typeface="Karla"/>
                <a:sym typeface="Karla"/>
              </a:rPr>
              <a:t> </a:t>
            </a:r>
          </a:p>
        </p:txBody>
      </p:sp>
      <p:sp>
        <p:nvSpPr>
          <p:cNvPr id="1164" name="Shape 1164"/>
          <p:cNvSpPr txBox="1"/>
          <p:nvPr/>
        </p:nvSpPr>
        <p:spPr>
          <a:xfrm>
            <a:off x="688600" y="1439825"/>
            <a:ext cx="6383699" cy="3287100"/>
          </a:xfrm>
          <a:prstGeom prst="rect">
            <a:avLst/>
          </a:prstGeom>
          <a:noFill/>
          <a:ln>
            <a:noFill/>
          </a:ln>
        </p:spPr>
        <p:txBody>
          <a:bodyPr anchorCtr="0" anchor="t" bIns="91425" lIns="91425" rIns="91425" tIns="91425">
            <a:noAutofit/>
          </a:bodyPr>
          <a:lstStyle/>
          <a:p>
            <a:pPr lvl="0" rtl="0">
              <a:lnSpc>
                <a:spcPct val="115000"/>
              </a:lnSpc>
              <a:spcBef>
                <a:spcPts val="600"/>
              </a:spcBef>
              <a:buNone/>
            </a:pPr>
            <a:r>
              <a:rPr b="1" lang="en">
                <a:solidFill>
                  <a:schemeClr val="accent1"/>
                </a:solidFill>
                <a:latin typeface="Consolas"/>
                <a:ea typeface="Consolas"/>
                <a:cs typeface="Consolas"/>
                <a:sym typeface="Consolas"/>
              </a:rPr>
              <a:t>$eval</a:t>
            </a:r>
            <a:r>
              <a:rPr b="1" lang="en">
                <a:solidFill>
                  <a:srgbClr val="999999"/>
                </a:solidFill>
                <a:latin typeface="Consolas"/>
                <a:ea typeface="Consolas"/>
                <a:cs typeface="Consolas"/>
                <a:sym typeface="Consolas"/>
              </a:rPr>
              <a:t>(</a:t>
            </a:r>
            <a:r>
              <a:rPr b="1" i="1" lang="en">
                <a:solidFill>
                  <a:srgbClr val="FF9800"/>
                </a:solidFill>
                <a:latin typeface="Consolas"/>
                <a:ea typeface="Consolas"/>
                <a:cs typeface="Consolas"/>
                <a:sym typeface="Consolas"/>
              </a:rPr>
              <a:t>expression</a:t>
            </a:r>
            <a:r>
              <a:rPr b="1" lang="en">
                <a:solidFill>
                  <a:srgbClr val="999999"/>
                </a:solidFill>
                <a:latin typeface="Consolas"/>
                <a:ea typeface="Consolas"/>
                <a:cs typeface="Consolas"/>
                <a:sym typeface="Consolas"/>
              </a:rPr>
              <a:t>, [</a:t>
            </a:r>
            <a:r>
              <a:rPr b="1" i="1" lang="en">
                <a:solidFill>
                  <a:srgbClr val="FF9800"/>
                </a:solidFill>
                <a:latin typeface="Consolas"/>
                <a:ea typeface="Consolas"/>
                <a:cs typeface="Consolas"/>
                <a:sym typeface="Consolas"/>
              </a:rPr>
              <a:t>locals</a:t>
            </a:r>
            <a:r>
              <a:rPr b="1" lang="en">
                <a:solidFill>
                  <a:srgbClr val="999999"/>
                </a:solidFill>
                <a:latin typeface="Consolas"/>
                <a:ea typeface="Consolas"/>
                <a:cs typeface="Consolas"/>
                <a:sym typeface="Consolas"/>
              </a:rPr>
              <a:t>])</a:t>
            </a:r>
          </a:p>
          <a:p>
            <a:pPr indent="457200" lvl="0" rtl="0">
              <a:lnSpc>
                <a:spcPct val="115000"/>
              </a:lnSpc>
              <a:spcBef>
                <a:spcPts val="600"/>
              </a:spcBef>
              <a:buNone/>
            </a:pPr>
            <a:r>
              <a:rPr b="1" lang="en">
                <a:solidFill>
                  <a:srgbClr val="999999"/>
                </a:solidFill>
                <a:latin typeface="Karla"/>
                <a:ea typeface="Karla"/>
                <a:cs typeface="Karla"/>
                <a:sym typeface="Karla"/>
              </a:rPr>
              <a:t>exceptions will not be caught</a:t>
            </a:r>
          </a:p>
          <a:p>
            <a:pPr lvl="0" rtl="0">
              <a:lnSpc>
                <a:spcPct val="115000"/>
              </a:lnSpc>
              <a:spcBef>
                <a:spcPts val="600"/>
              </a:spcBef>
              <a:buNone/>
            </a:pPr>
            <a:r>
              <a:t/>
            </a:r>
            <a:endParaRPr b="1">
              <a:solidFill>
                <a:schemeClr val="accent1"/>
              </a:solidFill>
              <a:latin typeface="Consolas"/>
              <a:ea typeface="Consolas"/>
              <a:cs typeface="Consolas"/>
              <a:sym typeface="Consolas"/>
            </a:endParaRPr>
          </a:p>
          <a:p>
            <a:pPr lvl="0" rtl="0">
              <a:lnSpc>
                <a:spcPct val="115000"/>
              </a:lnSpc>
              <a:spcBef>
                <a:spcPts val="600"/>
              </a:spcBef>
              <a:buNone/>
            </a:pPr>
            <a:r>
              <a:rPr b="1" lang="en">
                <a:solidFill>
                  <a:schemeClr val="accent1"/>
                </a:solidFill>
                <a:latin typeface="Consolas"/>
                <a:ea typeface="Consolas"/>
                <a:cs typeface="Consolas"/>
                <a:sym typeface="Consolas"/>
              </a:rPr>
              <a:t>$evalAsync</a:t>
            </a:r>
            <a:r>
              <a:rPr b="1" lang="en">
                <a:solidFill>
                  <a:srgbClr val="999999"/>
                </a:solidFill>
                <a:latin typeface="Consolas"/>
                <a:ea typeface="Consolas"/>
                <a:cs typeface="Consolas"/>
                <a:sym typeface="Consolas"/>
              </a:rPr>
              <a:t>(</a:t>
            </a:r>
            <a:r>
              <a:rPr b="1" i="1" lang="en">
                <a:solidFill>
                  <a:srgbClr val="FF9800"/>
                </a:solidFill>
                <a:latin typeface="Consolas"/>
                <a:ea typeface="Consolas"/>
                <a:cs typeface="Consolas"/>
                <a:sym typeface="Consolas"/>
              </a:rPr>
              <a:t>expression</a:t>
            </a:r>
            <a:r>
              <a:rPr b="1" lang="en">
                <a:solidFill>
                  <a:srgbClr val="999999"/>
                </a:solidFill>
                <a:latin typeface="Consolas"/>
                <a:ea typeface="Consolas"/>
                <a:cs typeface="Consolas"/>
                <a:sym typeface="Consolas"/>
              </a:rPr>
              <a:t>, [</a:t>
            </a:r>
            <a:r>
              <a:rPr b="1" i="1" lang="en">
                <a:solidFill>
                  <a:srgbClr val="FF9800"/>
                </a:solidFill>
                <a:latin typeface="Consolas"/>
                <a:ea typeface="Consolas"/>
                <a:cs typeface="Consolas"/>
                <a:sym typeface="Consolas"/>
              </a:rPr>
              <a:t>locals</a:t>
            </a:r>
            <a:r>
              <a:rPr b="1" lang="en">
                <a:solidFill>
                  <a:srgbClr val="999999"/>
                </a:solidFill>
                <a:latin typeface="Consolas"/>
                <a:ea typeface="Consolas"/>
                <a:cs typeface="Consolas"/>
                <a:sym typeface="Consolas"/>
              </a:rPr>
              <a:t>])</a:t>
            </a:r>
          </a:p>
          <a:p>
            <a:pPr indent="0" lvl="0" marL="457200" rtl="0">
              <a:lnSpc>
                <a:spcPct val="115000"/>
              </a:lnSpc>
              <a:spcBef>
                <a:spcPts val="600"/>
              </a:spcBef>
              <a:buNone/>
            </a:pPr>
            <a:r>
              <a:rPr b="1" lang="en">
                <a:solidFill>
                  <a:srgbClr val="999999"/>
                </a:solidFill>
                <a:latin typeface="Karla"/>
                <a:ea typeface="Karla"/>
                <a:cs typeface="Karla"/>
                <a:sym typeface="Karla"/>
              </a:rPr>
              <a:t>a) if called outside of </a:t>
            </a:r>
            <a:r>
              <a:rPr b="1" i="1" lang="en">
                <a:solidFill>
                  <a:srgbClr val="999999"/>
                </a:solidFill>
                <a:latin typeface="Karla"/>
                <a:ea typeface="Karla"/>
                <a:cs typeface="Karla"/>
                <a:sym typeface="Karla"/>
              </a:rPr>
              <a:t>$digest</a:t>
            </a:r>
            <a:r>
              <a:rPr b="1" lang="en">
                <a:solidFill>
                  <a:srgbClr val="999999"/>
                </a:solidFill>
                <a:latin typeface="Karla"/>
                <a:ea typeface="Karla"/>
                <a:cs typeface="Karla"/>
                <a:sym typeface="Karla"/>
              </a:rPr>
              <a:t> cycle, </a:t>
            </a:r>
            <a:r>
              <a:rPr b="1" lang="en">
                <a:solidFill>
                  <a:srgbClr val="999999"/>
                </a:solidFill>
                <a:latin typeface="Karla"/>
                <a:ea typeface="Karla"/>
                <a:cs typeface="Karla"/>
                <a:sym typeface="Karla"/>
              </a:rPr>
              <a:t>triggers a new one</a:t>
            </a:r>
          </a:p>
          <a:p>
            <a:pPr indent="-69850" lvl="0" marL="457200" rtl="0">
              <a:lnSpc>
                <a:spcPct val="115000"/>
              </a:lnSpc>
              <a:spcBef>
                <a:spcPts val="600"/>
              </a:spcBef>
              <a:buClr>
                <a:schemeClr val="dk1"/>
              </a:buClr>
              <a:buFont typeface="Arial"/>
              <a:buNone/>
            </a:pPr>
            <a:r>
              <a:rPr b="1" lang="en">
                <a:solidFill>
                  <a:srgbClr val="999999"/>
                </a:solidFill>
                <a:latin typeface="Karla"/>
                <a:ea typeface="Karla"/>
                <a:cs typeface="Karla"/>
                <a:sym typeface="Karla"/>
              </a:rPr>
              <a:t>b) exceptions are being caught by </a:t>
            </a:r>
            <a:r>
              <a:rPr b="1" i="1" lang="en">
                <a:solidFill>
                  <a:srgbClr val="999999"/>
                </a:solidFill>
                <a:latin typeface="Karla"/>
                <a:ea typeface="Karla"/>
                <a:cs typeface="Karla"/>
                <a:sym typeface="Karla"/>
              </a:rPr>
              <a:t>$exceptionHandler</a:t>
            </a:r>
            <a:r>
              <a:rPr b="1" lang="en">
                <a:solidFill>
                  <a:srgbClr val="999999"/>
                </a:solidFill>
                <a:latin typeface="Karla"/>
                <a:ea typeface="Karla"/>
                <a:cs typeface="Karla"/>
                <a:sym typeface="Karla"/>
              </a:rPr>
              <a:t> service</a:t>
            </a:r>
          </a:p>
        </p:txBody>
      </p:sp>
    </p:spTree>
  </p:cSld>
  <p:clrMapOvr>
    <a:masterClrMapping/>
  </p:clrMapOvr>
  <p:transition spd="slow">
    <p:cut/>
  </p:transition>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DDC39"/>
        </a:solidFill>
      </p:bgPr>
    </p:bg>
    <p:spTree>
      <p:nvGrpSpPr>
        <p:cNvPr id="1168" name="Shape 1168"/>
        <p:cNvGrpSpPr/>
        <p:nvPr/>
      </p:nvGrpSpPr>
      <p:grpSpPr>
        <a:xfrm>
          <a:off x="0" y="0"/>
          <a:ext cx="0" cy="0"/>
          <a:chOff x="0" y="0"/>
          <a:chExt cx="0" cy="0"/>
        </a:xfrm>
      </p:grpSpPr>
      <p:sp>
        <p:nvSpPr>
          <p:cNvPr id="1169" name="Shape 1169"/>
          <p:cNvSpPr txBox="1"/>
          <p:nvPr>
            <p:ph type="title"/>
          </p:nvPr>
        </p:nvSpPr>
        <p:spPr>
          <a:xfrm>
            <a:off x="688600" y="512900"/>
            <a:ext cx="5543700" cy="409500"/>
          </a:xfrm>
          <a:prstGeom prst="rect">
            <a:avLst/>
          </a:prstGeom>
        </p:spPr>
        <p:txBody>
          <a:bodyPr anchorCtr="0" anchor="b" bIns="91425" lIns="91425" rIns="91425" tIns="91425">
            <a:noAutofit/>
          </a:bodyPr>
          <a:lstStyle/>
          <a:p>
            <a:pPr lvl="0" rtl="0">
              <a:spcBef>
                <a:spcPts val="0"/>
              </a:spcBef>
              <a:buNone/>
            </a:pPr>
            <a:r>
              <a:rPr lang="en" sz="2400"/>
              <a:t>Creating and destroying scopes</a:t>
            </a:r>
          </a:p>
        </p:txBody>
      </p:sp>
      <p:sp>
        <p:nvSpPr>
          <p:cNvPr id="1170" name="Shape 1170"/>
          <p:cNvSpPr txBox="1"/>
          <p:nvPr/>
        </p:nvSpPr>
        <p:spPr>
          <a:xfrm>
            <a:off x="688600" y="742950"/>
            <a:ext cx="2960699" cy="477899"/>
          </a:xfrm>
          <a:prstGeom prst="rect">
            <a:avLst/>
          </a:prstGeom>
          <a:noFill/>
          <a:ln>
            <a:noFill/>
          </a:ln>
        </p:spPr>
        <p:txBody>
          <a:bodyPr anchorCtr="0" anchor="t" bIns="91425" lIns="91425" rIns="91425" tIns="91425">
            <a:noAutofit/>
          </a:bodyPr>
          <a:lstStyle/>
          <a:p>
            <a:pPr lvl="0" rtl="0">
              <a:spcBef>
                <a:spcPts val="600"/>
              </a:spcBef>
              <a:buNone/>
            </a:pPr>
            <a:r>
              <a:rPr lang="en" sz="1100" u="sng">
                <a:solidFill>
                  <a:schemeClr val="hlink"/>
                </a:solidFill>
                <a:latin typeface="Karla"/>
                <a:ea typeface="Karla"/>
                <a:cs typeface="Karla"/>
                <a:sym typeface="Karla"/>
                <a:hlinkClick r:id="rId3"/>
              </a:rPr>
              <a:t>https://docs.angularjs.org/guide/scope</a:t>
            </a:r>
            <a:r>
              <a:rPr lang="en" sz="1100">
                <a:solidFill>
                  <a:srgbClr val="999999"/>
                </a:solidFill>
                <a:latin typeface="Karla"/>
                <a:ea typeface="Karla"/>
                <a:cs typeface="Karla"/>
                <a:sym typeface="Karla"/>
              </a:rPr>
              <a:t> </a:t>
            </a:r>
          </a:p>
        </p:txBody>
      </p:sp>
      <p:sp>
        <p:nvSpPr>
          <p:cNvPr id="1171" name="Shape 1171"/>
          <p:cNvSpPr txBox="1"/>
          <p:nvPr/>
        </p:nvSpPr>
        <p:spPr>
          <a:xfrm>
            <a:off x="688600" y="1439825"/>
            <a:ext cx="6383699" cy="2263799"/>
          </a:xfrm>
          <a:prstGeom prst="rect">
            <a:avLst/>
          </a:prstGeom>
          <a:noFill/>
          <a:ln>
            <a:noFill/>
          </a:ln>
        </p:spPr>
        <p:txBody>
          <a:bodyPr anchorCtr="0" anchor="t" bIns="91425" lIns="91425" rIns="91425" tIns="91425">
            <a:noAutofit/>
          </a:bodyPr>
          <a:lstStyle/>
          <a:p>
            <a:pPr lvl="0" rtl="0">
              <a:lnSpc>
                <a:spcPct val="115000"/>
              </a:lnSpc>
              <a:spcBef>
                <a:spcPts val="600"/>
              </a:spcBef>
              <a:buNone/>
            </a:pPr>
            <a:r>
              <a:rPr b="1" lang="en">
                <a:solidFill>
                  <a:schemeClr val="accent1"/>
                </a:solidFill>
                <a:latin typeface="Consolas"/>
                <a:ea typeface="Consolas"/>
                <a:cs typeface="Consolas"/>
                <a:sym typeface="Consolas"/>
              </a:rPr>
              <a:t>$new</a:t>
            </a:r>
            <a:r>
              <a:rPr b="1" lang="en">
                <a:solidFill>
                  <a:srgbClr val="999999"/>
                </a:solidFill>
                <a:latin typeface="Consolas"/>
                <a:ea typeface="Consolas"/>
                <a:cs typeface="Consolas"/>
                <a:sym typeface="Consolas"/>
              </a:rPr>
              <a:t>(</a:t>
            </a:r>
            <a:r>
              <a:rPr b="1" i="1" lang="en">
                <a:solidFill>
                  <a:srgbClr val="FF9800"/>
                </a:solidFill>
                <a:latin typeface="Consolas"/>
                <a:ea typeface="Consolas"/>
                <a:cs typeface="Consolas"/>
                <a:sym typeface="Consolas"/>
              </a:rPr>
              <a:t>isolate</a:t>
            </a:r>
            <a:r>
              <a:rPr b="1" lang="en">
                <a:solidFill>
                  <a:srgbClr val="999999"/>
                </a:solidFill>
                <a:latin typeface="Consolas"/>
                <a:ea typeface="Consolas"/>
                <a:cs typeface="Consolas"/>
                <a:sym typeface="Consolas"/>
              </a:rPr>
              <a:t>, [</a:t>
            </a:r>
            <a:r>
              <a:rPr b="1" i="1" lang="en">
                <a:solidFill>
                  <a:srgbClr val="FF9800"/>
                </a:solidFill>
                <a:latin typeface="Consolas"/>
                <a:ea typeface="Consolas"/>
                <a:cs typeface="Consolas"/>
                <a:sym typeface="Consolas"/>
              </a:rPr>
              <a:t>parent</a:t>
            </a:r>
            <a:r>
              <a:rPr b="1" lang="en">
                <a:solidFill>
                  <a:srgbClr val="999999"/>
                </a:solidFill>
                <a:latin typeface="Consolas"/>
                <a:ea typeface="Consolas"/>
                <a:cs typeface="Consolas"/>
                <a:sym typeface="Consolas"/>
              </a:rPr>
              <a:t>])</a:t>
            </a:r>
          </a:p>
          <a:p>
            <a:pPr indent="457200" lvl="0" rtl="0">
              <a:lnSpc>
                <a:spcPct val="115000"/>
              </a:lnSpc>
              <a:spcBef>
                <a:spcPts val="600"/>
              </a:spcBef>
              <a:buNone/>
            </a:pPr>
            <a:r>
              <a:rPr b="1" lang="en">
                <a:solidFill>
                  <a:srgbClr val="999999"/>
                </a:solidFill>
                <a:latin typeface="Karla"/>
                <a:ea typeface="Karla"/>
                <a:cs typeface="Karla"/>
                <a:sym typeface="Karla"/>
              </a:rPr>
              <a:t>creates a new scope</a:t>
            </a:r>
          </a:p>
          <a:p>
            <a:pPr lvl="0" rtl="0">
              <a:lnSpc>
                <a:spcPct val="115000"/>
              </a:lnSpc>
              <a:spcBef>
                <a:spcPts val="600"/>
              </a:spcBef>
              <a:buClr>
                <a:schemeClr val="dk1"/>
              </a:buClr>
              <a:buFont typeface="Arial"/>
              <a:buNone/>
            </a:pPr>
            <a:r>
              <a:t/>
            </a:r>
            <a:endParaRPr b="1">
              <a:solidFill>
                <a:schemeClr val="accent1"/>
              </a:solidFill>
              <a:latin typeface="Consolas"/>
              <a:ea typeface="Consolas"/>
              <a:cs typeface="Consolas"/>
              <a:sym typeface="Consolas"/>
            </a:endParaRPr>
          </a:p>
          <a:p>
            <a:pPr lvl="0" rtl="0">
              <a:lnSpc>
                <a:spcPct val="115000"/>
              </a:lnSpc>
              <a:spcBef>
                <a:spcPts val="600"/>
              </a:spcBef>
              <a:buClr>
                <a:schemeClr val="dk1"/>
              </a:buClr>
              <a:buFont typeface="Arial"/>
              <a:buNone/>
            </a:pPr>
            <a:r>
              <a:rPr b="1" lang="en">
                <a:solidFill>
                  <a:schemeClr val="accent1"/>
                </a:solidFill>
                <a:latin typeface="Consolas"/>
                <a:ea typeface="Consolas"/>
                <a:cs typeface="Consolas"/>
                <a:sym typeface="Consolas"/>
              </a:rPr>
              <a:t>$destroy</a:t>
            </a:r>
            <a:r>
              <a:rPr b="1" lang="en">
                <a:solidFill>
                  <a:srgbClr val="999999"/>
                </a:solidFill>
                <a:latin typeface="Consolas"/>
                <a:ea typeface="Consolas"/>
                <a:cs typeface="Consolas"/>
                <a:sym typeface="Consolas"/>
              </a:rPr>
              <a:t>()</a:t>
            </a:r>
          </a:p>
          <a:p>
            <a:pPr lvl="0" rtl="0">
              <a:lnSpc>
                <a:spcPct val="115000"/>
              </a:lnSpc>
              <a:spcBef>
                <a:spcPts val="0"/>
              </a:spcBef>
              <a:buClr>
                <a:schemeClr val="dk1"/>
              </a:buClr>
              <a:buFont typeface="Arial"/>
              <a:buNone/>
            </a:pPr>
            <a:r>
              <a:rPr b="1" lang="en">
                <a:solidFill>
                  <a:srgbClr val="999999"/>
                </a:solidFill>
                <a:latin typeface="Karla"/>
                <a:ea typeface="Karla"/>
                <a:cs typeface="Karla"/>
                <a:sym typeface="Karla"/>
              </a:rPr>
              <a:t>	a) broadcasts </a:t>
            </a:r>
            <a:r>
              <a:rPr b="1" lang="en">
                <a:solidFill>
                  <a:srgbClr val="009688"/>
                </a:solidFill>
                <a:latin typeface="Consolas"/>
                <a:ea typeface="Consolas"/>
                <a:cs typeface="Consolas"/>
                <a:sym typeface="Consolas"/>
              </a:rPr>
              <a:t>$destroy</a:t>
            </a:r>
            <a:r>
              <a:rPr b="1" lang="en">
                <a:solidFill>
                  <a:srgbClr val="999999"/>
                </a:solidFill>
                <a:latin typeface="Karla"/>
                <a:ea typeface="Karla"/>
                <a:cs typeface="Karla"/>
                <a:sym typeface="Karla"/>
              </a:rPr>
              <a:t> event on the scope</a:t>
            </a:r>
          </a:p>
          <a:p>
            <a:pPr indent="387350" lvl="0" rtl="0">
              <a:lnSpc>
                <a:spcPct val="115000"/>
              </a:lnSpc>
              <a:spcBef>
                <a:spcPts val="0"/>
              </a:spcBef>
              <a:buClr>
                <a:schemeClr val="dk1"/>
              </a:buClr>
              <a:buFont typeface="Arial"/>
              <a:buNone/>
            </a:pPr>
            <a:r>
              <a:rPr b="1" lang="en">
                <a:solidFill>
                  <a:srgbClr val="999999"/>
                </a:solidFill>
                <a:latin typeface="Karla"/>
                <a:ea typeface="Karla"/>
                <a:cs typeface="Karla"/>
                <a:sym typeface="Karla"/>
              </a:rPr>
              <a:t>b) removes scope with its children from its parent scope</a:t>
            </a:r>
          </a:p>
          <a:p>
            <a:pPr indent="387350" lvl="0" rtl="0">
              <a:lnSpc>
                <a:spcPct val="115000"/>
              </a:lnSpc>
              <a:spcBef>
                <a:spcPts val="0"/>
              </a:spcBef>
              <a:buClr>
                <a:schemeClr val="dk1"/>
              </a:buClr>
              <a:buFont typeface="Arial"/>
              <a:buNone/>
            </a:pPr>
            <a:r>
              <a:rPr b="1" lang="en">
                <a:solidFill>
                  <a:srgbClr val="999999"/>
                </a:solidFill>
                <a:latin typeface="Karla"/>
                <a:ea typeface="Karla"/>
                <a:cs typeface="Karla"/>
                <a:sym typeface="Karla"/>
              </a:rPr>
              <a:t>c) prepares scope for garbage collection</a:t>
            </a:r>
          </a:p>
          <a:p>
            <a:pPr lvl="0" rtl="0">
              <a:lnSpc>
                <a:spcPct val="115000"/>
              </a:lnSpc>
              <a:spcBef>
                <a:spcPts val="600"/>
              </a:spcBef>
              <a:buClr>
                <a:schemeClr val="dk1"/>
              </a:buClr>
              <a:buFont typeface="Arial"/>
              <a:buNone/>
            </a:pPr>
            <a:r>
              <a:rPr b="1" lang="en">
                <a:solidFill>
                  <a:srgbClr val="999999"/>
                </a:solidFill>
                <a:latin typeface="Consolas"/>
                <a:ea typeface="Consolas"/>
                <a:cs typeface="Consolas"/>
                <a:sym typeface="Consolas"/>
              </a:rPr>
              <a:t>	</a:t>
            </a:r>
          </a:p>
        </p:txBody>
      </p:sp>
    </p:spTree>
  </p:cSld>
  <p:clrMapOvr>
    <a:masterClrMapping/>
  </p:clrMapOvr>
  <p:transition spd="slow">
    <p:cut/>
  </p:transition>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C107"/>
        </a:solidFill>
      </p:bgPr>
    </p:bg>
    <p:spTree>
      <p:nvGrpSpPr>
        <p:cNvPr id="1175" name="Shape 1175"/>
        <p:cNvGrpSpPr/>
        <p:nvPr/>
      </p:nvGrpSpPr>
      <p:grpSpPr>
        <a:xfrm>
          <a:off x="0" y="0"/>
          <a:ext cx="0" cy="0"/>
          <a:chOff x="0" y="0"/>
          <a:chExt cx="0" cy="0"/>
        </a:xfrm>
      </p:grpSpPr>
      <p:sp>
        <p:nvSpPr>
          <p:cNvPr id="1176" name="Shape 1176"/>
          <p:cNvSpPr txBox="1"/>
          <p:nvPr>
            <p:ph type="ctrTitle"/>
          </p:nvPr>
        </p:nvSpPr>
        <p:spPr>
          <a:xfrm>
            <a:off x="648300" y="1583350"/>
            <a:ext cx="3522300" cy="2989799"/>
          </a:xfrm>
          <a:prstGeom prst="rect">
            <a:avLst/>
          </a:prstGeom>
        </p:spPr>
        <p:txBody>
          <a:bodyPr anchorCtr="0" anchor="b" bIns="91425" lIns="91425" rIns="91425" tIns="91425">
            <a:noAutofit/>
          </a:bodyPr>
          <a:lstStyle/>
          <a:p>
            <a:pPr lvl="0" rtl="0">
              <a:spcBef>
                <a:spcPts val="0"/>
              </a:spcBef>
              <a:buNone/>
            </a:pPr>
            <a:r>
              <a:rPr lang="en" sz="7200">
                <a:solidFill>
                  <a:srgbClr val="FFC107"/>
                </a:solidFill>
              </a:rPr>
              <a:t>10.</a:t>
            </a:r>
          </a:p>
          <a:p>
            <a:pPr lvl="0" rtl="0">
              <a:spcBef>
                <a:spcPts val="0"/>
              </a:spcBef>
              <a:buNone/>
            </a:pPr>
            <a:r>
              <a:rPr lang="en"/>
              <a:t>Controllers</a:t>
            </a:r>
          </a:p>
        </p:txBody>
      </p:sp>
      <p:sp>
        <p:nvSpPr>
          <p:cNvPr id="1177" name="Shape 1177"/>
          <p:cNvSpPr txBox="1"/>
          <p:nvPr>
            <p:ph idx="1" type="subTitle"/>
          </p:nvPr>
        </p:nvSpPr>
        <p:spPr>
          <a:xfrm>
            <a:off x="5522200" y="3494300"/>
            <a:ext cx="3108899" cy="1031699"/>
          </a:xfrm>
          <a:prstGeom prst="rect">
            <a:avLst/>
          </a:prstGeom>
        </p:spPr>
        <p:txBody>
          <a:bodyPr anchorCtr="0" anchor="b" bIns="91425" lIns="91425" rIns="91425" tIns="91425">
            <a:noAutofit/>
          </a:bodyPr>
          <a:lstStyle/>
          <a:p>
            <a:pPr lvl="0" rtl="0">
              <a:spcBef>
                <a:spcPts val="0"/>
              </a:spcBef>
              <a:buNone/>
            </a:pPr>
            <a:r>
              <a:rPr lang="en"/>
              <a:t>Add behavior to </a:t>
            </a:r>
            <a:r>
              <a:rPr i="1" lang="en"/>
              <a:t>scopes</a:t>
            </a:r>
          </a:p>
        </p:txBody>
      </p:sp>
    </p:spTree>
  </p:cSld>
  <p:clrMapOvr>
    <a:masterClrMapping/>
  </p:clrMapOvr>
  <p:transition spd="slow">
    <p:cut/>
  </p:transition>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DDC39"/>
        </a:solidFill>
      </p:bgPr>
    </p:bg>
    <p:spTree>
      <p:nvGrpSpPr>
        <p:cNvPr id="1181" name="Shape 1181"/>
        <p:cNvGrpSpPr/>
        <p:nvPr/>
      </p:nvGrpSpPr>
      <p:grpSpPr>
        <a:xfrm>
          <a:off x="0" y="0"/>
          <a:ext cx="0" cy="0"/>
          <a:chOff x="0" y="0"/>
          <a:chExt cx="0" cy="0"/>
        </a:xfrm>
      </p:grpSpPr>
      <p:sp>
        <p:nvSpPr>
          <p:cNvPr id="1182" name="Shape 1182"/>
          <p:cNvSpPr txBox="1"/>
          <p:nvPr>
            <p:ph type="title"/>
          </p:nvPr>
        </p:nvSpPr>
        <p:spPr>
          <a:xfrm>
            <a:off x="1129800" y="589100"/>
            <a:ext cx="5833799" cy="409500"/>
          </a:xfrm>
          <a:prstGeom prst="rect">
            <a:avLst/>
          </a:prstGeom>
        </p:spPr>
        <p:txBody>
          <a:bodyPr anchorCtr="0" anchor="b" bIns="91425" lIns="91425" rIns="91425" tIns="91425">
            <a:noAutofit/>
          </a:bodyPr>
          <a:lstStyle/>
          <a:p>
            <a:pPr lvl="0" rtl="0">
              <a:spcBef>
                <a:spcPts val="0"/>
              </a:spcBef>
              <a:buNone/>
            </a:pPr>
            <a:r>
              <a:rPr lang="en" sz="2400"/>
              <a:t>Controllers</a:t>
            </a:r>
          </a:p>
        </p:txBody>
      </p:sp>
      <p:sp>
        <p:nvSpPr>
          <p:cNvPr id="1183" name="Shape 1183"/>
          <p:cNvSpPr txBox="1"/>
          <p:nvPr/>
        </p:nvSpPr>
        <p:spPr>
          <a:xfrm>
            <a:off x="688600" y="971550"/>
            <a:ext cx="5627099" cy="489300"/>
          </a:xfrm>
          <a:prstGeom prst="rect">
            <a:avLst/>
          </a:prstGeom>
          <a:noFill/>
          <a:ln>
            <a:noFill/>
          </a:ln>
        </p:spPr>
        <p:txBody>
          <a:bodyPr anchorCtr="0" anchor="t" bIns="91425" lIns="91425" rIns="91425" tIns="91425">
            <a:noAutofit/>
          </a:bodyPr>
          <a:lstStyle/>
          <a:p>
            <a:pPr lvl="0" rtl="0">
              <a:spcBef>
                <a:spcPts val="0"/>
              </a:spcBef>
              <a:buNone/>
            </a:pPr>
            <a:r>
              <a:rPr lang="en" sz="1100" u="sng">
                <a:solidFill>
                  <a:schemeClr val="hlink"/>
                </a:solidFill>
                <a:latin typeface="Karla"/>
                <a:ea typeface="Karla"/>
                <a:cs typeface="Karla"/>
                <a:sym typeface="Karla"/>
                <a:hlinkClick r:id="rId3"/>
              </a:rPr>
              <a:t>https://github.com/bhovhannes/trainings/blob/master/angular/examples/14-controllers/</a:t>
            </a:r>
          </a:p>
        </p:txBody>
      </p:sp>
      <p:grpSp>
        <p:nvGrpSpPr>
          <p:cNvPr id="1184" name="Shape 1184"/>
          <p:cNvGrpSpPr/>
          <p:nvPr/>
        </p:nvGrpSpPr>
        <p:grpSpPr>
          <a:xfrm>
            <a:off x="764799" y="567117"/>
            <a:ext cx="304008" cy="326513"/>
            <a:chOff x="616425" y="2329600"/>
            <a:chExt cx="361700" cy="388475"/>
          </a:xfrm>
        </p:grpSpPr>
        <p:sp>
          <p:nvSpPr>
            <p:cNvPr id="1185" name="Shape 1185"/>
            <p:cNvSpPr/>
            <p:nvPr/>
          </p:nvSpPr>
          <p:spPr>
            <a:xfrm>
              <a:off x="616425" y="2329600"/>
              <a:ext cx="361700" cy="388475"/>
            </a:xfrm>
            <a:custGeom>
              <a:pathLst>
                <a:path extrusionOk="0" fill="none" h="15539" w="14468">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86" name="Shape 1186"/>
            <p:cNvSpPr/>
            <p:nvPr/>
          </p:nvSpPr>
          <p:spPr>
            <a:xfrm>
              <a:off x="704725" y="2545750"/>
              <a:ext cx="185125" cy="25"/>
            </a:xfrm>
            <a:custGeom>
              <a:pathLst>
                <a:path extrusionOk="0" fill="none" h="1" w="7405">
                  <a:moveTo>
                    <a:pt x="7404" y="0"/>
                  </a:moveTo>
                  <a:lnTo>
                    <a:pt x="0" y="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87" name="Shape 1187"/>
            <p:cNvSpPr/>
            <p:nvPr/>
          </p:nvSpPr>
          <p:spPr>
            <a:xfrm>
              <a:off x="811875" y="2626125"/>
              <a:ext cx="31075" cy="31075"/>
            </a:xfrm>
            <a:custGeom>
              <a:pathLst>
                <a:path extrusionOk="0" fill="none" h="1243" w="1243">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88" name="Shape 1188"/>
            <p:cNvSpPr/>
            <p:nvPr/>
          </p:nvSpPr>
          <p:spPr>
            <a:xfrm>
              <a:off x="751000" y="2568275"/>
              <a:ext cx="54200" cy="53600"/>
            </a:xfrm>
            <a:custGeom>
              <a:pathLst>
                <a:path extrusionOk="0" fill="none" h="2144" w="2168">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89" name="Shape 1189"/>
            <p:cNvSpPr/>
            <p:nvPr/>
          </p:nvSpPr>
          <p:spPr>
            <a:xfrm>
              <a:off x="769875" y="2662650"/>
              <a:ext cx="23775" cy="23775"/>
            </a:xfrm>
            <a:custGeom>
              <a:pathLst>
                <a:path extrusionOk="0" fill="none" h="951" w="951">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90" name="Shape 1190"/>
            <p:cNvSpPr/>
            <p:nvPr/>
          </p:nvSpPr>
          <p:spPr>
            <a:xfrm>
              <a:off x="799700" y="2503125"/>
              <a:ext cx="24375" cy="23775"/>
            </a:xfrm>
            <a:custGeom>
              <a:pathLst>
                <a:path extrusionOk="0" fill="none" h="951" w="975">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91" name="Shape 1191"/>
            <p:cNvSpPr/>
            <p:nvPr/>
          </p:nvSpPr>
          <p:spPr>
            <a:xfrm>
              <a:off x="766825" y="2388050"/>
              <a:ext cx="60925" cy="25"/>
            </a:xfrm>
            <a:custGeom>
              <a:pathLst>
                <a:path extrusionOk="0" fill="none" h="1" w="2437">
                  <a:moveTo>
                    <a:pt x="2436" y="0"/>
                  </a:moveTo>
                  <a:lnTo>
                    <a:pt x="1" y="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92" name="Shape 1192"/>
            <p:cNvSpPr/>
            <p:nvPr/>
          </p:nvSpPr>
          <p:spPr>
            <a:xfrm>
              <a:off x="769875" y="2456250"/>
              <a:ext cx="31075" cy="31075"/>
            </a:xfrm>
            <a:custGeom>
              <a:pathLst>
                <a:path extrusionOk="0" fill="none" h="1243" w="1243">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1193" name="Shape 1193"/>
          <p:cNvSpPr txBox="1"/>
          <p:nvPr/>
        </p:nvSpPr>
        <p:spPr>
          <a:xfrm>
            <a:off x="688600" y="1632225"/>
            <a:ext cx="6229800" cy="550200"/>
          </a:xfrm>
          <a:prstGeom prst="rect">
            <a:avLst/>
          </a:prstGeom>
          <a:noFill/>
          <a:ln>
            <a:noFill/>
          </a:ln>
        </p:spPr>
        <p:txBody>
          <a:bodyPr anchorCtr="0" anchor="t" bIns="91425" lIns="91425" rIns="91425" tIns="91425">
            <a:noAutofit/>
          </a:bodyPr>
          <a:lstStyle/>
          <a:p>
            <a:pPr lvl="0" rtl="0">
              <a:lnSpc>
                <a:spcPct val="115000"/>
              </a:lnSpc>
              <a:spcBef>
                <a:spcPts val="600"/>
              </a:spcBef>
              <a:buNone/>
            </a:pPr>
            <a:r>
              <a:rPr b="1" lang="en">
                <a:solidFill>
                  <a:srgbClr val="999999"/>
                </a:solidFill>
                <a:latin typeface="Karla"/>
                <a:ea typeface="Karla"/>
                <a:cs typeface="Karla"/>
                <a:sym typeface="Karla"/>
              </a:rPr>
              <a:t>A controller is defined by a JavaScript constructor function.</a:t>
            </a:r>
          </a:p>
        </p:txBody>
      </p:sp>
      <p:sp>
        <p:nvSpPr>
          <p:cNvPr id="1194" name="Shape 1194"/>
          <p:cNvSpPr txBox="1"/>
          <p:nvPr/>
        </p:nvSpPr>
        <p:spPr>
          <a:xfrm>
            <a:off x="1106975" y="2411025"/>
            <a:ext cx="4763100" cy="1647900"/>
          </a:xfrm>
          <a:prstGeom prst="rect">
            <a:avLst/>
          </a:prstGeom>
          <a:noFill/>
          <a:ln>
            <a:noFill/>
          </a:ln>
        </p:spPr>
        <p:txBody>
          <a:bodyPr anchorCtr="0" anchor="ctr" bIns="91425" lIns="91425" rIns="91425" tIns="91425">
            <a:noAutofit/>
          </a:bodyPr>
          <a:lstStyle/>
          <a:p>
            <a:pPr lvl="0" rtl="0">
              <a:lnSpc>
                <a:spcPct val="115000"/>
              </a:lnSpc>
              <a:spcBef>
                <a:spcPts val="0"/>
              </a:spcBef>
              <a:buNone/>
            </a:pPr>
            <a:r>
              <a:rPr b="1" lang="en">
                <a:solidFill>
                  <a:schemeClr val="dk2"/>
                </a:solidFill>
                <a:latin typeface="Consolas"/>
                <a:ea typeface="Consolas"/>
                <a:cs typeface="Consolas"/>
                <a:sym typeface="Consolas"/>
              </a:rPr>
              <a:t>function </a:t>
            </a:r>
            <a:r>
              <a:rPr b="1" lang="en">
                <a:solidFill>
                  <a:srgbClr val="FF9800"/>
                </a:solidFill>
                <a:latin typeface="Consolas"/>
                <a:ea typeface="Consolas"/>
                <a:cs typeface="Consolas"/>
                <a:sym typeface="Consolas"/>
              </a:rPr>
              <a:t>DemoController</a:t>
            </a:r>
            <a:r>
              <a:rPr b="1" lang="en">
                <a:solidFill>
                  <a:schemeClr val="dk2"/>
                </a:solidFill>
                <a:latin typeface="Consolas"/>
                <a:ea typeface="Consolas"/>
                <a:cs typeface="Consolas"/>
                <a:sym typeface="Consolas"/>
              </a:rPr>
              <a:t>(</a:t>
            </a:r>
            <a:r>
              <a:rPr b="1" lang="en">
                <a:solidFill>
                  <a:schemeClr val="accent1"/>
                </a:solidFill>
                <a:latin typeface="Consolas"/>
                <a:ea typeface="Consolas"/>
                <a:cs typeface="Consolas"/>
                <a:sym typeface="Consolas"/>
              </a:rPr>
              <a:t>$scope</a:t>
            </a:r>
            <a:r>
              <a:rPr b="1" lang="en">
                <a:solidFill>
                  <a:schemeClr val="dk2"/>
                </a:solidFill>
                <a:latin typeface="Consolas"/>
                <a:ea typeface="Consolas"/>
                <a:cs typeface="Consolas"/>
                <a:sym typeface="Consolas"/>
              </a:rPr>
              <a:t>) {</a:t>
            </a:r>
          </a:p>
          <a:p>
            <a:pPr lvl="0" rtl="0">
              <a:lnSpc>
                <a:spcPct val="115000"/>
              </a:lnSpc>
              <a:spcBef>
                <a:spcPts val="0"/>
              </a:spcBef>
              <a:buNone/>
            </a:pPr>
            <a:r>
              <a:rPr b="1" lang="en">
                <a:solidFill>
                  <a:schemeClr val="dk2"/>
                </a:solidFill>
                <a:latin typeface="Consolas"/>
                <a:ea typeface="Consolas"/>
                <a:cs typeface="Consolas"/>
                <a:sym typeface="Consolas"/>
              </a:rPr>
              <a:t>	</a:t>
            </a:r>
            <a:r>
              <a:rPr b="1" lang="en">
                <a:solidFill>
                  <a:schemeClr val="accent1"/>
                </a:solidFill>
                <a:latin typeface="Consolas"/>
                <a:ea typeface="Consolas"/>
                <a:cs typeface="Consolas"/>
                <a:sym typeface="Consolas"/>
              </a:rPr>
              <a:t>$scope</a:t>
            </a:r>
            <a:r>
              <a:rPr b="1" lang="en">
                <a:solidFill>
                  <a:schemeClr val="dk2"/>
                </a:solidFill>
                <a:latin typeface="Consolas"/>
                <a:ea typeface="Consolas"/>
                <a:cs typeface="Consolas"/>
                <a:sym typeface="Consolas"/>
              </a:rPr>
              <a:t>.msg = ‘Hello world’;</a:t>
            </a:r>
          </a:p>
          <a:p>
            <a:pPr lvl="0" rtl="0">
              <a:lnSpc>
                <a:spcPct val="115000"/>
              </a:lnSpc>
              <a:spcBef>
                <a:spcPts val="0"/>
              </a:spcBef>
              <a:buNone/>
            </a:pPr>
            <a:r>
              <a:rPr b="1" lang="en">
                <a:solidFill>
                  <a:schemeClr val="dk2"/>
                </a:solidFill>
                <a:latin typeface="Consolas"/>
                <a:ea typeface="Consolas"/>
                <a:cs typeface="Consolas"/>
                <a:sym typeface="Consolas"/>
              </a:rPr>
              <a:t>}</a:t>
            </a:r>
          </a:p>
          <a:p>
            <a:pPr lvl="0" rtl="0">
              <a:lnSpc>
                <a:spcPct val="115000"/>
              </a:lnSpc>
              <a:spcBef>
                <a:spcPts val="0"/>
              </a:spcBef>
              <a:buNone/>
            </a:pPr>
            <a:r>
              <a:t/>
            </a:r>
            <a:endParaRPr b="1">
              <a:solidFill>
                <a:schemeClr val="dk2"/>
              </a:solidFill>
              <a:latin typeface="Consolas"/>
              <a:ea typeface="Consolas"/>
              <a:cs typeface="Consolas"/>
              <a:sym typeface="Consolas"/>
            </a:endParaRPr>
          </a:p>
          <a:p>
            <a:pPr lvl="0" rtl="0">
              <a:lnSpc>
                <a:spcPct val="115000"/>
              </a:lnSpc>
              <a:spcBef>
                <a:spcPts val="0"/>
              </a:spcBef>
              <a:buNone/>
            </a:pPr>
            <a:r>
              <a:rPr b="1" lang="en">
                <a:solidFill>
                  <a:schemeClr val="dk2"/>
                </a:solidFill>
                <a:latin typeface="Consolas"/>
                <a:ea typeface="Consolas"/>
                <a:cs typeface="Consolas"/>
                <a:sym typeface="Consolas"/>
              </a:rPr>
              <a:t>var module = angular.module(‘demo’);</a:t>
            </a:r>
          </a:p>
          <a:p>
            <a:pPr lvl="0" rtl="0">
              <a:lnSpc>
                <a:spcPct val="115000"/>
              </a:lnSpc>
              <a:spcBef>
                <a:spcPts val="0"/>
              </a:spcBef>
              <a:buNone/>
            </a:pPr>
            <a:r>
              <a:rPr b="1" lang="en">
                <a:solidFill>
                  <a:schemeClr val="dk2"/>
                </a:solidFill>
                <a:latin typeface="Consolas"/>
                <a:ea typeface="Consolas"/>
                <a:cs typeface="Consolas"/>
                <a:sym typeface="Consolas"/>
              </a:rPr>
              <a:t>module.</a:t>
            </a:r>
            <a:r>
              <a:rPr b="1" lang="en">
                <a:solidFill>
                  <a:schemeClr val="accent1"/>
                </a:solidFill>
                <a:latin typeface="Consolas"/>
                <a:ea typeface="Consolas"/>
                <a:cs typeface="Consolas"/>
                <a:sym typeface="Consolas"/>
              </a:rPr>
              <a:t>controller</a:t>
            </a:r>
            <a:r>
              <a:rPr b="1" lang="en">
                <a:solidFill>
                  <a:schemeClr val="dk2"/>
                </a:solidFill>
                <a:latin typeface="Consolas"/>
                <a:ea typeface="Consolas"/>
                <a:cs typeface="Consolas"/>
                <a:sym typeface="Consolas"/>
              </a:rPr>
              <a:t>(‘</a:t>
            </a:r>
            <a:r>
              <a:rPr b="1" lang="en">
                <a:solidFill>
                  <a:srgbClr val="009688"/>
                </a:solidFill>
                <a:latin typeface="Consolas"/>
                <a:ea typeface="Consolas"/>
                <a:cs typeface="Consolas"/>
                <a:sym typeface="Consolas"/>
              </a:rPr>
              <a:t>DemoCtrl</a:t>
            </a:r>
            <a:r>
              <a:rPr b="1" lang="en">
                <a:solidFill>
                  <a:schemeClr val="dk2"/>
                </a:solidFill>
                <a:latin typeface="Consolas"/>
                <a:ea typeface="Consolas"/>
                <a:cs typeface="Consolas"/>
                <a:sym typeface="Consolas"/>
              </a:rPr>
              <a:t>’, </a:t>
            </a:r>
            <a:r>
              <a:rPr b="1" lang="en">
                <a:solidFill>
                  <a:srgbClr val="FF9800"/>
                </a:solidFill>
                <a:latin typeface="Consolas"/>
                <a:ea typeface="Consolas"/>
                <a:cs typeface="Consolas"/>
                <a:sym typeface="Consolas"/>
              </a:rPr>
              <a:t>DemoController</a:t>
            </a:r>
            <a:r>
              <a:rPr b="1" lang="en">
                <a:solidFill>
                  <a:schemeClr val="dk2"/>
                </a:solidFill>
                <a:latin typeface="Consolas"/>
                <a:ea typeface="Consolas"/>
                <a:cs typeface="Consolas"/>
                <a:sym typeface="Consolas"/>
              </a:rPr>
              <a:t>);</a:t>
            </a:r>
          </a:p>
        </p:txBody>
      </p:sp>
      <p:sp>
        <p:nvSpPr>
          <p:cNvPr id="1195" name="Shape 1195"/>
          <p:cNvSpPr txBox="1"/>
          <p:nvPr/>
        </p:nvSpPr>
        <p:spPr>
          <a:xfrm>
            <a:off x="2367925" y="4356391"/>
            <a:ext cx="1711500" cy="368700"/>
          </a:xfrm>
          <a:prstGeom prst="rect">
            <a:avLst/>
          </a:prstGeom>
          <a:solidFill>
            <a:srgbClr val="F3F3F3"/>
          </a:solidFill>
          <a:ln cap="flat" cmpd="sng" w="9525">
            <a:solidFill>
              <a:schemeClr val="accent1"/>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b="1" lang="en">
                <a:solidFill>
                  <a:srgbClr val="666666"/>
                </a:solidFill>
                <a:latin typeface="Karla"/>
                <a:ea typeface="Karla"/>
                <a:cs typeface="Karla"/>
                <a:sym typeface="Karla"/>
              </a:rPr>
              <a:t>controller name</a:t>
            </a:r>
          </a:p>
        </p:txBody>
      </p:sp>
      <p:cxnSp>
        <p:nvCxnSpPr>
          <p:cNvPr id="1196" name="Shape 1196"/>
          <p:cNvCxnSpPr>
            <a:stCxn id="1195" idx="0"/>
          </p:cNvCxnSpPr>
          <p:nvPr/>
        </p:nvCxnSpPr>
        <p:spPr>
          <a:xfrm flipH="1" rot="10800000">
            <a:off x="3223675" y="4009891"/>
            <a:ext cx="176399" cy="346500"/>
          </a:xfrm>
          <a:prstGeom prst="straightConnector1">
            <a:avLst/>
          </a:prstGeom>
          <a:noFill/>
          <a:ln cap="flat" cmpd="sng" w="9525">
            <a:solidFill>
              <a:schemeClr val="accent1"/>
            </a:solidFill>
            <a:prstDash val="solid"/>
            <a:round/>
            <a:headEnd len="lg" w="lg" type="none"/>
            <a:tailEnd len="lg" w="lg" type="triangle"/>
          </a:ln>
        </p:spPr>
      </p:cxnSp>
    </p:spTree>
  </p:cSld>
  <p:clrMapOvr>
    <a:masterClrMapping/>
  </p:clrMapOvr>
  <p:transition spd="slow">
    <p:cut/>
  </p:transition>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DDC39"/>
        </a:solidFill>
      </p:bgPr>
    </p:bg>
    <p:spTree>
      <p:nvGrpSpPr>
        <p:cNvPr id="1200" name="Shape 1200"/>
        <p:cNvGrpSpPr/>
        <p:nvPr/>
      </p:nvGrpSpPr>
      <p:grpSpPr>
        <a:xfrm>
          <a:off x="0" y="0"/>
          <a:ext cx="0" cy="0"/>
          <a:chOff x="0" y="0"/>
          <a:chExt cx="0" cy="0"/>
        </a:xfrm>
      </p:grpSpPr>
      <p:sp>
        <p:nvSpPr>
          <p:cNvPr id="1201" name="Shape 1201"/>
          <p:cNvSpPr txBox="1"/>
          <p:nvPr/>
        </p:nvSpPr>
        <p:spPr>
          <a:xfrm>
            <a:off x="688600" y="1251225"/>
            <a:ext cx="6229800" cy="3240300"/>
          </a:xfrm>
          <a:prstGeom prst="rect">
            <a:avLst/>
          </a:prstGeom>
          <a:noFill/>
          <a:ln>
            <a:noFill/>
          </a:ln>
        </p:spPr>
        <p:txBody>
          <a:bodyPr anchorCtr="0" anchor="t" bIns="91425" lIns="91425" rIns="91425" tIns="91425">
            <a:noAutofit/>
          </a:bodyPr>
          <a:lstStyle/>
          <a:p>
            <a:pPr lvl="0" rtl="0">
              <a:lnSpc>
                <a:spcPct val="115000"/>
              </a:lnSpc>
              <a:spcBef>
                <a:spcPts val="600"/>
              </a:spcBef>
              <a:spcAft>
                <a:spcPts val="1000"/>
              </a:spcAft>
              <a:buNone/>
            </a:pPr>
            <a:r>
              <a:rPr b="1" i="1" lang="en">
                <a:solidFill>
                  <a:schemeClr val="accent1"/>
                </a:solidFill>
                <a:latin typeface="Karla"/>
                <a:ea typeface="Karla"/>
                <a:cs typeface="Karla"/>
                <a:sym typeface="Karla"/>
              </a:rPr>
              <a:t>ng-controller</a:t>
            </a:r>
            <a:r>
              <a:rPr b="1" lang="en">
                <a:solidFill>
                  <a:srgbClr val="999999"/>
                </a:solidFill>
                <a:latin typeface="Karla"/>
                <a:ea typeface="Karla"/>
                <a:cs typeface="Karla"/>
                <a:sym typeface="Karla"/>
              </a:rPr>
              <a:t> directive instantiates a new Controller object, using the specified Controller's constructor function.</a:t>
            </a:r>
          </a:p>
          <a:p>
            <a:pPr lvl="0" rtl="0">
              <a:lnSpc>
                <a:spcPct val="115000"/>
              </a:lnSpc>
              <a:spcBef>
                <a:spcPts val="600"/>
              </a:spcBef>
              <a:buNone/>
            </a:pPr>
            <a:r>
              <a:rPr b="1" lang="en">
                <a:solidFill>
                  <a:srgbClr val="999999"/>
                </a:solidFill>
                <a:latin typeface="Karla"/>
                <a:ea typeface="Karla"/>
                <a:cs typeface="Karla"/>
                <a:sym typeface="Karla"/>
              </a:rPr>
              <a:t>Angular also creates new controllers when </a:t>
            </a:r>
            <a:r>
              <a:rPr b="1" i="1" lang="en">
                <a:solidFill>
                  <a:schemeClr val="accent1"/>
                </a:solidFill>
                <a:latin typeface="Karla"/>
                <a:ea typeface="Karla"/>
                <a:cs typeface="Karla"/>
                <a:sym typeface="Karla"/>
              </a:rPr>
              <a:t>controller</a:t>
            </a:r>
            <a:r>
              <a:rPr b="1" lang="en">
                <a:solidFill>
                  <a:srgbClr val="999999"/>
                </a:solidFill>
                <a:latin typeface="Karla"/>
                <a:ea typeface="Karla"/>
                <a:cs typeface="Karla"/>
                <a:sym typeface="Karla"/>
              </a:rPr>
              <a:t> property in directive definition is set to a function.</a:t>
            </a:r>
          </a:p>
          <a:p>
            <a:pPr lvl="0" rtl="0">
              <a:lnSpc>
                <a:spcPct val="115000"/>
              </a:lnSpc>
              <a:spcBef>
                <a:spcPts val="600"/>
              </a:spcBef>
              <a:buNone/>
            </a:pPr>
            <a:r>
              <a:t/>
            </a:r>
            <a:endParaRPr b="1">
              <a:solidFill>
                <a:srgbClr val="999999"/>
              </a:solidFill>
              <a:latin typeface="Karla"/>
              <a:ea typeface="Karla"/>
              <a:cs typeface="Karla"/>
              <a:sym typeface="Karla"/>
            </a:endParaRPr>
          </a:p>
          <a:p>
            <a:pPr lvl="0" rtl="0">
              <a:lnSpc>
                <a:spcPct val="115000"/>
              </a:lnSpc>
              <a:spcBef>
                <a:spcPts val="600"/>
              </a:spcBef>
              <a:buNone/>
            </a:pPr>
            <a:r>
              <a:rPr b="1" lang="en">
                <a:solidFill>
                  <a:srgbClr val="999999"/>
                </a:solidFill>
                <a:latin typeface="Karla"/>
                <a:ea typeface="Karla"/>
                <a:cs typeface="Karla"/>
                <a:sym typeface="Karla"/>
              </a:rPr>
              <a:t>A new child scope is created and made available as an injectable parameter to the Controller's constructor function as </a:t>
            </a:r>
            <a:r>
              <a:rPr b="1" i="1" lang="en">
                <a:solidFill>
                  <a:schemeClr val="accent1"/>
                </a:solidFill>
                <a:latin typeface="Karla"/>
                <a:ea typeface="Karla"/>
                <a:cs typeface="Karla"/>
                <a:sym typeface="Karla"/>
              </a:rPr>
              <a:t>$scope</a:t>
            </a:r>
            <a:r>
              <a:rPr b="1" lang="en">
                <a:solidFill>
                  <a:srgbClr val="999999"/>
                </a:solidFill>
                <a:latin typeface="Karla"/>
                <a:ea typeface="Karla"/>
                <a:cs typeface="Karla"/>
                <a:sym typeface="Karla"/>
              </a:rPr>
              <a:t>.</a:t>
            </a:r>
          </a:p>
          <a:p>
            <a:pPr lvl="0" rtl="0">
              <a:lnSpc>
                <a:spcPct val="115000"/>
              </a:lnSpc>
              <a:spcBef>
                <a:spcPts val="600"/>
              </a:spcBef>
              <a:buNone/>
            </a:pPr>
            <a:r>
              <a:t/>
            </a:r>
            <a:endParaRPr b="1">
              <a:solidFill>
                <a:srgbClr val="999999"/>
              </a:solidFill>
              <a:latin typeface="Karla"/>
              <a:ea typeface="Karla"/>
              <a:cs typeface="Karla"/>
              <a:sym typeface="Karla"/>
            </a:endParaRPr>
          </a:p>
          <a:p>
            <a:pPr lvl="0" rtl="0">
              <a:lnSpc>
                <a:spcPct val="115000"/>
              </a:lnSpc>
              <a:spcBef>
                <a:spcPts val="600"/>
              </a:spcBef>
              <a:buNone/>
            </a:pPr>
            <a:r>
              <a:rPr b="1" lang="en">
                <a:solidFill>
                  <a:srgbClr val="999999"/>
                </a:solidFill>
                <a:latin typeface="Karla"/>
                <a:ea typeface="Karla"/>
                <a:cs typeface="Karla"/>
                <a:sym typeface="Karla"/>
              </a:rPr>
              <a:t>If the controller has been attached using the </a:t>
            </a:r>
            <a:r>
              <a:rPr b="1" i="1" lang="en">
                <a:solidFill>
                  <a:schemeClr val="accent1"/>
                </a:solidFill>
                <a:latin typeface="Karla"/>
                <a:ea typeface="Karla"/>
                <a:cs typeface="Karla"/>
                <a:sym typeface="Karla"/>
              </a:rPr>
              <a:t>controller as</a:t>
            </a:r>
            <a:r>
              <a:rPr b="1" lang="en">
                <a:solidFill>
                  <a:srgbClr val="999999"/>
                </a:solidFill>
                <a:latin typeface="Karla"/>
                <a:ea typeface="Karla"/>
                <a:cs typeface="Karla"/>
                <a:sym typeface="Karla"/>
              </a:rPr>
              <a:t> syntax then the controller instance will be assigned to a property on the new scope.</a:t>
            </a:r>
          </a:p>
        </p:txBody>
      </p:sp>
      <p:sp>
        <p:nvSpPr>
          <p:cNvPr id="1202" name="Shape 1202"/>
          <p:cNvSpPr txBox="1"/>
          <p:nvPr>
            <p:ph type="title"/>
          </p:nvPr>
        </p:nvSpPr>
        <p:spPr>
          <a:xfrm>
            <a:off x="688600" y="512900"/>
            <a:ext cx="5543700" cy="409500"/>
          </a:xfrm>
          <a:prstGeom prst="rect">
            <a:avLst/>
          </a:prstGeom>
        </p:spPr>
        <p:txBody>
          <a:bodyPr anchorCtr="0" anchor="b" bIns="91425" lIns="91425" rIns="91425" tIns="91425">
            <a:noAutofit/>
          </a:bodyPr>
          <a:lstStyle/>
          <a:p>
            <a:pPr lvl="0" rtl="0">
              <a:spcBef>
                <a:spcPts val="0"/>
              </a:spcBef>
              <a:buNone/>
            </a:pPr>
            <a:r>
              <a:rPr lang="en" sz="2400"/>
              <a:t>Creating controllers</a:t>
            </a:r>
          </a:p>
        </p:txBody>
      </p:sp>
    </p:spTree>
  </p:cSld>
  <p:clrMapOvr>
    <a:masterClrMapping/>
  </p:clrMapOvr>
  <p:transition spd="slow">
    <p:cut/>
  </p:transition>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DDC39"/>
        </a:solidFill>
      </p:bgPr>
    </p:bg>
    <p:spTree>
      <p:nvGrpSpPr>
        <p:cNvPr id="1206" name="Shape 1206"/>
        <p:cNvGrpSpPr/>
        <p:nvPr/>
      </p:nvGrpSpPr>
      <p:grpSpPr>
        <a:xfrm>
          <a:off x="0" y="0"/>
          <a:ext cx="0" cy="0"/>
          <a:chOff x="0" y="0"/>
          <a:chExt cx="0" cy="0"/>
        </a:xfrm>
      </p:grpSpPr>
      <p:sp>
        <p:nvSpPr>
          <p:cNvPr id="1207" name="Shape 1207"/>
          <p:cNvSpPr txBox="1"/>
          <p:nvPr>
            <p:ph type="title"/>
          </p:nvPr>
        </p:nvSpPr>
        <p:spPr>
          <a:xfrm>
            <a:off x="1129800" y="589100"/>
            <a:ext cx="5833799" cy="409500"/>
          </a:xfrm>
          <a:prstGeom prst="rect">
            <a:avLst/>
          </a:prstGeom>
        </p:spPr>
        <p:txBody>
          <a:bodyPr anchorCtr="0" anchor="b" bIns="91425" lIns="91425" rIns="91425" tIns="91425">
            <a:noAutofit/>
          </a:bodyPr>
          <a:lstStyle/>
          <a:p>
            <a:pPr lvl="0" rtl="0">
              <a:spcBef>
                <a:spcPts val="0"/>
              </a:spcBef>
              <a:buNone/>
            </a:pPr>
            <a:r>
              <a:rPr lang="en" sz="2400"/>
              <a:t>Creating controllers manually</a:t>
            </a:r>
          </a:p>
        </p:txBody>
      </p:sp>
      <p:sp>
        <p:nvSpPr>
          <p:cNvPr id="1208" name="Shape 1208"/>
          <p:cNvSpPr txBox="1"/>
          <p:nvPr/>
        </p:nvSpPr>
        <p:spPr>
          <a:xfrm>
            <a:off x="688600" y="971550"/>
            <a:ext cx="5627099" cy="489300"/>
          </a:xfrm>
          <a:prstGeom prst="rect">
            <a:avLst/>
          </a:prstGeom>
          <a:noFill/>
          <a:ln>
            <a:noFill/>
          </a:ln>
        </p:spPr>
        <p:txBody>
          <a:bodyPr anchorCtr="0" anchor="t" bIns="91425" lIns="91425" rIns="91425" tIns="91425">
            <a:noAutofit/>
          </a:bodyPr>
          <a:lstStyle/>
          <a:p>
            <a:pPr lvl="0" rtl="0">
              <a:spcBef>
                <a:spcPts val="0"/>
              </a:spcBef>
              <a:buNone/>
            </a:pPr>
            <a:r>
              <a:rPr lang="en" sz="1100" u="sng">
                <a:solidFill>
                  <a:schemeClr val="hlink"/>
                </a:solidFill>
                <a:latin typeface="Karla"/>
                <a:ea typeface="Karla"/>
                <a:cs typeface="Karla"/>
                <a:sym typeface="Karla"/>
                <a:hlinkClick r:id="rId3"/>
              </a:rPr>
              <a:t>https://github.com/bhovhannes/trainings/blob/master/angular/examples/14-controllers/</a:t>
            </a:r>
          </a:p>
        </p:txBody>
      </p:sp>
      <p:grpSp>
        <p:nvGrpSpPr>
          <p:cNvPr id="1209" name="Shape 1209"/>
          <p:cNvGrpSpPr/>
          <p:nvPr/>
        </p:nvGrpSpPr>
        <p:grpSpPr>
          <a:xfrm>
            <a:off x="764799" y="567117"/>
            <a:ext cx="304008" cy="326513"/>
            <a:chOff x="616425" y="2329600"/>
            <a:chExt cx="361700" cy="388475"/>
          </a:xfrm>
        </p:grpSpPr>
        <p:sp>
          <p:nvSpPr>
            <p:cNvPr id="1210" name="Shape 1210"/>
            <p:cNvSpPr/>
            <p:nvPr/>
          </p:nvSpPr>
          <p:spPr>
            <a:xfrm>
              <a:off x="616425" y="2329600"/>
              <a:ext cx="361700" cy="388475"/>
            </a:xfrm>
            <a:custGeom>
              <a:pathLst>
                <a:path extrusionOk="0" fill="none" h="15539" w="14468">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11" name="Shape 1211"/>
            <p:cNvSpPr/>
            <p:nvPr/>
          </p:nvSpPr>
          <p:spPr>
            <a:xfrm>
              <a:off x="704725" y="2545750"/>
              <a:ext cx="185125" cy="25"/>
            </a:xfrm>
            <a:custGeom>
              <a:pathLst>
                <a:path extrusionOk="0" fill="none" h="1" w="7405">
                  <a:moveTo>
                    <a:pt x="7404" y="0"/>
                  </a:moveTo>
                  <a:lnTo>
                    <a:pt x="0" y="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12" name="Shape 1212"/>
            <p:cNvSpPr/>
            <p:nvPr/>
          </p:nvSpPr>
          <p:spPr>
            <a:xfrm>
              <a:off x="811875" y="2626125"/>
              <a:ext cx="31075" cy="31075"/>
            </a:xfrm>
            <a:custGeom>
              <a:pathLst>
                <a:path extrusionOk="0" fill="none" h="1243" w="1243">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13" name="Shape 1213"/>
            <p:cNvSpPr/>
            <p:nvPr/>
          </p:nvSpPr>
          <p:spPr>
            <a:xfrm>
              <a:off x="751000" y="2568275"/>
              <a:ext cx="54200" cy="53600"/>
            </a:xfrm>
            <a:custGeom>
              <a:pathLst>
                <a:path extrusionOk="0" fill="none" h="2144" w="2168">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14" name="Shape 1214"/>
            <p:cNvSpPr/>
            <p:nvPr/>
          </p:nvSpPr>
          <p:spPr>
            <a:xfrm>
              <a:off x="769875" y="2662650"/>
              <a:ext cx="23775" cy="23775"/>
            </a:xfrm>
            <a:custGeom>
              <a:pathLst>
                <a:path extrusionOk="0" fill="none" h="951" w="951">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15" name="Shape 1215"/>
            <p:cNvSpPr/>
            <p:nvPr/>
          </p:nvSpPr>
          <p:spPr>
            <a:xfrm>
              <a:off x="799700" y="2503125"/>
              <a:ext cx="24375" cy="23775"/>
            </a:xfrm>
            <a:custGeom>
              <a:pathLst>
                <a:path extrusionOk="0" fill="none" h="951" w="975">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16" name="Shape 1216"/>
            <p:cNvSpPr/>
            <p:nvPr/>
          </p:nvSpPr>
          <p:spPr>
            <a:xfrm>
              <a:off x="766825" y="2388050"/>
              <a:ext cx="60925" cy="25"/>
            </a:xfrm>
            <a:custGeom>
              <a:pathLst>
                <a:path extrusionOk="0" fill="none" h="1" w="2437">
                  <a:moveTo>
                    <a:pt x="2436" y="0"/>
                  </a:moveTo>
                  <a:lnTo>
                    <a:pt x="1" y="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17" name="Shape 1217"/>
            <p:cNvSpPr/>
            <p:nvPr/>
          </p:nvSpPr>
          <p:spPr>
            <a:xfrm>
              <a:off x="769875" y="2456250"/>
              <a:ext cx="31075" cy="31075"/>
            </a:xfrm>
            <a:custGeom>
              <a:pathLst>
                <a:path extrusionOk="0" fill="none" h="1243" w="1243">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1218" name="Shape 1218"/>
          <p:cNvSpPr txBox="1"/>
          <p:nvPr/>
        </p:nvSpPr>
        <p:spPr>
          <a:xfrm>
            <a:off x="688600" y="1708425"/>
            <a:ext cx="6863699" cy="2792100"/>
          </a:xfrm>
          <a:prstGeom prst="rect">
            <a:avLst/>
          </a:prstGeom>
          <a:noFill/>
          <a:ln>
            <a:noFill/>
          </a:ln>
        </p:spPr>
        <p:txBody>
          <a:bodyPr anchorCtr="0" anchor="t" bIns="91425" lIns="91425" rIns="91425" tIns="91425">
            <a:noAutofit/>
          </a:bodyPr>
          <a:lstStyle/>
          <a:p>
            <a:pPr lvl="0" rtl="0">
              <a:lnSpc>
                <a:spcPct val="115000"/>
              </a:lnSpc>
              <a:spcBef>
                <a:spcPts val="600"/>
              </a:spcBef>
              <a:buNone/>
            </a:pPr>
            <a:r>
              <a:rPr b="1" lang="en">
                <a:solidFill>
                  <a:srgbClr val="999999"/>
                </a:solidFill>
                <a:latin typeface="Karla"/>
                <a:ea typeface="Karla"/>
                <a:cs typeface="Karla"/>
                <a:sym typeface="Karla"/>
              </a:rPr>
              <a:t>Usually useful for controller tests, that involves injecting the </a:t>
            </a:r>
            <a:r>
              <a:rPr b="1" i="1" lang="en">
                <a:solidFill>
                  <a:schemeClr val="accent1"/>
                </a:solidFill>
                <a:latin typeface="Karla"/>
                <a:ea typeface="Karla"/>
                <a:cs typeface="Karla"/>
                <a:sym typeface="Karla"/>
              </a:rPr>
              <a:t>$rootScope</a:t>
            </a:r>
            <a:r>
              <a:rPr b="1" lang="en">
                <a:solidFill>
                  <a:srgbClr val="999999"/>
                </a:solidFill>
                <a:latin typeface="Karla"/>
                <a:ea typeface="Karla"/>
                <a:cs typeface="Karla"/>
                <a:sym typeface="Karla"/>
              </a:rPr>
              <a:t> and </a:t>
            </a:r>
            <a:r>
              <a:rPr b="1" i="1" lang="en">
                <a:solidFill>
                  <a:schemeClr val="accent1"/>
                </a:solidFill>
                <a:latin typeface="Karla"/>
                <a:ea typeface="Karla"/>
                <a:cs typeface="Karla"/>
                <a:sym typeface="Karla"/>
              </a:rPr>
              <a:t>$controller</a:t>
            </a:r>
            <a:r>
              <a:rPr b="1" lang="en">
                <a:solidFill>
                  <a:srgbClr val="999999"/>
                </a:solidFill>
                <a:latin typeface="Karla"/>
                <a:ea typeface="Karla"/>
                <a:cs typeface="Karla"/>
                <a:sym typeface="Karla"/>
              </a:rPr>
              <a:t> services.</a:t>
            </a:r>
          </a:p>
          <a:p>
            <a:pPr lvl="0" rtl="0">
              <a:lnSpc>
                <a:spcPct val="115000"/>
              </a:lnSpc>
              <a:spcBef>
                <a:spcPts val="600"/>
              </a:spcBef>
              <a:buNone/>
            </a:pPr>
            <a:r>
              <a:t/>
            </a:r>
            <a:endParaRPr b="1">
              <a:solidFill>
                <a:srgbClr val="999999"/>
              </a:solidFill>
              <a:latin typeface="Karla"/>
              <a:ea typeface="Karla"/>
              <a:cs typeface="Karla"/>
              <a:sym typeface="Karla"/>
            </a:endParaRPr>
          </a:p>
          <a:p>
            <a:pPr lvl="0" rtl="0">
              <a:lnSpc>
                <a:spcPct val="115000"/>
              </a:lnSpc>
              <a:spcBef>
                <a:spcPts val="600"/>
              </a:spcBef>
              <a:buNone/>
            </a:pPr>
            <a:r>
              <a:rPr b="1" lang="en">
                <a:solidFill>
                  <a:srgbClr val="666666"/>
                </a:solidFill>
                <a:latin typeface="Consolas"/>
                <a:ea typeface="Consolas"/>
                <a:cs typeface="Consolas"/>
                <a:sym typeface="Consolas"/>
              </a:rPr>
              <a:t>var </a:t>
            </a:r>
            <a:r>
              <a:rPr b="1" lang="en">
                <a:solidFill>
                  <a:srgbClr val="FF9800"/>
                </a:solidFill>
                <a:latin typeface="Consolas"/>
                <a:ea typeface="Consolas"/>
                <a:cs typeface="Consolas"/>
                <a:sym typeface="Consolas"/>
              </a:rPr>
              <a:t>scope</a:t>
            </a:r>
            <a:r>
              <a:rPr b="1" lang="en">
                <a:solidFill>
                  <a:srgbClr val="666666"/>
                </a:solidFill>
                <a:latin typeface="Consolas"/>
                <a:ea typeface="Consolas"/>
                <a:cs typeface="Consolas"/>
                <a:sym typeface="Consolas"/>
              </a:rPr>
              <a:t>;</a:t>
            </a:r>
          </a:p>
          <a:p>
            <a:pPr lvl="0" rtl="0">
              <a:lnSpc>
                <a:spcPct val="115000"/>
              </a:lnSpc>
              <a:spcBef>
                <a:spcPts val="600"/>
              </a:spcBef>
              <a:buClr>
                <a:schemeClr val="dk1"/>
              </a:buClr>
              <a:buFont typeface="Arial"/>
              <a:buNone/>
            </a:pPr>
            <a:r>
              <a:rPr b="1" lang="en">
                <a:solidFill>
                  <a:srgbClr val="666666"/>
                </a:solidFill>
                <a:latin typeface="Consolas"/>
                <a:ea typeface="Consolas"/>
                <a:cs typeface="Consolas"/>
                <a:sym typeface="Consolas"/>
              </a:rPr>
              <a:t>beforeEach( angular.mock.inject(function(</a:t>
            </a:r>
            <a:r>
              <a:rPr b="1" lang="en">
                <a:solidFill>
                  <a:schemeClr val="accent1"/>
                </a:solidFill>
                <a:latin typeface="Consolas"/>
                <a:ea typeface="Consolas"/>
                <a:cs typeface="Consolas"/>
                <a:sym typeface="Consolas"/>
              </a:rPr>
              <a:t>$rootScope</a:t>
            </a:r>
            <a:r>
              <a:rPr b="1" lang="en">
                <a:solidFill>
                  <a:srgbClr val="666666"/>
                </a:solidFill>
                <a:latin typeface="Consolas"/>
                <a:ea typeface="Consolas"/>
                <a:cs typeface="Consolas"/>
                <a:sym typeface="Consolas"/>
              </a:rPr>
              <a:t>, </a:t>
            </a:r>
            <a:r>
              <a:rPr b="1" lang="en">
                <a:solidFill>
                  <a:schemeClr val="accent1"/>
                </a:solidFill>
                <a:latin typeface="Consolas"/>
                <a:ea typeface="Consolas"/>
                <a:cs typeface="Consolas"/>
                <a:sym typeface="Consolas"/>
              </a:rPr>
              <a:t>$controller</a:t>
            </a:r>
            <a:r>
              <a:rPr b="1" lang="en">
                <a:solidFill>
                  <a:srgbClr val="666666"/>
                </a:solidFill>
                <a:latin typeface="Consolas"/>
                <a:ea typeface="Consolas"/>
                <a:cs typeface="Consolas"/>
                <a:sym typeface="Consolas"/>
              </a:rPr>
              <a:t>) {</a:t>
            </a:r>
          </a:p>
          <a:p>
            <a:pPr lvl="0" rtl="0">
              <a:lnSpc>
                <a:spcPct val="115000"/>
              </a:lnSpc>
              <a:spcBef>
                <a:spcPts val="600"/>
              </a:spcBef>
              <a:buClr>
                <a:schemeClr val="dk1"/>
              </a:buClr>
              <a:buFont typeface="Arial"/>
              <a:buNone/>
            </a:pPr>
            <a:r>
              <a:rPr b="1" lang="en">
                <a:solidFill>
                  <a:srgbClr val="666666"/>
                </a:solidFill>
                <a:latin typeface="Consolas"/>
                <a:ea typeface="Consolas"/>
                <a:cs typeface="Consolas"/>
                <a:sym typeface="Consolas"/>
              </a:rPr>
              <a:t>    </a:t>
            </a:r>
            <a:r>
              <a:rPr b="1" lang="en">
                <a:solidFill>
                  <a:srgbClr val="FF9800"/>
                </a:solidFill>
                <a:latin typeface="Consolas"/>
                <a:ea typeface="Consolas"/>
                <a:cs typeface="Consolas"/>
                <a:sym typeface="Consolas"/>
              </a:rPr>
              <a:t>scope</a:t>
            </a:r>
            <a:r>
              <a:rPr b="1" lang="en">
                <a:solidFill>
                  <a:srgbClr val="666666"/>
                </a:solidFill>
                <a:latin typeface="Consolas"/>
                <a:ea typeface="Consolas"/>
                <a:cs typeface="Consolas"/>
                <a:sym typeface="Consolas"/>
              </a:rPr>
              <a:t> = </a:t>
            </a:r>
            <a:r>
              <a:rPr b="1" lang="en">
                <a:solidFill>
                  <a:schemeClr val="accent1"/>
                </a:solidFill>
                <a:latin typeface="Consolas"/>
                <a:ea typeface="Consolas"/>
                <a:cs typeface="Consolas"/>
                <a:sym typeface="Consolas"/>
              </a:rPr>
              <a:t>$rootScope</a:t>
            </a:r>
            <a:r>
              <a:rPr b="1" lang="en">
                <a:solidFill>
                  <a:srgbClr val="666666"/>
                </a:solidFill>
                <a:latin typeface="Consolas"/>
                <a:ea typeface="Consolas"/>
                <a:cs typeface="Consolas"/>
                <a:sym typeface="Consolas"/>
              </a:rPr>
              <a:t>.$new();</a:t>
            </a:r>
          </a:p>
          <a:p>
            <a:pPr lvl="0" rtl="0">
              <a:lnSpc>
                <a:spcPct val="115000"/>
              </a:lnSpc>
              <a:spcBef>
                <a:spcPts val="600"/>
              </a:spcBef>
              <a:buClr>
                <a:schemeClr val="dk1"/>
              </a:buClr>
              <a:buFont typeface="Arial"/>
              <a:buNone/>
            </a:pPr>
            <a:r>
              <a:rPr b="1" lang="en">
                <a:solidFill>
                  <a:srgbClr val="666666"/>
                </a:solidFill>
                <a:latin typeface="Consolas"/>
                <a:ea typeface="Consolas"/>
                <a:cs typeface="Consolas"/>
                <a:sym typeface="Consolas"/>
              </a:rPr>
              <a:t>    </a:t>
            </a:r>
            <a:r>
              <a:rPr b="1" lang="en">
                <a:solidFill>
                  <a:schemeClr val="accent1"/>
                </a:solidFill>
                <a:latin typeface="Consolas"/>
                <a:ea typeface="Consolas"/>
                <a:cs typeface="Consolas"/>
                <a:sym typeface="Consolas"/>
              </a:rPr>
              <a:t>$controller</a:t>
            </a:r>
            <a:r>
              <a:rPr b="1" lang="en">
                <a:solidFill>
                  <a:srgbClr val="666666"/>
                </a:solidFill>
                <a:latin typeface="Consolas"/>
                <a:ea typeface="Consolas"/>
                <a:cs typeface="Consolas"/>
                <a:sym typeface="Consolas"/>
              </a:rPr>
              <a:t>('</a:t>
            </a:r>
            <a:r>
              <a:rPr b="1" lang="en">
                <a:solidFill>
                  <a:srgbClr val="009688"/>
                </a:solidFill>
                <a:latin typeface="Consolas"/>
                <a:ea typeface="Consolas"/>
                <a:cs typeface="Consolas"/>
                <a:sym typeface="Consolas"/>
              </a:rPr>
              <a:t>DemoCtrl</a:t>
            </a:r>
            <a:r>
              <a:rPr b="1" lang="en">
                <a:solidFill>
                  <a:srgbClr val="666666"/>
                </a:solidFill>
                <a:latin typeface="Consolas"/>
                <a:ea typeface="Consolas"/>
                <a:cs typeface="Consolas"/>
                <a:sym typeface="Consolas"/>
              </a:rPr>
              <a:t>', {</a:t>
            </a:r>
            <a:r>
              <a:rPr b="1" lang="en">
                <a:solidFill>
                  <a:srgbClr val="999999"/>
                </a:solidFill>
                <a:latin typeface="Consolas"/>
                <a:ea typeface="Consolas"/>
                <a:cs typeface="Consolas"/>
                <a:sym typeface="Consolas"/>
              </a:rPr>
              <a:t>$scope</a:t>
            </a:r>
            <a:r>
              <a:rPr b="1" lang="en">
                <a:solidFill>
                  <a:srgbClr val="666666"/>
                </a:solidFill>
                <a:latin typeface="Consolas"/>
                <a:ea typeface="Consolas"/>
                <a:cs typeface="Consolas"/>
                <a:sym typeface="Consolas"/>
              </a:rPr>
              <a:t>: </a:t>
            </a:r>
            <a:r>
              <a:rPr b="1" lang="en">
                <a:solidFill>
                  <a:srgbClr val="FF9800"/>
                </a:solidFill>
                <a:latin typeface="Consolas"/>
                <a:ea typeface="Consolas"/>
                <a:cs typeface="Consolas"/>
                <a:sym typeface="Consolas"/>
              </a:rPr>
              <a:t>scope</a:t>
            </a:r>
            <a:r>
              <a:rPr b="1" lang="en">
                <a:solidFill>
                  <a:srgbClr val="666666"/>
                </a:solidFill>
                <a:latin typeface="Consolas"/>
                <a:ea typeface="Consolas"/>
                <a:cs typeface="Consolas"/>
                <a:sym typeface="Consolas"/>
              </a:rPr>
              <a:t>});</a:t>
            </a:r>
          </a:p>
          <a:p>
            <a:pPr lvl="0" rtl="0">
              <a:lnSpc>
                <a:spcPct val="115000"/>
              </a:lnSpc>
              <a:spcBef>
                <a:spcPts val="600"/>
              </a:spcBef>
              <a:buClr>
                <a:schemeClr val="dk1"/>
              </a:buClr>
              <a:buFont typeface="Arial"/>
              <a:buNone/>
            </a:pPr>
            <a:r>
              <a:rPr b="1" lang="en">
                <a:solidFill>
                  <a:srgbClr val="666666"/>
                </a:solidFill>
                <a:latin typeface="Consolas"/>
                <a:ea typeface="Consolas"/>
                <a:cs typeface="Consolas"/>
                <a:sym typeface="Consolas"/>
              </a:rPr>
              <a:t>}));</a:t>
            </a:r>
          </a:p>
          <a:p>
            <a:pPr lvl="0" rtl="0">
              <a:lnSpc>
                <a:spcPct val="115000"/>
              </a:lnSpc>
              <a:spcBef>
                <a:spcPts val="600"/>
              </a:spcBef>
              <a:buNone/>
            </a:pPr>
            <a:r>
              <a:t/>
            </a:r>
            <a:endParaRPr b="1">
              <a:solidFill>
                <a:srgbClr val="999999"/>
              </a:solidFill>
              <a:latin typeface="Karla"/>
              <a:ea typeface="Karla"/>
              <a:cs typeface="Karla"/>
              <a:sym typeface="Karla"/>
            </a:endParaRPr>
          </a:p>
        </p:txBody>
      </p:sp>
    </p:spTree>
  </p:cSld>
  <p:clrMapOvr>
    <a:masterClrMapping/>
  </p:clrMapOvr>
  <p:transition spd="slow">
    <p:cut/>
  </p:transition>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DDC39"/>
        </a:solidFill>
      </p:bgPr>
    </p:bg>
    <p:spTree>
      <p:nvGrpSpPr>
        <p:cNvPr id="1222" name="Shape 1222"/>
        <p:cNvGrpSpPr/>
        <p:nvPr/>
      </p:nvGrpSpPr>
      <p:grpSpPr>
        <a:xfrm>
          <a:off x="0" y="0"/>
          <a:ext cx="0" cy="0"/>
          <a:chOff x="0" y="0"/>
          <a:chExt cx="0" cy="0"/>
        </a:xfrm>
      </p:grpSpPr>
      <p:grpSp>
        <p:nvGrpSpPr>
          <p:cNvPr id="1223" name="Shape 1223"/>
          <p:cNvGrpSpPr/>
          <p:nvPr/>
        </p:nvGrpSpPr>
        <p:grpSpPr>
          <a:xfrm>
            <a:off x="804459" y="2256002"/>
            <a:ext cx="215966" cy="342398"/>
            <a:chOff x="6718575" y="2318625"/>
            <a:chExt cx="256950" cy="407375"/>
          </a:xfrm>
        </p:grpSpPr>
        <p:sp>
          <p:nvSpPr>
            <p:cNvPr id="1224" name="Shape 1224"/>
            <p:cNvSpPr/>
            <p:nvPr/>
          </p:nvSpPr>
          <p:spPr>
            <a:xfrm>
              <a:off x="6795900" y="2673600"/>
              <a:ext cx="102300" cy="22550"/>
            </a:xfrm>
            <a:custGeom>
              <a:pathLst>
                <a:path extrusionOk="0" fill="none" h="902" w="4092">
                  <a:moveTo>
                    <a:pt x="4092" y="902"/>
                  </a:moveTo>
                  <a:lnTo>
                    <a:pt x="4092" y="1"/>
                  </a:lnTo>
                  <a:lnTo>
                    <a:pt x="0" y="1"/>
                  </a:lnTo>
                  <a:lnTo>
                    <a:pt x="0" y="902"/>
                  </a:lnTo>
                  <a:lnTo>
                    <a:pt x="4092" y="902"/>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25" name="Shape 1225"/>
            <p:cNvSpPr/>
            <p:nvPr/>
          </p:nvSpPr>
          <p:spPr>
            <a:xfrm>
              <a:off x="6795900" y="2650475"/>
              <a:ext cx="102300" cy="22550"/>
            </a:xfrm>
            <a:custGeom>
              <a:pathLst>
                <a:path extrusionOk="0" fill="none" h="902" w="4092">
                  <a:moveTo>
                    <a:pt x="4092" y="901"/>
                  </a:moveTo>
                  <a:lnTo>
                    <a:pt x="4092" y="0"/>
                  </a:lnTo>
                  <a:lnTo>
                    <a:pt x="0" y="0"/>
                  </a:lnTo>
                  <a:lnTo>
                    <a:pt x="0" y="901"/>
                  </a:lnTo>
                  <a:lnTo>
                    <a:pt x="4092" y="901"/>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26" name="Shape 1226"/>
            <p:cNvSpPr/>
            <p:nvPr/>
          </p:nvSpPr>
          <p:spPr>
            <a:xfrm>
              <a:off x="6795900" y="2696125"/>
              <a:ext cx="102300" cy="29875"/>
            </a:xfrm>
            <a:custGeom>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27" name="Shape 1227"/>
            <p:cNvSpPr/>
            <p:nvPr/>
          </p:nvSpPr>
          <p:spPr>
            <a:xfrm>
              <a:off x="6784925" y="2459275"/>
              <a:ext cx="35350" cy="166875"/>
            </a:xfrm>
            <a:custGeom>
              <a:pathLst>
                <a:path extrusionOk="0" fill="none" h="6675" w="1414">
                  <a:moveTo>
                    <a:pt x="1413" y="6674"/>
                  </a:moveTo>
                  <a:lnTo>
                    <a:pt x="1413" y="6674"/>
                  </a:lnTo>
                  <a:lnTo>
                    <a:pt x="585" y="2850"/>
                  </a:lnTo>
                  <a:lnTo>
                    <a:pt x="1" y="1"/>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28" name="Shape 1228"/>
            <p:cNvSpPr/>
            <p:nvPr/>
          </p:nvSpPr>
          <p:spPr>
            <a:xfrm>
              <a:off x="6718575" y="2318625"/>
              <a:ext cx="256950" cy="307525"/>
            </a:xfrm>
            <a:custGeom>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29" name="Shape 1229"/>
            <p:cNvSpPr/>
            <p:nvPr/>
          </p:nvSpPr>
          <p:spPr>
            <a:xfrm>
              <a:off x="6873825" y="2459275"/>
              <a:ext cx="35350" cy="166875"/>
            </a:xfrm>
            <a:custGeom>
              <a:pathLst>
                <a:path extrusionOk="0" fill="none" h="6675" w="1414">
                  <a:moveTo>
                    <a:pt x="1413" y="1"/>
                  </a:moveTo>
                  <a:lnTo>
                    <a:pt x="1413" y="1"/>
                  </a:lnTo>
                  <a:lnTo>
                    <a:pt x="829" y="2850"/>
                  </a:lnTo>
                  <a:lnTo>
                    <a:pt x="1" y="6674"/>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30" name="Shape 1230"/>
            <p:cNvSpPr/>
            <p:nvPr/>
          </p:nvSpPr>
          <p:spPr>
            <a:xfrm>
              <a:off x="6801975" y="2453200"/>
              <a:ext cx="90150" cy="19500"/>
            </a:xfrm>
            <a:custGeom>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31" name="Shape 1231"/>
            <p:cNvSpPr/>
            <p:nvPr/>
          </p:nvSpPr>
          <p:spPr>
            <a:xfrm>
              <a:off x="6795900" y="2628550"/>
              <a:ext cx="102300" cy="25"/>
            </a:xfrm>
            <a:custGeom>
              <a:pathLst>
                <a:path extrusionOk="0" fill="none" h="1" w="4092">
                  <a:moveTo>
                    <a:pt x="0" y="1"/>
                  </a:moveTo>
                  <a:lnTo>
                    <a:pt x="4092" y="1"/>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1232" name="Shape 1232"/>
          <p:cNvSpPr txBox="1"/>
          <p:nvPr/>
        </p:nvSpPr>
        <p:spPr>
          <a:xfrm>
            <a:off x="1112025" y="2149250"/>
            <a:ext cx="5905200" cy="713400"/>
          </a:xfrm>
          <a:prstGeom prst="rect">
            <a:avLst/>
          </a:prstGeom>
          <a:noFill/>
          <a:ln>
            <a:noFill/>
          </a:ln>
        </p:spPr>
        <p:txBody>
          <a:bodyPr anchorCtr="0" anchor="t" bIns="91425" lIns="91425" rIns="91425" tIns="91425">
            <a:noAutofit/>
          </a:bodyPr>
          <a:lstStyle/>
          <a:p>
            <a:pPr lvl="0" rtl="0">
              <a:lnSpc>
                <a:spcPct val="115000"/>
              </a:lnSpc>
              <a:spcBef>
                <a:spcPts val="0"/>
              </a:spcBef>
              <a:spcAft>
                <a:spcPts val="0"/>
              </a:spcAft>
              <a:buNone/>
            </a:pPr>
            <a:r>
              <a:rPr b="1" lang="en">
                <a:solidFill>
                  <a:srgbClr val="999999"/>
                </a:solidFill>
                <a:latin typeface="Karla"/>
                <a:ea typeface="Karla"/>
                <a:cs typeface="Karla"/>
                <a:sym typeface="Karla"/>
              </a:rPr>
              <a:t>Do not use controllers to manipulate DOM, as it greatly affects controller testability.</a:t>
            </a:r>
          </a:p>
        </p:txBody>
      </p:sp>
      <p:sp>
        <p:nvSpPr>
          <p:cNvPr id="1233" name="Shape 1233"/>
          <p:cNvSpPr txBox="1"/>
          <p:nvPr>
            <p:ph type="title"/>
          </p:nvPr>
        </p:nvSpPr>
        <p:spPr>
          <a:xfrm>
            <a:off x="688600" y="512900"/>
            <a:ext cx="5543700" cy="409500"/>
          </a:xfrm>
          <a:prstGeom prst="rect">
            <a:avLst/>
          </a:prstGeom>
        </p:spPr>
        <p:txBody>
          <a:bodyPr anchorCtr="0" anchor="b" bIns="91425" lIns="91425" rIns="91425" tIns="91425">
            <a:noAutofit/>
          </a:bodyPr>
          <a:lstStyle/>
          <a:p>
            <a:pPr lvl="0" rtl="0">
              <a:spcBef>
                <a:spcPts val="0"/>
              </a:spcBef>
              <a:buNone/>
            </a:pPr>
            <a:r>
              <a:rPr lang="en" sz="2400"/>
              <a:t>Controller best practices</a:t>
            </a:r>
          </a:p>
        </p:txBody>
      </p:sp>
      <p:grpSp>
        <p:nvGrpSpPr>
          <p:cNvPr id="1234" name="Shape 1234"/>
          <p:cNvGrpSpPr/>
          <p:nvPr/>
        </p:nvGrpSpPr>
        <p:grpSpPr>
          <a:xfrm>
            <a:off x="804459" y="1417802"/>
            <a:ext cx="215966" cy="342398"/>
            <a:chOff x="6718575" y="2318625"/>
            <a:chExt cx="256950" cy="407375"/>
          </a:xfrm>
        </p:grpSpPr>
        <p:sp>
          <p:nvSpPr>
            <p:cNvPr id="1235" name="Shape 1235"/>
            <p:cNvSpPr/>
            <p:nvPr/>
          </p:nvSpPr>
          <p:spPr>
            <a:xfrm>
              <a:off x="6795900" y="2673600"/>
              <a:ext cx="102300" cy="22550"/>
            </a:xfrm>
            <a:custGeom>
              <a:pathLst>
                <a:path extrusionOk="0" fill="none" h="902" w="4092">
                  <a:moveTo>
                    <a:pt x="4092" y="902"/>
                  </a:moveTo>
                  <a:lnTo>
                    <a:pt x="4092" y="1"/>
                  </a:lnTo>
                  <a:lnTo>
                    <a:pt x="0" y="1"/>
                  </a:lnTo>
                  <a:lnTo>
                    <a:pt x="0" y="902"/>
                  </a:lnTo>
                  <a:lnTo>
                    <a:pt x="4092" y="902"/>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36" name="Shape 1236"/>
            <p:cNvSpPr/>
            <p:nvPr/>
          </p:nvSpPr>
          <p:spPr>
            <a:xfrm>
              <a:off x="6795900" y="2650475"/>
              <a:ext cx="102300" cy="22550"/>
            </a:xfrm>
            <a:custGeom>
              <a:pathLst>
                <a:path extrusionOk="0" fill="none" h="902" w="4092">
                  <a:moveTo>
                    <a:pt x="4092" y="901"/>
                  </a:moveTo>
                  <a:lnTo>
                    <a:pt x="4092" y="0"/>
                  </a:lnTo>
                  <a:lnTo>
                    <a:pt x="0" y="0"/>
                  </a:lnTo>
                  <a:lnTo>
                    <a:pt x="0" y="901"/>
                  </a:lnTo>
                  <a:lnTo>
                    <a:pt x="4092" y="901"/>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37" name="Shape 1237"/>
            <p:cNvSpPr/>
            <p:nvPr/>
          </p:nvSpPr>
          <p:spPr>
            <a:xfrm>
              <a:off x="6795900" y="2696125"/>
              <a:ext cx="102300" cy="29875"/>
            </a:xfrm>
            <a:custGeom>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38" name="Shape 1238"/>
            <p:cNvSpPr/>
            <p:nvPr/>
          </p:nvSpPr>
          <p:spPr>
            <a:xfrm>
              <a:off x="6784925" y="2459275"/>
              <a:ext cx="35350" cy="166875"/>
            </a:xfrm>
            <a:custGeom>
              <a:pathLst>
                <a:path extrusionOk="0" fill="none" h="6675" w="1414">
                  <a:moveTo>
                    <a:pt x="1413" y="6674"/>
                  </a:moveTo>
                  <a:lnTo>
                    <a:pt x="1413" y="6674"/>
                  </a:lnTo>
                  <a:lnTo>
                    <a:pt x="585" y="2850"/>
                  </a:lnTo>
                  <a:lnTo>
                    <a:pt x="1" y="1"/>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39" name="Shape 1239"/>
            <p:cNvSpPr/>
            <p:nvPr/>
          </p:nvSpPr>
          <p:spPr>
            <a:xfrm>
              <a:off x="6718575" y="2318625"/>
              <a:ext cx="256950" cy="307525"/>
            </a:xfrm>
            <a:custGeom>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40" name="Shape 1240"/>
            <p:cNvSpPr/>
            <p:nvPr/>
          </p:nvSpPr>
          <p:spPr>
            <a:xfrm>
              <a:off x="6873825" y="2459275"/>
              <a:ext cx="35350" cy="166875"/>
            </a:xfrm>
            <a:custGeom>
              <a:pathLst>
                <a:path extrusionOk="0" fill="none" h="6675" w="1414">
                  <a:moveTo>
                    <a:pt x="1413" y="1"/>
                  </a:moveTo>
                  <a:lnTo>
                    <a:pt x="1413" y="1"/>
                  </a:lnTo>
                  <a:lnTo>
                    <a:pt x="829" y="2850"/>
                  </a:lnTo>
                  <a:lnTo>
                    <a:pt x="1" y="6674"/>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41" name="Shape 1241"/>
            <p:cNvSpPr/>
            <p:nvPr/>
          </p:nvSpPr>
          <p:spPr>
            <a:xfrm>
              <a:off x="6801975" y="2453200"/>
              <a:ext cx="90150" cy="19500"/>
            </a:xfrm>
            <a:custGeom>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42" name="Shape 1242"/>
            <p:cNvSpPr/>
            <p:nvPr/>
          </p:nvSpPr>
          <p:spPr>
            <a:xfrm>
              <a:off x="6795900" y="2628550"/>
              <a:ext cx="102300" cy="25"/>
            </a:xfrm>
            <a:custGeom>
              <a:pathLst>
                <a:path extrusionOk="0" fill="none" h="1" w="4092">
                  <a:moveTo>
                    <a:pt x="0" y="1"/>
                  </a:moveTo>
                  <a:lnTo>
                    <a:pt x="4092" y="1"/>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1243" name="Shape 1243"/>
          <p:cNvSpPr txBox="1"/>
          <p:nvPr/>
        </p:nvSpPr>
        <p:spPr>
          <a:xfrm>
            <a:off x="1112025" y="1360083"/>
            <a:ext cx="5905200" cy="449100"/>
          </a:xfrm>
          <a:prstGeom prst="rect">
            <a:avLst/>
          </a:prstGeom>
          <a:noFill/>
          <a:ln>
            <a:noFill/>
          </a:ln>
        </p:spPr>
        <p:txBody>
          <a:bodyPr anchorCtr="0" anchor="t" bIns="91425" lIns="91425" rIns="91425" tIns="91425">
            <a:noAutofit/>
          </a:bodyPr>
          <a:lstStyle/>
          <a:p>
            <a:pPr lvl="0" rtl="0">
              <a:lnSpc>
                <a:spcPct val="115000"/>
              </a:lnSpc>
              <a:spcBef>
                <a:spcPts val="0"/>
              </a:spcBef>
              <a:spcAft>
                <a:spcPts val="0"/>
              </a:spcAft>
              <a:buNone/>
            </a:pPr>
            <a:r>
              <a:rPr b="1" lang="en" sz="1800">
                <a:solidFill>
                  <a:srgbClr val="999999"/>
                </a:solidFill>
                <a:latin typeface="Karla"/>
                <a:ea typeface="Karla"/>
                <a:cs typeface="Karla"/>
                <a:sym typeface="Karla"/>
              </a:rPr>
              <a:t>Try to keep your controllers as small as possible.</a:t>
            </a:r>
          </a:p>
        </p:txBody>
      </p:sp>
      <p:grpSp>
        <p:nvGrpSpPr>
          <p:cNvPr id="1244" name="Shape 1244"/>
          <p:cNvGrpSpPr/>
          <p:nvPr/>
        </p:nvGrpSpPr>
        <p:grpSpPr>
          <a:xfrm>
            <a:off x="804459" y="3094202"/>
            <a:ext cx="215966" cy="342398"/>
            <a:chOff x="6718575" y="2318625"/>
            <a:chExt cx="256950" cy="407375"/>
          </a:xfrm>
        </p:grpSpPr>
        <p:sp>
          <p:nvSpPr>
            <p:cNvPr id="1245" name="Shape 1245"/>
            <p:cNvSpPr/>
            <p:nvPr/>
          </p:nvSpPr>
          <p:spPr>
            <a:xfrm>
              <a:off x="6795900" y="2673600"/>
              <a:ext cx="102300" cy="22550"/>
            </a:xfrm>
            <a:custGeom>
              <a:pathLst>
                <a:path extrusionOk="0" fill="none" h="902" w="4092">
                  <a:moveTo>
                    <a:pt x="4092" y="902"/>
                  </a:moveTo>
                  <a:lnTo>
                    <a:pt x="4092" y="1"/>
                  </a:lnTo>
                  <a:lnTo>
                    <a:pt x="0" y="1"/>
                  </a:lnTo>
                  <a:lnTo>
                    <a:pt x="0" y="902"/>
                  </a:lnTo>
                  <a:lnTo>
                    <a:pt x="4092" y="902"/>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46" name="Shape 1246"/>
            <p:cNvSpPr/>
            <p:nvPr/>
          </p:nvSpPr>
          <p:spPr>
            <a:xfrm>
              <a:off x="6795900" y="2650475"/>
              <a:ext cx="102300" cy="22550"/>
            </a:xfrm>
            <a:custGeom>
              <a:pathLst>
                <a:path extrusionOk="0" fill="none" h="902" w="4092">
                  <a:moveTo>
                    <a:pt x="4092" y="901"/>
                  </a:moveTo>
                  <a:lnTo>
                    <a:pt x="4092" y="0"/>
                  </a:lnTo>
                  <a:lnTo>
                    <a:pt x="0" y="0"/>
                  </a:lnTo>
                  <a:lnTo>
                    <a:pt x="0" y="901"/>
                  </a:lnTo>
                  <a:lnTo>
                    <a:pt x="4092" y="901"/>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47" name="Shape 1247"/>
            <p:cNvSpPr/>
            <p:nvPr/>
          </p:nvSpPr>
          <p:spPr>
            <a:xfrm>
              <a:off x="6795900" y="2696125"/>
              <a:ext cx="102300" cy="29875"/>
            </a:xfrm>
            <a:custGeom>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48" name="Shape 1248"/>
            <p:cNvSpPr/>
            <p:nvPr/>
          </p:nvSpPr>
          <p:spPr>
            <a:xfrm>
              <a:off x="6784925" y="2459275"/>
              <a:ext cx="35350" cy="166875"/>
            </a:xfrm>
            <a:custGeom>
              <a:pathLst>
                <a:path extrusionOk="0" fill="none" h="6675" w="1414">
                  <a:moveTo>
                    <a:pt x="1413" y="6674"/>
                  </a:moveTo>
                  <a:lnTo>
                    <a:pt x="1413" y="6674"/>
                  </a:lnTo>
                  <a:lnTo>
                    <a:pt x="585" y="2850"/>
                  </a:lnTo>
                  <a:lnTo>
                    <a:pt x="1" y="1"/>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49" name="Shape 1249"/>
            <p:cNvSpPr/>
            <p:nvPr/>
          </p:nvSpPr>
          <p:spPr>
            <a:xfrm>
              <a:off x="6718575" y="2318625"/>
              <a:ext cx="256950" cy="307525"/>
            </a:xfrm>
            <a:custGeom>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50" name="Shape 1250"/>
            <p:cNvSpPr/>
            <p:nvPr/>
          </p:nvSpPr>
          <p:spPr>
            <a:xfrm>
              <a:off x="6873825" y="2459275"/>
              <a:ext cx="35350" cy="166875"/>
            </a:xfrm>
            <a:custGeom>
              <a:pathLst>
                <a:path extrusionOk="0" fill="none" h="6675" w="1414">
                  <a:moveTo>
                    <a:pt x="1413" y="1"/>
                  </a:moveTo>
                  <a:lnTo>
                    <a:pt x="1413" y="1"/>
                  </a:lnTo>
                  <a:lnTo>
                    <a:pt x="829" y="2850"/>
                  </a:lnTo>
                  <a:lnTo>
                    <a:pt x="1" y="6674"/>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51" name="Shape 1251"/>
            <p:cNvSpPr/>
            <p:nvPr/>
          </p:nvSpPr>
          <p:spPr>
            <a:xfrm>
              <a:off x="6801975" y="2453200"/>
              <a:ext cx="90150" cy="19500"/>
            </a:xfrm>
            <a:custGeom>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52" name="Shape 1252"/>
            <p:cNvSpPr/>
            <p:nvPr/>
          </p:nvSpPr>
          <p:spPr>
            <a:xfrm>
              <a:off x="6795900" y="2628550"/>
              <a:ext cx="102300" cy="25"/>
            </a:xfrm>
            <a:custGeom>
              <a:pathLst>
                <a:path extrusionOk="0" fill="none" h="1" w="4092">
                  <a:moveTo>
                    <a:pt x="0" y="1"/>
                  </a:moveTo>
                  <a:lnTo>
                    <a:pt x="4092" y="1"/>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1253" name="Shape 1253"/>
          <p:cNvSpPr txBox="1"/>
          <p:nvPr/>
        </p:nvSpPr>
        <p:spPr>
          <a:xfrm>
            <a:off x="1112025" y="2987450"/>
            <a:ext cx="5905200" cy="666899"/>
          </a:xfrm>
          <a:prstGeom prst="rect">
            <a:avLst/>
          </a:prstGeom>
          <a:noFill/>
          <a:ln>
            <a:noFill/>
          </a:ln>
        </p:spPr>
        <p:txBody>
          <a:bodyPr anchorCtr="0" anchor="t" bIns="91425" lIns="91425" rIns="91425" tIns="91425">
            <a:noAutofit/>
          </a:bodyPr>
          <a:lstStyle/>
          <a:p>
            <a:pPr lvl="0" rtl="0">
              <a:lnSpc>
                <a:spcPct val="115000"/>
              </a:lnSpc>
              <a:spcBef>
                <a:spcPts val="0"/>
              </a:spcBef>
              <a:spcAft>
                <a:spcPts val="0"/>
              </a:spcAft>
              <a:buNone/>
            </a:pPr>
            <a:r>
              <a:rPr b="1" lang="en">
                <a:solidFill>
                  <a:srgbClr val="999999"/>
                </a:solidFill>
                <a:latin typeface="Karla"/>
                <a:ea typeface="Karla"/>
                <a:cs typeface="Karla"/>
                <a:sym typeface="Karla"/>
              </a:rPr>
              <a:t>Do not use controllers to manage the life-cycle of other components (for example, to create service instances).</a:t>
            </a:r>
          </a:p>
        </p:txBody>
      </p:sp>
      <p:grpSp>
        <p:nvGrpSpPr>
          <p:cNvPr id="1254" name="Shape 1254"/>
          <p:cNvGrpSpPr/>
          <p:nvPr/>
        </p:nvGrpSpPr>
        <p:grpSpPr>
          <a:xfrm>
            <a:off x="804459" y="3932402"/>
            <a:ext cx="215966" cy="342398"/>
            <a:chOff x="6718575" y="2318625"/>
            <a:chExt cx="256950" cy="407375"/>
          </a:xfrm>
        </p:grpSpPr>
        <p:sp>
          <p:nvSpPr>
            <p:cNvPr id="1255" name="Shape 1255"/>
            <p:cNvSpPr/>
            <p:nvPr/>
          </p:nvSpPr>
          <p:spPr>
            <a:xfrm>
              <a:off x="6795900" y="2673600"/>
              <a:ext cx="102300" cy="22550"/>
            </a:xfrm>
            <a:custGeom>
              <a:pathLst>
                <a:path extrusionOk="0" fill="none" h="902" w="4092">
                  <a:moveTo>
                    <a:pt x="4092" y="902"/>
                  </a:moveTo>
                  <a:lnTo>
                    <a:pt x="4092" y="1"/>
                  </a:lnTo>
                  <a:lnTo>
                    <a:pt x="0" y="1"/>
                  </a:lnTo>
                  <a:lnTo>
                    <a:pt x="0" y="902"/>
                  </a:lnTo>
                  <a:lnTo>
                    <a:pt x="4092" y="902"/>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56" name="Shape 1256"/>
            <p:cNvSpPr/>
            <p:nvPr/>
          </p:nvSpPr>
          <p:spPr>
            <a:xfrm>
              <a:off x="6795900" y="2650475"/>
              <a:ext cx="102300" cy="22550"/>
            </a:xfrm>
            <a:custGeom>
              <a:pathLst>
                <a:path extrusionOk="0" fill="none" h="902" w="4092">
                  <a:moveTo>
                    <a:pt x="4092" y="901"/>
                  </a:moveTo>
                  <a:lnTo>
                    <a:pt x="4092" y="0"/>
                  </a:lnTo>
                  <a:lnTo>
                    <a:pt x="0" y="0"/>
                  </a:lnTo>
                  <a:lnTo>
                    <a:pt x="0" y="901"/>
                  </a:lnTo>
                  <a:lnTo>
                    <a:pt x="4092" y="901"/>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57" name="Shape 1257"/>
            <p:cNvSpPr/>
            <p:nvPr/>
          </p:nvSpPr>
          <p:spPr>
            <a:xfrm>
              <a:off x="6795900" y="2696125"/>
              <a:ext cx="102300" cy="29875"/>
            </a:xfrm>
            <a:custGeom>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58" name="Shape 1258"/>
            <p:cNvSpPr/>
            <p:nvPr/>
          </p:nvSpPr>
          <p:spPr>
            <a:xfrm>
              <a:off x="6784925" y="2459275"/>
              <a:ext cx="35350" cy="166875"/>
            </a:xfrm>
            <a:custGeom>
              <a:pathLst>
                <a:path extrusionOk="0" fill="none" h="6675" w="1414">
                  <a:moveTo>
                    <a:pt x="1413" y="6674"/>
                  </a:moveTo>
                  <a:lnTo>
                    <a:pt x="1413" y="6674"/>
                  </a:lnTo>
                  <a:lnTo>
                    <a:pt x="585" y="2850"/>
                  </a:lnTo>
                  <a:lnTo>
                    <a:pt x="1" y="1"/>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59" name="Shape 1259"/>
            <p:cNvSpPr/>
            <p:nvPr/>
          </p:nvSpPr>
          <p:spPr>
            <a:xfrm>
              <a:off x="6718575" y="2318625"/>
              <a:ext cx="256950" cy="307525"/>
            </a:xfrm>
            <a:custGeom>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60" name="Shape 1260"/>
            <p:cNvSpPr/>
            <p:nvPr/>
          </p:nvSpPr>
          <p:spPr>
            <a:xfrm>
              <a:off x="6873825" y="2459275"/>
              <a:ext cx="35350" cy="166875"/>
            </a:xfrm>
            <a:custGeom>
              <a:pathLst>
                <a:path extrusionOk="0" fill="none" h="6675" w="1414">
                  <a:moveTo>
                    <a:pt x="1413" y="1"/>
                  </a:moveTo>
                  <a:lnTo>
                    <a:pt x="1413" y="1"/>
                  </a:lnTo>
                  <a:lnTo>
                    <a:pt x="829" y="2850"/>
                  </a:lnTo>
                  <a:lnTo>
                    <a:pt x="1" y="6674"/>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61" name="Shape 1261"/>
            <p:cNvSpPr/>
            <p:nvPr/>
          </p:nvSpPr>
          <p:spPr>
            <a:xfrm>
              <a:off x="6801975" y="2453200"/>
              <a:ext cx="90150" cy="19500"/>
            </a:xfrm>
            <a:custGeom>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62" name="Shape 1262"/>
            <p:cNvSpPr/>
            <p:nvPr/>
          </p:nvSpPr>
          <p:spPr>
            <a:xfrm>
              <a:off x="6795900" y="2628550"/>
              <a:ext cx="102300" cy="25"/>
            </a:xfrm>
            <a:custGeom>
              <a:pathLst>
                <a:path extrusionOk="0" fill="none" h="1" w="4092">
                  <a:moveTo>
                    <a:pt x="0" y="1"/>
                  </a:moveTo>
                  <a:lnTo>
                    <a:pt x="4092" y="1"/>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1263" name="Shape 1263"/>
          <p:cNvSpPr txBox="1"/>
          <p:nvPr/>
        </p:nvSpPr>
        <p:spPr>
          <a:xfrm>
            <a:off x="1112025" y="3825650"/>
            <a:ext cx="5905200" cy="666899"/>
          </a:xfrm>
          <a:prstGeom prst="rect">
            <a:avLst/>
          </a:prstGeom>
          <a:noFill/>
          <a:ln>
            <a:noFill/>
          </a:ln>
        </p:spPr>
        <p:txBody>
          <a:bodyPr anchorCtr="0" anchor="t" bIns="91425" lIns="91425" rIns="91425" tIns="91425">
            <a:noAutofit/>
          </a:bodyPr>
          <a:lstStyle/>
          <a:p>
            <a:pPr lvl="0" rtl="0">
              <a:lnSpc>
                <a:spcPct val="115000"/>
              </a:lnSpc>
              <a:spcBef>
                <a:spcPts val="0"/>
              </a:spcBef>
              <a:spcAft>
                <a:spcPts val="0"/>
              </a:spcAft>
              <a:buNone/>
            </a:pPr>
            <a:r>
              <a:rPr b="1" lang="en">
                <a:solidFill>
                  <a:srgbClr val="999999"/>
                </a:solidFill>
                <a:latin typeface="Karla"/>
                <a:ea typeface="Karla"/>
                <a:cs typeface="Karla"/>
                <a:sym typeface="Karla"/>
              </a:rPr>
              <a:t>Do not use controllers to share code or state across controllers.</a:t>
            </a:r>
          </a:p>
          <a:p>
            <a:pPr lvl="0" rtl="0">
              <a:lnSpc>
                <a:spcPct val="115000"/>
              </a:lnSpc>
              <a:spcBef>
                <a:spcPts val="0"/>
              </a:spcBef>
              <a:spcAft>
                <a:spcPts val="0"/>
              </a:spcAft>
              <a:buNone/>
            </a:pPr>
            <a:r>
              <a:rPr b="1" lang="en">
                <a:solidFill>
                  <a:srgbClr val="999999"/>
                </a:solidFill>
                <a:latin typeface="Karla"/>
                <a:ea typeface="Karla"/>
                <a:cs typeface="Karla"/>
                <a:sym typeface="Karla"/>
              </a:rPr>
              <a:t>Use angular services instead.</a:t>
            </a:r>
          </a:p>
        </p:txBody>
      </p:sp>
    </p:spTree>
  </p:cSld>
  <p:clrMapOvr>
    <a:masterClrMapping/>
  </p:clrMapOvr>
  <p:transition spd="slow">
    <p:cut/>
  </p:transition>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C107"/>
        </a:solidFill>
      </p:bgPr>
    </p:bg>
    <p:spTree>
      <p:nvGrpSpPr>
        <p:cNvPr id="1267" name="Shape 1267"/>
        <p:cNvGrpSpPr/>
        <p:nvPr/>
      </p:nvGrpSpPr>
      <p:grpSpPr>
        <a:xfrm>
          <a:off x="0" y="0"/>
          <a:ext cx="0" cy="0"/>
          <a:chOff x="0" y="0"/>
          <a:chExt cx="0" cy="0"/>
        </a:xfrm>
      </p:grpSpPr>
      <p:sp>
        <p:nvSpPr>
          <p:cNvPr id="1268" name="Shape 1268"/>
          <p:cNvSpPr txBox="1"/>
          <p:nvPr>
            <p:ph type="ctrTitle"/>
          </p:nvPr>
        </p:nvSpPr>
        <p:spPr>
          <a:xfrm>
            <a:off x="648300" y="1583350"/>
            <a:ext cx="3522300" cy="2989799"/>
          </a:xfrm>
          <a:prstGeom prst="rect">
            <a:avLst/>
          </a:prstGeom>
        </p:spPr>
        <p:txBody>
          <a:bodyPr anchorCtr="0" anchor="b" bIns="91425" lIns="91425" rIns="91425" tIns="91425">
            <a:noAutofit/>
          </a:bodyPr>
          <a:lstStyle/>
          <a:p>
            <a:pPr lvl="0" rtl="0">
              <a:spcBef>
                <a:spcPts val="0"/>
              </a:spcBef>
              <a:buNone/>
            </a:pPr>
            <a:r>
              <a:rPr lang="en" sz="7200">
                <a:solidFill>
                  <a:srgbClr val="FFC107"/>
                </a:solidFill>
              </a:rPr>
              <a:t>11.</a:t>
            </a:r>
          </a:p>
          <a:p>
            <a:pPr lvl="0" rtl="0">
              <a:spcBef>
                <a:spcPts val="0"/>
              </a:spcBef>
              <a:buNone/>
            </a:pPr>
            <a:r>
              <a:rPr lang="en"/>
              <a:t>Directives</a:t>
            </a:r>
          </a:p>
        </p:txBody>
      </p:sp>
      <p:sp>
        <p:nvSpPr>
          <p:cNvPr id="1269" name="Shape 1269"/>
          <p:cNvSpPr txBox="1"/>
          <p:nvPr>
            <p:ph idx="1" type="subTitle"/>
          </p:nvPr>
        </p:nvSpPr>
        <p:spPr>
          <a:xfrm>
            <a:off x="5522200" y="3494300"/>
            <a:ext cx="3108899" cy="1031699"/>
          </a:xfrm>
          <a:prstGeom prst="rect">
            <a:avLst/>
          </a:prstGeom>
        </p:spPr>
        <p:txBody>
          <a:bodyPr anchorCtr="0" anchor="b" bIns="91425" lIns="91425" rIns="91425" tIns="91425">
            <a:noAutofit/>
          </a:bodyPr>
          <a:lstStyle/>
          <a:p>
            <a:pPr lvl="0" rtl="0">
              <a:spcBef>
                <a:spcPts val="0"/>
              </a:spcBef>
              <a:buNone/>
            </a:pPr>
            <a:r>
              <a:rPr lang="en"/>
              <a:t>Writing custom directives</a:t>
            </a:r>
          </a:p>
        </p:txBody>
      </p:sp>
    </p:spTree>
  </p:cSld>
  <p:clrMapOvr>
    <a:masterClrMapping/>
  </p:clrMapOvr>
  <p:transition spd="slow">
    <p:cut/>
  </p:transition>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DDC39"/>
        </a:solidFill>
      </p:bgPr>
    </p:bg>
    <p:spTree>
      <p:nvGrpSpPr>
        <p:cNvPr id="1273" name="Shape 1273"/>
        <p:cNvGrpSpPr/>
        <p:nvPr/>
      </p:nvGrpSpPr>
      <p:grpSpPr>
        <a:xfrm>
          <a:off x="0" y="0"/>
          <a:ext cx="0" cy="0"/>
          <a:chOff x="0" y="0"/>
          <a:chExt cx="0" cy="0"/>
        </a:xfrm>
      </p:grpSpPr>
      <p:sp>
        <p:nvSpPr>
          <p:cNvPr id="1274" name="Shape 1274"/>
          <p:cNvSpPr txBox="1"/>
          <p:nvPr/>
        </p:nvSpPr>
        <p:spPr>
          <a:xfrm>
            <a:off x="688600" y="1479825"/>
            <a:ext cx="5586900" cy="1845899"/>
          </a:xfrm>
          <a:prstGeom prst="rect">
            <a:avLst/>
          </a:prstGeom>
          <a:noFill/>
          <a:ln>
            <a:noFill/>
          </a:ln>
        </p:spPr>
        <p:txBody>
          <a:bodyPr anchorCtr="0" anchor="t" bIns="91425" lIns="91425" rIns="91425" tIns="91425">
            <a:noAutofit/>
          </a:bodyPr>
          <a:lstStyle/>
          <a:p>
            <a:pPr lvl="0" rtl="0">
              <a:lnSpc>
                <a:spcPct val="150000"/>
              </a:lnSpc>
              <a:spcBef>
                <a:spcPts val="600"/>
              </a:spcBef>
              <a:spcAft>
                <a:spcPts val="1000"/>
              </a:spcAft>
              <a:buNone/>
            </a:pPr>
            <a:r>
              <a:rPr b="1" lang="en">
                <a:solidFill>
                  <a:srgbClr val="999999"/>
                </a:solidFill>
                <a:latin typeface="Karla"/>
                <a:ea typeface="Karla"/>
                <a:cs typeface="Karla"/>
                <a:sym typeface="Karla"/>
              </a:rPr>
              <a:t>Directives are markers on a DOM element (such as an attribute, element name, comment or CSS class) that tell AngularJS's </a:t>
            </a:r>
            <a:r>
              <a:rPr b="1" i="1" lang="en">
                <a:solidFill>
                  <a:srgbClr val="666666"/>
                </a:solidFill>
                <a:latin typeface="Karla"/>
                <a:ea typeface="Karla"/>
                <a:cs typeface="Karla"/>
                <a:sym typeface="Karla"/>
              </a:rPr>
              <a:t>HTML compiler</a:t>
            </a:r>
            <a:r>
              <a:rPr b="1" lang="en">
                <a:solidFill>
                  <a:srgbClr val="999999"/>
                </a:solidFill>
                <a:latin typeface="Karla"/>
                <a:ea typeface="Karla"/>
                <a:cs typeface="Karla"/>
                <a:sym typeface="Karla"/>
              </a:rPr>
              <a:t> (</a:t>
            </a:r>
            <a:r>
              <a:rPr b="1" lang="en">
                <a:solidFill>
                  <a:schemeClr val="accent1"/>
                </a:solidFill>
                <a:latin typeface="Karla"/>
                <a:ea typeface="Karla"/>
                <a:cs typeface="Karla"/>
                <a:sym typeface="Karla"/>
              </a:rPr>
              <a:t>$compile</a:t>
            </a:r>
            <a:r>
              <a:rPr b="1" lang="en">
                <a:solidFill>
                  <a:srgbClr val="999999"/>
                </a:solidFill>
                <a:latin typeface="Karla"/>
                <a:ea typeface="Karla"/>
                <a:cs typeface="Karla"/>
                <a:sym typeface="Karla"/>
              </a:rPr>
              <a:t> service) to attach a specified behavior to that DOM element (e.g. via event listeners), or even to transform the DOM element and its children.</a:t>
            </a:r>
          </a:p>
        </p:txBody>
      </p:sp>
      <p:sp>
        <p:nvSpPr>
          <p:cNvPr id="1275" name="Shape 1275"/>
          <p:cNvSpPr txBox="1"/>
          <p:nvPr>
            <p:ph type="title"/>
          </p:nvPr>
        </p:nvSpPr>
        <p:spPr>
          <a:xfrm>
            <a:off x="688600" y="512900"/>
            <a:ext cx="5543700" cy="409500"/>
          </a:xfrm>
          <a:prstGeom prst="rect">
            <a:avLst/>
          </a:prstGeom>
        </p:spPr>
        <p:txBody>
          <a:bodyPr anchorCtr="0" anchor="b" bIns="91425" lIns="91425" rIns="91425" tIns="91425">
            <a:noAutofit/>
          </a:bodyPr>
          <a:lstStyle/>
          <a:p>
            <a:pPr lvl="0" rtl="0">
              <a:spcBef>
                <a:spcPts val="0"/>
              </a:spcBef>
              <a:buNone/>
            </a:pPr>
            <a:r>
              <a:rPr lang="en" sz="2400"/>
              <a:t>What are Directives?</a:t>
            </a:r>
          </a:p>
        </p:txBody>
      </p:sp>
      <p:sp>
        <p:nvSpPr>
          <p:cNvPr id="1276" name="Shape 1276"/>
          <p:cNvSpPr txBox="1"/>
          <p:nvPr/>
        </p:nvSpPr>
        <p:spPr>
          <a:xfrm>
            <a:off x="688600" y="742950"/>
            <a:ext cx="2960699" cy="477899"/>
          </a:xfrm>
          <a:prstGeom prst="rect">
            <a:avLst/>
          </a:prstGeom>
          <a:noFill/>
          <a:ln>
            <a:noFill/>
          </a:ln>
        </p:spPr>
        <p:txBody>
          <a:bodyPr anchorCtr="0" anchor="t" bIns="91425" lIns="91425" rIns="91425" tIns="91425">
            <a:noAutofit/>
          </a:bodyPr>
          <a:lstStyle/>
          <a:p>
            <a:pPr lvl="0" rtl="0">
              <a:spcBef>
                <a:spcPts val="600"/>
              </a:spcBef>
              <a:buNone/>
            </a:pPr>
            <a:r>
              <a:rPr lang="en" sz="1100" u="sng">
                <a:solidFill>
                  <a:schemeClr val="hlink"/>
                </a:solidFill>
                <a:latin typeface="Karla"/>
                <a:ea typeface="Karla"/>
                <a:cs typeface="Karla"/>
                <a:sym typeface="Karla"/>
                <a:hlinkClick r:id="rId3"/>
              </a:rPr>
              <a:t>https://docs.angularjs.org/guide/directive</a:t>
            </a:r>
            <a:r>
              <a:rPr lang="en" sz="1100">
                <a:solidFill>
                  <a:srgbClr val="999999"/>
                </a:solidFill>
                <a:latin typeface="Karla"/>
                <a:ea typeface="Karla"/>
                <a:cs typeface="Karla"/>
                <a:sym typeface="Karla"/>
              </a:rPr>
              <a:t> </a:t>
            </a:r>
          </a:p>
        </p:txBody>
      </p:sp>
      <p:sp>
        <p:nvSpPr>
          <p:cNvPr id="1277" name="Shape 1277"/>
          <p:cNvSpPr txBox="1"/>
          <p:nvPr/>
        </p:nvSpPr>
        <p:spPr>
          <a:xfrm>
            <a:off x="688600" y="3461025"/>
            <a:ext cx="5849400" cy="889200"/>
          </a:xfrm>
          <a:prstGeom prst="rect">
            <a:avLst/>
          </a:prstGeom>
          <a:noFill/>
          <a:ln>
            <a:noFill/>
          </a:ln>
        </p:spPr>
        <p:txBody>
          <a:bodyPr anchorCtr="0" anchor="t" bIns="91425" lIns="91425" rIns="91425" tIns="91425">
            <a:noAutofit/>
          </a:bodyPr>
          <a:lstStyle/>
          <a:p>
            <a:pPr lvl="0" rtl="0">
              <a:lnSpc>
                <a:spcPct val="150000"/>
              </a:lnSpc>
              <a:spcBef>
                <a:spcPts val="600"/>
              </a:spcBef>
              <a:spcAft>
                <a:spcPts val="1000"/>
              </a:spcAft>
              <a:buNone/>
            </a:pPr>
            <a:r>
              <a:rPr b="1" lang="en">
                <a:solidFill>
                  <a:srgbClr val="999999"/>
                </a:solidFill>
                <a:latin typeface="Karla"/>
                <a:ea typeface="Karla"/>
                <a:cs typeface="Karla"/>
                <a:sym typeface="Karla"/>
              </a:rPr>
              <a:t>When Angular bootstraps your application, the </a:t>
            </a:r>
            <a:r>
              <a:rPr b="1" lang="en">
                <a:solidFill>
                  <a:schemeClr val="accent1"/>
                </a:solidFill>
                <a:latin typeface="Karla"/>
                <a:ea typeface="Karla"/>
                <a:cs typeface="Karla"/>
                <a:sym typeface="Karla"/>
              </a:rPr>
              <a:t>HTML compiler</a:t>
            </a:r>
            <a:r>
              <a:rPr b="1" lang="en">
                <a:solidFill>
                  <a:srgbClr val="999999"/>
                </a:solidFill>
                <a:latin typeface="Karla"/>
                <a:ea typeface="Karla"/>
                <a:cs typeface="Karla"/>
                <a:sym typeface="Karla"/>
              </a:rPr>
              <a:t> traverses the DOM matching directives against the DOM elements.</a:t>
            </a:r>
          </a:p>
        </p:txBody>
      </p:sp>
    </p:spTree>
  </p:cSld>
  <p:clrMapOvr>
    <a:masterClrMapping/>
  </p:clrMapOvr>
  <p:transition spd="slow">
    <p:cut/>
  </p:transition>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DDC39"/>
        </a:solidFill>
      </p:bgPr>
    </p:bg>
    <p:spTree>
      <p:nvGrpSpPr>
        <p:cNvPr id="1281" name="Shape 1281"/>
        <p:cNvGrpSpPr/>
        <p:nvPr/>
      </p:nvGrpSpPr>
      <p:grpSpPr>
        <a:xfrm>
          <a:off x="0" y="0"/>
          <a:ext cx="0" cy="0"/>
          <a:chOff x="0" y="0"/>
          <a:chExt cx="0" cy="0"/>
        </a:xfrm>
      </p:grpSpPr>
      <p:sp>
        <p:nvSpPr>
          <p:cNvPr id="1282" name="Shape 1282"/>
          <p:cNvSpPr txBox="1"/>
          <p:nvPr/>
        </p:nvSpPr>
        <p:spPr>
          <a:xfrm>
            <a:off x="688600" y="1403625"/>
            <a:ext cx="5586900" cy="889200"/>
          </a:xfrm>
          <a:prstGeom prst="rect">
            <a:avLst/>
          </a:prstGeom>
          <a:noFill/>
          <a:ln>
            <a:noFill/>
          </a:ln>
        </p:spPr>
        <p:txBody>
          <a:bodyPr anchorCtr="0" anchor="t" bIns="91425" lIns="91425" rIns="91425" tIns="91425">
            <a:noAutofit/>
          </a:bodyPr>
          <a:lstStyle/>
          <a:p>
            <a:pPr lvl="0" rtl="0">
              <a:lnSpc>
                <a:spcPct val="150000"/>
              </a:lnSpc>
              <a:spcBef>
                <a:spcPts val="600"/>
              </a:spcBef>
              <a:spcAft>
                <a:spcPts val="1000"/>
              </a:spcAft>
              <a:buNone/>
            </a:pPr>
            <a:r>
              <a:rPr b="1" lang="en">
                <a:solidFill>
                  <a:srgbClr val="999999"/>
                </a:solidFill>
                <a:latin typeface="Karla"/>
                <a:ea typeface="Karla"/>
                <a:cs typeface="Karla"/>
                <a:sym typeface="Karla"/>
              </a:rPr>
              <a:t>We say an element </a:t>
            </a:r>
            <a:r>
              <a:rPr b="1" lang="en">
                <a:solidFill>
                  <a:srgbClr val="666666"/>
                </a:solidFill>
                <a:latin typeface="Karla"/>
                <a:ea typeface="Karla"/>
                <a:cs typeface="Karla"/>
                <a:sym typeface="Karla"/>
              </a:rPr>
              <a:t>matches</a:t>
            </a:r>
            <a:r>
              <a:rPr b="1" lang="en">
                <a:solidFill>
                  <a:srgbClr val="999999"/>
                </a:solidFill>
                <a:latin typeface="Karla"/>
                <a:ea typeface="Karla"/>
                <a:cs typeface="Karla"/>
                <a:sym typeface="Karla"/>
              </a:rPr>
              <a:t> a directive when the directive is part of its declaration.</a:t>
            </a:r>
          </a:p>
        </p:txBody>
      </p:sp>
      <p:sp>
        <p:nvSpPr>
          <p:cNvPr id="1283" name="Shape 1283"/>
          <p:cNvSpPr txBox="1"/>
          <p:nvPr>
            <p:ph type="title"/>
          </p:nvPr>
        </p:nvSpPr>
        <p:spPr>
          <a:xfrm>
            <a:off x="688600" y="512900"/>
            <a:ext cx="5543700" cy="409500"/>
          </a:xfrm>
          <a:prstGeom prst="rect">
            <a:avLst/>
          </a:prstGeom>
        </p:spPr>
        <p:txBody>
          <a:bodyPr anchorCtr="0" anchor="b" bIns="91425" lIns="91425" rIns="91425" tIns="91425">
            <a:noAutofit/>
          </a:bodyPr>
          <a:lstStyle/>
          <a:p>
            <a:pPr lvl="0" rtl="0">
              <a:spcBef>
                <a:spcPts val="0"/>
              </a:spcBef>
              <a:buNone/>
            </a:pPr>
            <a:r>
              <a:rPr lang="en" sz="2400"/>
              <a:t>Matching directives</a:t>
            </a:r>
          </a:p>
        </p:txBody>
      </p:sp>
      <p:sp>
        <p:nvSpPr>
          <p:cNvPr id="1284" name="Shape 1284"/>
          <p:cNvSpPr txBox="1"/>
          <p:nvPr/>
        </p:nvSpPr>
        <p:spPr>
          <a:xfrm>
            <a:off x="688600" y="742950"/>
            <a:ext cx="2960699" cy="477899"/>
          </a:xfrm>
          <a:prstGeom prst="rect">
            <a:avLst/>
          </a:prstGeom>
          <a:noFill/>
          <a:ln>
            <a:noFill/>
          </a:ln>
        </p:spPr>
        <p:txBody>
          <a:bodyPr anchorCtr="0" anchor="t" bIns="91425" lIns="91425" rIns="91425" tIns="91425">
            <a:noAutofit/>
          </a:bodyPr>
          <a:lstStyle/>
          <a:p>
            <a:pPr lvl="0" rtl="0">
              <a:spcBef>
                <a:spcPts val="600"/>
              </a:spcBef>
              <a:buNone/>
            </a:pPr>
            <a:r>
              <a:rPr lang="en" sz="1100" u="sng">
                <a:solidFill>
                  <a:schemeClr val="hlink"/>
                </a:solidFill>
                <a:latin typeface="Karla"/>
                <a:ea typeface="Karla"/>
                <a:cs typeface="Karla"/>
                <a:sym typeface="Karla"/>
                <a:hlinkClick r:id="rId3"/>
              </a:rPr>
              <a:t>https://docs.angularjs.org/guide/directive</a:t>
            </a:r>
            <a:r>
              <a:rPr lang="en" sz="1100">
                <a:solidFill>
                  <a:srgbClr val="999999"/>
                </a:solidFill>
                <a:latin typeface="Karla"/>
                <a:ea typeface="Karla"/>
                <a:cs typeface="Karla"/>
                <a:sym typeface="Karla"/>
              </a:rPr>
              <a:t> </a:t>
            </a:r>
          </a:p>
        </p:txBody>
      </p:sp>
      <p:sp>
        <p:nvSpPr>
          <p:cNvPr id="1285" name="Shape 1285"/>
          <p:cNvSpPr txBox="1"/>
          <p:nvPr/>
        </p:nvSpPr>
        <p:spPr>
          <a:xfrm>
            <a:off x="688600" y="2394225"/>
            <a:ext cx="5849400" cy="1302300"/>
          </a:xfrm>
          <a:prstGeom prst="rect">
            <a:avLst/>
          </a:prstGeom>
          <a:noFill/>
          <a:ln>
            <a:noFill/>
          </a:ln>
        </p:spPr>
        <p:txBody>
          <a:bodyPr anchorCtr="0" anchor="t" bIns="91425" lIns="91425" rIns="91425" tIns="91425">
            <a:noAutofit/>
          </a:bodyPr>
          <a:lstStyle/>
          <a:p>
            <a:pPr lvl="0" rtl="0">
              <a:lnSpc>
                <a:spcPct val="115000"/>
              </a:lnSpc>
              <a:spcBef>
                <a:spcPts val="600"/>
              </a:spcBef>
              <a:spcAft>
                <a:spcPts val="1000"/>
              </a:spcAft>
              <a:buNone/>
            </a:pPr>
            <a:r>
              <a:rPr b="1" lang="en">
                <a:solidFill>
                  <a:srgbClr val="999999"/>
                </a:solidFill>
                <a:latin typeface="Karla"/>
                <a:ea typeface="Karla"/>
                <a:cs typeface="Karla"/>
                <a:sym typeface="Karla"/>
              </a:rPr>
              <a:t>These inputs both match </a:t>
            </a:r>
            <a:r>
              <a:rPr b="1" lang="en">
                <a:solidFill>
                  <a:srgbClr val="009688"/>
                </a:solidFill>
                <a:latin typeface="Karla"/>
                <a:ea typeface="Karla"/>
                <a:cs typeface="Karla"/>
                <a:sym typeface="Karla"/>
              </a:rPr>
              <a:t>ngModel</a:t>
            </a:r>
            <a:r>
              <a:rPr b="1" lang="en">
                <a:solidFill>
                  <a:srgbClr val="999999"/>
                </a:solidFill>
                <a:latin typeface="Karla"/>
                <a:ea typeface="Karla"/>
                <a:cs typeface="Karla"/>
                <a:sym typeface="Karla"/>
              </a:rPr>
              <a:t> directive:</a:t>
            </a:r>
          </a:p>
          <a:p>
            <a:pPr indent="0" lvl="0" marL="457200" rtl="0">
              <a:lnSpc>
                <a:spcPct val="115000"/>
              </a:lnSpc>
              <a:spcBef>
                <a:spcPts val="600"/>
              </a:spcBef>
              <a:spcAft>
                <a:spcPts val="1000"/>
              </a:spcAft>
              <a:buNone/>
            </a:pPr>
            <a:r>
              <a:rPr b="1" lang="en">
                <a:solidFill>
                  <a:srgbClr val="999999"/>
                </a:solidFill>
                <a:latin typeface="Consolas"/>
                <a:ea typeface="Consolas"/>
                <a:cs typeface="Consolas"/>
                <a:sym typeface="Consolas"/>
              </a:rPr>
              <a:t>&lt;input </a:t>
            </a:r>
            <a:r>
              <a:rPr b="1" lang="en">
                <a:solidFill>
                  <a:srgbClr val="FF9800"/>
                </a:solidFill>
                <a:latin typeface="Consolas"/>
                <a:ea typeface="Consolas"/>
                <a:cs typeface="Consolas"/>
                <a:sym typeface="Consolas"/>
              </a:rPr>
              <a:t>ng-model</a:t>
            </a:r>
            <a:r>
              <a:rPr b="1" lang="en">
                <a:solidFill>
                  <a:srgbClr val="999999"/>
                </a:solidFill>
                <a:latin typeface="Consolas"/>
                <a:ea typeface="Consolas"/>
                <a:cs typeface="Consolas"/>
                <a:sym typeface="Consolas"/>
              </a:rPr>
              <a:t>="foo"/&gt;</a:t>
            </a:r>
          </a:p>
          <a:p>
            <a:pPr indent="-69850" lvl="0" marL="457200" rtl="0">
              <a:lnSpc>
                <a:spcPct val="115000"/>
              </a:lnSpc>
              <a:spcBef>
                <a:spcPts val="600"/>
              </a:spcBef>
              <a:spcAft>
                <a:spcPts val="1000"/>
              </a:spcAft>
              <a:buClr>
                <a:schemeClr val="dk1"/>
              </a:buClr>
              <a:buFont typeface="Arial"/>
              <a:buNone/>
            </a:pPr>
            <a:r>
              <a:rPr b="1" lang="en">
                <a:solidFill>
                  <a:srgbClr val="999999"/>
                </a:solidFill>
                <a:latin typeface="Consolas"/>
                <a:ea typeface="Consolas"/>
                <a:cs typeface="Consolas"/>
                <a:sym typeface="Consolas"/>
              </a:rPr>
              <a:t>&lt;input </a:t>
            </a:r>
            <a:r>
              <a:rPr b="1" lang="en">
                <a:solidFill>
                  <a:srgbClr val="FF9800"/>
                </a:solidFill>
                <a:latin typeface="Consolas"/>
                <a:ea typeface="Consolas"/>
                <a:cs typeface="Consolas"/>
                <a:sym typeface="Consolas"/>
              </a:rPr>
              <a:t>data-ng-model</a:t>
            </a:r>
            <a:r>
              <a:rPr b="1" lang="en">
                <a:solidFill>
                  <a:srgbClr val="999999"/>
                </a:solidFill>
                <a:latin typeface="Consolas"/>
                <a:ea typeface="Consolas"/>
                <a:cs typeface="Consolas"/>
                <a:sym typeface="Consolas"/>
              </a:rPr>
              <a:t>="foo"/&gt;</a:t>
            </a:r>
          </a:p>
        </p:txBody>
      </p:sp>
      <p:sp>
        <p:nvSpPr>
          <p:cNvPr id="1286" name="Shape 1286"/>
          <p:cNvSpPr txBox="1"/>
          <p:nvPr/>
        </p:nvSpPr>
        <p:spPr>
          <a:xfrm>
            <a:off x="688600" y="3842025"/>
            <a:ext cx="5849400" cy="926400"/>
          </a:xfrm>
          <a:prstGeom prst="rect">
            <a:avLst/>
          </a:prstGeom>
          <a:noFill/>
          <a:ln>
            <a:noFill/>
          </a:ln>
        </p:spPr>
        <p:txBody>
          <a:bodyPr anchorCtr="0" anchor="t" bIns="91425" lIns="91425" rIns="91425" tIns="91425">
            <a:noAutofit/>
          </a:bodyPr>
          <a:lstStyle/>
          <a:p>
            <a:pPr lvl="0" rtl="0">
              <a:lnSpc>
                <a:spcPct val="115000"/>
              </a:lnSpc>
              <a:spcBef>
                <a:spcPts val="600"/>
              </a:spcBef>
              <a:spcAft>
                <a:spcPts val="1000"/>
              </a:spcAft>
              <a:buNone/>
            </a:pPr>
            <a:r>
              <a:rPr b="1" lang="en">
                <a:solidFill>
                  <a:srgbClr val="999999"/>
                </a:solidFill>
                <a:latin typeface="Karla"/>
                <a:ea typeface="Karla"/>
                <a:cs typeface="Karla"/>
                <a:sym typeface="Karla"/>
              </a:rPr>
              <a:t>And this element matches </a:t>
            </a:r>
            <a:r>
              <a:rPr b="1" lang="en">
                <a:solidFill>
                  <a:srgbClr val="009688"/>
                </a:solidFill>
                <a:latin typeface="Karla"/>
                <a:ea typeface="Karla"/>
                <a:cs typeface="Karla"/>
                <a:sym typeface="Karla"/>
              </a:rPr>
              <a:t>person</a:t>
            </a:r>
            <a:r>
              <a:rPr b="1" lang="en">
                <a:solidFill>
                  <a:srgbClr val="999999"/>
                </a:solidFill>
                <a:latin typeface="Karla"/>
                <a:ea typeface="Karla"/>
                <a:cs typeface="Karla"/>
                <a:sym typeface="Karla"/>
              </a:rPr>
              <a:t> directive:</a:t>
            </a:r>
          </a:p>
          <a:p>
            <a:pPr indent="0" lvl="0" marL="457200" rtl="0">
              <a:lnSpc>
                <a:spcPct val="115000"/>
              </a:lnSpc>
              <a:spcBef>
                <a:spcPts val="600"/>
              </a:spcBef>
              <a:spcAft>
                <a:spcPts val="1000"/>
              </a:spcAft>
              <a:buNone/>
            </a:pPr>
            <a:r>
              <a:rPr b="1" lang="en">
                <a:solidFill>
                  <a:srgbClr val="999999"/>
                </a:solidFill>
                <a:latin typeface="Consolas"/>
                <a:ea typeface="Consolas"/>
                <a:cs typeface="Consolas"/>
                <a:sym typeface="Consolas"/>
              </a:rPr>
              <a:t>&lt;</a:t>
            </a:r>
            <a:r>
              <a:rPr b="1" lang="en">
                <a:solidFill>
                  <a:srgbClr val="FF9800"/>
                </a:solidFill>
                <a:latin typeface="Consolas"/>
                <a:ea typeface="Consolas"/>
                <a:cs typeface="Consolas"/>
                <a:sym typeface="Consolas"/>
              </a:rPr>
              <a:t>person</a:t>
            </a:r>
            <a:r>
              <a:rPr b="1" lang="en">
                <a:solidFill>
                  <a:srgbClr val="999999"/>
                </a:solidFill>
                <a:latin typeface="Consolas"/>
                <a:ea typeface="Consolas"/>
                <a:cs typeface="Consolas"/>
                <a:sym typeface="Consolas"/>
              </a:rPr>
              <a:t>&gt;{{ name }}&lt;/</a:t>
            </a:r>
            <a:r>
              <a:rPr b="1" lang="en">
                <a:solidFill>
                  <a:srgbClr val="FF9800"/>
                </a:solidFill>
                <a:latin typeface="Consolas"/>
                <a:ea typeface="Consolas"/>
                <a:cs typeface="Consolas"/>
                <a:sym typeface="Consolas"/>
              </a:rPr>
              <a:t>person</a:t>
            </a:r>
            <a:r>
              <a:rPr b="1" lang="en">
                <a:solidFill>
                  <a:srgbClr val="999999"/>
                </a:solidFill>
                <a:latin typeface="Consolas"/>
                <a:ea typeface="Consolas"/>
                <a:cs typeface="Consolas"/>
                <a:sym typeface="Consolas"/>
              </a:rPr>
              <a:t>&gt;</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DDC39"/>
        </a:solidFill>
      </p:bgPr>
    </p:bg>
    <p:spTree>
      <p:nvGrpSpPr>
        <p:cNvPr id="120" name="Shape 120"/>
        <p:cNvGrpSpPr/>
        <p:nvPr/>
      </p:nvGrpSpPr>
      <p:grpSpPr>
        <a:xfrm>
          <a:off x="0" y="0"/>
          <a:ext cx="0" cy="0"/>
          <a:chOff x="0" y="0"/>
          <a:chExt cx="0" cy="0"/>
        </a:xfrm>
      </p:grpSpPr>
      <p:sp>
        <p:nvSpPr>
          <p:cNvPr id="121" name="Shape 121"/>
          <p:cNvSpPr txBox="1"/>
          <p:nvPr>
            <p:ph type="title"/>
          </p:nvPr>
        </p:nvSpPr>
        <p:spPr>
          <a:xfrm>
            <a:off x="841000" y="665300"/>
            <a:ext cx="4801499" cy="409500"/>
          </a:xfrm>
          <a:prstGeom prst="rect">
            <a:avLst/>
          </a:prstGeom>
        </p:spPr>
        <p:txBody>
          <a:bodyPr anchorCtr="0" anchor="b" bIns="91425" lIns="91425" rIns="91425" tIns="91425">
            <a:noAutofit/>
          </a:bodyPr>
          <a:lstStyle/>
          <a:p>
            <a:pPr lvl="0" rtl="0">
              <a:spcBef>
                <a:spcPts val="0"/>
              </a:spcBef>
              <a:buNone/>
            </a:pPr>
            <a:r>
              <a:rPr lang="en" sz="2400"/>
              <a:t>How data-binding works ?</a:t>
            </a:r>
          </a:p>
        </p:txBody>
      </p:sp>
      <p:sp>
        <p:nvSpPr>
          <p:cNvPr id="122" name="Shape 122"/>
          <p:cNvSpPr txBox="1"/>
          <p:nvPr/>
        </p:nvSpPr>
        <p:spPr>
          <a:xfrm>
            <a:off x="841000" y="1276350"/>
            <a:ext cx="5905200" cy="621300"/>
          </a:xfrm>
          <a:prstGeom prst="rect">
            <a:avLst/>
          </a:prstGeom>
          <a:noFill/>
          <a:ln>
            <a:noFill/>
          </a:ln>
        </p:spPr>
        <p:txBody>
          <a:bodyPr anchorCtr="0" anchor="t" bIns="91425" lIns="91425" rIns="91425" tIns="91425">
            <a:noAutofit/>
          </a:bodyPr>
          <a:lstStyle/>
          <a:p>
            <a:pPr lvl="0" rtl="0">
              <a:spcBef>
                <a:spcPts val="600"/>
              </a:spcBef>
              <a:buNone/>
            </a:pPr>
            <a:r>
              <a:rPr lang="en" sz="1200">
                <a:solidFill>
                  <a:srgbClr val="999999"/>
                </a:solidFill>
                <a:latin typeface="Karla"/>
                <a:ea typeface="Karla"/>
                <a:cs typeface="Karla"/>
                <a:sym typeface="Karla"/>
              </a:rPr>
              <a:t>Angular JS creates </a:t>
            </a:r>
            <a:r>
              <a:rPr b="1" lang="en" sz="1200">
                <a:solidFill>
                  <a:srgbClr val="999999"/>
                </a:solidFill>
                <a:latin typeface="Karla"/>
                <a:ea typeface="Karla"/>
                <a:cs typeface="Karla"/>
                <a:sym typeface="Karla"/>
              </a:rPr>
              <a:t>live</a:t>
            </a:r>
            <a:r>
              <a:rPr lang="en" sz="1200">
                <a:solidFill>
                  <a:srgbClr val="999999"/>
                </a:solidFill>
                <a:latin typeface="Karla"/>
                <a:ea typeface="Karla"/>
                <a:cs typeface="Karla"/>
                <a:sym typeface="Karla"/>
              </a:rPr>
              <a:t> templates and uses them as a view. Individual components of the view are </a:t>
            </a:r>
            <a:r>
              <a:rPr b="1" lang="en" sz="1200">
                <a:solidFill>
                  <a:srgbClr val="999999"/>
                </a:solidFill>
                <a:latin typeface="Karla"/>
                <a:ea typeface="Karla"/>
                <a:cs typeface="Karla"/>
                <a:sym typeface="Karla"/>
              </a:rPr>
              <a:t>dynamically interpolated</a:t>
            </a:r>
            <a:r>
              <a:rPr lang="en" sz="1200">
                <a:solidFill>
                  <a:srgbClr val="999999"/>
                </a:solidFill>
                <a:latin typeface="Karla"/>
                <a:ea typeface="Karla"/>
                <a:cs typeface="Karla"/>
                <a:sym typeface="Karla"/>
              </a:rPr>
              <a:t> live.</a:t>
            </a:r>
          </a:p>
          <a:p>
            <a:pPr lvl="0" rtl="0">
              <a:spcBef>
                <a:spcPts val="600"/>
              </a:spcBef>
              <a:buNone/>
            </a:pPr>
            <a:r>
              <a:t/>
            </a:r>
            <a:endParaRPr sz="1200">
              <a:solidFill>
                <a:srgbClr val="999999"/>
              </a:solidFill>
              <a:latin typeface="Karla"/>
              <a:ea typeface="Karla"/>
              <a:cs typeface="Karla"/>
              <a:sym typeface="Karla"/>
            </a:endParaRPr>
          </a:p>
        </p:txBody>
      </p:sp>
      <p:sp>
        <p:nvSpPr>
          <p:cNvPr id="123" name="Shape 123"/>
          <p:cNvSpPr txBox="1"/>
          <p:nvPr/>
        </p:nvSpPr>
        <p:spPr>
          <a:xfrm>
            <a:off x="841000" y="3181350"/>
            <a:ext cx="6119700" cy="733499"/>
          </a:xfrm>
          <a:prstGeom prst="rect">
            <a:avLst/>
          </a:prstGeom>
          <a:noFill/>
          <a:ln>
            <a:noFill/>
          </a:ln>
        </p:spPr>
        <p:txBody>
          <a:bodyPr anchorCtr="0" anchor="t" bIns="91425" lIns="91425" rIns="91425" tIns="91425">
            <a:noAutofit/>
          </a:bodyPr>
          <a:lstStyle/>
          <a:p>
            <a:pPr lvl="0" rtl="0">
              <a:spcBef>
                <a:spcPts val="600"/>
              </a:spcBef>
              <a:buNone/>
            </a:pPr>
            <a:r>
              <a:rPr lang="en" sz="1200">
                <a:solidFill>
                  <a:srgbClr val="999999"/>
                </a:solidFill>
                <a:latin typeface="Karla"/>
                <a:ea typeface="Karla"/>
                <a:cs typeface="Karla"/>
                <a:sym typeface="Karla"/>
              </a:rPr>
              <a:t>Any time Angular thinks the model value could change, it calls </a:t>
            </a:r>
            <a:r>
              <a:rPr b="1" lang="en" sz="1200">
                <a:solidFill>
                  <a:srgbClr val="999999"/>
                </a:solidFill>
                <a:latin typeface="Karla"/>
                <a:ea typeface="Karla"/>
                <a:cs typeface="Karla"/>
                <a:sym typeface="Karla"/>
              </a:rPr>
              <a:t>$digest()</a:t>
            </a:r>
            <a:r>
              <a:rPr lang="en" sz="1200">
                <a:solidFill>
                  <a:srgbClr val="999999"/>
                </a:solidFill>
                <a:latin typeface="Karla"/>
                <a:ea typeface="Karla"/>
                <a:cs typeface="Karla"/>
                <a:sym typeface="Karla"/>
              </a:rPr>
              <a:t> to check if value is ‘dirty’ (</a:t>
            </a:r>
            <a:r>
              <a:rPr b="1" lang="en" sz="1200">
                <a:solidFill>
                  <a:srgbClr val="999999"/>
                </a:solidFill>
                <a:latin typeface="Karla"/>
                <a:ea typeface="Karla"/>
                <a:cs typeface="Karla"/>
                <a:sym typeface="Karla"/>
              </a:rPr>
              <a:t>dirty-checking</a:t>
            </a:r>
            <a:r>
              <a:rPr lang="en" sz="1200">
                <a:solidFill>
                  <a:srgbClr val="999999"/>
                </a:solidFill>
                <a:latin typeface="Karla"/>
                <a:ea typeface="Karla"/>
                <a:cs typeface="Karla"/>
                <a:sym typeface="Karla"/>
              </a:rPr>
              <a:t>). And if it is, Angular updates the view.</a:t>
            </a:r>
          </a:p>
        </p:txBody>
      </p:sp>
      <p:grpSp>
        <p:nvGrpSpPr>
          <p:cNvPr id="124" name="Shape 124"/>
          <p:cNvGrpSpPr/>
          <p:nvPr/>
        </p:nvGrpSpPr>
        <p:grpSpPr>
          <a:xfrm>
            <a:off x="898304" y="2142498"/>
            <a:ext cx="215966" cy="342398"/>
            <a:chOff x="6718575" y="2318625"/>
            <a:chExt cx="256950" cy="407375"/>
          </a:xfrm>
        </p:grpSpPr>
        <p:sp>
          <p:nvSpPr>
            <p:cNvPr id="125" name="Shape 125"/>
            <p:cNvSpPr/>
            <p:nvPr/>
          </p:nvSpPr>
          <p:spPr>
            <a:xfrm>
              <a:off x="6795900" y="2673600"/>
              <a:ext cx="102300" cy="22550"/>
            </a:xfrm>
            <a:custGeom>
              <a:pathLst>
                <a:path extrusionOk="0" fill="none" h="902" w="4092">
                  <a:moveTo>
                    <a:pt x="4092" y="902"/>
                  </a:moveTo>
                  <a:lnTo>
                    <a:pt x="4092" y="1"/>
                  </a:lnTo>
                  <a:lnTo>
                    <a:pt x="0" y="1"/>
                  </a:lnTo>
                  <a:lnTo>
                    <a:pt x="0" y="902"/>
                  </a:lnTo>
                  <a:lnTo>
                    <a:pt x="4092" y="902"/>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6" name="Shape 126"/>
            <p:cNvSpPr/>
            <p:nvPr/>
          </p:nvSpPr>
          <p:spPr>
            <a:xfrm>
              <a:off x="6795900" y="2650475"/>
              <a:ext cx="102300" cy="22550"/>
            </a:xfrm>
            <a:custGeom>
              <a:pathLst>
                <a:path extrusionOk="0" fill="none" h="902" w="4092">
                  <a:moveTo>
                    <a:pt x="4092" y="901"/>
                  </a:moveTo>
                  <a:lnTo>
                    <a:pt x="4092" y="0"/>
                  </a:lnTo>
                  <a:lnTo>
                    <a:pt x="0" y="0"/>
                  </a:lnTo>
                  <a:lnTo>
                    <a:pt x="0" y="901"/>
                  </a:lnTo>
                  <a:lnTo>
                    <a:pt x="4092" y="901"/>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7" name="Shape 127"/>
            <p:cNvSpPr/>
            <p:nvPr/>
          </p:nvSpPr>
          <p:spPr>
            <a:xfrm>
              <a:off x="6795900" y="2696125"/>
              <a:ext cx="102300" cy="29875"/>
            </a:xfrm>
            <a:custGeom>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8" name="Shape 128"/>
            <p:cNvSpPr/>
            <p:nvPr/>
          </p:nvSpPr>
          <p:spPr>
            <a:xfrm>
              <a:off x="6784925" y="2459275"/>
              <a:ext cx="35350" cy="166875"/>
            </a:xfrm>
            <a:custGeom>
              <a:pathLst>
                <a:path extrusionOk="0" fill="none" h="6675" w="1414">
                  <a:moveTo>
                    <a:pt x="1413" y="6674"/>
                  </a:moveTo>
                  <a:lnTo>
                    <a:pt x="1413" y="6674"/>
                  </a:lnTo>
                  <a:lnTo>
                    <a:pt x="585" y="2850"/>
                  </a:lnTo>
                  <a:lnTo>
                    <a:pt x="1" y="1"/>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9" name="Shape 129"/>
            <p:cNvSpPr/>
            <p:nvPr/>
          </p:nvSpPr>
          <p:spPr>
            <a:xfrm>
              <a:off x="6718575" y="2318625"/>
              <a:ext cx="256950" cy="307525"/>
            </a:xfrm>
            <a:custGeom>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0" name="Shape 130"/>
            <p:cNvSpPr/>
            <p:nvPr/>
          </p:nvSpPr>
          <p:spPr>
            <a:xfrm>
              <a:off x="6873825" y="2459275"/>
              <a:ext cx="35350" cy="166875"/>
            </a:xfrm>
            <a:custGeom>
              <a:pathLst>
                <a:path extrusionOk="0" fill="none" h="6675" w="1414">
                  <a:moveTo>
                    <a:pt x="1413" y="1"/>
                  </a:moveTo>
                  <a:lnTo>
                    <a:pt x="1413" y="1"/>
                  </a:lnTo>
                  <a:lnTo>
                    <a:pt x="829" y="2850"/>
                  </a:lnTo>
                  <a:lnTo>
                    <a:pt x="1" y="6674"/>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1" name="Shape 131"/>
            <p:cNvSpPr/>
            <p:nvPr/>
          </p:nvSpPr>
          <p:spPr>
            <a:xfrm>
              <a:off x="6801975" y="2453200"/>
              <a:ext cx="90150" cy="19500"/>
            </a:xfrm>
            <a:custGeom>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2" name="Shape 132"/>
            <p:cNvSpPr/>
            <p:nvPr/>
          </p:nvSpPr>
          <p:spPr>
            <a:xfrm>
              <a:off x="6795900" y="2628550"/>
              <a:ext cx="102300" cy="25"/>
            </a:xfrm>
            <a:custGeom>
              <a:pathLst>
                <a:path extrusionOk="0" fill="none" h="1" w="4092">
                  <a:moveTo>
                    <a:pt x="0" y="1"/>
                  </a:moveTo>
                  <a:lnTo>
                    <a:pt x="4092" y="1"/>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133" name="Shape 133"/>
          <p:cNvSpPr txBox="1"/>
          <p:nvPr/>
        </p:nvSpPr>
        <p:spPr>
          <a:xfrm>
            <a:off x="1205875" y="1975350"/>
            <a:ext cx="5905200" cy="1208999"/>
          </a:xfrm>
          <a:prstGeom prst="rect">
            <a:avLst/>
          </a:prstGeom>
          <a:noFill/>
          <a:ln>
            <a:noFill/>
          </a:ln>
        </p:spPr>
        <p:txBody>
          <a:bodyPr anchorCtr="0" anchor="t" bIns="91425" lIns="91425" rIns="91425" tIns="91425">
            <a:noAutofit/>
          </a:bodyPr>
          <a:lstStyle/>
          <a:p>
            <a:pPr lvl="0" rtl="0">
              <a:spcBef>
                <a:spcPts val="600"/>
              </a:spcBef>
              <a:buNone/>
            </a:pPr>
            <a:r>
              <a:rPr b="1" lang="en" sz="1200">
                <a:solidFill>
                  <a:srgbClr val="999999"/>
                </a:solidFill>
                <a:latin typeface="Karla"/>
                <a:ea typeface="Karla"/>
                <a:cs typeface="Karla"/>
                <a:sym typeface="Karla"/>
              </a:rPr>
              <a:t>Interpolation is when the view is evaluated with one or more variable substitutions.</a:t>
            </a:r>
          </a:p>
          <a:p>
            <a:pPr lvl="0" rtl="0">
              <a:spcBef>
                <a:spcPts val="600"/>
              </a:spcBef>
              <a:buNone/>
            </a:pPr>
            <a:r>
              <a:rPr lang="en" sz="1200">
                <a:solidFill>
                  <a:srgbClr val="999999"/>
                </a:solidFill>
                <a:latin typeface="Karla"/>
                <a:ea typeface="Karla"/>
                <a:cs typeface="Karla"/>
                <a:sym typeface="Karla"/>
              </a:rPr>
              <a:t>Interpolation on a view “</a:t>
            </a:r>
            <a:r>
              <a:rPr lang="en" sz="1200">
                <a:solidFill>
                  <a:srgbClr val="8BC34A"/>
                </a:solidFill>
                <a:latin typeface="Karla"/>
                <a:ea typeface="Karla"/>
                <a:cs typeface="Karla"/>
                <a:sym typeface="Karla"/>
              </a:rPr>
              <a:t>Hello {{ </a:t>
            </a:r>
            <a:r>
              <a:rPr b="1" lang="en" sz="1200">
                <a:solidFill>
                  <a:srgbClr val="8BC34A"/>
                </a:solidFill>
                <a:latin typeface="Karla"/>
                <a:ea typeface="Karla"/>
                <a:cs typeface="Karla"/>
                <a:sym typeface="Karla"/>
              </a:rPr>
              <a:t>name</a:t>
            </a:r>
            <a:r>
              <a:rPr lang="en" sz="1200">
                <a:solidFill>
                  <a:srgbClr val="8BC34A"/>
                </a:solidFill>
                <a:latin typeface="Karla"/>
                <a:ea typeface="Karla"/>
                <a:cs typeface="Karla"/>
                <a:sym typeface="Karla"/>
              </a:rPr>
              <a:t> }}</a:t>
            </a:r>
            <a:r>
              <a:rPr lang="en" sz="1200">
                <a:solidFill>
                  <a:srgbClr val="999999"/>
                </a:solidFill>
                <a:latin typeface="Karla"/>
                <a:ea typeface="Karla"/>
                <a:cs typeface="Karla"/>
                <a:sym typeface="Karla"/>
              </a:rPr>
              <a:t>” with variable named “</a:t>
            </a:r>
            <a:r>
              <a:rPr b="1" lang="en" sz="1200">
                <a:solidFill>
                  <a:srgbClr val="8BC34A"/>
                </a:solidFill>
                <a:latin typeface="Karla"/>
                <a:ea typeface="Karla"/>
                <a:cs typeface="Karla"/>
                <a:sym typeface="Karla"/>
              </a:rPr>
              <a:t>name</a:t>
            </a:r>
            <a:r>
              <a:rPr lang="en" sz="1200">
                <a:solidFill>
                  <a:srgbClr val="999999"/>
                </a:solidFill>
                <a:latin typeface="Karla"/>
                <a:ea typeface="Karla"/>
                <a:cs typeface="Karla"/>
                <a:sym typeface="Karla"/>
              </a:rPr>
              <a:t>” which value is equal to “</a:t>
            </a:r>
            <a:r>
              <a:rPr lang="en" sz="1200">
                <a:solidFill>
                  <a:srgbClr val="8BC34A"/>
                </a:solidFill>
                <a:latin typeface="Karla"/>
                <a:ea typeface="Karla"/>
                <a:cs typeface="Karla"/>
                <a:sym typeface="Karla"/>
              </a:rPr>
              <a:t>Foo</a:t>
            </a:r>
            <a:r>
              <a:rPr lang="en" sz="1200">
                <a:solidFill>
                  <a:srgbClr val="999999"/>
                </a:solidFill>
                <a:latin typeface="Karla"/>
                <a:ea typeface="Karla"/>
                <a:cs typeface="Karla"/>
                <a:sym typeface="Karla"/>
              </a:rPr>
              <a:t>” will return “</a:t>
            </a:r>
            <a:r>
              <a:rPr lang="en" sz="1200">
                <a:solidFill>
                  <a:srgbClr val="8BC34A"/>
                </a:solidFill>
                <a:latin typeface="Karla"/>
                <a:ea typeface="Karla"/>
                <a:cs typeface="Karla"/>
                <a:sym typeface="Karla"/>
              </a:rPr>
              <a:t>Hello Foo</a:t>
            </a:r>
            <a:r>
              <a:rPr lang="en" sz="1200">
                <a:solidFill>
                  <a:srgbClr val="999999"/>
                </a:solidFill>
                <a:latin typeface="Karla"/>
                <a:ea typeface="Karla"/>
                <a:cs typeface="Karla"/>
                <a:sym typeface="Karla"/>
              </a:rPr>
              <a:t>”.</a:t>
            </a:r>
          </a:p>
        </p:txBody>
      </p:sp>
    </p:spTree>
  </p:cSld>
  <p:clrMapOvr>
    <a:masterClrMapping/>
  </p:clrMapOvr>
  <p:transition spd="slow">
    <p:cut/>
  </p:transition>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DDC39"/>
        </a:solidFill>
      </p:bgPr>
    </p:bg>
    <p:spTree>
      <p:nvGrpSpPr>
        <p:cNvPr id="1290" name="Shape 1290"/>
        <p:cNvGrpSpPr/>
        <p:nvPr/>
      </p:nvGrpSpPr>
      <p:grpSpPr>
        <a:xfrm>
          <a:off x="0" y="0"/>
          <a:ext cx="0" cy="0"/>
          <a:chOff x="0" y="0"/>
          <a:chExt cx="0" cy="0"/>
        </a:xfrm>
      </p:grpSpPr>
      <p:sp>
        <p:nvSpPr>
          <p:cNvPr id="1291" name="Shape 1291"/>
          <p:cNvSpPr txBox="1"/>
          <p:nvPr/>
        </p:nvSpPr>
        <p:spPr>
          <a:xfrm>
            <a:off x="688600" y="1403625"/>
            <a:ext cx="5586900" cy="1302300"/>
          </a:xfrm>
          <a:prstGeom prst="rect">
            <a:avLst/>
          </a:prstGeom>
          <a:noFill/>
          <a:ln>
            <a:noFill/>
          </a:ln>
        </p:spPr>
        <p:txBody>
          <a:bodyPr anchorCtr="0" anchor="t" bIns="91425" lIns="91425" rIns="91425" tIns="91425">
            <a:noAutofit/>
          </a:bodyPr>
          <a:lstStyle/>
          <a:p>
            <a:pPr lvl="0" rtl="0">
              <a:lnSpc>
                <a:spcPct val="150000"/>
              </a:lnSpc>
              <a:spcBef>
                <a:spcPts val="600"/>
              </a:spcBef>
              <a:spcAft>
                <a:spcPts val="1000"/>
              </a:spcAft>
              <a:buNone/>
            </a:pPr>
            <a:r>
              <a:rPr b="1" lang="en">
                <a:solidFill>
                  <a:srgbClr val="999999"/>
                </a:solidFill>
                <a:latin typeface="Karla"/>
                <a:ea typeface="Karla"/>
                <a:cs typeface="Karla"/>
                <a:sym typeface="Karla"/>
              </a:rPr>
              <a:t>Angular </a:t>
            </a:r>
            <a:r>
              <a:rPr b="1" lang="en">
                <a:solidFill>
                  <a:srgbClr val="666666"/>
                </a:solidFill>
                <a:latin typeface="Karla"/>
                <a:ea typeface="Karla"/>
                <a:cs typeface="Karla"/>
                <a:sym typeface="Karla"/>
              </a:rPr>
              <a:t>normalizes</a:t>
            </a:r>
            <a:r>
              <a:rPr b="1" lang="en">
                <a:solidFill>
                  <a:srgbClr val="999999"/>
                </a:solidFill>
                <a:latin typeface="Karla"/>
                <a:ea typeface="Karla"/>
                <a:cs typeface="Karla"/>
                <a:sym typeface="Karla"/>
              </a:rPr>
              <a:t> an element's tag and attribute name to determine which elements match which directives.</a:t>
            </a:r>
          </a:p>
          <a:p>
            <a:pPr lvl="0" rtl="0">
              <a:lnSpc>
                <a:spcPct val="150000"/>
              </a:lnSpc>
              <a:spcBef>
                <a:spcPts val="600"/>
              </a:spcBef>
              <a:spcAft>
                <a:spcPts val="1000"/>
              </a:spcAft>
              <a:buNone/>
            </a:pPr>
            <a:r>
              <a:rPr b="1" lang="en">
                <a:solidFill>
                  <a:srgbClr val="999999"/>
                </a:solidFill>
                <a:latin typeface="Karla"/>
                <a:ea typeface="Karla"/>
                <a:cs typeface="Karla"/>
                <a:sym typeface="Karla"/>
              </a:rPr>
              <a:t>Normalizing means converting to </a:t>
            </a:r>
            <a:r>
              <a:rPr b="1" lang="en">
                <a:solidFill>
                  <a:schemeClr val="accent1"/>
                </a:solidFill>
                <a:latin typeface="Karla"/>
                <a:ea typeface="Karla"/>
                <a:cs typeface="Karla"/>
                <a:sym typeface="Karla"/>
              </a:rPr>
              <a:t>camelCase</a:t>
            </a:r>
            <a:r>
              <a:rPr b="1" lang="en">
                <a:solidFill>
                  <a:srgbClr val="999999"/>
                </a:solidFill>
                <a:latin typeface="Karla"/>
                <a:ea typeface="Karla"/>
                <a:cs typeface="Karla"/>
                <a:sym typeface="Karla"/>
              </a:rPr>
              <a:t>.</a:t>
            </a:r>
          </a:p>
        </p:txBody>
      </p:sp>
      <p:sp>
        <p:nvSpPr>
          <p:cNvPr id="1292" name="Shape 1292"/>
          <p:cNvSpPr txBox="1"/>
          <p:nvPr>
            <p:ph type="title"/>
          </p:nvPr>
        </p:nvSpPr>
        <p:spPr>
          <a:xfrm>
            <a:off x="688600" y="512900"/>
            <a:ext cx="5543700" cy="409500"/>
          </a:xfrm>
          <a:prstGeom prst="rect">
            <a:avLst/>
          </a:prstGeom>
        </p:spPr>
        <p:txBody>
          <a:bodyPr anchorCtr="0" anchor="b" bIns="91425" lIns="91425" rIns="91425" tIns="91425">
            <a:noAutofit/>
          </a:bodyPr>
          <a:lstStyle/>
          <a:p>
            <a:pPr lvl="0" rtl="0">
              <a:spcBef>
                <a:spcPts val="0"/>
              </a:spcBef>
              <a:buNone/>
            </a:pPr>
            <a:r>
              <a:rPr lang="en" sz="2400"/>
              <a:t>Normalization</a:t>
            </a:r>
          </a:p>
        </p:txBody>
      </p:sp>
      <p:sp>
        <p:nvSpPr>
          <p:cNvPr id="1293" name="Shape 1293"/>
          <p:cNvSpPr txBox="1"/>
          <p:nvPr/>
        </p:nvSpPr>
        <p:spPr>
          <a:xfrm>
            <a:off x="688600" y="742950"/>
            <a:ext cx="2960699" cy="477899"/>
          </a:xfrm>
          <a:prstGeom prst="rect">
            <a:avLst/>
          </a:prstGeom>
          <a:noFill/>
          <a:ln>
            <a:noFill/>
          </a:ln>
        </p:spPr>
        <p:txBody>
          <a:bodyPr anchorCtr="0" anchor="t" bIns="91425" lIns="91425" rIns="91425" tIns="91425">
            <a:noAutofit/>
          </a:bodyPr>
          <a:lstStyle/>
          <a:p>
            <a:pPr lvl="0" rtl="0">
              <a:spcBef>
                <a:spcPts val="600"/>
              </a:spcBef>
              <a:buNone/>
            </a:pPr>
            <a:r>
              <a:rPr lang="en" sz="1100" u="sng">
                <a:solidFill>
                  <a:schemeClr val="hlink"/>
                </a:solidFill>
                <a:latin typeface="Karla"/>
                <a:ea typeface="Karla"/>
                <a:cs typeface="Karla"/>
                <a:sym typeface="Karla"/>
                <a:hlinkClick r:id="rId3"/>
              </a:rPr>
              <a:t>https://docs.angularjs.org/guide/directive</a:t>
            </a:r>
            <a:r>
              <a:rPr lang="en" sz="1100">
                <a:solidFill>
                  <a:srgbClr val="999999"/>
                </a:solidFill>
                <a:latin typeface="Karla"/>
                <a:ea typeface="Karla"/>
                <a:cs typeface="Karla"/>
                <a:sym typeface="Karla"/>
              </a:rPr>
              <a:t> </a:t>
            </a:r>
          </a:p>
        </p:txBody>
      </p:sp>
      <p:sp>
        <p:nvSpPr>
          <p:cNvPr id="1294" name="Shape 1294"/>
          <p:cNvSpPr txBox="1"/>
          <p:nvPr/>
        </p:nvSpPr>
        <p:spPr>
          <a:xfrm>
            <a:off x="688600" y="2851425"/>
            <a:ext cx="6193500" cy="1302300"/>
          </a:xfrm>
          <a:prstGeom prst="rect">
            <a:avLst/>
          </a:prstGeom>
          <a:noFill/>
          <a:ln>
            <a:noFill/>
          </a:ln>
        </p:spPr>
        <p:txBody>
          <a:bodyPr anchorCtr="0" anchor="t" bIns="91425" lIns="91425" rIns="91425" tIns="91425">
            <a:noAutofit/>
          </a:bodyPr>
          <a:lstStyle/>
          <a:p>
            <a:pPr lvl="0" rtl="0">
              <a:lnSpc>
                <a:spcPct val="115000"/>
              </a:lnSpc>
              <a:spcBef>
                <a:spcPts val="600"/>
              </a:spcBef>
              <a:spcAft>
                <a:spcPts val="1000"/>
              </a:spcAft>
              <a:buClr>
                <a:schemeClr val="dk1"/>
              </a:buClr>
              <a:buFont typeface="Arial"/>
              <a:buNone/>
            </a:pPr>
            <a:r>
              <a:rPr b="1" lang="en">
                <a:solidFill>
                  <a:srgbClr val="999999"/>
                </a:solidFill>
                <a:latin typeface="Karla"/>
                <a:ea typeface="Karla"/>
                <a:cs typeface="Karla"/>
                <a:sym typeface="Karla"/>
              </a:rPr>
              <a:t>The normalization process is as follows:</a:t>
            </a:r>
          </a:p>
          <a:p>
            <a:pPr lvl="0" rtl="0">
              <a:lnSpc>
                <a:spcPct val="115000"/>
              </a:lnSpc>
              <a:spcBef>
                <a:spcPts val="600"/>
              </a:spcBef>
              <a:spcAft>
                <a:spcPts val="1000"/>
              </a:spcAft>
              <a:buNone/>
            </a:pPr>
            <a:r>
              <a:rPr b="1" lang="en">
                <a:solidFill>
                  <a:srgbClr val="999999"/>
                </a:solidFill>
                <a:latin typeface="Karla"/>
                <a:ea typeface="Karla"/>
                <a:cs typeface="Karla"/>
                <a:sym typeface="Karla"/>
              </a:rPr>
              <a:t>    a) Strip </a:t>
            </a:r>
            <a:r>
              <a:rPr b="1" lang="en">
                <a:solidFill>
                  <a:schemeClr val="accent1"/>
                </a:solidFill>
                <a:latin typeface="Consolas"/>
                <a:ea typeface="Consolas"/>
                <a:cs typeface="Consolas"/>
                <a:sym typeface="Consolas"/>
              </a:rPr>
              <a:t>x-</a:t>
            </a:r>
            <a:r>
              <a:rPr b="1" lang="en">
                <a:solidFill>
                  <a:srgbClr val="999999"/>
                </a:solidFill>
                <a:latin typeface="Karla"/>
                <a:ea typeface="Karla"/>
                <a:cs typeface="Karla"/>
                <a:sym typeface="Karla"/>
              </a:rPr>
              <a:t> and </a:t>
            </a:r>
            <a:r>
              <a:rPr b="1" lang="en">
                <a:solidFill>
                  <a:schemeClr val="accent1"/>
                </a:solidFill>
                <a:latin typeface="Consolas"/>
                <a:ea typeface="Consolas"/>
                <a:cs typeface="Consolas"/>
                <a:sym typeface="Consolas"/>
              </a:rPr>
              <a:t>data-</a:t>
            </a:r>
            <a:r>
              <a:rPr b="1" lang="en">
                <a:solidFill>
                  <a:srgbClr val="999999"/>
                </a:solidFill>
                <a:latin typeface="Karla"/>
                <a:ea typeface="Karla"/>
                <a:cs typeface="Karla"/>
                <a:sym typeface="Karla"/>
              </a:rPr>
              <a:t> from the front of the element/attributes.</a:t>
            </a:r>
          </a:p>
          <a:p>
            <a:pPr lvl="0" rtl="0">
              <a:lnSpc>
                <a:spcPct val="115000"/>
              </a:lnSpc>
              <a:spcBef>
                <a:spcPts val="600"/>
              </a:spcBef>
              <a:spcAft>
                <a:spcPts val="1000"/>
              </a:spcAft>
              <a:buNone/>
            </a:pPr>
            <a:r>
              <a:rPr b="1" lang="en">
                <a:solidFill>
                  <a:srgbClr val="999999"/>
                </a:solidFill>
                <a:latin typeface="Karla"/>
                <a:ea typeface="Karla"/>
                <a:cs typeface="Karla"/>
                <a:sym typeface="Karla"/>
              </a:rPr>
              <a:t>    b) Convert the </a:t>
            </a:r>
            <a:r>
              <a:rPr b="1" lang="en">
                <a:solidFill>
                  <a:schemeClr val="accent1"/>
                </a:solidFill>
                <a:latin typeface="Consolas"/>
                <a:ea typeface="Consolas"/>
                <a:cs typeface="Consolas"/>
                <a:sym typeface="Consolas"/>
              </a:rPr>
              <a:t>:</a:t>
            </a:r>
            <a:r>
              <a:rPr b="1" lang="en">
                <a:solidFill>
                  <a:srgbClr val="999999"/>
                </a:solidFill>
                <a:latin typeface="Karla"/>
                <a:ea typeface="Karla"/>
                <a:cs typeface="Karla"/>
                <a:sym typeface="Karla"/>
              </a:rPr>
              <a:t>, </a:t>
            </a:r>
            <a:r>
              <a:rPr b="1" lang="en">
                <a:solidFill>
                  <a:schemeClr val="accent1"/>
                </a:solidFill>
                <a:latin typeface="Consolas"/>
                <a:ea typeface="Consolas"/>
                <a:cs typeface="Consolas"/>
                <a:sym typeface="Consolas"/>
              </a:rPr>
              <a:t>-</a:t>
            </a:r>
            <a:r>
              <a:rPr b="1" lang="en">
                <a:solidFill>
                  <a:srgbClr val="999999"/>
                </a:solidFill>
                <a:latin typeface="Karla"/>
                <a:ea typeface="Karla"/>
                <a:cs typeface="Karla"/>
                <a:sym typeface="Karla"/>
              </a:rPr>
              <a:t>, or </a:t>
            </a:r>
            <a:r>
              <a:rPr b="1" lang="en">
                <a:solidFill>
                  <a:schemeClr val="accent1"/>
                </a:solidFill>
                <a:latin typeface="Consolas"/>
                <a:ea typeface="Consolas"/>
                <a:cs typeface="Consolas"/>
                <a:sym typeface="Consolas"/>
              </a:rPr>
              <a:t>_</a:t>
            </a:r>
            <a:r>
              <a:rPr b="1" lang="en">
                <a:solidFill>
                  <a:srgbClr val="999999"/>
                </a:solidFill>
                <a:latin typeface="Karla"/>
                <a:ea typeface="Karla"/>
                <a:cs typeface="Karla"/>
                <a:sym typeface="Karla"/>
              </a:rPr>
              <a:t>-delimited name to </a:t>
            </a:r>
            <a:r>
              <a:rPr b="1" lang="en">
                <a:solidFill>
                  <a:srgbClr val="666666"/>
                </a:solidFill>
                <a:latin typeface="Karla"/>
                <a:ea typeface="Karla"/>
                <a:cs typeface="Karla"/>
                <a:sym typeface="Karla"/>
              </a:rPr>
              <a:t>camelCase</a:t>
            </a:r>
            <a:r>
              <a:rPr b="1" lang="en">
                <a:solidFill>
                  <a:srgbClr val="999999"/>
                </a:solidFill>
                <a:latin typeface="Karla"/>
                <a:ea typeface="Karla"/>
                <a:cs typeface="Karla"/>
                <a:sym typeface="Karla"/>
              </a:rPr>
              <a:t>.</a:t>
            </a:r>
          </a:p>
        </p:txBody>
      </p:sp>
    </p:spTree>
  </p:cSld>
  <p:clrMapOvr>
    <a:masterClrMapping/>
  </p:clrMapOvr>
  <p:transition spd="slow">
    <p:cut/>
  </p:transition>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DDC39"/>
        </a:solidFill>
      </p:bgPr>
    </p:bg>
    <p:spTree>
      <p:nvGrpSpPr>
        <p:cNvPr id="1298" name="Shape 1298"/>
        <p:cNvGrpSpPr/>
        <p:nvPr/>
      </p:nvGrpSpPr>
      <p:grpSpPr>
        <a:xfrm>
          <a:off x="0" y="0"/>
          <a:ext cx="0" cy="0"/>
          <a:chOff x="0" y="0"/>
          <a:chExt cx="0" cy="0"/>
        </a:xfrm>
      </p:grpSpPr>
      <p:sp>
        <p:nvSpPr>
          <p:cNvPr id="1299" name="Shape 1299"/>
          <p:cNvSpPr txBox="1"/>
          <p:nvPr/>
        </p:nvSpPr>
        <p:spPr>
          <a:xfrm>
            <a:off x="688600" y="1403625"/>
            <a:ext cx="5586900" cy="3278100"/>
          </a:xfrm>
          <a:prstGeom prst="rect">
            <a:avLst/>
          </a:prstGeom>
          <a:noFill/>
          <a:ln>
            <a:noFill/>
          </a:ln>
        </p:spPr>
        <p:txBody>
          <a:bodyPr anchorCtr="0" anchor="t" bIns="91425" lIns="91425" rIns="91425" tIns="91425">
            <a:noAutofit/>
          </a:bodyPr>
          <a:lstStyle/>
          <a:p>
            <a:pPr lvl="0" rtl="0">
              <a:lnSpc>
                <a:spcPct val="150000"/>
              </a:lnSpc>
              <a:spcBef>
                <a:spcPts val="600"/>
              </a:spcBef>
              <a:spcAft>
                <a:spcPts val="1000"/>
              </a:spcAft>
              <a:buNone/>
            </a:pPr>
            <a:r>
              <a:rPr b="1" lang="en">
                <a:solidFill>
                  <a:srgbClr val="999999"/>
                </a:solidFill>
                <a:latin typeface="Karla"/>
                <a:ea typeface="Karla"/>
                <a:cs typeface="Karla"/>
                <a:sym typeface="Karla"/>
              </a:rPr>
              <a:t>The following forms are all equivalent and match the </a:t>
            </a:r>
            <a:r>
              <a:rPr b="1" lang="en">
                <a:solidFill>
                  <a:schemeClr val="accent1"/>
                </a:solidFill>
                <a:latin typeface="Karla"/>
                <a:ea typeface="Karla"/>
                <a:cs typeface="Karla"/>
                <a:sym typeface="Karla"/>
              </a:rPr>
              <a:t>ngBind</a:t>
            </a:r>
            <a:r>
              <a:rPr b="1" lang="en">
                <a:solidFill>
                  <a:srgbClr val="999999"/>
                </a:solidFill>
                <a:latin typeface="Karla"/>
                <a:ea typeface="Karla"/>
                <a:cs typeface="Karla"/>
                <a:sym typeface="Karla"/>
              </a:rPr>
              <a:t> directive:</a:t>
            </a:r>
          </a:p>
          <a:p>
            <a:pPr indent="-69850" lvl="0" marL="457200" rtl="0">
              <a:lnSpc>
                <a:spcPct val="115000"/>
              </a:lnSpc>
              <a:spcBef>
                <a:spcPts val="600"/>
              </a:spcBef>
              <a:spcAft>
                <a:spcPts val="0"/>
              </a:spcAft>
              <a:buClr>
                <a:schemeClr val="dk1"/>
              </a:buClr>
              <a:buFont typeface="Arial"/>
              <a:buNone/>
            </a:pPr>
            <a:r>
              <a:rPr b="1" lang="en">
                <a:solidFill>
                  <a:srgbClr val="999999"/>
                </a:solidFill>
                <a:latin typeface="Consolas"/>
                <a:ea typeface="Consolas"/>
                <a:cs typeface="Consolas"/>
                <a:sym typeface="Consolas"/>
              </a:rPr>
              <a:t>&lt;div ng-controller="Controller"&gt;</a:t>
            </a:r>
          </a:p>
          <a:p>
            <a:pPr indent="-69850" lvl="0" marL="457200" rtl="0">
              <a:lnSpc>
                <a:spcPct val="115000"/>
              </a:lnSpc>
              <a:spcBef>
                <a:spcPts val="600"/>
              </a:spcBef>
              <a:spcAft>
                <a:spcPts val="0"/>
              </a:spcAft>
              <a:buClr>
                <a:schemeClr val="dk1"/>
              </a:buClr>
              <a:buFont typeface="Arial"/>
              <a:buNone/>
            </a:pPr>
            <a:r>
              <a:rPr b="1" lang="en">
                <a:solidFill>
                  <a:srgbClr val="999999"/>
                </a:solidFill>
                <a:latin typeface="Consolas"/>
                <a:ea typeface="Consolas"/>
                <a:cs typeface="Consolas"/>
                <a:sym typeface="Consolas"/>
              </a:rPr>
              <a:t>  &lt;span </a:t>
            </a:r>
            <a:r>
              <a:rPr b="1" lang="en">
                <a:solidFill>
                  <a:schemeClr val="accent1"/>
                </a:solidFill>
                <a:latin typeface="Consolas"/>
                <a:ea typeface="Consolas"/>
                <a:cs typeface="Consolas"/>
                <a:sym typeface="Consolas"/>
              </a:rPr>
              <a:t>ng-bind</a:t>
            </a:r>
            <a:r>
              <a:rPr b="1" lang="en">
                <a:solidFill>
                  <a:srgbClr val="999999"/>
                </a:solidFill>
                <a:latin typeface="Consolas"/>
                <a:ea typeface="Consolas"/>
                <a:cs typeface="Consolas"/>
                <a:sym typeface="Consolas"/>
              </a:rPr>
              <a:t>="name"&gt;&lt;/span&gt;</a:t>
            </a:r>
          </a:p>
          <a:p>
            <a:pPr indent="-69850" lvl="0" marL="457200" rtl="0">
              <a:lnSpc>
                <a:spcPct val="115000"/>
              </a:lnSpc>
              <a:spcBef>
                <a:spcPts val="600"/>
              </a:spcBef>
              <a:spcAft>
                <a:spcPts val="0"/>
              </a:spcAft>
              <a:buClr>
                <a:schemeClr val="dk1"/>
              </a:buClr>
              <a:buFont typeface="Arial"/>
              <a:buNone/>
            </a:pPr>
            <a:r>
              <a:rPr b="1" lang="en">
                <a:solidFill>
                  <a:srgbClr val="999999"/>
                </a:solidFill>
                <a:latin typeface="Consolas"/>
                <a:ea typeface="Consolas"/>
                <a:cs typeface="Consolas"/>
                <a:sym typeface="Consolas"/>
              </a:rPr>
              <a:t>  &lt;span </a:t>
            </a:r>
            <a:r>
              <a:rPr b="1" lang="en">
                <a:solidFill>
                  <a:schemeClr val="accent1"/>
                </a:solidFill>
                <a:latin typeface="Consolas"/>
                <a:ea typeface="Consolas"/>
                <a:cs typeface="Consolas"/>
                <a:sym typeface="Consolas"/>
              </a:rPr>
              <a:t>ng:bind</a:t>
            </a:r>
            <a:r>
              <a:rPr b="1" lang="en">
                <a:solidFill>
                  <a:srgbClr val="999999"/>
                </a:solidFill>
                <a:latin typeface="Consolas"/>
                <a:ea typeface="Consolas"/>
                <a:cs typeface="Consolas"/>
                <a:sym typeface="Consolas"/>
              </a:rPr>
              <a:t>="name"&gt;&lt;/span&gt;</a:t>
            </a:r>
          </a:p>
          <a:p>
            <a:pPr indent="-69850" lvl="0" marL="457200" rtl="0">
              <a:lnSpc>
                <a:spcPct val="115000"/>
              </a:lnSpc>
              <a:spcBef>
                <a:spcPts val="600"/>
              </a:spcBef>
              <a:spcAft>
                <a:spcPts val="0"/>
              </a:spcAft>
              <a:buClr>
                <a:schemeClr val="dk1"/>
              </a:buClr>
              <a:buFont typeface="Arial"/>
              <a:buNone/>
            </a:pPr>
            <a:r>
              <a:rPr b="1" lang="en">
                <a:solidFill>
                  <a:srgbClr val="999999"/>
                </a:solidFill>
                <a:latin typeface="Consolas"/>
                <a:ea typeface="Consolas"/>
                <a:cs typeface="Consolas"/>
                <a:sym typeface="Consolas"/>
              </a:rPr>
              <a:t>  &lt;span </a:t>
            </a:r>
            <a:r>
              <a:rPr b="1" lang="en">
                <a:solidFill>
                  <a:schemeClr val="accent1"/>
                </a:solidFill>
                <a:latin typeface="Consolas"/>
                <a:ea typeface="Consolas"/>
                <a:cs typeface="Consolas"/>
                <a:sym typeface="Consolas"/>
              </a:rPr>
              <a:t>ng_bind</a:t>
            </a:r>
            <a:r>
              <a:rPr b="1" lang="en">
                <a:solidFill>
                  <a:srgbClr val="999999"/>
                </a:solidFill>
                <a:latin typeface="Consolas"/>
                <a:ea typeface="Consolas"/>
                <a:cs typeface="Consolas"/>
                <a:sym typeface="Consolas"/>
              </a:rPr>
              <a:t>="name"&gt;&lt;/span&gt;</a:t>
            </a:r>
          </a:p>
          <a:p>
            <a:pPr indent="-69850" lvl="0" marL="457200" rtl="0">
              <a:lnSpc>
                <a:spcPct val="115000"/>
              </a:lnSpc>
              <a:spcBef>
                <a:spcPts val="600"/>
              </a:spcBef>
              <a:spcAft>
                <a:spcPts val="0"/>
              </a:spcAft>
              <a:buClr>
                <a:schemeClr val="dk1"/>
              </a:buClr>
              <a:buFont typeface="Arial"/>
              <a:buNone/>
            </a:pPr>
            <a:r>
              <a:rPr b="1" lang="en">
                <a:solidFill>
                  <a:srgbClr val="999999"/>
                </a:solidFill>
                <a:latin typeface="Consolas"/>
                <a:ea typeface="Consolas"/>
                <a:cs typeface="Consolas"/>
                <a:sym typeface="Consolas"/>
              </a:rPr>
              <a:t>  &lt;span </a:t>
            </a:r>
            <a:r>
              <a:rPr b="1" lang="en">
                <a:solidFill>
                  <a:schemeClr val="accent1"/>
                </a:solidFill>
                <a:latin typeface="Consolas"/>
                <a:ea typeface="Consolas"/>
                <a:cs typeface="Consolas"/>
                <a:sym typeface="Consolas"/>
              </a:rPr>
              <a:t>data-ng-bind</a:t>
            </a:r>
            <a:r>
              <a:rPr b="1" lang="en">
                <a:solidFill>
                  <a:srgbClr val="999999"/>
                </a:solidFill>
                <a:latin typeface="Consolas"/>
                <a:ea typeface="Consolas"/>
                <a:cs typeface="Consolas"/>
                <a:sym typeface="Consolas"/>
              </a:rPr>
              <a:t>="name"&gt;&lt;/span&gt;</a:t>
            </a:r>
          </a:p>
          <a:p>
            <a:pPr indent="-69850" lvl="0" marL="457200" rtl="0">
              <a:lnSpc>
                <a:spcPct val="115000"/>
              </a:lnSpc>
              <a:spcBef>
                <a:spcPts val="600"/>
              </a:spcBef>
              <a:spcAft>
                <a:spcPts val="0"/>
              </a:spcAft>
              <a:buClr>
                <a:schemeClr val="dk1"/>
              </a:buClr>
              <a:buFont typeface="Arial"/>
              <a:buNone/>
            </a:pPr>
            <a:r>
              <a:rPr b="1" lang="en">
                <a:solidFill>
                  <a:srgbClr val="999999"/>
                </a:solidFill>
                <a:latin typeface="Consolas"/>
                <a:ea typeface="Consolas"/>
                <a:cs typeface="Consolas"/>
                <a:sym typeface="Consolas"/>
              </a:rPr>
              <a:t>  &lt;span </a:t>
            </a:r>
            <a:r>
              <a:rPr b="1" lang="en">
                <a:solidFill>
                  <a:schemeClr val="accent1"/>
                </a:solidFill>
                <a:latin typeface="Consolas"/>
                <a:ea typeface="Consolas"/>
                <a:cs typeface="Consolas"/>
                <a:sym typeface="Consolas"/>
              </a:rPr>
              <a:t>x-ng-bind</a:t>
            </a:r>
            <a:r>
              <a:rPr b="1" lang="en">
                <a:solidFill>
                  <a:srgbClr val="999999"/>
                </a:solidFill>
                <a:latin typeface="Consolas"/>
                <a:ea typeface="Consolas"/>
                <a:cs typeface="Consolas"/>
                <a:sym typeface="Consolas"/>
              </a:rPr>
              <a:t>="name"&gt;&lt;/span&gt;</a:t>
            </a:r>
          </a:p>
          <a:p>
            <a:pPr indent="-69850" lvl="0" marL="457200" rtl="0">
              <a:lnSpc>
                <a:spcPct val="115000"/>
              </a:lnSpc>
              <a:spcBef>
                <a:spcPts val="600"/>
              </a:spcBef>
              <a:spcAft>
                <a:spcPts val="0"/>
              </a:spcAft>
              <a:buClr>
                <a:schemeClr val="dk1"/>
              </a:buClr>
              <a:buFont typeface="Arial"/>
              <a:buNone/>
            </a:pPr>
            <a:r>
              <a:rPr b="1" lang="en">
                <a:solidFill>
                  <a:srgbClr val="999999"/>
                </a:solidFill>
                <a:latin typeface="Consolas"/>
                <a:ea typeface="Consolas"/>
                <a:cs typeface="Consolas"/>
                <a:sym typeface="Consolas"/>
              </a:rPr>
              <a:t>&lt;/div&gt;</a:t>
            </a:r>
          </a:p>
          <a:p>
            <a:pPr lvl="0" rtl="0">
              <a:lnSpc>
                <a:spcPct val="150000"/>
              </a:lnSpc>
              <a:spcBef>
                <a:spcPts val="600"/>
              </a:spcBef>
              <a:spcAft>
                <a:spcPts val="1000"/>
              </a:spcAft>
              <a:buNone/>
            </a:pPr>
            <a:r>
              <a:t/>
            </a:r>
            <a:endParaRPr b="1">
              <a:solidFill>
                <a:srgbClr val="999999"/>
              </a:solidFill>
              <a:latin typeface="Karla"/>
              <a:ea typeface="Karla"/>
              <a:cs typeface="Karla"/>
              <a:sym typeface="Karla"/>
            </a:endParaRPr>
          </a:p>
        </p:txBody>
      </p:sp>
      <p:sp>
        <p:nvSpPr>
          <p:cNvPr id="1300" name="Shape 1300"/>
          <p:cNvSpPr txBox="1"/>
          <p:nvPr>
            <p:ph type="title"/>
          </p:nvPr>
        </p:nvSpPr>
        <p:spPr>
          <a:xfrm>
            <a:off x="688600" y="512900"/>
            <a:ext cx="5543700" cy="409500"/>
          </a:xfrm>
          <a:prstGeom prst="rect">
            <a:avLst/>
          </a:prstGeom>
        </p:spPr>
        <p:txBody>
          <a:bodyPr anchorCtr="0" anchor="b" bIns="91425" lIns="91425" rIns="91425" tIns="91425">
            <a:noAutofit/>
          </a:bodyPr>
          <a:lstStyle/>
          <a:p>
            <a:pPr lvl="0" rtl="0">
              <a:spcBef>
                <a:spcPts val="0"/>
              </a:spcBef>
              <a:buNone/>
            </a:pPr>
            <a:r>
              <a:rPr lang="en" sz="2400"/>
              <a:t>Normalization example</a:t>
            </a:r>
          </a:p>
        </p:txBody>
      </p:sp>
      <p:sp>
        <p:nvSpPr>
          <p:cNvPr id="1301" name="Shape 1301"/>
          <p:cNvSpPr txBox="1"/>
          <p:nvPr/>
        </p:nvSpPr>
        <p:spPr>
          <a:xfrm>
            <a:off x="688600" y="742950"/>
            <a:ext cx="2960699" cy="477899"/>
          </a:xfrm>
          <a:prstGeom prst="rect">
            <a:avLst/>
          </a:prstGeom>
          <a:noFill/>
          <a:ln>
            <a:noFill/>
          </a:ln>
        </p:spPr>
        <p:txBody>
          <a:bodyPr anchorCtr="0" anchor="t" bIns="91425" lIns="91425" rIns="91425" tIns="91425">
            <a:noAutofit/>
          </a:bodyPr>
          <a:lstStyle/>
          <a:p>
            <a:pPr lvl="0" rtl="0">
              <a:spcBef>
                <a:spcPts val="600"/>
              </a:spcBef>
              <a:buNone/>
            </a:pPr>
            <a:r>
              <a:rPr lang="en" sz="1100" u="sng">
                <a:solidFill>
                  <a:schemeClr val="hlink"/>
                </a:solidFill>
                <a:latin typeface="Karla"/>
                <a:ea typeface="Karla"/>
                <a:cs typeface="Karla"/>
                <a:sym typeface="Karla"/>
                <a:hlinkClick r:id="rId3"/>
              </a:rPr>
              <a:t>https://docs.angularjs.org/guide/directive</a:t>
            </a:r>
            <a:r>
              <a:rPr lang="en" sz="1100">
                <a:solidFill>
                  <a:srgbClr val="999999"/>
                </a:solidFill>
                <a:latin typeface="Karla"/>
                <a:ea typeface="Karla"/>
                <a:cs typeface="Karla"/>
                <a:sym typeface="Karla"/>
              </a:rPr>
              <a:t> </a:t>
            </a:r>
          </a:p>
        </p:txBody>
      </p:sp>
    </p:spTree>
  </p:cSld>
  <p:clrMapOvr>
    <a:masterClrMapping/>
  </p:clrMapOvr>
  <p:transition spd="slow">
    <p:cut/>
  </p:transition>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DDC39"/>
        </a:solidFill>
      </p:bgPr>
    </p:bg>
    <p:spTree>
      <p:nvGrpSpPr>
        <p:cNvPr id="1305" name="Shape 1305"/>
        <p:cNvGrpSpPr/>
        <p:nvPr/>
      </p:nvGrpSpPr>
      <p:grpSpPr>
        <a:xfrm>
          <a:off x="0" y="0"/>
          <a:ext cx="0" cy="0"/>
          <a:chOff x="0" y="0"/>
          <a:chExt cx="0" cy="0"/>
        </a:xfrm>
      </p:grpSpPr>
      <p:sp>
        <p:nvSpPr>
          <p:cNvPr id="1306" name="Shape 1306"/>
          <p:cNvSpPr txBox="1"/>
          <p:nvPr/>
        </p:nvSpPr>
        <p:spPr>
          <a:xfrm>
            <a:off x="688600" y="1403625"/>
            <a:ext cx="5586900" cy="2508299"/>
          </a:xfrm>
          <a:prstGeom prst="rect">
            <a:avLst/>
          </a:prstGeom>
          <a:noFill/>
          <a:ln>
            <a:noFill/>
          </a:ln>
        </p:spPr>
        <p:txBody>
          <a:bodyPr anchorCtr="0" anchor="t" bIns="91425" lIns="91425" rIns="91425" tIns="91425">
            <a:noAutofit/>
          </a:bodyPr>
          <a:lstStyle/>
          <a:p>
            <a:pPr lvl="0" rtl="0">
              <a:lnSpc>
                <a:spcPct val="150000"/>
              </a:lnSpc>
              <a:spcBef>
                <a:spcPts val="600"/>
              </a:spcBef>
              <a:spcAft>
                <a:spcPts val="1000"/>
              </a:spcAft>
              <a:buNone/>
            </a:pPr>
            <a:r>
              <a:rPr b="1" lang="en">
                <a:solidFill>
                  <a:srgbClr val="999999"/>
                </a:solidFill>
                <a:latin typeface="Karla"/>
                <a:ea typeface="Karla"/>
                <a:cs typeface="Karla"/>
                <a:sym typeface="Karla"/>
              </a:rPr>
              <a:t>Directives can be matched based on element names (E), attributes (A), class names (C), as well as comments (M):</a:t>
            </a:r>
          </a:p>
          <a:p>
            <a:pPr indent="-69850" lvl="0" marL="457200" rtl="0">
              <a:lnSpc>
                <a:spcPct val="115000"/>
              </a:lnSpc>
              <a:spcBef>
                <a:spcPts val="600"/>
              </a:spcBef>
              <a:spcAft>
                <a:spcPts val="1000"/>
              </a:spcAft>
              <a:buClr>
                <a:schemeClr val="dk1"/>
              </a:buClr>
              <a:buFont typeface="Arial"/>
              <a:buNone/>
            </a:pPr>
            <a:r>
              <a:rPr b="1" lang="en">
                <a:solidFill>
                  <a:srgbClr val="666666"/>
                </a:solidFill>
                <a:latin typeface="Consolas"/>
                <a:ea typeface="Consolas"/>
                <a:cs typeface="Consolas"/>
                <a:sym typeface="Consolas"/>
              </a:rPr>
              <a:t>&lt;</a:t>
            </a:r>
            <a:r>
              <a:rPr b="1" lang="en">
                <a:solidFill>
                  <a:srgbClr val="FF9800"/>
                </a:solidFill>
                <a:latin typeface="Consolas"/>
                <a:ea typeface="Consolas"/>
                <a:cs typeface="Consolas"/>
                <a:sym typeface="Consolas"/>
              </a:rPr>
              <a:t>my-dir</a:t>
            </a:r>
            <a:r>
              <a:rPr b="1" lang="en">
                <a:solidFill>
                  <a:srgbClr val="666666"/>
                </a:solidFill>
                <a:latin typeface="Consolas"/>
                <a:ea typeface="Consolas"/>
                <a:cs typeface="Consolas"/>
                <a:sym typeface="Consolas"/>
              </a:rPr>
              <a:t>&gt;&lt;/</a:t>
            </a:r>
            <a:r>
              <a:rPr b="1" lang="en">
                <a:solidFill>
                  <a:srgbClr val="FF9800"/>
                </a:solidFill>
                <a:latin typeface="Consolas"/>
                <a:ea typeface="Consolas"/>
                <a:cs typeface="Consolas"/>
                <a:sym typeface="Consolas"/>
              </a:rPr>
              <a:t>my-dir</a:t>
            </a:r>
            <a:r>
              <a:rPr b="1" lang="en">
                <a:solidFill>
                  <a:srgbClr val="666666"/>
                </a:solidFill>
                <a:latin typeface="Consolas"/>
                <a:ea typeface="Consolas"/>
                <a:cs typeface="Consolas"/>
                <a:sym typeface="Consolas"/>
              </a:rPr>
              <a:t>&gt;</a:t>
            </a:r>
          </a:p>
          <a:p>
            <a:pPr indent="-69850" lvl="0" marL="457200" rtl="0">
              <a:lnSpc>
                <a:spcPct val="115000"/>
              </a:lnSpc>
              <a:spcBef>
                <a:spcPts val="600"/>
              </a:spcBef>
              <a:spcAft>
                <a:spcPts val="1000"/>
              </a:spcAft>
              <a:buClr>
                <a:schemeClr val="dk1"/>
              </a:buClr>
              <a:buFont typeface="Arial"/>
              <a:buNone/>
            </a:pPr>
            <a:r>
              <a:rPr b="1" lang="en">
                <a:solidFill>
                  <a:srgbClr val="666666"/>
                </a:solidFill>
                <a:latin typeface="Consolas"/>
                <a:ea typeface="Consolas"/>
                <a:cs typeface="Consolas"/>
                <a:sym typeface="Consolas"/>
              </a:rPr>
              <a:t>&lt;span </a:t>
            </a:r>
            <a:r>
              <a:rPr b="1" lang="en">
                <a:solidFill>
                  <a:srgbClr val="FF9800"/>
                </a:solidFill>
                <a:latin typeface="Consolas"/>
                <a:ea typeface="Consolas"/>
                <a:cs typeface="Consolas"/>
                <a:sym typeface="Consolas"/>
              </a:rPr>
              <a:t>my-dir</a:t>
            </a:r>
            <a:r>
              <a:rPr b="1" lang="en">
                <a:solidFill>
                  <a:srgbClr val="666666"/>
                </a:solidFill>
                <a:latin typeface="Consolas"/>
                <a:ea typeface="Consolas"/>
                <a:cs typeface="Consolas"/>
                <a:sym typeface="Consolas"/>
              </a:rPr>
              <a:t>="exp"&gt;&lt;/span&gt;</a:t>
            </a:r>
          </a:p>
          <a:p>
            <a:pPr indent="-69850" lvl="0" marL="457200" rtl="0">
              <a:lnSpc>
                <a:spcPct val="115000"/>
              </a:lnSpc>
              <a:spcBef>
                <a:spcPts val="600"/>
              </a:spcBef>
              <a:spcAft>
                <a:spcPts val="1000"/>
              </a:spcAft>
              <a:buClr>
                <a:schemeClr val="dk1"/>
              </a:buClr>
              <a:buFont typeface="Arial"/>
              <a:buNone/>
            </a:pPr>
            <a:r>
              <a:rPr b="1" lang="en">
                <a:solidFill>
                  <a:srgbClr val="666666"/>
                </a:solidFill>
                <a:latin typeface="Consolas"/>
                <a:ea typeface="Consolas"/>
                <a:cs typeface="Consolas"/>
                <a:sym typeface="Consolas"/>
              </a:rPr>
              <a:t>&lt;!-- directive: </a:t>
            </a:r>
            <a:r>
              <a:rPr b="1" lang="en">
                <a:solidFill>
                  <a:srgbClr val="FF9800"/>
                </a:solidFill>
                <a:latin typeface="Consolas"/>
                <a:ea typeface="Consolas"/>
                <a:cs typeface="Consolas"/>
                <a:sym typeface="Consolas"/>
              </a:rPr>
              <a:t>my-dir</a:t>
            </a:r>
            <a:r>
              <a:rPr b="1" lang="en">
                <a:solidFill>
                  <a:srgbClr val="666666"/>
                </a:solidFill>
                <a:latin typeface="Consolas"/>
                <a:ea typeface="Consolas"/>
                <a:cs typeface="Consolas"/>
                <a:sym typeface="Consolas"/>
              </a:rPr>
              <a:t> exp --&gt;</a:t>
            </a:r>
          </a:p>
          <a:p>
            <a:pPr indent="0" lvl="0" marL="457200" rtl="0">
              <a:lnSpc>
                <a:spcPct val="115000"/>
              </a:lnSpc>
              <a:spcBef>
                <a:spcPts val="600"/>
              </a:spcBef>
              <a:spcAft>
                <a:spcPts val="1000"/>
              </a:spcAft>
              <a:buNone/>
            </a:pPr>
            <a:r>
              <a:rPr b="1" lang="en">
                <a:solidFill>
                  <a:srgbClr val="666666"/>
                </a:solidFill>
                <a:latin typeface="Consolas"/>
                <a:ea typeface="Consolas"/>
                <a:cs typeface="Consolas"/>
                <a:sym typeface="Consolas"/>
              </a:rPr>
              <a:t>&lt;span class="</a:t>
            </a:r>
            <a:r>
              <a:rPr b="1" lang="en">
                <a:solidFill>
                  <a:srgbClr val="FF9800"/>
                </a:solidFill>
                <a:latin typeface="Consolas"/>
                <a:ea typeface="Consolas"/>
                <a:cs typeface="Consolas"/>
                <a:sym typeface="Consolas"/>
              </a:rPr>
              <a:t>my-dir</a:t>
            </a:r>
            <a:r>
              <a:rPr b="1" lang="en">
                <a:solidFill>
                  <a:srgbClr val="666666"/>
                </a:solidFill>
                <a:latin typeface="Consolas"/>
                <a:ea typeface="Consolas"/>
                <a:cs typeface="Consolas"/>
                <a:sym typeface="Consolas"/>
              </a:rPr>
              <a:t>: exp;"&gt;&lt;/span&gt;</a:t>
            </a:r>
          </a:p>
        </p:txBody>
      </p:sp>
      <p:sp>
        <p:nvSpPr>
          <p:cNvPr id="1307" name="Shape 1307"/>
          <p:cNvSpPr txBox="1"/>
          <p:nvPr>
            <p:ph type="title"/>
          </p:nvPr>
        </p:nvSpPr>
        <p:spPr>
          <a:xfrm>
            <a:off x="688600" y="512900"/>
            <a:ext cx="5543700" cy="409500"/>
          </a:xfrm>
          <a:prstGeom prst="rect">
            <a:avLst/>
          </a:prstGeom>
        </p:spPr>
        <p:txBody>
          <a:bodyPr anchorCtr="0" anchor="b" bIns="91425" lIns="91425" rIns="91425" tIns="91425">
            <a:noAutofit/>
          </a:bodyPr>
          <a:lstStyle/>
          <a:p>
            <a:pPr lvl="0" rtl="0">
              <a:spcBef>
                <a:spcPts val="0"/>
              </a:spcBef>
              <a:buNone/>
            </a:pPr>
            <a:r>
              <a:rPr lang="en" sz="2400"/>
              <a:t>Directive types</a:t>
            </a:r>
          </a:p>
        </p:txBody>
      </p:sp>
      <p:sp>
        <p:nvSpPr>
          <p:cNvPr id="1308" name="Shape 1308"/>
          <p:cNvSpPr txBox="1"/>
          <p:nvPr/>
        </p:nvSpPr>
        <p:spPr>
          <a:xfrm>
            <a:off x="688600" y="742950"/>
            <a:ext cx="2960699" cy="477899"/>
          </a:xfrm>
          <a:prstGeom prst="rect">
            <a:avLst/>
          </a:prstGeom>
          <a:noFill/>
          <a:ln>
            <a:noFill/>
          </a:ln>
        </p:spPr>
        <p:txBody>
          <a:bodyPr anchorCtr="0" anchor="t" bIns="91425" lIns="91425" rIns="91425" tIns="91425">
            <a:noAutofit/>
          </a:bodyPr>
          <a:lstStyle/>
          <a:p>
            <a:pPr lvl="0" rtl="0">
              <a:spcBef>
                <a:spcPts val="600"/>
              </a:spcBef>
              <a:buNone/>
            </a:pPr>
            <a:r>
              <a:rPr lang="en" sz="1100" u="sng">
                <a:solidFill>
                  <a:schemeClr val="hlink"/>
                </a:solidFill>
                <a:latin typeface="Karla"/>
                <a:ea typeface="Karla"/>
                <a:cs typeface="Karla"/>
                <a:sym typeface="Karla"/>
                <a:hlinkClick r:id="rId3"/>
              </a:rPr>
              <a:t>https://docs.angularjs.org/guide/directive</a:t>
            </a:r>
            <a:r>
              <a:rPr lang="en" sz="1100">
                <a:solidFill>
                  <a:srgbClr val="999999"/>
                </a:solidFill>
                <a:latin typeface="Karla"/>
                <a:ea typeface="Karla"/>
                <a:cs typeface="Karla"/>
                <a:sym typeface="Karla"/>
              </a:rPr>
              <a:t> </a:t>
            </a:r>
          </a:p>
        </p:txBody>
      </p:sp>
    </p:spTree>
  </p:cSld>
  <p:clrMapOvr>
    <a:masterClrMapping/>
  </p:clrMapOvr>
  <p:transition spd="slow">
    <p:cut/>
  </p:transition>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DDC39"/>
        </a:solidFill>
      </p:bgPr>
    </p:bg>
    <p:spTree>
      <p:nvGrpSpPr>
        <p:cNvPr id="1312" name="Shape 1312"/>
        <p:cNvGrpSpPr/>
        <p:nvPr/>
      </p:nvGrpSpPr>
      <p:grpSpPr>
        <a:xfrm>
          <a:off x="0" y="0"/>
          <a:ext cx="0" cy="0"/>
          <a:chOff x="0" y="0"/>
          <a:chExt cx="0" cy="0"/>
        </a:xfrm>
      </p:grpSpPr>
      <p:sp>
        <p:nvSpPr>
          <p:cNvPr id="1313" name="Shape 1313"/>
          <p:cNvSpPr txBox="1"/>
          <p:nvPr/>
        </p:nvSpPr>
        <p:spPr>
          <a:xfrm>
            <a:off x="688600" y="1403625"/>
            <a:ext cx="5586900" cy="2073600"/>
          </a:xfrm>
          <a:prstGeom prst="rect">
            <a:avLst/>
          </a:prstGeom>
          <a:noFill/>
          <a:ln>
            <a:noFill/>
          </a:ln>
        </p:spPr>
        <p:txBody>
          <a:bodyPr anchorCtr="0" anchor="t" bIns="91425" lIns="91425" rIns="91425" tIns="91425">
            <a:noAutofit/>
          </a:bodyPr>
          <a:lstStyle/>
          <a:p>
            <a:pPr indent="0" lvl="0" marL="0" rtl="0">
              <a:lnSpc>
                <a:spcPct val="115000"/>
              </a:lnSpc>
              <a:spcBef>
                <a:spcPts val="600"/>
              </a:spcBef>
              <a:spcAft>
                <a:spcPts val="1000"/>
              </a:spcAft>
              <a:buNone/>
            </a:pPr>
            <a:r>
              <a:rPr b="1" lang="en">
                <a:solidFill>
                  <a:srgbClr val="999999"/>
                </a:solidFill>
                <a:latin typeface="Karla"/>
                <a:ea typeface="Karla"/>
                <a:cs typeface="Karla"/>
                <a:sym typeface="Karla"/>
              </a:rPr>
              <a:t>To register a directive, you use the </a:t>
            </a:r>
            <a:r>
              <a:rPr b="1" lang="en">
                <a:solidFill>
                  <a:schemeClr val="accent1"/>
                </a:solidFill>
                <a:latin typeface="Consolas"/>
                <a:ea typeface="Consolas"/>
                <a:cs typeface="Consolas"/>
                <a:sym typeface="Consolas"/>
              </a:rPr>
              <a:t>module.directive()</a:t>
            </a:r>
            <a:r>
              <a:rPr b="1" lang="en">
                <a:solidFill>
                  <a:srgbClr val="999999"/>
                </a:solidFill>
                <a:latin typeface="Karla"/>
                <a:ea typeface="Karla"/>
                <a:cs typeface="Karla"/>
                <a:sym typeface="Karla"/>
              </a:rPr>
              <a:t>.</a:t>
            </a:r>
          </a:p>
          <a:p>
            <a:pPr indent="0" lvl="0" marL="0" rtl="0">
              <a:lnSpc>
                <a:spcPct val="115000"/>
              </a:lnSpc>
              <a:spcBef>
                <a:spcPts val="600"/>
              </a:spcBef>
              <a:spcAft>
                <a:spcPts val="1000"/>
              </a:spcAft>
              <a:buNone/>
            </a:pPr>
            <a:r>
              <a:rPr b="1" lang="en">
                <a:solidFill>
                  <a:schemeClr val="accent1"/>
                </a:solidFill>
                <a:latin typeface="Consolas"/>
                <a:ea typeface="Consolas"/>
                <a:cs typeface="Consolas"/>
                <a:sym typeface="Consolas"/>
              </a:rPr>
              <a:t>module.directive()</a:t>
            </a:r>
            <a:r>
              <a:rPr b="1" lang="en">
                <a:solidFill>
                  <a:srgbClr val="999999"/>
                </a:solidFill>
                <a:latin typeface="Karla"/>
                <a:ea typeface="Karla"/>
                <a:cs typeface="Karla"/>
                <a:sym typeface="Karla"/>
              </a:rPr>
              <a:t> takes the </a:t>
            </a:r>
            <a:r>
              <a:rPr b="1" lang="en">
                <a:solidFill>
                  <a:srgbClr val="666666"/>
                </a:solidFill>
                <a:latin typeface="Karla"/>
                <a:ea typeface="Karla"/>
                <a:cs typeface="Karla"/>
                <a:sym typeface="Karla"/>
              </a:rPr>
              <a:t>normalized</a:t>
            </a:r>
            <a:r>
              <a:rPr b="1" lang="en">
                <a:solidFill>
                  <a:srgbClr val="999999"/>
                </a:solidFill>
                <a:latin typeface="Karla"/>
                <a:ea typeface="Karla"/>
                <a:cs typeface="Karla"/>
                <a:sym typeface="Karla"/>
              </a:rPr>
              <a:t> directive name followed by a </a:t>
            </a:r>
            <a:r>
              <a:rPr b="1" lang="en">
                <a:solidFill>
                  <a:srgbClr val="666666"/>
                </a:solidFill>
                <a:latin typeface="Karla"/>
                <a:ea typeface="Karla"/>
                <a:cs typeface="Karla"/>
                <a:sym typeface="Karla"/>
              </a:rPr>
              <a:t>factory function</a:t>
            </a:r>
            <a:r>
              <a:rPr b="1" lang="en">
                <a:solidFill>
                  <a:srgbClr val="999999"/>
                </a:solidFill>
                <a:latin typeface="Karla"/>
                <a:ea typeface="Karla"/>
                <a:cs typeface="Karla"/>
                <a:sym typeface="Karla"/>
              </a:rPr>
              <a:t>.</a:t>
            </a:r>
          </a:p>
          <a:p>
            <a:pPr indent="0" lvl="0" marL="0" rtl="0">
              <a:lnSpc>
                <a:spcPct val="115000"/>
              </a:lnSpc>
              <a:spcBef>
                <a:spcPts val="600"/>
              </a:spcBef>
              <a:spcAft>
                <a:spcPts val="1000"/>
              </a:spcAft>
              <a:buNone/>
            </a:pPr>
            <a:r>
              <a:rPr b="1" lang="en">
                <a:solidFill>
                  <a:srgbClr val="999999"/>
                </a:solidFill>
                <a:latin typeface="Karla"/>
                <a:ea typeface="Karla"/>
                <a:cs typeface="Karla"/>
                <a:sym typeface="Karla"/>
              </a:rPr>
              <a:t>This factory function should return an object with the different options (</a:t>
            </a:r>
            <a:r>
              <a:rPr b="1" lang="en">
                <a:solidFill>
                  <a:srgbClr val="666666"/>
                </a:solidFill>
                <a:latin typeface="Karla"/>
                <a:ea typeface="Karla"/>
                <a:cs typeface="Karla"/>
                <a:sym typeface="Karla"/>
              </a:rPr>
              <a:t>DDO - Directive Definition Object</a:t>
            </a:r>
            <a:r>
              <a:rPr b="1" lang="en">
                <a:solidFill>
                  <a:srgbClr val="999999"/>
                </a:solidFill>
                <a:latin typeface="Karla"/>
                <a:ea typeface="Karla"/>
                <a:cs typeface="Karla"/>
                <a:sym typeface="Karla"/>
              </a:rPr>
              <a:t>) to tell </a:t>
            </a:r>
            <a:r>
              <a:rPr b="1" lang="en">
                <a:solidFill>
                  <a:schemeClr val="accent1"/>
                </a:solidFill>
                <a:latin typeface="Karla"/>
                <a:ea typeface="Karla"/>
                <a:cs typeface="Karla"/>
                <a:sym typeface="Karla"/>
              </a:rPr>
              <a:t>$compile</a:t>
            </a:r>
            <a:r>
              <a:rPr b="1" lang="en">
                <a:solidFill>
                  <a:srgbClr val="999999"/>
                </a:solidFill>
                <a:latin typeface="Karla"/>
                <a:ea typeface="Karla"/>
                <a:cs typeface="Karla"/>
                <a:sym typeface="Karla"/>
              </a:rPr>
              <a:t> how the directive should behave when matched.</a:t>
            </a:r>
          </a:p>
        </p:txBody>
      </p:sp>
      <p:sp>
        <p:nvSpPr>
          <p:cNvPr id="1314" name="Shape 1314"/>
          <p:cNvSpPr txBox="1"/>
          <p:nvPr>
            <p:ph type="title"/>
          </p:nvPr>
        </p:nvSpPr>
        <p:spPr>
          <a:xfrm>
            <a:off x="688600" y="512900"/>
            <a:ext cx="5543700" cy="409500"/>
          </a:xfrm>
          <a:prstGeom prst="rect">
            <a:avLst/>
          </a:prstGeom>
        </p:spPr>
        <p:txBody>
          <a:bodyPr anchorCtr="0" anchor="b" bIns="91425" lIns="91425" rIns="91425" tIns="91425">
            <a:noAutofit/>
          </a:bodyPr>
          <a:lstStyle/>
          <a:p>
            <a:pPr lvl="0" rtl="0">
              <a:spcBef>
                <a:spcPts val="0"/>
              </a:spcBef>
              <a:buNone/>
            </a:pPr>
            <a:r>
              <a:rPr lang="en" sz="2400"/>
              <a:t>Creating directives</a:t>
            </a:r>
          </a:p>
        </p:txBody>
      </p:sp>
      <p:sp>
        <p:nvSpPr>
          <p:cNvPr id="1315" name="Shape 1315"/>
          <p:cNvSpPr txBox="1"/>
          <p:nvPr/>
        </p:nvSpPr>
        <p:spPr>
          <a:xfrm>
            <a:off x="688600" y="742950"/>
            <a:ext cx="2960699" cy="477899"/>
          </a:xfrm>
          <a:prstGeom prst="rect">
            <a:avLst/>
          </a:prstGeom>
          <a:noFill/>
          <a:ln>
            <a:noFill/>
          </a:ln>
        </p:spPr>
        <p:txBody>
          <a:bodyPr anchorCtr="0" anchor="t" bIns="91425" lIns="91425" rIns="91425" tIns="91425">
            <a:noAutofit/>
          </a:bodyPr>
          <a:lstStyle/>
          <a:p>
            <a:pPr lvl="0" rtl="0">
              <a:spcBef>
                <a:spcPts val="600"/>
              </a:spcBef>
              <a:buNone/>
            </a:pPr>
            <a:r>
              <a:rPr lang="en" sz="1100" u="sng">
                <a:solidFill>
                  <a:schemeClr val="hlink"/>
                </a:solidFill>
                <a:latin typeface="Karla"/>
                <a:ea typeface="Karla"/>
                <a:cs typeface="Karla"/>
                <a:sym typeface="Karla"/>
                <a:hlinkClick r:id="rId3"/>
              </a:rPr>
              <a:t>https://docs.angularjs.org/guide/directive</a:t>
            </a:r>
            <a:r>
              <a:rPr lang="en" sz="1100">
                <a:solidFill>
                  <a:srgbClr val="999999"/>
                </a:solidFill>
                <a:latin typeface="Karla"/>
                <a:ea typeface="Karla"/>
                <a:cs typeface="Karla"/>
                <a:sym typeface="Karla"/>
              </a:rPr>
              <a:t> </a:t>
            </a:r>
          </a:p>
        </p:txBody>
      </p:sp>
      <p:grpSp>
        <p:nvGrpSpPr>
          <p:cNvPr id="1316" name="Shape 1316"/>
          <p:cNvGrpSpPr/>
          <p:nvPr/>
        </p:nvGrpSpPr>
        <p:grpSpPr>
          <a:xfrm>
            <a:off x="804459" y="3780002"/>
            <a:ext cx="215966" cy="342398"/>
            <a:chOff x="6718575" y="2318625"/>
            <a:chExt cx="256950" cy="407375"/>
          </a:xfrm>
        </p:grpSpPr>
        <p:sp>
          <p:nvSpPr>
            <p:cNvPr id="1317" name="Shape 1317"/>
            <p:cNvSpPr/>
            <p:nvPr/>
          </p:nvSpPr>
          <p:spPr>
            <a:xfrm>
              <a:off x="6795900" y="2673600"/>
              <a:ext cx="102300" cy="22550"/>
            </a:xfrm>
            <a:custGeom>
              <a:pathLst>
                <a:path extrusionOk="0" fill="none" h="902" w="4092">
                  <a:moveTo>
                    <a:pt x="4092" y="902"/>
                  </a:moveTo>
                  <a:lnTo>
                    <a:pt x="4092" y="1"/>
                  </a:lnTo>
                  <a:lnTo>
                    <a:pt x="0" y="1"/>
                  </a:lnTo>
                  <a:lnTo>
                    <a:pt x="0" y="902"/>
                  </a:lnTo>
                  <a:lnTo>
                    <a:pt x="4092" y="902"/>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18" name="Shape 1318"/>
            <p:cNvSpPr/>
            <p:nvPr/>
          </p:nvSpPr>
          <p:spPr>
            <a:xfrm>
              <a:off x="6795900" y="2650475"/>
              <a:ext cx="102300" cy="22550"/>
            </a:xfrm>
            <a:custGeom>
              <a:pathLst>
                <a:path extrusionOk="0" fill="none" h="902" w="4092">
                  <a:moveTo>
                    <a:pt x="4092" y="901"/>
                  </a:moveTo>
                  <a:lnTo>
                    <a:pt x="4092" y="0"/>
                  </a:lnTo>
                  <a:lnTo>
                    <a:pt x="0" y="0"/>
                  </a:lnTo>
                  <a:lnTo>
                    <a:pt x="0" y="901"/>
                  </a:lnTo>
                  <a:lnTo>
                    <a:pt x="4092" y="901"/>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19" name="Shape 1319"/>
            <p:cNvSpPr/>
            <p:nvPr/>
          </p:nvSpPr>
          <p:spPr>
            <a:xfrm>
              <a:off x="6795900" y="2696125"/>
              <a:ext cx="102300" cy="29875"/>
            </a:xfrm>
            <a:custGeom>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20" name="Shape 1320"/>
            <p:cNvSpPr/>
            <p:nvPr/>
          </p:nvSpPr>
          <p:spPr>
            <a:xfrm>
              <a:off x="6784925" y="2459275"/>
              <a:ext cx="35350" cy="166875"/>
            </a:xfrm>
            <a:custGeom>
              <a:pathLst>
                <a:path extrusionOk="0" fill="none" h="6675" w="1414">
                  <a:moveTo>
                    <a:pt x="1413" y="6674"/>
                  </a:moveTo>
                  <a:lnTo>
                    <a:pt x="1413" y="6674"/>
                  </a:lnTo>
                  <a:lnTo>
                    <a:pt x="585" y="2850"/>
                  </a:lnTo>
                  <a:lnTo>
                    <a:pt x="1" y="1"/>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21" name="Shape 1321"/>
            <p:cNvSpPr/>
            <p:nvPr/>
          </p:nvSpPr>
          <p:spPr>
            <a:xfrm>
              <a:off x="6718575" y="2318625"/>
              <a:ext cx="256950" cy="307525"/>
            </a:xfrm>
            <a:custGeom>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22" name="Shape 1322"/>
            <p:cNvSpPr/>
            <p:nvPr/>
          </p:nvSpPr>
          <p:spPr>
            <a:xfrm>
              <a:off x="6873825" y="2459275"/>
              <a:ext cx="35350" cy="166875"/>
            </a:xfrm>
            <a:custGeom>
              <a:pathLst>
                <a:path extrusionOk="0" fill="none" h="6675" w="1414">
                  <a:moveTo>
                    <a:pt x="1413" y="1"/>
                  </a:moveTo>
                  <a:lnTo>
                    <a:pt x="1413" y="1"/>
                  </a:lnTo>
                  <a:lnTo>
                    <a:pt x="829" y="2850"/>
                  </a:lnTo>
                  <a:lnTo>
                    <a:pt x="1" y="6674"/>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23" name="Shape 1323"/>
            <p:cNvSpPr/>
            <p:nvPr/>
          </p:nvSpPr>
          <p:spPr>
            <a:xfrm>
              <a:off x="6801975" y="2453200"/>
              <a:ext cx="90150" cy="19500"/>
            </a:xfrm>
            <a:custGeom>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24" name="Shape 1324"/>
            <p:cNvSpPr/>
            <p:nvPr/>
          </p:nvSpPr>
          <p:spPr>
            <a:xfrm>
              <a:off x="6795900" y="2628550"/>
              <a:ext cx="102300" cy="25"/>
            </a:xfrm>
            <a:custGeom>
              <a:pathLst>
                <a:path extrusionOk="0" fill="none" h="1" w="4092">
                  <a:moveTo>
                    <a:pt x="0" y="1"/>
                  </a:moveTo>
                  <a:lnTo>
                    <a:pt x="4092" y="1"/>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1325" name="Shape 1325"/>
          <p:cNvSpPr txBox="1"/>
          <p:nvPr/>
        </p:nvSpPr>
        <p:spPr>
          <a:xfrm>
            <a:off x="1112025" y="3722271"/>
            <a:ext cx="5905200" cy="642300"/>
          </a:xfrm>
          <a:prstGeom prst="rect">
            <a:avLst/>
          </a:prstGeom>
          <a:noFill/>
          <a:ln>
            <a:noFill/>
          </a:ln>
        </p:spPr>
        <p:txBody>
          <a:bodyPr anchorCtr="0" anchor="t" bIns="91425" lIns="91425" rIns="91425" tIns="91425">
            <a:noAutofit/>
          </a:bodyPr>
          <a:lstStyle/>
          <a:p>
            <a:pPr lvl="0" rtl="0">
              <a:lnSpc>
                <a:spcPct val="115000"/>
              </a:lnSpc>
              <a:spcBef>
                <a:spcPts val="0"/>
              </a:spcBef>
              <a:spcAft>
                <a:spcPts val="0"/>
              </a:spcAft>
              <a:buNone/>
            </a:pPr>
            <a:r>
              <a:rPr b="1" lang="en">
                <a:solidFill>
                  <a:srgbClr val="999999"/>
                </a:solidFill>
                <a:latin typeface="Karla"/>
                <a:ea typeface="Karla"/>
                <a:cs typeface="Karla"/>
                <a:sym typeface="Karla"/>
              </a:rPr>
              <a:t>Always prefix directive you create to avoid collisions with other directives.</a:t>
            </a:r>
          </a:p>
        </p:txBody>
      </p:sp>
    </p:spTree>
  </p:cSld>
  <p:clrMapOvr>
    <a:masterClrMapping/>
  </p:clrMapOvr>
  <p:transition spd="slow">
    <p:cut/>
  </p:transition>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DDC39"/>
        </a:solidFill>
      </p:bgPr>
    </p:bg>
    <p:spTree>
      <p:nvGrpSpPr>
        <p:cNvPr id="1329" name="Shape 1329"/>
        <p:cNvGrpSpPr/>
        <p:nvPr/>
      </p:nvGrpSpPr>
      <p:grpSpPr>
        <a:xfrm>
          <a:off x="0" y="0"/>
          <a:ext cx="0" cy="0"/>
          <a:chOff x="0" y="0"/>
          <a:chExt cx="0" cy="0"/>
        </a:xfrm>
      </p:grpSpPr>
      <p:sp>
        <p:nvSpPr>
          <p:cNvPr id="1330" name="Shape 1330"/>
          <p:cNvSpPr txBox="1"/>
          <p:nvPr/>
        </p:nvSpPr>
        <p:spPr>
          <a:xfrm>
            <a:off x="688600" y="1403625"/>
            <a:ext cx="5586900" cy="706200"/>
          </a:xfrm>
          <a:prstGeom prst="rect">
            <a:avLst/>
          </a:prstGeom>
          <a:noFill/>
          <a:ln>
            <a:noFill/>
          </a:ln>
        </p:spPr>
        <p:txBody>
          <a:bodyPr anchorCtr="0" anchor="t" bIns="91425" lIns="91425" rIns="91425" tIns="91425">
            <a:noAutofit/>
          </a:bodyPr>
          <a:lstStyle/>
          <a:p>
            <a:pPr indent="0" lvl="0" marL="0" rtl="0">
              <a:lnSpc>
                <a:spcPct val="115000"/>
              </a:lnSpc>
              <a:spcBef>
                <a:spcPts val="600"/>
              </a:spcBef>
              <a:spcAft>
                <a:spcPts val="1000"/>
              </a:spcAft>
              <a:buNone/>
            </a:pPr>
            <a:r>
              <a:rPr b="1" lang="en">
                <a:solidFill>
                  <a:srgbClr val="999999"/>
                </a:solidFill>
                <a:latin typeface="Karla"/>
                <a:ea typeface="Karla"/>
                <a:cs typeface="Karla"/>
                <a:sym typeface="Karla"/>
              </a:rPr>
              <a:t>The directive definition object provides instructions to the compiler. The attributes are:</a:t>
            </a:r>
          </a:p>
        </p:txBody>
      </p:sp>
      <p:sp>
        <p:nvSpPr>
          <p:cNvPr id="1331" name="Shape 1331"/>
          <p:cNvSpPr txBox="1"/>
          <p:nvPr>
            <p:ph type="title"/>
          </p:nvPr>
        </p:nvSpPr>
        <p:spPr>
          <a:xfrm>
            <a:off x="688600" y="512900"/>
            <a:ext cx="5543700" cy="409500"/>
          </a:xfrm>
          <a:prstGeom prst="rect">
            <a:avLst/>
          </a:prstGeom>
        </p:spPr>
        <p:txBody>
          <a:bodyPr anchorCtr="0" anchor="b" bIns="91425" lIns="91425" rIns="91425" tIns="91425">
            <a:noAutofit/>
          </a:bodyPr>
          <a:lstStyle/>
          <a:p>
            <a:pPr lvl="0" rtl="0">
              <a:spcBef>
                <a:spcPts val="0"/>
              </a:spcBef>
              <a:buNone/>
            </a:pPr>
            <a:r>
              <a:rPr lang="en" sz="2400"/>
              <a:t>Directive Definition Object (DDO)</a:t>
            </a:r>
          </a:p>
        </p:txBody>
      </p:sp>
      <p:sp>
        <p:nvSpPr>
          <p:cNvPr id="1332" name="Shape 1332"/>
          <p:cNvSpPr txBox="1"/>
          <p:nvPr/>
        </p:nvSpPr>
        <p:spPr>
          <a:xfrm>
            <a:off x="688600" y="742950"/>
            <a:ext cx="3866400" cy="477899"/>
          </a:xfrm>
          <a:prstGeom prst="rect">
            <a:avLst/>
          </a:prstGeom>
          <a:noFill/>
          <a:ln>
            <a:noFill/>
          </a:ln>
        </p:spPr>
        <p:txBody>
          <a:bodyPr anchorCtr="0" anchor="t" bIns="91425" lIns="91425" rIns="91425" tIns="91425">
            <a:noAutofit/>
          </a:bodyPr>
          <a:lstStyle/>
          <a:p>
            <a:pPr lvl="0" rtl="0">
              <a:spcBef>
                <a:spcPts val="600"/>
              </a:spcBef>
              <a:buNone/>
            </a:pPr>
            <a:r>
              <a:rPr lang="en" sz="1100" u="sng">
                <a:solidFill>
                  <a:schemeClr val="hlink"/>
                </a:solidFill>
                <a:latin typeface="Karla"/>
                <a:ea typeface="Karla"/>
                <a:cs typeface="Karla"/>
                <a:sym typeface="Karla"/>
                <a:hlinkClick r:id="rId3"/>
              </a:rPr>
              <a:t>https://docs.angularjs.org/api/ng/service/$compile</a:t>
            </a:r>
            <a:r>
              <a:rPr lang="en" sz="1100">
                <a:solidFill>
                  <a:srgbClr val="999999"/>
                </a:solidFill>
                <a:latin typeface="Karla"/>
                <a:ea typeface="Karla"/>
                <a:cs typeface="Karla"/>
                <a:sym typeface="Karla"/>
              </a:rPr>
              <a:t> </a:t>
            </a:r>
          </a:p>
        </p:txBody>
      </p:sp>
      <p:sp>
        <p:nvSpPr>
          <p:cNvPr id="1333" name="Shape 1333"/>
          <p:cNvSpPr txBox="1"/>
          <p:nvPr/>
        </p:nvSpPr>
        <p:spPr>
          <a:xfrm>
            <a:off x="993400" y="2262225"/>
            <a:ext cx="1765799" cy="2336400"/>
          </a:xfrm>
          <a:prstGeom prst="rect">
            <a:avLst/>
          </a:prstGeom>
          <a:noFill/>
          <a:ln>
            <a:noFill/>
          </a:ln>
        </p:spPr>
        <p:txBody>
          <a:bodyPr anchorCtr="0" anchor="t" bIns="91425" lIns="91425" rIns="91425" tIns="91425">
            <a:noAutofit/>
          </a:bodyPr>
          <a:lstStyle/>
          <a:p>
            <a:pPr lvl="0" rtl="0">
              <a:lnSpc>
                <a:spcPct val="150000"/>
              </a:lnSpc>
              <a:spcBef>
                <a:spcPts val="0"/>
              </a:spcBef>
              <a:buNone/>
            </a:pPr>
            <a:r>
              <a:rPr b="1" lang="en" sz="1200">
                <a:solidFill>
                  <a:srgbClr val="333333"/>
                </a:solidFill>
                <a:highlight>
                  <a:srgbClr val="F9F2F4"/>
                </a:highlight>
                <a:latin typeface="Consolas"/>
                <a:ea typeface="Consolas"/>
                <a:cs typeface="Consolas"/>
                <a:sym typeface="Consolas"/>
              </a:rPr>
              <a:t>multiElement</a:t>
            </a:r>
          </a:p>
          <a:p>
            <a:pPr lvl="0" rtl="0">
              <a:lnSpc>
                <a:spcPct val="150000"/>
              </a:lnSpc>
              <a:spcBef>
                <a:spcPts val="0"/>
              </a:spcBef>
              <a:buNone/>
            </a:pPr>
            <a:r>
              <a:rPr b="1" lang="en" sz="1200">
                <a:solidFill>
                  <a:srgbClr val="333333"/>
                </a:solidFill>
                <a:highlight>
                  <a:srgbClr val="F9F2F4"/>
                </a:highlight>
                <a:latin typeface="Consolas"/>
                <a:ea typeface="Consolas"/>
                <a:cs typeface="Consolas"/>
                <a:sym typeface="Consolas"/>
              </a:rPr>
              <a:t>priority</a:t>
            </a:r>
          </a:p>
          <a:p>
            <a:pPr lvl="0" rtl="0">
              <a:lnSpc>
                <a:spcPct val="150000"/>
              </a:lnSpc>
              <a:spcBef>
                <a:spcPts val="0"/>
              </a:spcBef>
              <a:buNone/>
            </a:pPr>
            <a:r>
              <a:rPr b="1" lang="en" sz="1200">
                <a:solidFill>
                  <a:srgbClr val="333333"/>
                </a:solidFill>
                <a:highlight>
                  <a:srgbClr val="F9F2F4"/>
                </a:highlight>
                <a:latin typeface="Consolas"/>
                <a:ea typeface="Consolas"/>
                <a:cs typeface="Consolas"/>
                <a:sym typeface="Consolas"/>
              </a:rPr>
              <a:t>terminal</a:t>
            </a:r>
          </a:p>
          <a:p>
            <a:pPr lvl="0" rtl="0">
              <a:lnSpc>
                <a:spcPct val="150000"/>
              </a:lnSpc>
              <a:spcBef>
                <a:spcPts val="0"/>
              </a:spcBef>
              <a:buNone/>
            </a:pPr>
            <a:r>
              <a:rPr b="1" lang="en" sz="1200">
                <a:solidFill>
                  <a:srgbClr val="333333"/>
                </a:solidFill>
                <a:highlight>
                  <a:srgbClr val="F9F2F4"/>
                </a:highlight>
                <a:latin typeface="Consolas"/>
                <a:ea typeface="Consolas"/>
                <a:cs typeface="Consolas"/>
                <a:sym typeface="Consolas"/>
              </a:rPr>
              <a:t>scope</a:t>
            </a:r>
          </a:p>
          <a:p>
            <a:pPr lvl="0" rtl="0">
              <a:lnSpc>
                <a:spcPct val="150000"/>
              </a:lnSpc>
              <a:spcBef>
                <a:spcPts val="0"/>
              </a:spcBef>
              <a:buNone/>
            </a:pPr>
            <a:r>
              <a:rPr b="1" lang="en" sz="1200">
                <a:solidFill>
                  <a:srgbClr val="333333"/>
                </a:solidFill>
                <a:highlight>
                  <a:srgbClr val="F9F2F4"/>
                </a:highlight>
                <a:latin typeface="Consolas"/>
                <a:ea typeface="Consolas"/>
                <a:cs typeface="Consolas"/>
                <a:sym typeface="Consolas"/>
              </a:rPr>
              <a:t>bindToController</a:t>
            </a:r>
          </a:p>
          <a:p>
            <a:pPr lvl="0" rtl="0">
              <a:lnSpc>
                <a:spcPct val="150000"/>
              </a:lnSpc>
              <a:spcBef>
                <a:spcPts val="0"/>
              </a:spcBef>
              <a:buNone/>
            </a:pPr>
            <a:r>
              <a:rPr b="1" lang="en" sz="1200">
                <a:solidFill>
                  <a:srgbClr val="333333"/>
                </a:solidFill>
                <a:highlight>
                  <a:srgbClr val="F9F2F4"/>
                </a:highlight>
                <a:latin typeface="Consolas"/>
                <a:ea typeface="Consolas"/>
                <a:cs typeface="Consolas"/>
                <a:sym typeface="Consolas"/>
              </a:rPr>
              <a:t>controller</a:t>
            </a:r>
          </a:p>
          <a:p>
            <a:pPr lvl="0" rtl="0">
              <a:lnSpc>
                <a:spcPct val="150000"/>
              </a:lnSpc>
              <a:spcBef>
                <a:spcPts val="0"/>
              </a:spcBef>
              <a:buNone/>
            </a:pPr>
            <a:r>
              <a:rPr b="1" lang="en" sz="1200">
                <a:solidFill>
                  <a:srgbClr val="333333"/>
                </a:solidFill>
                <a:highlight>
                  <a:srgbClr val="F9F2F4"/>
                </a:highlight>
                <a:latin typeface="Consolas"/>
                <a:ea typeface="Consolas"/>
                <a:cs typeface="Consolas"/>
                <a:sym typeface="Consolas"/>
              </a:rPr>
              <a:t>require</a:t>
            </a:r>
          </a:p>
          <a:p>
            <a:pPr lvl="0" rtl="0">
              <a:lnSpc>
                <a:spcPct val="150000"/>
              </a:lnSpc>
              <a:spcBef>
                <a:spcPts val="0"/>
              </a:spcBef>
              <a:buNone/>
            </a:pPr>
            <a:r>
              <a:rPr b="1" lang="en" sz="1200">
                <a:solidFill>
                  <a:srgbClr val="333333"/>
                </a:solidFill>
                <a:highlight>
                  <a:srgbClr val="F9F2F4"/>
                </a:highlight>
                <a:latin typeface="Consolas"/>
                <a:ea typeface="Consolas"/>
                <a:cs typeface="Consolas"/>
                <a:sym typeface="Consolas"/>
              </a:rPr>
              <a:t>controllerAs</a:t>
            </a:r>
          </a:p>
        </p:txBody>
      </p:sp>
      <p:sp>
        <p:nvSpPr>
          <p:cNvPr id="1334" name="Shape 1334"/>
          <p:cNvSpPr txBox="1"/>
          <p:nvPr/>
        </p:nvSpPr>
        <p:spPr>
          <a:xfrm>
            <a:off x="3965200" y="2262225"/>
            <a:ext cx="1765799" cy="2336400"/>
          </a:xfrm>
          <a:prstGeom prst="rect">
            <a:avLst/>
          </a:prstGeom>
          <a:noFill/>
          <a:ln>
            <a:noFill/>
          </a:ln>
        </p:spPr>
        <p:txBody>
          <a:bodyPr anchorCtr="0" anchor="t" bIns="91425" lIns="91425" rIns="91425" tIns="91425">
            <a:noAutofit/>
          </a:bodyPr>
          <a:lstStyle/>
          <a:p>
            <a:pPr lvl="0" rtl="0">
              <a:lnSpc>
                <a:spcPct val="150000"/>
              </a:lnSpc>
              <a:spcBef>
                <a:spcPts val="0"/>
              </a:spcBef>
              <a:buNone/>
            </a:pPr>
            <a:r>
              <a:rPr b="1" lang="en" sz="1200">
                <a:solidFill>
                  <a:srgbClr val="333333"/>
                </a:solidFill>
                <a:highlight>
                  <a:srgbClr val="F9F2F4"/>
                </a:highlight>
                <a:latin typeface="Consolas"/>
                <a:ea typeface="Consolas"/>
                <a:cs typeface="Consolas"/>
                <a:sym typeface="Consolas"/>
              </a:rPr>
              <a:t>restrict</a:t>
            </a:r>
          </a:p>
          <a:p>
            <a:pPr lvl="0" rtl="0">
              <a:lnSpc>
                <a:spcPct val="150000"/>
              </a:lnSpc>
              <a:spcBef>
                <a:spcPts val="0"/>
              </a:spcBef>
              <a:buNone/>
            </a:pPr>
            <a:r>
              <a:rPr b="1" lang="en" sz="1200">
                <a:solidFill>
                  <a:srgbClr val="333333"/>
                </a:solidFill>
                <a:highlight>
                  <a:srgbClr val="F9F2F4"/>
                </a:highlight>
                <a:latin typeface="Consolas"/>
                <a:ea typeface="Consolas"/>
                <a:cs typeface="Consolas"/>
                <a:sym typeface="Consolas"/>
              </a:rPr>
              <a:t>templateNamespace</a:t>
            </a:r>
          </a:p>
          <a:p>
            <a:pPr lvl="0" rtl="0">
              <a:lnSpc>
                <a:spcPct val="150000"/>
              </a:lnSpc>
              <a:spcBef>
                <a:spcPts val="0"/>
              </a:spcBef>
              <a:buNone/>
            </a:pPr>
            <a:r>
              <a:rPr b="1" lang="en" sz="1200">
                <a:solidFill>
                  <a:srgbClr val="333333"/>
                </a:solidFill>
                <a:highlight>
                  <a:srgbClr val="F9F2F4"/>
                </a:highlight>
                <a:latin typeface="Consolas"/>
                <a:ea typeface="Consolas"/>
                <a:cs typeface="Consolas"/>
                <a:sym typeface="Consolas"/>
              </a:rPr>
              <a:t>template</a:t>
            </a:r>
          </a:p>
          <a:p>
            <a:pPr lvl="0" rtl="0">
              <a:lnSpc>
                <a:spcPct val="150000"/>
              </a:lnSpc>
              <a:spcBef>
                <a:spcPts val="0"/>
              </a:spcBef>
              <a:buNone/>
            </a:pPr>
            <a:r>
              <a:rPr b="1" lang="en" sz="1200">
                <a:solidFill>
                  <a:srgbClr val="333333"/>
                </a:solidFill>
                <a:highlight>
                  <a:srgbClr val="F9F2F4"/>
                </a:highlight>
                <a:latin typeface="Consolas"/>
                <a:ea typeface="Consolas"/>
                <a:cs typeface="Consolas"/>
                <a:sym typeface="Consolas"/>
              </a:rPr>
              <a:t>templateUrl</a:t>
            </a:r>
          </a:p>
          <a:p>
            <a:pPr lvl="0" rtl="0">
              <a:lnSpc>
                <a:spcPct val="150000"/>
              </a:lnSpc>
              <a:spcBef>
                <a:spcPts val="0"/>
              </a:spcBef>
              <a:buNone/>
            </a:pPr>
            <a:r>
              <a:rPr b="1" lang="en" sz="1200">
                <a:solidFill>
                  <a:srgbClr val="333333"/>
                </a:solidFill>
                <a:highlight>
                  <a:srgbClr val="F9F2F4"/>
                </a:highlight>
                <a:latin typeface="Consolas"/>
                <a:ea typeface="Consolas"/>
                <a:cs typeface="Consolas"/>
                <a:sym typeface="Consolas"/>
              </a:rPr>
              <a:t>replace</a:t>
            </a:r>
          </a:p>
          <a:p>
            <a:pPr lvl="0" rtl="0">
              <a:lnSpc>
                <a:spcPct val="150000"/>
              </a:lnSpc>
              <a:spcBef>
                <a:spcPts val="0"/>
              </a:spcBef>
              <a:buNone/>
            </a:pPr>
            <a:r>
              <a:rPr b="1" lang="en" sz="1200">
                <a:solidFill>
                  <a:srgbClr val="333333"/>
                </a:solidFill>
                <a:highlight>
                  <a:srgbClr val="F9F2F4"/>
                </a:highlight>
                <a:latin typeface="Consolas"/>
                <a:ea typeface="Consolas"/>
                <a:cs typeface="Consolas"/>
                <a:sym typeface="Consolas"/>
              </a:rPr>
              <a:t>transclude</a:t>
            </a:r>
          </a:p>
          <a:p>
            <a:pPr lvl="0" rtl="0">
              <a:lnSpc>
                <a:spcPct val="150000"/>
              </a:lnSpc>
              <a:spcBef>
                <a:spcPts val="0"/>
              </a:spcBef>
              <a:buNone/>
            </a:pPr>
            <a:r>
              <a:rPr b="1" lang="en" sz="1200">
                <a:solidFill>
                  <a:srgbClr val="333333"/>
                </a:solidFill>
                <a:highlight>
                  <a:srgbClr val="F9F2F4"/>
                </a:highlight>
                <a:latin typeface="Consolas"/>
                <a:ea typeface="Consolas"/>
                <a:cs typeface="Consolas"/>
                <a:sym typeface="Consolas"/>
              </a:rPr>
              <a:t>compile</a:t>
            </a:r>
          </a:p>
          <a:p>
            <a:pPr lvl="0" rtl="0">
              <a:lnSpc>
                <a:spcPct val="150000"/>
              </a:lnSpc>
              <a:spcBef>
                <a:spcPts val="0"/>
              </a:spcBef>
              <a:buNone/>
            </a:pPr>
            <a:r>
              <a:rPr b="1" lang="en" sz="1200">
                <a:solidFill>
                  <a:srgbClr val="333333"/>
                </a:solidFill>
                <a:highlight>
                  <a:srgbClr val="F9F2F4"/>
                </a:highlight>
                <a:latin typeface="Consolas"/>
                <a:ea typeface="Consolas"/>
                <a:cs typeface="Consolas"/>
                <a:sym typeface="Consolas"/>
              </a:rPr>
              <a:t>link</a:t>
            </a:r>
          </a:p>
        </p:txBody>
      </p:sp>
    </p:spTree>
  </p:cSld>
  <p:clrMapOvr>
    <a:masterClrMapping/>
  </p:clrMapOvr>
  <p:transition spd="slow">
    <p:cut/>
  </p:transition>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DDC39"/>
        </a:solidFill>
      </p:bgPr>
    </p:bg>
    <p:spTree>
      <p:nvGrpSpPr>
        <p:cNvPr id="1338" name="Shape 1338"/>
        <p:cNvGrpSpPr/>
        <p:nvPr/>
      </p:nvGrpSpPr>
      <p:grpSpPr>
        <a:xfrm>
          <a:off x="0" y="0"/>
          <a:ext cx="0" cy="0"/>
          <a:chOff x="0" y="0"/>
          <a:chExt cx="0" cy="0"/>
        </a:xfrm>
      </p:grpSpPr>
      <p:sp>
        <p:nvSpPr>
          <p:cNvPr id="1339" name="Shape 1339"/>
          <p:cNvSpPr txBox="1"/>
          <p:nvPr/>
        </p:nvSpPr>
        <p:spPr>
          <a:xfrm>
            <a:off x="688600" y="1860825"/>
            <a:ext cx="5586900" cy="2600999"/>
          </a:xfrm>
          <a:prstGeom prst="rect">
            <a:avLst/>
          </a:prstGeom>
          <a:noFill/>
          <a:ln>
            <a:noFill/>
          </a:ln>
        </p:spPr>
        <p:txBody>
          <a:bodyPr anchorCtr="0" anchor="t" bIns="91425" lIns="91425" rIns="91425" tIns="91425">
            <a:noAutofit/>
          </a:bodyPr>
          <a:lstStyle/>
          <a:p>
            <a:pPr indent="0" lvl="0" marL="0" rtl="0">
              <a:lnSpc>
                <a:spcPct val="115000"/>
              </a:lnSpc>
              <a:spcBef>
                <a:spcPts val="600"/>
              </a:spcBef>
              <a:spcAft>
                <a:spcPts val="1000"/>
              </a:spcAft>
              <a:buNone/>
            </a:pPr>
            <a:r>
              <a:rPr b="1" lang="en">
                <a:solidFill>
                  <a:srgbClr val="999999"/>
                </a:solidFill>
                <a:latin typeface="Karla"/>
                <a:ea typeface="Karla"/>
                <a:cs typeface="Karla"/>
                <a:sym typeface="Karla"/>
              </a:rPr>
              <a:t>Priority is used to specify order in which directive is being compiled.</a:t>
            </a:r>
          </a:p>
          <a:p>
            <a:pPr indent="0" lvl="0" marL="0" rtl="0">
              <a:lnSpc>
                <a:spcPct val="115000"/>
              </a:lnSpc>
              <a:spcBef>
                <a:spcPts val="600"/>
              </a:spcBef>
              <a:spcAft>
                <a:spcPts val="1000"/>
              </a:spcAft>
              <a:buNone/>
            </a:pPr>
            <a:r>
              <a:rPr b="1" lang="en">
                <a:solidFill>
                  <a:srgbClr val="999999"/>
                </a:solidFill>
                <a:latin typeface="Karla"/>
                <a:ea typeface="Karla"/>
                <a:cs typeface="Karla"/>
                <a:sym typeface="Karla"/>
              </a:rPr>
              <a:t>When there are multiple directives applied to the same element, directives with greater numerical priority are compiled first.</a:t>
            </a:r>
          </a:p>
          <a:p>
            <a:pPr indent="0" lvl="0" marL="0" rtl="0">
              <a:lnSpc>
                <a:spcPct val="115000"/>
              </a:lnSpc>
              <a:spcBef>
                <a:spcPts val="600"/>
              </a:spcBef>
              <a:spcAft>
                <a:spcPts val="1000"/>
              </a:spcAft>
              <a:buNone/>
            </a:pPr>
            <a:r>
              <a:rPr b="1" lang="en">
                <a:solidFill>
                  <a:srgbClr val="999999"/>
                </a:solidFill>
                <a:latin typeface="Karla"/>
                <a:ea typeface="Karla"/>
                <a:cs typeface="Karla"/>
                <a:sym typeface="Karla"/>
              </a:rPr>
              <a:t>The compilation order of directives with the same priority is undefined.</a:t>
            </a:r>
          </a:p>
          <a:p>
            <a:pPr lvl="0" rtl="0">
              <a:lnSpc>
                <a:spcPct val="115000"/>
              </a:lnSpc>
              <a:spcBef>
                <a:spcPts val="600"/>
              </a:spcBef>
              <a:spcAft>
                <a:spcPts val="1000"/>
              </a:spcAft>
              <a:buClr>
                <a:schemeClr val="dk1"/>
              </a:buClr>
              <a:buFont typeface="Arial"/>
              <a:buNone/>
            </a:pPr>
            <a:r>
              <a:rPr b="1" lang="en">
                <a:solidFill>
                  <a:srgbClr val="999999"/>
                </a:solidFill>
                <a:latin typeface="Karla"/>
                <a:ea typeface="Karla"/>
                <a:cs typeface="Karla"/>
                <a:sym typeface="Karla"/>
              </a:rPr>
              <a:t>By default </a:t>
            </a:r>
            <a:r>
              <a:rPr b="1" lang="en">
                <a:solidFill>
                  <a:srgbClr val="E91E63"/>
                </a:solidFill>
                <a:latin typeface="Karla"/>
                <a:ea typeface="Karla"/>
                <a:cs typeface="Karla"/>
                <a:sym typeface="Karla"/>
              </a:rPr>
              <a:t>priority</a:t>
            </a:r>
            <a:r>
              <a:rPr b="1" lang="en">
                <a:solidFill>
                  <a:schemeClr val="accent1"/>
                </a:solidFill>
                <a:latin typeface="Karla"/>
                <a:ea typeface="Karla"/>
                <a:cs typeface="Karla"/>
                <a:sym typeface="Karla"/>
              </a:rPr>
              <a:t>: 0</a:t>
            </a:r>
            <a:r>
              <a:rPr b="1" lang="en">
                <a:solidFill>
                  <a:srgbClr val="999999"/>
                </a:solidFill>
                <a:latin typeface="Karla"/>
                <a:ea typeface="Karla"/>
                <a:cs typeface="Karla"/>
                <a:sym typeface="Karla"/>
              </a:rPr>
              <a:t>.</a:t>
            </a:r>
          </a:p>
        </p:txBody>
      </p:sp>
      <p:sp>
        <p:nvSpPr>
          <p:cNvPr id="1340" name="Shape 1340"/>
          <p:cNvSpPr txBox="1"/>
          <p:nvPr>
            <p:ph type="title"/>
          </p:nvPr>
        </p:nvSpPr>
        <p:spPr>
          <a:xfrm>
            <a:off x="1129800" y="589100"/>
            <a:ext cx="5833799" cy="409500"/>
          </a:xfrm>
          <a:prstGeom prst="rect">
            <a:avLst/>
          </a:prstGeom>
        </p:spPr>
        <p:txBody>
          <a:bodyPr anchorCtr="0" anchor="b" bIns="91425" lIns="91425" rIns="91425" tIns="91425">
            <a:noAutofit/>
          </a:bodyPr>
          <a:lstStyle/>
          <a:p>
            <a:pPr lvl="0" rtl="0">
              <a:spcBef>
                <a:spcPts val="0"/>
              </a:spcBef>
              <a:buNone/>
            </a:pPr>
            <a:r>
              <a:rPr lang="en" sz="2400"/>
              <a:t>priority</a:t>
            </a:r>
          </a:p>
        </p:txBody>
      </p:sp>
      <p:sp>
        <p:nvSpPr>
          <p:cNvPr id="1341" name="Shape 1341"/>
          <p:cNvSpPr txBox="1"/>
          <p:nvPr/>
        </p:nvSpPr>
        <p:spPr>
          <a:xfrm>
            <a:off x="688600" y="971550"/>
            <a:ext cx="5627099" cy="489300"/>
          </a:xfrm>
          <a:prstGeom prst="rect">
            <a:avLst/>
          </a:prstGeom>
          <a:noFill/>
          <a:ln>
            <a:noFill/>
          </a:ln>
        </p:spPr>
        <p:txBody>
          <a:bodyPr anchorCtr="0" anchor="t" bIns="91425" lIns="91425" rIns="91425" tIns="91425">
            <a:noAutofit/>
          </a:bodyPr>
          <a:lstStyle/>
          <a:p>
            <a:pPr lvl="0" rtl="0">
              <a:spcBef>
                <a:spcPts val="0"/>
              </a:spcBef>
              <a:buNone/>
            </a:pPr>
            <a:r>
              <a:rPr lang="en" sz="1100" u="sng">
                <a:solidFill>
                  <a:schemeClr val="hlink"/>
                </a:solidFill>
                <a:latin typeface="Karla"/>
                <a:ea typeface="Karla"/>
                <a:cs typeface="Karla"/>
                <a:sym typeface="Karla"/>
                <a:hlinkClick r:id="rId3"/>
              </a:rPr>
              <a:t>https://github.com/bhovhannes/trainings/blob/master/angular/examples/15-directives/priority.html</a:t>
            </a:r>
          </a:p>
        </p:txBody>
      </p:sp>
      <p:grpSp>
        <p:nvGrpSpPr>
          <p:cNvPr id="1342" name="Shape 1342"/>
          <p:cNvGrpSpPr/>
          <p:nvPr/>
        </p:nvGrpSpPr>
        <p:grpSpPr>
          <a:xfrm>
            <a:off x="764799" y="567117"/>
            <a:ext cx="304008" cy="326513"/>
            <a:chOff x="616425" y="2329600"/>
            <a:chExt cx="361700" cy="388475"/>
          </a:xfrm>
        </p:grpSpPr>
        <p:sp>
          <p:nvSpPr>
            <p:cNvPr id="1343" name="Shape 1343"/>
            <p:cNvSpPr/>
            <p:nvPr/>
          </p:nvSpPr>
          <p:spPr>
            <a:xfrm>
              <a:off x="616425" y="2329600"/>
              <a:ext cx="361700" cy="388475"/>
            </a:xfrm>
            <a:custGeom>
              <a:pathLst>
                <a:path extrusionOk="0" fill="none" h="15539" w="14468">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44" name="Shape 1344"/>
            <p:cNvSpPr/>
            <p:nvPr/>
          </p:nvSpPr>
          <p:spPr>
            <a:xfrm>
              <a:off x="704725" y="2545750"/>
              <a:ext cx="185125" cy="25"/>
            </a:xfrm>
            <a:custGeom>
              <a:pathLst>
                <a:path extrusionOk="0" fill="none" h="1" w="7405">
                  <a:moveTo>
                    <a:pt x="7404" y="0"/>
                  </a:moveTo>
                  <a:lnTo>
                    <a:pt x="0" y="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45" name="Shape 1345"/>
            <p:cNvSpPr/>
            <p:nvPr/>
          </p:nvSpPr>
          <p:spPr>
            <a:xfrm>
              <a:off x="811875" y="2626125"/>
              <a:ext cx="31075" cy="31075"/>
            </a:xfrm>
            <a:custGeom>
              <a:pathLst>
                <a:path extrusionOk="0" fill="none" h="1243" w="1243">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46" name="Shape 1346"/>
            <p:cNvSpPr/>
            <p:nvPr/>
          </p:nvSpPr>
          <p:spPr>
            <a:xfrm>
              <a:off x="751000" y="2568275"/>
              <a:ext cx="54200" cy="53600"/>
            </a:xfrm>
            <a:custGeom>
              <a:pathLst>
                <a:path extrusionOk="0" fill="none" h="2144" w="2168">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47" name="Shape 1347"/>
            <p:cNvSpPr/>
            <p:nvPr/>
          </p:nvSpPr>
          <p:spPr>
            <a:xfrm>
              <a:off x="769875" y="2662650"/>
              <a:ext cx="23775" cy="23775"/>
            </a:xfrm>
            <a:custGeom>
              <a:pathLst>
                <a:path extrusionOk="0" fill="none" h="951" w="951">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48" name="Shape 1348"/>
            <p:cNvSpPr/>
            <p:nvPr/>
          </p:nvSpPr>
          <p:spPr>
            <a:xfrm>
              <a:off x="799700" y="2503125"/>
              <a:ext cx="24375" cy="23775"/>
            </a:xfrm>
            <a:custGeom>
              <a:pathLst>
                <a:path extrusionOk="0" fill="none" h="951" w="975">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49" name="Shape 1349"/>
            <p:cNvSpPr/>
            <p:nvPr/>
          </p:nvSpPr>
          <p:spPr>
            <a:xfrm>
              <a:off x="766825" y="2388050"/>
              <a:ext cx="60925" cy="25"/>
            </a:xfrm>
            <a:custGeom>
              <a:pathLst>
                <a:path extrusionOk="0" fill="none" h="1" w="2437">
                  <a:moveTo>
                    <a:pt x="2436" y="0"/>
                  </a:moveTo>
                  <a:lnTo>
                    <a:pt x="1" y="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50" name="Shape 1350"/>
            <p:cNvSpPr/>
            <p:nvPr/>
          </p:nvSpPr>
          <p:spPr>
            <a:xfrm>
              <a:off x="769875" y="2456250"/>
              <a:ext cx="31075" cy="31075"/>
            </a:xfrm>
            <a:custGeom>
              <a:pathLst>
                <a:path extrusionOk="0" fill="none" h="1243" w="1243">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transition spd="slow">
    <p:cut/>
  </p:transition>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DDC39"/>
        </a:solidFill>
      </p:bgPr>
    </p:bg>
    <p:spTree>
      <p:nvGrpSpPr>
        <p:cNvPr id="1354" name="Shape 1354"/>
        <p:cNvGrpSpPr/>
        <p:nvPr/>
      </p:nvGrpSpPr>
      <p:grpSpPr>
        <a:xfrm>
          <a:off x="0" y="0"/>
          <a:ext cx="0" cy="0"/>
          <a:chOff x="0" y="0"/>
          <a:chExt cx="0" cy="0"/>
        </a:xfrm>
      </p:grpSpPr>
      <p:sp>
        <p:nvSpPr>
          <p:cNvPr id="1355" name="Shape 1355"/>
          <p:cNvSpPr txBox="1"/>
          <p:nvPr/>
        </p:nvSpPr>
        <p:spPr>
          <a:xfrm>
            <a:off x="688600" y="1860825"/>
            <a:ext cx="5586900" cy="1981199"/>
          </a:xfrm>
          <a:prstGeom prst="rect">
            <a:avLst/>
          </a:prstGeom>
          <a:noFill/>
          <a:ln>
            <a:noFill/>
          </a:ln>
        </p:spPr>
        <p:txBody>
          <a:bodyPr anchorCtr="0" anchor="t" bIns="91425" lIns="91425" rIns="91425" tIns="91425">
            <a:noAutofit/>
          </a:bodyPr>
          <a:lstStyle/>
          <a:p>
            <a:pPr indent="0" lvl="0" marL="0" rtl="0">
              <a:lnSpc>
                <a:spcPct val="115000"/>
              </a:lnSpc>
              <a:spcBef>
                <a:spcPts val="600"/>
              </a:spcBef>
              <a:spcAft>
                <a:spcPts val="1000"/>
              </a:spcAft>
              <a:buNone/>
            </a:pPr>
            <a:r>
              <a:rPr b="1" lang="en">
                <a:solidFill>
                  <a:srgbClr val="999999"/>
                </a:solidFill>
                <a:latin typeface="Karla"/>
                <a:ea typeface="Karla"/>
                <a:cs typeface="Karla"/>
                <a:sym typeface="Karla"/>
              </a:rPr>
              <a:t>Terminal option is used when you need to prevent compilation of other directives applied to the same element.</a:t>
            </a:r>
          </a:p>
          <a:p>
            <a:pPr indent="0" lvl="0" marL="0" rtl="0">
              <a:lnSpc>
                <a:spcPct val="115000"/>
              </a:lnSpc>
              <a:spcBef>
                <a:spcPts val="600"/>
              </a:spcBef>
              <a:spcAft>
                <a:spcPts val="1000"/>
              </a:spcAft>
              <a:buNone/>
            </a:pPr>
            <a:r>
              <a:rPr b="1" lang="en">
                <a:solidFill>
                  <a:srgbClr val="999999"/>
                </a:solidFill>
                <a:latin typeface="Karla"/>
                <a:ea typeface="Karla"/>
                <a:cs typeface="Karla"/>
                <a:sym typeface="Karla"/>
              </a:rPr>
              <a:t>When there are multiple directives applied to the same element, directives with numerical priority less than that of terminal directives are skipped.</a:t>
            </a:r>
          </a:p>
          <a:p>
            <a:pPr lvl="0" rtl="0">
              <a:lnSpc>
                <a:spcPct val="115000"/>
              </a:lnSpc>
              <a:spcBef>
                <a:spcPts val="600"/>
              </a:spcBef>
              <a:spcAft>
                <a:spcPts val="1000"/>
              </a:spcAft>
              <a:buNone/>
            </a:pPr>
            <a:r>
              <a:rPr b="1" lang="en">
                <a:solidFill>
                  <a:srgbClr val="999999"/>
                </a:solidFill>
                <a:latin typeface="Karla"/>
                <a:ea typeface="Karla"/>
                <a:cs typeface="Karla"/>
                <a:sym typeface="Karla"/>
              </a:rPr>
              <a:t>By default </a:t>
            </a:r>
            <a:r>
              <a:rPr b="1" lang="en">
                <a:solidFill>
                  <a:srgbClr val="E91E63"/>
                </a:solidFill>
                <a:latin typeface="Karla"/>
                <a:ea typeface="Karla"/>
                <a:cs typeface="Karla"/>
                <a:sym typeface="Karla"/>
              </a:rPr>
              <a:t>terminal</a:t>
            </a:r>
            <a:r>
              <a:rPr b="1" lang="en">
                <a:solidFill>
                  <a:schemeClr val="accent1"/>
                </a:solidFill>
                <a:latin typeface="Karla"/>
                <a:ea typeface="Karla"/>
                <a:cs typeface="Karla"/>
                <a:sym typeface="Karla"/>
              </a:rPr>
              <a:t>: false</a:t>
            </a:r>
            <a:r>
              <a:rPr b="1" lang="en">
                <a:solidFill>
                  <a:srgbClr val="999999"/>
                </a:solidFill>
                <a:latin typeface="Karla"/>
                <a:ea typeface="Karla"/>
                <a:cs typeface="Karla"/>
                <a:sym typeface="Karla"/>
              </a:rPr>
              <a:t>.</a:t>
            </a:r>
          </a:p>
        </p:txBody>
      </p:sp>
      <p:sp>
        <p:nvSpPr>
          <p:cNvPr id="1356" name="Shape 1356"/>
          <p:cNvSpPr txBox="1"/>
          <p:nvPr>
            <p:ph type="title"/>
          </p:nvPr>
        </p:nvSpPr>
        <p:spPr>
          <a:xfrm>
            <a:off x="1129800" y="589100"/>
            <a:ext cx="5833799" cy="409500"/>
          </a:xfrm>
          <a:prstGeom prst="rect">
            <a:avLst/>
          </a:prstGeom>
        </p:spPr>
        <p:txBody>
          <a:bodyPr anchorCtr="0" anchor="b" bIns="91425" lIns="91425" rIns="91425" tIns="91425">
            <a:noAutofit/>
          </a:bodyPr>
          <a:lstStyle/>
          <a:p>
            <a:pPr lvl="0" rtl="0">
              <a:spcBef>
                <a:spcPts val="0"/>
              </a:spcBef>
              <a:buNone/>
            </a:pPr>
            <a:r>
              <a:rPr lang="en" sz="2400"/>
              <a:t>terminal</a:t>
            </a:r>
          </a:p>
        </p:txBody>
      </p:sp>
      <p:sp>
        <p:nvSpPr>
          <p:cNvPr id="1357" name="Shape 1357"/>
          <p:cNvSpPr txBox="1"/>
          <p:nvPr/>
        </p:nvSpPr>
        <p:spPr>
          <a:xfrm>
            <a:off x="688600" y="971550"/>
            <a:ext cx="5627099" cy="489300"/>
          </a:xfrm>
          <a:prstGeom prst="rect">
            <a:avLst/>
          </a:prstGeom>
          <a:noFill/>
          <a:ln>
            <a:noFill/>
          </a:ln>
        </p:spPr>
        <p:txBody>
          <a:bodyPr anchorCtr="0" anchor="t" bIns="91425" lIns="91425" rIns="91425" tIns="91425">
            <a:noAutofit/>
          </a:bodyPr>
          <a:lstStyle/>
          <a:p>
            <a:pPr lvl="0" rtl="0">
              <a:spcBef>
                <a:spcPts val="0"/>
              </a:spcBef>
              <a:buNone/>
            </a:pPr>
            <a:r>
              <a:rPr lang="en" sz="1100" u="sng">
                <a:solidFill>
                  <a:schemeClr val="hlink"/>
                </a:solidFill>
                <a:latin typeface="Karla"/>
                <a:ea typeface="Karla"/>
                <a:cs typeface="Karla"/>
                <a:sym typeface="Karla"/>
                <a:hlinkClick r:id="rId3"/>
              </a:rPr>
              <a:t>https://github.com/bhovhannes/trainings/blob/master/angular/examples/15-directives/terminal.html</a:t>
            </a:r>
          </a:p>
        </p:txBody>
      </p:sp>
      <p:grpSp>
        <p:nvGrpSpPr>
          <p:cNvPr id="1358" name="Shape 1358"/>
          <p:cNvGrpSpPr/>
          <p:nvPr/>
        </p:nvGrpSpPr>
        <p:grpSpPr>
          <a:xfrm>
            <a:off x="764799" y="567117"/>
            <a:ext cx="304008" cy="326513"/>
            <a:chOff x="616425" y="2329600"/>
            <a:chExt cx="361700" cy="388475"/>
          </a:xfrm>
        </p:grpSpPr>
        <p:sp>
          <p:nvSpPr>
            <p:cNvPr id="1359" name="Shape 1359"/>
            <p:cNvSpPr/>
            <p:nvPr/>
          </p:nvSpPr>
          <p:spPr>
            <a:xfrm>
              <a:off x="616425" y="2329600"/>
              <a:ext cx="361700" cy="388475"/>
            </a:xfrm>
            <a:custGeom>
              <a:pathLst>
                <a:path extrusionOk="0" fill="none" h="15539" w="14468">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60" name="Shape 1360"/>
            <p:cNvSpPr/>
            <p:nvPr/>
          </p:nvSpPr>
          <p:spPr>
            <a:xfrm>
              <a:off x="704725" y="2545750"/>
              <a:ext cx="185125" cy="25"/>
            </a:xfrm>
            <a:custGeom>
              <a:pathLst>
                <a:path extrusionOk="0" fill="none" h="1" w="7405">
                  <a:moveTo>
                    <a:pt x="7404" y="0"/>
                  </a:moveTo>
                  <a:lnTo>
                    <a:pt x="0" y="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61" name="Shape 1361"/>
            <p:cNvSpPr/>
            <p:nvPr/>
          </p:nvSpPr>
          <p:spPr>
            <a:xfrm>
              <a:off x="811875" y="2626125"/>
              <a:ext cx="31075" cy="31075"/>
            </a:xfrm>
            <a:custGeom>
              <a:pathLst>
                <a:path extrusionOk="0" fill="none" h="1243" w="1243">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62" name="Shape 1362"/>
            <p:cNvSpPr/>
            <p:nvPr/>
          </p:nvSpPr>
          <p:spPr>
            <a:xfrm>
              <a:off x="751000" y="2568275"/>
              <a:ext cx="54200" cy="53600"/>
            </a:xfrm>
            <a:custGeom>
              <a:pathLst>
                <a:path extrusionOk="0" fill="none" h="2144" w="2168">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63" name="Shape 1363"/>
            <p:cNvSpPr/>
            <p:nvPr/>
          </p:nvSpPr>
          <p:spPr>
            <a:xfrm>
              <a:off x="769875" y="2662650"/>
              <a:ext cx="23775" cy="23775"/>
            </a:xfrm>
            <a:custGeom>
              <a:pathLst>
                <a:path extrusionOk="0" fill="none" h="951" w="951">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64" name="Shape 1364"/>
            <p:cNvSpPr/>
            <p:nvPr/>
          </p:nvSpPr>
          <p:spPr>
            <a:xfrm>
              <a:off x="799700" y="2503125"/>
              <a:ext cx="24375" cy="23775"/>
            </a:xfrm>
            <a:custGeom>
              <a:pathLst>
                <a:path extrusionOk="0" fill="none" h="951" w="975">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65" name="Shape 1365"/>
            <p:cNvSpPr/>
            <p:nvPr/>
          </p:nvSpPr>
          <p:spPr>
            <a:xfrm>
              <a:off x="766825" y="2388050"/>
              <a:ext cx="60925" cy="25"/>
            </a:xfrm>
            <a:custGeom>
              <a:pathLst>
                <a:path extrusionOk="0" fill="none" h="1" w="2437">
                  <a:moveTo>
                    <a:pt x="2436" y="0"/>
                  </a:moveTo>
                  <a:lnTo>
                    <a:pt x="1" y="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66" name="Shape 1366"/>
            <p:cNvSpPr/>
            <p:nvPr/>
          </p:nvSpPr>
          <p:spPr>
            <a:xfrm>
              <a:off x="769875" y="2456250"/>
              <a:ext cx="31075" cy="31075"/>
            </a:xfrm>
            <a:custGeom>
              <a:pathLst>
                <a:path extrusionOk="0" fill="none" h="1243" w="1243">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transition spd="slow">
    <p:cut/>
  </p:transition>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DDC39"/>
        </a:solidFill>
      </p:bgPr>
    </p:bg>
    <p:spTree>
      <p:nvGrpSpPr>
        <p:cNvPr id="1370" name="Shape 1370"/>
        <p:cNvGrpSpPr/>
        <p:nvPr/>
      </p:nvGrpSpPr>
      <p:grpSpPr>
        <a:xfrm>
          <a:off x="0" y="0"/>
          <a:ext cx="0" cy="0"/>
          <a:chOff x="0" y="0"/>
          <a:chExt cx="0" cy="0"/>
        </a:xfrm>
      </p:grpSpPr>
      <p:sp>
        <p:nvSpPr>
          <p:cNvPr id="1371" name="Shape 1371"/>
          <p:cNvSpPr txBox="1"/>
          <p:nvPr/>
        </p:nvSpPr>
        <p:spPr>
          <a:xfrm>
            <a:off x="688600" y="1860825"/>
            <a:ext cx="5586900" cy="2202600"/>
          </a:xfrm>
          <a:prstGeom prst="rect">
            <a:avLst/>
          </a:prstGeom>
          <a:noFill/>
          <a:ln>
            <a:noFill/>
          </a:ln>
        </p:spPr>
        <p:txBody>
          <a:bodyPr anchorCtr="0" anchor="t" bIns="91425" lIns="91425" rIns="91425" tIns="91425">
            <a:noAutofit/>
          </a:bodyPr>
          <a:lstStyle/>
          <a:p>
            <a:pPr lvl="0" rtl="0">
              <a:lnSpc>
                <a:spcPct val="115000"/>
              </a:lnSpc>
              <a:spcBef>
                <a:spcPts val="600"/>
              </a:spcBef>
              <a:spcAft>
                <a:spcPts val="1000"/>
              </a:spcAft>
              <a:buNone/>
            </a:pPr>
            <a:r>
              <a:rPr b="1" lang="en">
                <a:solidFill>
                  <a:srgbClr val="999999"/>
                </a:solidFill>
                <a:latin typeface="Karla"/>
                <a:ea typeface="Karla"/>
                <a:cs typeface="Karla"/>
                <a:sym typeface="Karla"/>
              </a:rPr>
              <a:t>Scope option is used to specify how scope should be created for directive.</a:t>
            </a:r>
          </a:p>
          <a:p>
            <a:pPr lvl="0" rtl="0">
              <a:lnSpc>
                <a:spcPct val="115000"/>
              </a:lnSpc>
              <a:spcBef>
                <a:spcPts val="600"/>
              </a:spcBef>
              <a:spcAft>
                <a:spcPts val="1000"/>
              </a:spcAft>
              <a:buNone/>
            </a:pPr>
            <a:r>
              <a:rPr b="1" i="1" lang="en">
                <a:solidFill>
                  <a:srgbClr val="E91E63"/>
                </a:solidFill>
                <a:latin typeface="Karla"/>
                <a:ea typeface="Karla"/>
                <a:cs typeface="Karla"/>
                <a:sym typeface="Karla"/>
              </a:rPr>
              <a:t>scope</a:t>
            </a:r>
            <a:r>
              <a:rPr b="1" i="1" lang="en">
                <a:solidFill>
                  <a:schemeClr val="accent1"/>
                </a:solidFill>
                <a:latin typeface="Karla"/>
                <a:ea typeface="Karla"/>
                <a:cs typeface="Karla"/>
                <a:sym typeface="Karla"/>
              </a:rPr>
              <a:t>: true</a:t>
            </a:r>
            <a:r>
              <a:rPr b="1" lang="en">
                <a:solidFill>
                  <a:srgbClr val="999999"/>
                </a:solidFill>
                <a:latin typeface="Karla"/>
                <a:ea typeface="Karla"/>
                <a:cs typeface="Karla"/>
                <a:sym typeface="Karla"/>
              </a:rPr>
              <a:t> - prototypically inherited child scope will be created</a:t>
            </a:r>
          </a:p>
          <a:p>
            <a:pPr lvl="0" rtl="0">
              <a:lnSpc>
                <a:spcPct val="115000"/>
              </a:lnSpc>
              <a:spcBef>
                <a:spcPts val="600"/>
              </a:spcBef>
              <a:spcAft>
                <a:spcPts val="1000"/>
              </a:spcAft>
              <a:buNone/>
            </a:pPr>
            <a:r>
              <a:rPr b="1" i="1" lang="en">
                <a:solidFill>
                  <a:srgbClr val="E91E63"/>
                </a:solidFill>
                <a:latin typeface="Karla"/>
                <a:ea typeface="Karla"/>
                <a:cs typeface="Karla"/>
                <a:sym typeface="Karla"/>
              </a:rPr>
              <a:t>scope</a:t>
            </a:r>
            <a:r>
              <a:rPr b="1" i="1" lang="en">
                <a:solidFill>
                  <a:schemeClr val="accent1"/>
                </a:solidFill>
                <a:latin typeface="Karla"/>
                <a:ea typeface="Karla"/>
                <a:cs typeface="Karla"/>
                <a:sym typeface="Karla"/>
              </a:rPr>
              <a:t>: false</a:t>
            </a:r>
            <a:r>
              <a:rPr b="1" lang="en">
                <a:solidFill>
                  <a:srgbClr val="999999"/>
                </a:solidFill>
                <a:latin typeface="Karla"/>
                <a:ea typeface="Karla"/>
                <a:cs typeface="Karla"/>
                <a:sym typeface="Karla"/>
              </a:rPr>
              <a:t> - no scope will be created, directive will use first parent scope as its scope</a:t>
            </a:r>
          </a:p>
          <a:p>
            <a:pPr lvl="0" rtl="0">
              <a:lnSpc>
                <a:spcPct val="115000"/>
              </a:lnSpc>
              <a:spcBef>
                <a:spcPts val="600"/>
              </a:spcBef>
              <a:spcAft>
                <a:spcPts val="1000"/>
              </a:spcAft>
              <a:buNone/>
            </a:pPr>
            <a:r>
              <a:rPr b="1" i="1" lang="en">
                <a:solidFill>
                  <a:srgbClr val="E91E63"/>
                </a:solidFill>
                <a:latin typeface="Karla"/>
                <a:ea typeface="Karla"/>
                <a:cs typeface="Karla"/>
                <a:sym typeface="Karla"/>
              </a:rPr>
              <a:t>scope</a:t>
            </a:r>
            <a:r>
              <a:rPr b="1" i="1" lang="en">
                <a:solidFill>
                  <a:schemeClr val="accent1"/>
                </a:solidFill>
                <a:latin typeface="Karla"/>
                <a:ea typeface="Karla"/>
                <a:cs typeface="Karla"/>
                <a:sym typeface="Karla"/>
              </a:rPr>
              <a:t>: { }</a:t>
            </a:r>
            <a:r>
              <a:rPr b="1" lang="en">
                <a:solidFill>
                  <a:srgbClr val="999999"/>
                </a:solidFill>
                <a:latin typeface="Karla"/>
                <a:ea typeface="Karla"/>
                <a:cs typeface="Karla"/>
                <a:sym typeface="Karla"/>
              </a:rPr>
              <a:t> - a new isolated scope will be created</a:t>
            </a:r>
          </a:p>
        </p:txBody>
      </p:sp>
      <p:sp>
        <p:nvSpPr>
          <p:cNvPr id="1372" name="Shape 1372"/>
          <p:cNvSpPr txBox="1"/>
          <p:nvPr>
            <p:ph type="title"/>
          </p:nvPr>
        </p:nvSpPr>
        <p:spPr>
          <a:xfrm>
            <a:off x="1129800" y="589100"/>
            <a:ext cx="5833799" cy="409500"/>
          </a:xfrm>
          <a:prstGeom prst="rect">
            <a:avLst/>
          </a:prstGeom>
        </p:spPr>
        <p:txBody>
          <a:bodyPr anchorCtr="0" anchor="b" bIns="91425" lIns="91425" rIns="91425" tIns="91425">
            <a:noAutofit/>
          </a:bodyPr>
          <a:lstStyle/>
          <a:p>
            <a:pPr lvl="0" rtl="0">
              <a:spcBef>
                <a:spcPts val="0"/>
              </a:spcBef>
              <a:buNone/>
            </a:pPr>
            <a:r>
              <a:rPr lang="en" sz="2400"/>
              <a:t>scope</a:t>
            </a:r>
          </a:p>
        </p:txBody>
      </p:sp>
      <p:sp>
        <p:nvSpPr>
          <p:cNvPr id="1373" name="Shape 1373"/>
          <p:cNvSpPr txBox="1"/>
          <p:nvPr/>
        </p:nvSpPr>
        <p:spPr>
          <a:xfrm>
            <a:off x="688600" y="971550"/>
            <a:ext cx="5627099" cy="489300"/>
          </a:xfrm>
          <a:prstGeom prst="rect">
            <a:avLst/>
          </a:prstGeom>
          <a:noFill/>
          <a:ln>
            <a:noFill/>
          </a:ln>
        </p:spPr>
        <p:txBody>
          <a:bodyPr anchorCtr="0" anchor="t" bIns="91425" lIns="91425" rIns="91425" tIns="91425">
            <a:noAutofit/>
          </a:bodyPr>
          <a:lstStyle/>
          <a:p>
            <a:pPr lvl="0" rtl="0">
              <a:spcBef>
                <a:spcPts val="0"/>
              </a:spcBef>
              <a:buNone/>
            </a:pPr>
            <a:r>
              <a:rPr lang="en" sz="1100" u="sng">
                <a:solidFill>
                  <a:schemeClr val="hlink"/>
                </a:solidFill>
                <a:latin typeface="Karla"/>
                <a:ea typeface="Karla"/>
                <a:cs typeface="Karla"/>
                <a:sym typeface="Karla"/>
                <a:hlinkClick r:id="rId3"/>
              </a:rPr>
              <a:t>https://github.com/bhovhannes/trainings/blob/master/angular/examples/15-directives/scope.html</a:t>
            </a:r>
          </a:p>
        </p:txBody>
      </p:sp>
      <p:grpSp>
        <p:nvGrpSpPr>
          <p:cNvPr id="1374" name="Shape 1374"/>
          <p:cNvGrpSpPr/>
          <p:nvPr/>
        </p:nvGrpSpPr>
        <p:grpSpPr>
          <a:xfrm>
            <a:off x="764799" y="567117"/>
            <a:ext cx="304008" cy="326513"/>
            <a:chOff x="616425" y="2329600"/>
            <a:chExt cx="361700" cy="388475"/>
          </a:xfrm>
        </p:grpSpPr>
        <p:sp>
          <p:nvSpPr>
            <p:cNvPr id="1375" name="Shape 1375"/>
            <p:cNvSpPr/>
            <p:nvPr/>
          </p:nvSpPr>
          <p:spPr>
            <a:xfrm>
              <a:off x="616425" y="2329600"/>
              <a:ext cx="361700" cy="388475"/>
            </a:xfrm>
            <a:custGeom>
              <a:pathLst>
                <a:path extrusionOk="0" fill="none" h="15539" w="14468">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76" name="Shape 1376"/>
            <p:cNvSpPr/>
            <p:nvPr/>
          </p:nvSpPr>
          <p:spPr>
            <a:xfrm>
              <a:off x="704725" y="2545750"/>
              <a:ext cx="185125" cy="25"/>
            </a:xfrm>
            <a:custGeom>
              <a:pathLst>
                <a:path extrusionOk="0" fill="none" h="1" w="7405">
                  <a:moveTo>
                    <a:pt x="7404" y="0"/>
                  </a:moveTo>
                  <a:lnTo>
                    <a:pt x="0" y="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77" name="Shape 1377"/>
            <p:cNvSpPr/>
            <p:nvPr/>
          </p:nvSpPr>
          <p:spPr>
            <a:xfrm>
              <a:off x="811875" y="2626125"/>
              <a:ext cx="31075" cy="31075"/>
            </a:xfrm>
            <a:custGeom>
              <a:pathLst>
                <a:path extrusionOk="0" fill="none" h="1243" w="1243">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78" name="Shape 1378"/>
            <p:cNvSpPr/>
            <p:nvPr/>
          </p:nvSpPr>
          <p:spPr>
            <a:xfrm>
              <a:off x="751000" y="2568275"/>
              <a:ext cx="54200" cy="53600"/>
            </a:xfrm>
            <a:custGeom>
              <a:pathLst>
                <a:path extrusionOk="0" fill="none" h="2144" w="2168">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79" name="Shape 1379"/>
            <p:cNvSpPr/>
            <p:nvPr/>
          </p:nvSpPr>
          <p:spPr>
            <a:xfrm>
              <a:off x="769875" y="2662650"/>
              <a:ext cx="23775" cy="23775"/>
            </a:xfrm>
            <a:custGeom>
              <a:pathLst>
                <a:path extrusionOk="0" fill="none" h="951" w="951">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80" name="Shape 1380"/>
            <p:cNvSpPr/>
            <p:nvPr/>
          </p:nvSpPr>
          <p:spPr>
            <a:xfrm>
              <a:off x="799700" y="2503125"/>
              <a:ext cx="24375" cy="23775"/>
            </a:xfrm>
            <a:custGeom>
              <a:pathLst>
                <a:path extrusionOk="0" fill="none" h="951" w="975">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81" name="Shape 1381"/>
            <p:cNvSpPr/>
            <p:nvPr/>
          </p:nvSpPr>
          <p:spPr>
            <a:xfrm>
              <a:off x="766825" y="2388050"/>
              <a:ext cx="60925" cy="25"/>
            </a:xfrm>
            <a:custGeom>
              <a:pathLst>
                <a:path extrusionOk="0" fill="none" h="1" w="2437">
                  <a:moveTo>
                    <a:pt x="2436" y="0"/>
                  </a:moveTo>
                  <a:lnTo>
                    <a:pt x="1" y="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82" name="Shape 1382"/>
            <p:cNvSpPr/>
            <p:nvPr/>
          </p:nvSpPr>
          <p:spPr>
            <a:xfrm>
              <a:off x="769875" y="2456250"/>
              <a:ext cx="31075" cy="31075"/>
            </a:xfrm>
            <a:custGeom>
              <a:pathLst>
                <a:path extrusionOk="0" fill="none" h="1243" w="1243">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transition spd="slow">
    <p:cut/>
  </p:transition>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DDC39"/>
        </a:solidFill>
      </p:bgPr>
    </p:bg>
    <p:spTree>
      <p:nvGrpSpPr>
        <p:cNvPr id="1386" name="Shape 1386"/>
        <p:cNvGrpSpPr/>
        <p:nvPr/>
      </p:nvGrpSpPr>
      <p:grpSpPr>
        <a:xfrm>
          <a:off x="0" y="0"/>
          <a:ext cx="0" cy="0"/>
          <a:chOff x="0" y="0"/>
          <a:chExt cx="0" cy="0"/>
        </a:xfrm>
      </p:grpSpPr>
      <p:sp>
        <p:nvSpPr>
          <p:cNvPr id="1387" name="Shape 1387"/>
          <p:cNvSpPr txBox="1"/>
          <p:nvPr/>
        </p:nvSpPr>
        <p:spPr>
          <a:xfrm>
            <a:off x="688600" y="2013225"/>
            <a:ext cx="6275100" cy="2678699"/>
          </a:xfrm>
          <a:prstGeom prst="rect">
            <a:avLst/>
          </a:prstGeom>
          <a:noFill/>
          <a:ln>
            <a:noFill/>
          </a:ln>
        </p:spPr>
        <p:txBody>
          <a:bodyPr anchorCtr="0" anchor="t" bIns="91425" lIns="91425" rIns="91425" tIns="91425">
            <a:noAutofit/>
          </a:bodyPr>
          <a:lstStyle/>
          <a:p>
            <a:pPr lvl="0" rtl="0">
              <a:lnSpc>
                <a:spcPct val="115000"/>
              </a:lnSpc>
              <a:spcBef>
                <a:spcPts val="600"/>
              </a:spcBef>
              <a:spcAft>
                <a:spcPts val="1000"/>
              </a:spcAft>
              <a:buNone/>
            </a:pPr>
            <a:r>
              <a:rPr b="1" lang="en">
                <a:solidFill>
                  <a:srgbClr val="999999"/>
                </a:solidFill>
                <a:latin typeface="Karla"/>
                <a:ea typeface="Karla"/>
                <a:cs typeface="Karla"/>
                <a:sym typeface="Karla"/>
              </a:rPr>
              <a:t>When </a:t>
            </a:r>
            <a:r>
              <a:rPr b="1" i="1" lang="en">
                <a:solidFill>
                  <a:srgbClr val="E91E63"/>
                </a:solidFill>
                <a:latin typeface="Karla"/>
                <a:ea typeface="Karla"/>
                <a:cs typeface="Karla"/>
                <a:sym typeface="Karla"/>
              </a:rPr>
              <a:t>scope</a:t>
            </a:r>
            <a:r>
              <a:rPr b="1" i="1" lang="en">
                <a:solidFill>
                  <a:schemeClr val="accent1"/>
                </a:solidFill>
                <a:latin typeface="Karla"/>
                <a:ea typeface="Karla"/>
                <a:cs typeface="Karla"/>
                <a:sym typeface="Karla"/>
              </a:rPr>
              <a:t>: { }</a:t>
            </a:r>
            <a:r>
              <a:rPr b="1" lang="en">
                <a:solidFill>
                  <a:srgbClr val="999999"/>
                </a:solidFill>
                <a:latin typeface="Karla"/>
                <a:ea typeface="Karla"/>
                <a:cs typeface="Karla"/>
                <a:sym typeface="Karla"/>
              </a:rPr>
              <a:t> is used, there are 3 ways to pass a value from outside to directive:</a:t>
            </a:r>
          </a:p>
          <a:p>
            <a:pPr lvl="0" rtl="0">
              <a:lnSpc>
                <a:spcPct val="115000"/>
              </a:lnSpc>
              <a:spcBef>
                <a:spcPts val="600"/>
              </a:spcBef>
              <a:spcAft>
                <a:spcPts val="1000"/>
              </a:spcAft>
              <a:buNone/>
            </a:pPr>
            <a:r>
              <a:rPr b="1" i="1" lang="en">
                <a:solidFill>
                  <a:schemeClr val="accent1"/>
                </a:solidFill>
                <a:latin typeface="Karla"/>
                <a:ea typeface="Karla"/>
                <a:cs typeface="Karla"/>
                <a:sym typeface="Karla"/>
              </a:rPr>
              <a:t>localName: ‘@attr’</a:t>
            </a:r>
            <a:r>
              <a:rPr b="1" lang="en">
                <a:solidFill>
                  <a:srgbClr val="999999"/>
                </a:solidFill>
                <a:latin typeface="Karla"/>
                <a:ea typeface="Karla"/>
                <a:cs typeface="Karla"/>
                <a:sym typeface="Karla"/>
              </a:rPr>
              <a:t> - one-way binding between </a:t>
            </a:r>
            <a:r>
              <a:rPr b="1" i="1" lang="en">
                <a:solidFill>
                  <a:srgbClr val="666666"/>
                </a:solidFill>
                <a:latin typeface="Karla"/>
                <a:ea typeface="Karla"/>
                <a:cs typeface="Karla"/>
                <a:sym typeface="Karla"/>
              </a:rPr>
              <a:t>localName</a:t>
            </a:r>
            <a:r>
              <a:rPr b="1" lang="en">
                <a:solidFill>
                  <a:srgbClr val="999999"/>
                </a:solidFill>
                <a:latin typeface="Karla"/>
                <a:ea typeface="Karla"/>
                <a:cs typeface="Karla"/>
                <a:sym typeface="Karla"/>
              </a:rPr>
              <a:t> in directive scope and </a:t>
            </a:r>
            <a:r>
              <a:rPr b="1" i="1" lang="en">
                <a:solidFill>
                  <a:srgbClr val="666666"/>
                </a:solidFill>
                <a:latin typeface="Karla"/>
                <a:ea typeface="Karla"/>
                <a:cs typeface="Karla"/>
                <a:sym typeface="Karla"/>
              </a:rPr>
              <a:t>attr</a:t>
            </a:r>
            <a:r>
              <a:rPr b="1" lang="en">
                <a:solidFill>
                  <a:srgbClr val="999999"/>
                </a:solidFill>
                <a:latin typeface="Karla"/>
                <a:ea typeface="Karla"/>
                <a:cs typeface="Karla"/>
                <a:sym typeface="Karla"/>
              </a:rPr>
              <a:t> in outer scope.</a:t>
            </a:r>
          </a:p>
          <a:p>
            <a:pPr lvl="0" rtl="0">
              <a:lnSpc>
                <a:spcPct val="115000"/>
              </a:lnSpc>
              <a:spcBef>
                <a:spcPts val="600"/>
              </a:spcBef>
              <a:spcAft>
                <a:spcPts val="1000"/>
              </a:spcAft>
              <a:buNone/>
            </a:pPr>
            <a:r>
              <a:rPr b="1" i="1" lang="en">
                <a:solidFill>
                  <a:schemeClr val="accent1"/>
                </a:solidFill>
                <a:latin typeface="Karla"/>
                <a:ea typeface="Karla"/>
                <a:cs typeface="Karla"/>
                <a:sym typeface="Karla"/>
              </a:rPr>
              <a:t>localModel: ‘=model</a:t>
            </a:r>
            <a:r>
              <a:rPr b="1" lang="en">
                <a:solidFill>
                  <a:srgbClr val="999999"/>
                </a:solidFill>
                <a:latin typeface="Karla"/>
                <a:ea typeface="Karla"/>
                <a:cs typeface="Karla"/>
                <a:sym typeface="Karla"/>
              </a:rPr>
              <a:t> - two-way binding between </a:t>
            </a:r>
            <a:r>
              <a:rPr b="1" i="1" lang="en">
                <a:solidFill>
                  <a:schemeClr val="dk2"/>
                </a:solidFill>
                <a:latin typeface="Karla"/>
                <a:ea typeface="Karla"/>
                <a:cs typeface="Karla"/>
                <a:sym typeface="Karla"/>
              </a:rPr>
              <a:t>localModel</a:t>
            </a:r>
            <a:r>
              <a:rPr b="1" lang="en">
                <a:solidFill>
                  <a:srgbClr val="999999"/>
                </a:solidFill>
                <a:latin typeface="Karla"/>
                <a:ea typeface="Karla"/>
                <a:cs typeface="Karla"/>
                <a:sym typeface="Karla"/>
              </a:rPr>
              <a:t> in directive scope and </a:t>
            </a:r>
            <a:r>
              <a:rPr b="1" i="1" lang="en">
                <a:solidFill>
                  <a:schemeClr val="dk2"/>
                </a:solidFill>
                <a:latin typeface="Karla"/>
                <a:ea typeface="Karla"/>
                <a:cs typeface="Karla"/>
                <a:sym typeface="Karla"/>
              </a:rPr>
              <a:t>model</a:t>
            </a:r>
            <a:r>
              <a:rPr b="1" lang="en">
                <a:solidFill>
                  <a:srgbClr val="999999"/>
                </a:solidFill>
                <a:latin typeface="Karla"/>
                <a:ea typeface="Karla"/>
                <a:cs typeface="Karla"/>
                <a:sym typeface="Karla"/>
              </a:rPr>
              <a:t> in outer scope.</a:t>
            </a:r>
          </a:p>
          <a:p>
            <a:pPr lvl="0" rtl="0">
              <a:lnSpc>
                <a:spcPct val="115000"/>
              </a:lnSpc>
              <a:spcBef>
                <a:spcPts val="600"/>
              </a:spcBef>
              <a:spcAft>
                <a:spcPts val="1000"/>
              </a:spcAft>
              <a:buNone/>
            </a:pPr>
            <a:r>
              <a:rPr b="1" i="1" lang="en">
                <a:solidFill>
                  <a:schemeClr val="accent1"/>
                </a:solidFill>
                <a:latin typeface="Karla"/>
                <a:ea typeface="Karla"/>
                <a:cs typeface="Karla"/>
                <a:sym typeface="Karla"/>
              </a:rPr>
              <a:t>localFn: ‘&amp;fn’</a:t>
            </a:r>
            <a:r>
              <a:rPr b="1" lang="en">
                <a:solidFill>
                  <a:srgbClr val="999999"/>
                </a:solidFill>
                <a:latin typeface="Karla"/>
                <a:ea typeface="Karla"/>
                <a:cs typeface="Karla"/>
                <a:sym typeface="Karla"/>
              </a:rPr>
              <a:t> - calling </a:t>
            </a:r>
            <a:r>
              <a:rPr b="1" i="1" lang="en">
                <a:solidFill>
                  <a:schemeClr val="dk2"/>
                </a:solidFill>
                <a:latin typeface="Karla"/>
                <a:ea typeface="Karla"/>
                <a:cs typeface="Karla"/>
                <a:sym typeface="Karla"/>
              </a:rPr>
              <a:t>localFn</a:t>
            </a:r>
            <a:r>
              <a:rPr b="1" lang="en">
                <a:solidFill>
                  <a:srgbClr val="999999"/>
                </a:solidFill>
                <a:latin typeface="Karla"/>
                <a:ea typeface="Karla"/>
                <a:cs typeface="Karla"/>
                <a:sym typeface="Karla"/>
              </a:rPr>
              <a:t> in directive scope will evaluate expression </a:t>
            </a:r>
            <a:r>
              <a:rPr b="1" i="1" lang="en">
                <a:solidFill>
                  <a:schemeClr val="dk2"/>
                </a:solidFill>
                <a:latin typeface="Karla"/>
                <a:ea typeface="Karla"/>
                <a:cs typeface="Karla"/>
                <a:sym typeface="Karla"/>
              </a:rPr>
              <a:t>fn</a:t>
            </a:r>
            <a:r>
              <a:rPr b="1" lang="en">
                <a:solidFill>
                  <a:srgbClr val="999999"/>
                </a:solidFill>
                <a:latin typeface="Karla"/>
                <a:ea typeface="Karla"/>
                <a:cs typeface="Karla"/>
                <a:sym typeface="Karla"/>
              </a:rPr>
              <a:t>. You may also specify locals for evaluation.</a:t>
            </a:r>
          </a:p>
        </p:txBody>
      </p:sp>
      <p:sp>
        <p:nvSpPr>
          <p:cNvPr id="1388" name="Shape 1388"/>
          <p:cNvSpPr txBox="1"/>
          <p:nvPr>
            <p:ph type="title"/>
          </p:nvPr>
        </p:nvSpPr>
        <p:spPr>
          <a:xfrm>
            <a:off x="1129800" y="589100"/>
            <a:ext cx="5833799" cy="409500"/>
          </a:xfrm>
          <a:prstGeom prst="rect">
            <a:avLst/>
          </a:prstGeom>
        </p:spPr>
        <p:txBody>
          <a:bodyPr anchorCtr="0" anchor="b" bIns="91425" lIns="91425" rIns="91425" tIns="91425">
            <a:noAutofit/>
          </a:bodyPr>
          <a:lstStyle/>
          <a:p>
            <a:pPr lvl="0" rtl="0">
              <a:spcBef>
                <a:spcPts val="0"/>
              </a:spcBef>
              <a:buNone/>
            </a:pPr>
            <a:r>
              <a:rPr lang="en" sz="2400"/>
              <a:t>passing parameters to directive</a:t>
            </a:r>
          </a:p>
        </p:txBody>
      </p:sp>
      <p:sp>
        <p:nvSpPr>
          <p:cNvPr id="1389" name="Shape 1389"/>
          <p:cNvSpPr txBox="1"/>
          <p:nvPr/>
        </p:nvSpPr>
        <p:spPr>
          <a:xfrm>
            <a:off x="688600" y="971550"/>
            <a:ext cx="5627099" cy="489300"/>
          </a:xfrm>
          <a:prstGeom prst="rect">
            <a:avLst/>
          </a:prstGeom>
          <a:noFill/>
          <a:ln>
            <a:noFill/>
          </a:ln>
        </p:spPr>
        <p:txBody>
          <a:bodyPr anchorCtr="0" anchor="t" bIns="91425" lIns="91425" rIns="91425" tIns="91425">
            <a:noAutofit/>
          </a:bodyPr>
          <a:lstStyle/>
          <a:p>
            <a:pPr lvl="0" rtl="0">
              <a:spcBef>
                <a:spcPts val="0"/>
              </a:spcBef>
              <a:buNone/>
            </a:pPr>
            <a:r>
              <a:rPr lang="en" sz="1100" u="sng">
                <a:solidFill>
                  <a:schemeClr val="hlink"/>
                </a:solidFill>
                <a:latin typeface="Karla"/>
                <a:ea typeface="Karla"/>
                <a:cs typeface="Karla"/>
                <a:sym typeface="Karla"/>
                <a:hlinkClick r:id="rId3"/>
              </a:rPr>
              <a:t>https://github.com/bhovhannes/trainings/blob/master/angular/examples/15-directives/passing-params.html</a:t>
            </a:r>
          </a:p>
        </p:txBody>
      </p:sp>
      <p:grpSp>
        <p:nvGrpSpPr>
          <p:cNvPr id="1390" name="Shape 1390"/>
          <p:cNvGrpSpPr/>
          <p:nvPr/>
        </p:nvGrpSpPr>
        <p:grpSpPr>
          <a:xfrm>
            <a:off x="764799" y="567117"/>
            <a:ext cx="304008" cy="326513"/>
            <a:chOff x="616425" y="2329600"/>
            <a:chExt cx="361700" cy="388475"/>
          </a:xfrm>
        </p:grpSpPr>
        <p:sp>
          <p:nvSpPr>
            <p:cNvPr id="1391" name="Shape 1391"/>
            <p:cNvSpPr/>
            <p:nvPr/>
          </p:nvSpPr>
          <p:spPr>
            <a:xfrm>
              <a:off x="616425" y="2329600"/>
              <a:ext cx="361700" cy="388475"/>
            </a:xfrm>
            <a:custGeom>
              <a:pathLst>
                <a:path extrusionOk="0" fill="none" h="15539" w="14468">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92" name="Shape 1392"/>
            <p:cNvSpPr/>
            <p:nvPr/>
          </p:nvSpPr>
          <p:spPr>
            <a:xfrm>
              <a:off x="704725" y="2545750"/>
              <a:ext cx="185125" cy="25"/>
            </a:xfrm>
            <a:custGeom>
              <a:pathLst>
                <a:path extrusionOk="0" fill="none" h="1" w="7405">
                  <a:moveTo>
                    <a:pt x="7404" y="0"/>
                  </a:moveTo>
                  <a:lnTo>
                    <a:pt x="0" y="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93" name="Shape 1393"/>
            <p:cNvSpPr/>
            <p:nvPr/>
          </p:nvSpPr>
          <p:spPr>
            <a:xfrm>
              <a:off x="811875" y="2626125"/>
              <a:ext cx="31075" cy="31075"/>
            </a:xfrm>
            <a:custGeom>
              <a:pathLst>
                <a:path extrusionOk="0" fill="none" h="1243" w="1243">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94" name="Shape 1394"/>
            <p:cNvSpPr/>
            <p:nvPr/>
          </p:nvSpPr>
          <p:spPr>
            <a:xfrm>
              <a:off x="751000" y="2568275"/>
              <a:ext cx="54200" cy="53600"/>
            </a:xfrm>
            <a:custGeom>
              <a:pathLst>
                <a:path extrusionOk="0" fill="none" h="2144" w="2168">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95" name="Shape 1395"/>
            <p:cNvSpPr/>
            <p:nvPr/>
          </p:nvSpPr>
          <p:spPr>
            <a:xfrm>
              <a:off x="769875" y="2662650"/>
              <a:ext cx="23775" cy="23775"/>
            </a:xfrm>
            <a:custGeom>
              <a:pathLst>
                <a:path extrusionOk="0" fill="none" h="951" w="951">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96" name="Shape 1396"/>
            <p:cNvSpPr/>
            <p:nvPr/>
          </p:nvSpPr>
          <p:spPr>
            <a:xfrm>
              <a:off x="799700" y="2503125"/>
              <a:ext cx="24375" cy="23775"/>
            </a:xfrm>
            <a:custGeom>
              <a:pathLst>
                <a:path extrusionOk="0" fill="none" h="951" w="975">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97" name="Shape 1397"/>
            <p:cNvSpPr/>
            <p:nvPr/>
          </p:nvSpPr>
          <p:spPr>
            <a:xfrm>
              <a:off x="766825" y="2388050"/>
              <a:ext cx="60925" cy="25"/>
            </a:xfrm>
            <a:custGeom>
              <a:pathLst>
                <a:path extrusionOk="0" fill="none" h="1" w="2437">
                  <a:moveTo>
                    <a:pt x="2436" y="0"/>
                  </a:moveTo>
                  <a:lnTo>
                    <a:pt x="1" y="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98" name="Shape 1398"/>
            <p:cNvSpPr/>
            <p:nvPr/>
          </p:nvSpPr>
          <p:spPr>
            <a:xfrm>
              <a:off x="769875" y="2456250"/>
              <a:ext cx="31075" cy="31075"/>
            </a:xfrm>
            <a:custGeom>
              <a:pathLst>
                <a:path extrusionOk="0" fill="none" h="1243" w="1243">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1399" name="Shape 1399"/>
          <p:cNvSpPr txBox="1"/>
          <p:nvPr/>
        </p:nvSpPr>
        <p:spPr>
          <a:xfrm>
            <a:off x="688600" y="1428750"/>
            <a:ext cx="5627099" cy="489300"/>
          </a:xfrm>
          <a:prstGeom prst="rect">
            <a:avLst/>
          </a:prstGeom>
          <a:noFill/>
          <a:ln>
            <a:noFill/>
          </a:ln>
        </p:spPr>
        <p:txBody>
          <a:bodyPr anchorCtr="0" anchor="t" bIns="91425" lIns="91425" rIns="91425" tIns="91425">
            <a:noAutofit/>
          </a:bodyPr>
          <a:lstStyle/>
          <a:p>
            <a:pPr lvl="0" rtl="0">
              <a:spcBef>
                <a:spcPts val="0"/>
              </a:spcBef>
              <a:buNone/>
            </a:pPr>
            <a:r>
              <a:rPr lang="en" sz="1100" u="sng">
                <a:solidFill>
                  <a:schemeClr val="hlink"/>
                </a:solidFill>
                <a:latin typeface="Karla"/>
                <a:ea typeface="Karla"/>
                <a:cs typeface="Karla"/>
                <a:sym typeface="Karla"/>
                <a:hlinkClick r:id="rId4"/>
              </a:rPr>
              <a:t>https://github.com/bhovhannes/trainings/blob/master/angular/examples/15-directives/passing-params-expr.html</a:t>
            </a:r>
          </a:p>
        </p:txBody>
      </p:sp>
    </p:spTree>
  </p:cSld>
  <p:clrMapOvr>
    <a:masterClrMapping/>
  </p:clrMapOvr>
  <p:transition spd="slow">
    <p:cut/>
  </p:transition>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DDC39"/>
        </a:solidFill>
      </p:bgPr>
    </p:bg>
    <p:spTree>
      <p:nvGrpSpPr>
        <p:cNvPr id="1403" name="Shape 1403"/>
        <p:cNvGrpSpPr/>
        <p:nvPr/>
      </p:nvGrpSpPr>
      <p:grpSpPr>
        <a:xfrm>
          <a:off x="0" y="0"/>
          <a:ext cx="0" cy="0"/>
          <a:chOff x="0" y="0"/>
          <a:chExt cx="0" cy="0"/>
        </a:xfrm>
      </p:grpSpPr>
      <p:sp>
        <p:nvSpPr>
          <p:cNvPr id="1404" name="Shape 1404"/>
          <p:cNvSpPr txBox="1"/>
          <p:nvPr/>
        </p:nvSpPr>
        <p:spPr>
          <a:xfrm>
            <a:off x="688600" y="2206575"/>
            <a:ext cx="6275100" cy="2602500"/>
          </a:xfrm>
          <a:prstGeom prst="rect">
            <a:avLst/>
          </a:prstGeom>
          <a:noFill/>
          <a:ln>
            <a:noFill/>
          </a:ln>
        </p:spPr>
        <p:txBody>
          <a:bodyPr anchorCtr="0" anchor="t" bIns="91425" lIns="91425" rIns="91425" tIns="91425">
            <a:noAutofit/>
          </a:bodyPr>
          <a:lstStyle/>
          <a:p>
            <a:pPr lvl="0" rtl="0">
              <a:lnSpc>
                <a:spcPct val="115000"/>
              </a:lnSpc>
              <a:spcBef>
                <a:spcPts val="600"/>
              </a:spcBef>
              <a:spcAft>
                <a:spcPts val="1000"/>
              </a:spcAft>
              <a:buNone/>
            </a:pPr>
            <a:r>
              <a:rPr b="1" lang="en">
                <a:solidFill>
                  <a:srgbClr val="E91E63"/>
                </a:solidFill>
                <a:latin typeface="Karla"/>
                <a:ea typeface="Karla"/>
                <a:cs typeface="Karla"/>
                <a:sym typeface="Karla"/>
              </a:rPr>
              <a:t>no scope</a:t>
            </a:r>
            <a:r>
              <a:rPr b="1" lang="en">
                <a:solidFill>
                  <a:srgbClr val="999999"/>
                </a:solidFill>
                <a:latin typeface="Karla"/>
                <a:ea typeface="Karla"/>
                <a:cs typeface="Karla"/>
                <a:sym typeface="Karla"/>
              </a:rPr>
              <a:t> </a:t>
            </a:r>
            <a:r>
              <a:rPr b="1" lang="en">
                <a:solidFill>
                  <a:schemeClr val="accent1"/>
                </a:solidFill>
                <a:latin typeface="Consolas"/>
                <a:ea typeface="Consolas"/>
                <a:cs typeface="Consolas"/>
                <a:sym typeface="Consolas"/>
              </a:rPr>
              <a:t>+</a:t>
            </a:r>
            <a:r>
              <a:rPr b="1" lang="en">
                <a:solidFill>
                  <a:srgbClr val="999999"/>
                </a:solidFill>
                <a:latin typeface="Karla"/>
                <a:ea typeface="Karla"/>
                <a:cs typeface="Karla"/>
                <a:sym typeface="Karla"/>
              </a:rPr>
              <a:t> </a:t>
            </a:r>
            <a:r>
              <a:rPr b="1" lang="en">
                <a:solidFill>
                  <a:srgbClr val="E91E63"/>
                </a:solidFill>
                <a:latin typeface="Karla"/>
                <a:ea typeface="Karla"/>
                <a:cs typeface="Karla"/>
                <a:sym typeface="Karla"/>
              </a:rPr>
              <a:t>no scope</a:t>
            </a:r>
            <a:r>
              <a:rPr b="1" lang="en">
                <a:solidFill>
                  <a:srgbClr val="999999"/>
                </a:solidFill>
                <a:latin typeface="Karla"/>
                <a:ea typeface="Karla"/>
                <a:cs typeface="Karla"/>
                <a:sym typeface="Karla"/>
              </a:rPr>
              <a:t> </a:t>
            </a:r>
            <a:r>
              <a:rPr b="1" lang="en">
                <a:solidFill>
                  <a:schemeClr val="accent1"/>
                </a:solidFill>
                <a:latin typeface="Consolas"/>
                <a:ea typeface="Consolas"/>
                <a:cs typeface="Consolas"/>
                <a:sym typeface="Consolas"/>
              </a:rPr>
              <a:t>=&gt;</a:t>
            </a:r>
            <a:r>
              <a:rPr b="1" lang="en">
                <a:solidFill>
                  <a:srgbClr val="999999"/>
                </a:solidFill>
                <a:latin typeface="Karla"/>
                <a:ea typeface="Karla"/>
                <a:cs typeface="Karla"/>
                <a:sym typeface="Karla"/>
              </a:rPr>
              <a:t> will use their parent's scope</a:t>
            </a:r>
          </a:p>
          <a:p>
            <a:pPr lvl="0" rtl="0">
              <a:lnSpc>
                <a:spcPct val="115000"/>
              </a:lnSpc>
              <a:spcBef>
                <a:spcPts val="600"/>
              </a:spcBef>
              <a:spcAft>
                <a:spcPts val="1000"/>
              </a:spcAft>
              <a:buNone/>
            </a:pPr>
            <a:r>
              <a:rPr b="1" lang="en">
                <a:solidFill>
                  <a:srgbClr val="E91E63"/>
                </a:solidFill>
                <a:latin typeface="Karla"/>
                <a:ea typeface="Karla"/>
                <a:cs typeface="Karla"/>
                <a:sym typeface="Karla"/>
              </a:rPr>
              <a:t>child scope</a:t>
            </a:r>
            <a:r>
              <a:rPr b="1" lang="en">
                <a:solidFill>
                  <a:srgbClr val="999999"/>
                </a:solidFill>
                <a:latin typeface="Karla"/>
                <a:ea typeface="Karla"/>
                <a:cs typeface="Karla"/>
                <a:sym typeface="Karla"/>
              </a:rPr>
              <a:t> </a:t>
            </a:r>
            <a:r>
              <a:rPr b="1" lang="en">
                <a:solidFill>
                  <a:schemeClr val="accent1"/>
                </a:solidFill>
                <a:latin typeface="Consolas"/>
                <a:ea typeface="Consolas"/>
                <a:cs typeface="Consolas"/>
                <a:sym typeface="Consolas"/>
              </a:rPr>
              <a:t>+</a:t>
            </a:r>
            <a:r>
              <a:rPr b="1" lang="en">
                <a:solidFill>
                  <a:srgbClr val="999999"/>
                </a:solidFill>
                <a:latin typeface="Karla"/>
                <a:ea typeface="Karla"/>
                <a:cs typeface="Karla"/>
                <a:sym typeface="Karla"/>
              </a:rPr>
              <a:t> </a:t>
            </a:r>
            <a:r>
              <a:rPr b="1" lang="en">
                <a:solidFill>
                  <a:srgbClr val="E91E63"/>
                </a:solidFill>
                <a:latin typeface="Karla"/>
                <a:ea typeface="Karla"/>
                <a:cs typeface="Karla"/>
                <a:sym typeface="Karla"/>
              </a:rPr>
              <a:t>no scope</a:t>
            </a:r>
            <a:r>
              <a:rPr b="1" lang="en">
                <a:solidFill>
                  <a:srgbClr val="999999"/>
                </a:solidFill>
                <a:latin typeface="Karla"/>
                <a:ea typeface="Karla"/>
                <a:cs typeface="Karla"/>
                <a:sym typeface="Karla"/>
              </a:rPr>
              <a:t> </a:t>
            </a:r>
            <a:r>
              <a:rPr b="1" lang="en">
                <a:solidFill>
                  <a:schemeClr val="accent1"/>
                </a:solidFill>
                <a:latin typeface="Consolas"/>
                <a:ea typeface="Consolas"/>
                <a:cs typeface="Consolas"/>
                <a:sym typeface="Consolas"/>
              </a:rPr>
              <a:t>=&gt;</a:t>
            </a:r>
            <a:r>
              <a:rPr b="1" lang="en">
                <a:solidFill>
                  <a:srgbClr val="999999"/>
                </a:solidFill>
                <a:latin typeface="Karla"/>
                <a:ea typeface="Karla"/>
                <a:cs typeface="Karla"/>
                <a:sym typeface="Karla"/>
              </a:rPr>
              <a:t> will share one single child scope</a:t>
            </a:r>
          </a:p>
          <a:p>
            <a:pPr lvl="0" rtl="0">
              <a:lnSpc>
                <a:spcPct val="115000"/>
              </a:lnSpc>
              <a:spcBef>
                <a:spcPts val="600"/>
              </a:spcBef>
              <a:spcAft>
                <a:spcPts val="1000"/>
              </a:spcAft>
              <a:buNone/>
            </a:pPr>
            <a:r>
              <a:rPr b="1" lang="en">
                <a:solidFill>
                  <a:srgbClr val="E91E63"/>
                </a:solidFill>
                <a:latin typeface="Karla"/>
                <a:ea typeface="Karla"/>
                <a:cs typeface="Karla"/>
                <a:sym typeface="Karla"/>
              </a:rPr>
              <a:t>child scope</a:t>
            </a:r>
            <a:r>
              <a:rPr b="1" lang="en">
                <a:solidFill>
                  <a:srgbClr val="999999"/>
                </a:solidFill>
                <a:latin typeface="Karla"/>
                <a:ea typeface="Karla"/>
                <a:cs typeface="Karla"/>
                <a:sym typeface="Karla"/>
              </a:rPr>
              <a:t> </a:t>
            </a:r>
            <a:r>
              <a:rPr b="1" lang="en">
                <a:solidFill>
                  <a:schemeClr val="accent1"/>
                </a:solidFill>
                <a:latin typeface="Consolas"/>
                <a:ea typeface="Consolas"/>
                <a:cs typeface="Consolas"/>
                <a:sym typeface="Consolas"/>
              </a:rPr>
              <a:t>+</a:t>
            </a:r>
            <a:r>
              <a:rPr b="1" lang="en">
                <a:solidFill>
                  <a:srgbClr val="999999"/>
                </a:solidFill>
                <a:latin typeface="Karla"/>
                <a:ea typeface="Karla"/>
                <a:cs typeface="Karla"/>
                <a:sym typeface="Karla"/>
              </a:rPr>
              <a:t> </a:t>
            </a:r>
            <a:r>
              <a:rPr b="1" lang="en">
                <a:solidFill>
                  <a:srgbClr val="E91E63"/>
                </a:solidFill>
                <a:latin typeface="Karla"/>
                <a:ea typeface="Karla"/>
                <a:cs typeface="Karla"/>
                <a:sym typeface="Karla"/>
              </a:rPr>
              <a:t>child scope</a:t>
            </a:r>
            <a:r>
              <a:rPr b="1" lang="en">
                <a:solidFill>
                  <a:srgbClr val="999999"/>
                </a:solidFill>
                <a:latin typeface="Karla"/>
                <a:ea typeface="Karla"/>
                <a:cs typeface="Karla"/>
                <a:sym typeface="Karla"/>
              </a:rPr>
              <a:t> </a:t>
            </a:r>
            <a:r>
              <a:rPr b="1" lang="en">
                <a:solidFill>
                  <a:schemeClr val="accent1"/>
                </a:solidFill>
                <a:latin typeface="Consolas"/>
                <a:ea typeface="Consolas"/>
                <a:cs typeface="Consolas"/>
                <a:sym typeface="Consolas"/>
              </a:rPr>
              <a:t>=&gt;</a:t>
            </a:r>
            <a:r>
              <a:rPr b="1" lang="en">
                <a:solidFill>
                  <a:srgbClr val="999999"/>
                </a:solidFill>
                <a:latin typeface="Karla"/>
                <a:ea typeface="Karla"/>
                <a:cs typeface="Karla"/>
                <a:sym typeface="Karla"/>
              </a:rPr>
              <a:t> will share one single child scope</a:t>
            </a:r>
          </a:p>
          <a:p>
            <a:pPr lvl="0" rtl="0">
              <a:lnSpc>
                <a:spcPct val="115000"/>
              </a:lnSpc>
              <a:spcBef>
                <a:spcPts val="600"/>
              </a:spcBef>
              <a:spcAft>
                <a:spcPts val="1000"/>
              </a:spcAft>
              <a:buNone/>
            </a:pPr>
            <a:r>
              <a:rPr b="1" lang="en">
                <a:solidFill>
                  <a:srgbClr val="E91E63"/>
                </a:solidFill>
                <a:latin typeface="Karla"/>
                <a:ea typeface="Karla"/>
                <a:cs typeface="Karla"/>
                <a:sym typeface="Karla"/>
              </a:rPr>
              <a:t>isolated scope</a:t>
            </a:r>
            <a:r>
              <a:rPr b="1" lang="en">
                <a:solidFill>
                  <a:srgbClr val="999999"/>
                </a:solidFill>
                <a:latin typeface="Karla"/>
                <a:ea typeface="Karla"/>
                <a:cs typeface="Karla"/>
                <a:sym typeface="Karla"/>
              </a:rPr>
              <a:t> </a:t>
            </a:r>
            <a:r>
              <a:rPr b="1" lang="en">
                <a:solidFill>
                  <a:schemeClr val="accent1"/>
                </a:solidFill>
                <a:latin typeface="Consolas"/>
                <a:ea typeface="Consolas"/>
                <a:cs typeface="Consolas"/>
                <a:sym typeface="Consolas"/>
              </a:rPr>
              <a:t>+</a:t>
            </a:r>
            <a:r>
              <a:rPr b="1" lang="en">
                <a:solidFill>
                  <a:srgbClr val="999999"/>
                </a:solidFill>
                <a:latin typeface="Karla"/>
                <a:ea typeface="Karla"/>
                <a:cs typeface="Karla"/>
                <a:sym typeface="Karla"/>
              </a:rPr>
              <a:t> </a:t>
            </a:r>
            <a:r>
              <a:rPr b="1" lang="en">
                <a:solidFill>
                  <a:srgbClr val="E91E63"/>
                </a:solidFill>
                <a:latin typeface="Karla"/>
                <a:ea typeface="Karla"/>
                <a:cs typeface="Karla"/>
                <a:sym typeface="Karla"/>
              </a:rPr>
              <a:t>no scope</a:t>
            </a:r>
            <a:r>
              <a:rPr b="1" lang="en">
                <a:solidFill>
                  <a:srgbClr val="999999"/>
                </a:solidFill>
                <a:latin typeface="Karla"/>
                <a:ea typeface="Karla"/>
                <a:cs typeface="Karla"/>
                <a:sym typeface="Karla"/>
              </a:rPr>
              <a:t> </a:t>
            </a:r>
            <a:r>
              <a:rPr b="1" lang="en">
                <a:solidFill>
                  <a:schemeClr val="accent1"/>
                </a:solidFill>
                <a:latin typeface="Consolas"/>
                <a:ea typeface="Consolas"/>
                <a:cs typeface="Consolas"/>
                <a:sym typeface="Consolas"/>
              </a:rPr>
              <a:t>=&gt;</a:t>
            </a:r>
            <a:r>
              <a:rPr b="1" lang="en">
                <a:solidFill>
                  <a:srgbClr val="999999"/>
                </a:solidFill>
                <a:latin typeface="Karla"/>
                <a:ea typeface="Karla"/>
                <a:cs typeface="Karla"/>
                <a:sym typeface="Karla"/>
              </a:rPr>
              <a:t> The isolated directive will use it's own created isolated scope. The other directive will use its parent's scope</a:t>
            </a:r>
          </a:p>
          <a:p>
            <a:pPr lvl="0" rtl="0">
              <a:lnSpc>
                <a:spcPct val="115000"/>
              </a:lnSpc>
              <a:spcBef>
                <a:spcPts val="600"/>
              </a:spcBef>
              <a:spcAft>
                <a:spcPts val="1000"/>
              </a:spcAft>
              <a:buNone/>
            </a:pPr>
            <a:r>
              <a:rPr b="1" lang="en">
                <a:solidFill>
                  <a:srgbClr val="E91E63"/>
                </a:solidFill>
                <a:latin typeface="Karla"/>
                <a:ea typeface="Karla"/>
                <a:cs typeface="Karla"/>
                <a:sym typeface="Karla"/>
              </a:rPr>
              <a:t>isolated scope</a:t>
            </a:r>
            <a:r>
              <a:rPr b="1" lang="en">
                <a:solidFill>
                  <a:srgbClr val="999999"/>
                </a:solidFill>
                <a:latin typeface="Karla"/>
                <a:ea typeface="Karla"/>
                <a:cs typeface="Karla"/>
                <a:sym typeface="Karla"/>
              </a:rPr>
              <a:t> </a:t>
            </a:r>
            <a:r>
              <a:rPr b="1" lang="en">
                <a:solidFill>
                  <a:schemeClr val="accent1"/>
                </a:solidFill>
                <a:latin typeface="Consolas"/>
                <a:ea typeface="Consolas"/>
                <a:cs typeface="Consolas"/>
                <a:sym typeface="Consolas"/>
              </a:rPr>
              <a:t>+</a:t>
            </a:r>
            <a:r>
              <a:rPr b="1" lang="en">
                <a:solidFill>
                  <a:srgbClr val="999999"/>
                </a:solidFill>
                <a:latin typeface="Karla"/>
                <a:ea typeface="Karla"/>
                <a:cs typeface="Karla"/>
                <a:sym typeface="Karla"/>
              </a:rPr>
              <a:t> </a:t>
            </a:r>
            <a:r>
              <a:rPr b="1" lang="en">
                <a:solidFill>
                  <a:srgbClr val="E91E63"/>
                </a:solidFill>
                <a:latin typeface="Karla"/>
                <a:ea typeface="Karla"/>
                <a:cs typeface="Karla"/>
                <a:sym typeface="Karla"/>
              </a:rPr>
              <a:t>child scope</a:t>
            </a:r>
            <a:r>
              <a:rPr b="1" lang="en">
                <a:solidFill>
                  <a:srgbClr val="999999"/>
                </a:solidFill>
                <a:latin typeface="Karla"/>
                <a:ea typeface="Karla"/>
                <a:cs typeface="Karla"/>
                <a:sym typeface="Karla"/>
              </a:rPr>
              <a:t> </a:t>
            </a:r>
            <a:r>
              <a:rPr b="1" lang="en">
                <a:solidFill>
                  <a:schemeClr val="accent1"/>
                </a:solidFill>
                <a:latin typeface="Consolas"/>
                <a:ea typeface="Consolas"/>
                <a:cs typeface="Consolas"/>
                <a:sym typeface="Consolas"/>
              </a:rPr>
              <a:t>=&gt;</a:t>
            </a:r>
            <a:r>
              <a:rPr b="1" lang="en">
                <a:solidFill>
                  <a:srgbClr val="999999"/>
                </a:solidFill>
                <a:latin typeface="Karla"/>
                <a:ea typeface="Karla"/>
                <a:cs typeface="Karla"/>
                <a:sym typeface="Karla"/>
              </a:rPr>
              <a:t> Won't work!</a:t>
            </a:r>
          </a:p>
          <a:p>
            <a:pPr lvl="0" rtl="0">
              <a:lnSpc>
                <a:spcPct val="115000"/>
              </a:lnSpc>
              <a:spcBef>
                <a:spcPts val="600"/>
              </a:spcBef>
              <a:spcAft>
                <a:spcPts val="1000"/>
              </a:spcAft>
              <a:buNone/>
            </a:pPr>
            <a:r>
              <a:rPr b="1" lang="en">
                <a:solidFill>
                  <a:srgbClr val="E91E63"/>
                </a:solidFill>
                <a:latin typeface="Karla"/>
                <a:ea typeface="Karla"/>
                <a:cs typeface="Karla"/>
                <a:sym typeface="Karla"/>
              </a:rPr>
              <a:t>isolated scope</a:t>
            </a:r>
            <a:r>
              <a:rPr b="1" lang="en">
                <a:solidFill>
                  <a:srgbClr val="999999"/>
                </a:solidFill>
                <a:latin typeface="Karla"/>
                <a:ea typeface="Karla"/>
                <a:cs typeface="Karla"/>
                <a:sym typeface="Karla"/>
              </a:rPr>
              <a:t> </a:t>
            </a:r>
            <a:r>
              <a:rPr b="1" lang="en">
                <a:solidFill>
                  <a:schemeClr val="accent1"/>
                </a:solidFill>
                <a:latin typeface="Consolas"/>
                <a:ea typeface="Consolas"/>
                <a:cs typeface="Consolas"/>
                <a:sym typeface="Consolas"/>
              </a:rPr>
              <a:t>+</a:t>
            </a:r>
            <a:r>
              <a:rPr b="1" lang="en">
                <a:solidFill>
                  <a:srgbClr val="999999"/>
                </a:solidFill>
                <a:latin typeface="Karla"/>
                <a:ea typeface="Karla"/>
                <a:cs typeface="Karla"/>
                <a:sym typeface="Karla"/>
              </a:rPr>
              <a:t> </a:t>
            </a:r>
            <a:r>
              <a:rPr b="1" lang="en">
                <a:solidFill>
                  <a:srgbClr val="E91E63"/>
                </a:solidFill>
                <a:latin typeface="Karla"/>
                <a:ea typeface="Karla"/>
                <a:cs typeface="Karla"/>
                <a:sym typeface="Karla"/>
              </a:rPr>
              <a:t>isolated scope</a:t>
            </a:r>
            <a:r>
              <a:rPr b="1" lang="en">
                <a:solidFill>
                  <a:srgbClr val="999999"/>
                </a:solidFill>
                <a:latin typeface="Karla"/>
                <a:ea typeface="Karla"/>
                <a:cs typeface="Karla"/>
                <a:sym typeface="Karla"/>
              </a:rPr>
              <a:t> </a:t>
            </a:r>
            <a:r>
              <a:rPr b="1" lang="en">
                <a:solidFill>
                  <a:schemeClr val="accent1"/>
                </a:solidFill>
                <a:latin typeface="Consolas"/>
                <a:ea typeface="Consolas"/>
                <a:cs typeface="Consolas"/>
                <a:sym typeface="Consolas"/>
              </a:rPr>
              <a:t>=&gt;</a:t>
            </a:r>
            <a:r>
              <a:rPr b="1" lang="en">
                <a:solidFill>
                  <a:srgbClr val="999999"/>
                </a:solidFill>
                <a:latin typeface="Karla"/>
                <a:ea typeface="Karla"/>
                <a:cs typeface="Karla"/>
                <a:sym typeface="Karla"/>
              </a:rPr>
              <a:t> Won't work!</a:t>
            </a:r>
          </a:p>
        </p:txBody>
      </p:sp>
      <p:sp>
        <p:nvSpPr>
          <p:cNvPr id="1405" name="Shape 1405"/>
          <p:cNvSpPr txBox="1"/>
          <p:nvPr>
            <p:ph type="title"/>
          </p:nvPr>
        </p:nvSpPr>
        <p:spPr>
          <a:xfrm>
            <a:off x="1129800" y="512900"/>
            <a:ext cx="5833799" cy="409500"/>
          </a:xfrm>
          <a:prstGeom prst="rect">
            <a:avLst/>
          </a:prstGeom>
        </p:spPr>
        <p:txBody>
          <a:bodyPr anchorCtr="0" anchor="b" bIns="91425" lIns="91425" rIns="91425" tIns="91425">
            <a:noAutofit/>
          </a:bodyPr>
          <a:lstStyle/>
          <a:p>
            <a:pPr lvl="0" rtl="0">
              <a:spcBef>
                <a:spcPts val="0"/>
              </a:spcBef>
              <a:buNone/>
            </a:pPr>
            <a:r>
              <a:rPr lang="en" sz="2400"/>
              <a:t>scope limitations</a:t>
            </a:r>
          </a:p>
        </p:txBody>
      </p:sp>
      <p:sp>
        <p:nvSpPr>
          <p:cNvPr id="1406" name="Shape 1406"/>
          <p:cNvSpPr txBox="1"/>
          <p:nvPr/>
        </p:nvSpPr>
        <p:spPr>
          <a:xfrm>
            <a:off x="688600" y="895350"/>
            <a:ext cx="5627099" cy="489300"/>
          </a:xfrm>
          <a:prstGeom prst="rect">
            <a:avLst/>
          </a:prstGeom>
          <a:noFill/>
          <a:ln>
            <a:noFill/>
          </a:ln>
        </p:spPr>
        <p:txBody>
          <a:bodyPr anchorCtr="0" anchor="t" bIns="91425" lIns="91425" rIns="91425" tIns="91425">
            <a:noAutofit/>
          </a:bodyPr>
          <a:lstStyle/>
          <a:p>
            <a:pPr lvl="0" rtl="0">
              <a:spcBef>
                <a:spcPts val="0"/>
              </a:spcBef>
              <a:buNone/>
            </a:pPr>
            <a:r>
              <a:rPr lang="en" sz="1100" u="sng">
                <a:solidFill>
                  <a:schemeClr val="hlink"/>
                </a:solidFill>
                <a:latin typeface="Karla"/>
                <a:ea typeface="Karla"/>
                <a:cs typeface="Karla"/>
                <a:sym typeface="Karla"/>
                <a:hlinkClick r:id="rId3"/>
              </a:rPr>
              <a:t>https://github.com/bhovhannes/trainings/blob/master/angular/examples/15-directives/scope-limitation.html</a:t>
            </a:r>
          </a:p>
        </p:txBody>
      </p:sp>
      <p:grpSp>
        <p:nvGrpSpPr>
          <p:cNvPr id="1407" name="Shape 1407"/>
          <p:cNvGrpSpPr/>
          <p:nvPr/>
        </p:nvGrpSpPr>
        <p:grpSpPr>
          <a:xfrm>
            <a:off x="764799" y="490917"/>
            <a:ext cx="304008" cy="326513"/>
            <a:chOff x="616425" y="2329600"/>
            <a:chExt cx="361700" cy="388475"/>
          </a:xfrm>
        </p:grpSpPr>
        <p:sp>
          <p:nvSpPr>
            <p:cNvPr id="1408" name="Shape 1408"/>
            <p:cNvSpPr/>
            <p:nvPr/>
          </p:nvSpPr>
          <p:spPr>
            <a:xfrm>
              <a:off x="616425" y="2329600"/>
              <a:ext cx="361700" cy="388475"/>
            </a:xfrm>
            <a:custGeom>
              <a:pathLst>
                <a:path extrusionOk="0" fill="none" h="15539" w="14468">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09" name="Shape 1409"/>
            <p:cNvSpPr/>
            <p:nvPr/>
          </p:nvSpPr>
          <p:spPr>
            <a:xfrm>
              <a:off x="704725" y="2545750"/>
              <a:ext cx="185125" cy="25"/>
            </a:xfrm>
            <a:custGeom>
              <a:pathLst>
                <a:path extrusionOk="0" fill="none" h="1" w="7405">
                  <a:moveTo>
                    <a:pt x="7404" y="0"/>
                  </a:moveTo>
                  <a:lnTo>
                    <a:pt x="0" y="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10" name="Shape 1410"/>
            <p:cNvSpPr/>
            <p:nvPr/>
          </p:nvSpPr>
          <p:spPr>
            <a:xfrm>
              <a:off x="811875" y="2626125"/>
              <a:ext cx="31075" cy="31075"/>
            </a:xfrm>
            <a:custGeom>
              <a:pathLst>
                <a:path extrusionOk="0" fill="none" h="1243" w="1243">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11" name="Shape 1411"/>
            <p:cNvSpPr/>
            <p:nvPr/>
          </p:nvSpPr>
          <p:spPr>
            <a:xfrm>
              <a:off x="751000" y="2568275"/>
              <a:ext cx="54200" cy="53600"/>
            </a:xfrm>
            <a:custGeom>
              <a:pathLst>
                <a:path extrusionOk="0" fill="none" h="2144" w="2168">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12" name="Shape 1412"/>
            <p:cNvSpPr/>
            <p:nvPr/>
          </p:nvSpPr>
          <p:spPr>
            <a:xfrm>
              <a:off x="769875" y="2662650"/>
              <a:ext cx="23775" cy="23775"/>
            </a:xfrm>
            <a:custGeom>
              <a:pathLst>
                <a:path extrusionOk="0" fill="none" h="951" w="951">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13" name="Shape 1413"/>
            <p:cNvSpPr/>
            <p:nvPr/>
          </p:nvSpPr>
          <p:spPr>
            <a:xfrm>
              <a:off x="799700" y="2503125"/>
              <a:ext cx="24375" cy="23775"/>
            </a:xfrm>
            <a:custGeom>
              <a:pathLst>
                <a:path extrusionOk="0" fill="none" h="951" w="975">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14" name="Shape 1414"/>
            <p:cNvSpPr/>
            <p:nvPr/>
          </p:nvSpPr>
          <p:spPr>
            <a:xfrm>
              <a:off x="766825" y="2388050"/>
              <a:ext cx="60925" cy="25"/>
            </a:xfrm>
            <a:custGeom>
              <a:pathLst>
                <a:path extrusionOk="0" fill="none" h="1" w="2437">
                  <a:moveTo>
                    <a:pt x="2436" y="0"/>
                  </a:moveTo>
                  <a:lnTo>
                    <a:pt x="1" y="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15" name="Shape 1415"/>
            <p:cNvSpPr/>
            <p:nvPr/>
          </p:nvSpPr>
          <p:spPr>
            <a:xfrm>
              <a:off x="769875" y="2456250"/>
              <a:ext cx="31075" cy="31075"/>
            </a:xfrm>
            <a:custGeom>
              <a:pathLst>
                <a:path extrusionOk="0" fill="none" h="1243" w="1243">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1416" name="Shape 1416"/>
          <p:cNvSpPr txBox="1"/>
          <p:nvPr/>
        </p:nvSpPr>
        <p:spPr>
          <a:xfrm>
            <a:off x="688600" y="1479825"/>
            <a:ext cx="5586900" cy="712199"/>
          </a:xfrm>
          <a:prstGeom prst="rect">
            <a:avLst/>
          </a:prstGeom>
          <a:noFill/>
          <a:ln>
            <a:noFill/>
          </a:ln>
        </p:spPr>
        <p:txBody>
          <a:bodyPr anchorCtr="0" anchor="t" bIns="91425" lIns="91425" rIns="91425" tIns="91425">
            <a:noAutofit/>
          </a:bodyPr>
          <a:lstStyle/>
          <a:p>
            <a:pPr lvl="0" rtl="0">
              <a:lnSpc>
                <a:spcPct val="115000"/>
              </a:lnSpc>
              <a:spcBef>
                <a:spcPts val="600"/>
              </a:spcBef>
              <a:spcAft>
                <a:spcPts val="1000"/>
              </a:spcAft>
              <a:buNone/>
            </a:pPr>
            <a:r>
              <a:rPr b="1" lang="en">
                <a:solidFill>
                  <a:srgbClr val="999999"/>
                </a:solidFill>
                <a:latin typeface="Karla"/>
                <a:ea typeface="Karla"/>
                <a:cs typeface="Karla"/>
                <a:sym typeface="Karla"/>
              </a:rPr>
              <a:t>Only one scope can be attached to a single DOM node. That causes the following limitations:</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DDC39"/>
        </a:solidFill>
      </p:bgPr>
    </p:bg>
    <p:spTree>
      <p:nvGrpSpPr>
        <p:cNvPr id="137" name="Shape 137"/>
        <p:cNvGrpSpPr/>
        <p:nvPr/>
      </p:nvGrpSpPr>
      <p:grpSpPr>
        <a:xfrm>
          <a:off x="0" y="0"/>
          <a:ext cx="0" cy="0"/>
          <a:chOff x="0" y="0"/>
          <a:chExt cx="0" cy="0"/>
        </a:xfrm>
      </p:grpSpPr>
      <p:sp>
        <p:nvSpPr>
          <p:cNvPr id="138" name="Shape 138"/>
          <p:cNvSpPr txBox="1"/>
          <p:nvPr>
            <p:ph type="title"/>
          </p:nvPr>
        </p:nvSpPr>
        <p:spPr>
          <a:xfrm>
            <a:off x="1282200" y="665300"/>
            <a:ext cx="5627099" cy="409500"/>
          </a:xfrm>
          <a:prstGeom prst="rect">
            <a:avLst/>
          </a:prstGeom>
        </p:spPr>
        <p:txBody>
          <a:bodyPr anchorCtr="0" anchor="b" bIns="91425" lIns="91425" rIns="91425" tIns="91425">
            <a:noAutofit/>
          </a:bodyPr>
          <a:lstStyle/>
          <a:p>
            <a:pPr lvl="0" rtl="0">
              <a:spcBef>
                <a:spcPts val="0"/>
              </a:spcBef>
              <a:buNone/>
            </a:pPr>
            <a:r>
              <a:rPr lang="en" sz="2400"/>
              <a:t>02-clock</a:t>
            </a:r>
          </a:p>
        </p:txBody>
      </p:sp>
      <p:sp>
        <p:nvSpPr>
          <p:cNvPr id="139" name="Shape 139"/>
          <p:cNvSpPr txBox="1"/>
          <p:nvPr/>
        </p:nvSpPr>
        <p:spPr>
          <a:xfrm>
            <a:off x="841000" y="1047750"/>
            <a:ext cx="5027999" cy="549600"/>
          </a:xfrm>
          <a:prstGeom prst="rect">
            <a:avLst/>
          </a:prstGeom>
          <a:noFill/>
          <a:ln>
            <a:noFill/>
          </a:ln>
        </p:spPr>
        <p:txBody>
          <a:bodyPr anchorCtr="0" anchor="t" bIns="91425" lIns="91425" rIns="91425" tIns="91425">
            <a:noAutofit/>
          </a:bodyPr>
          <a:lstStyle/>
          <a:p>
            <a:pPr lvl="0" rtl="0">
              <a:spcBef>
                <a:spcPts val="600"/>
              </a:spcBef>
              <a:buNone/>
            </a:pPr>
            <a:r>
              <a:rPr lang="en" sz="1100" u="sng">
                <a:solidFill>
                  <a:schemeClr val="hlink"/>
                </a:solidFill>
                <a:latin typeface="Karla"/>
                <a:ea typeface="Karla"/>
                <a:cs typeface="Karla"/>
                <a:sym typeface="Karla"/>
                <a:hlinkClick r:id="rId3"/>
              </a:rPr>
              <a:t>https://github.com/bhovhannes/trainings/blob/master/angular/examples/02-clock/index.html</a:t>
            </a:r>
            <a:r>
              <a:rPr lang="en" sz="1100">
                <a:solidFill>
                  <a:srgbClr val="999999"/>
                </a:solidFill>
                <a:latin typeface="Karla"/>
                <a:ea typeface="Karla"/>
                <a:cs typeface="Karla"/>
                <a:sym typeface="Karla"/>
              </a:rPr>
              <a:t> </a:t>
            </a:r>
          </a:p>
        </p:txBody>
      </p:sp>
      <p:grpSp>
        <p:nvGrpSpPr>
          <p:cNvPr id="140" name="Shape 140"/>
          <p:cNvGrpSpPr/>
          <p:nvPr/>
        </p:nvGrpSpPr>
        <p:grpSpPr>
          <a:xfrm>
            <a:off x="917199" y="643317"/>
            <a:ext cx="304008" cy="326513"/>
            <a:chOff x="616425" y="2329600"/>
            <a:chExt cx="361700" cy="388475"/>
          </a:xfrm>
        </p:grpSpPr>
        <p:sp>
          <p:nvSpPr>
            <p:cNvPr id="141" name="Shape 141"/>
            <p:cNvSpPr/>
            <p:nvPr/>
          </p:nvSpPr>
          <p:spPr>
            <a:xfrm>
              <a:off x="616425" y="2329600"/>
              <a:ext cx="361700" cy="388475"/>
            </a:xfrm>
            <a:custGeom>
              <a:pathLst>
                <a:path extrusionOk="0" fill="none" h="15539" w="14468">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2" name="Shape 142"/>
            <p:cNvSpPr/>
            <p:nvPr/>
          </p:nvSpPr>
          <p:spPr>
            <a:xfrm>
              <a:off x="704725" y="2545750"/>
              <a:ext cx="185125" cy="25"/>
            </a:xfrm>
            <a:custGeom>
              <a:pathLst>
                <a:path extrusionOk="0" fill="none" h="1" w="7405">
                  <a:moveTo>
                    <a:pt x="7404" y="0"/>
                  </a:moveTo>
                  <a:lnTo>
                    <a:pt x="0" y="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3" name="Shape 143"/>
            <p:cNvSpPr/>
            <p:nvPr/>
          </p:nvSpPr>
          <p:spPr>
            <a:xfrm>
              <a:off x="811875" y="2626125"/>
              <a:ext cx="31075" cy="31075"/>
            </a:xfrm>
            <a:custGeom>
              <a:pathLst>
                <a:path extrusionOk="0" fill="none" h="1243" w="1243">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4" name="Shape 144"/>
            <p:cNvSpPr/>
            <p:nvPr/>
          </p:nvSpPr>
          <p:spPr>
            <a:xfrm>
              <a:off x="751000" y="2568275"/>
              <a:ext cx="54200" cy="53600"/>
            </a:xfrm>
            <a:custGeom>
              <a:pathLst>
                <a:path extrusionOk="0" fill="none" h="2144" w="2168">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5" name="Shape 145"/>
            <p:cNvSpPr/>
            <p:nvPr/>
          </p:nvSpPr>
          <p:spPr>
            <a:xfrm>
              <a:off x="769875" y="2662650"/>
              <a:ext cx="23775" cy="23775"/>
            </a:xfrm>
            <a:custGeom>
              <a:pathLst>
                <a:path extrusionOk="0" fill="none" h="951" w="951">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6" name="Shape 146"/>
            <p:cNvSpPr/>
            <p:nvPr/>
          </p:nvSpPr>
          <p:spPr>
            <a:xfrm>
              <a:off x="799700" y="2503125"/>
              <a:ext cx="24375" cy="23775"/>
            </a:xfrm>
            <a:custGeom>
              <a:pathLst>
                <a:path extrusionOk="0" fill="none" h="951" w="975">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7" name="Shape 147"/>
            <p:cNvSpPr/>
            <p:nvPr/>
          </p:nvSpPr>
          <p:spPr>
            <a:xfrm>
              <a:off x="766825" y="2388050"/>
              <a:ext cx="60925" cy="25"/>
            </a:xfrm>
            <a:custGeom>
              <a:pathLst>
                <a:path extrusionOk="0" fill="none" h="1" w="2437">
                  <a:moveTo>
                    <a:pt x="2436" y="0"/>
                  </a:moveTo>
                  <a:lnTo>
                    <a:pt x="1" y="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8" name="Shape 148"/>
            <p:cNvSpPr/>
            <p:nvPr/>
          </p:nvSpPr>
          <p:spPr>
            <a:xfrm>
              <a:off x="769875" y="2456250"/>
              <a:ext cx="31075" cy="31075"/>
            </a:xfrm>
            <a:custGeom>
              <a:pathLst>
                <a:path extrusionOk="0" fill="none" h="1243" w="1243">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149" name="Shape 149"/>
          <p:cNvSpPr txBox="1"/>
          <p:nvPr>
            <p:ph idx="1" type="body"/>
          </p:nvPr>
        </p:nvSpPr>
        <p:spPr>
          <a:xfrm>
            <a:off x="838200" y="1728275"/>
            <a:ext cx="6071099" cy="3277499"/>
          </a:xfrm>
          <a:prstGeom prst="rect">
            <a:avLst/>
          </a:prstGeom>
          <a:ln>
            <a:noFill/>
          </a:ln>
        </p:spPr>
        <p:txBody>
          <a:bodyPr anchorCtr="0" anchor="t" bIns="91425" lIns="91425" rIns="91425" tIns="91425">
            <a:noAutofit/>
          </a:bodyPr>
          <a:lstStyle/>
          <a:p>
            <a:pPr lvl="0" rtl="0">
              <a:spcBef>
                <a:spcPts val="0"/>
              </a:spcBef>
              <a:buClr>
                <a:schemeClr val="dk1"/>
              </a:buClr>
              <a:buSzPct val="110000"/>
              <a:buFont typeface="Arial"/>
              <a:buNone/>
            </a:pPr>
            <a:r>
              <a:rPr lang="en" sz="1000">
                <a:latin typeface="Consolas"/>
                <a:ea typeface="Consolas"/>
                <a:cs typeface="Consolas"/>
                <a:sym typeface="Consolas"/>
              </a:rPr>
              <a:t>&lt;!DOCTYPE html&gt;</a:t>
            </a:r>
          </a:p>
          <a:p>
            <a:pPr lvl="0" rtl="0">
              <a:spcBef>
                <a:spcPts val="0"/>
              </a:spcBef>
              <a:buClr>
                <a:schemeClr val="dk1"/>
              </a:buClr>
              <a:buSzPct val="110000"/>
              <a:buFont typeface="Arial"/>
              <a:buNone/>
            </a:pPr>
            <a:r>
              <a:rPr lang="en" sz="1000">
                <a:latin typeface="Consolas"/>
                <a:ea typeface="Consolas"/>
                <a:cs typeface="Consolas"/>
                <a:sym typeface="Consolas"/>
              </a:rPr>
              <a:t>&lt;html </a:t>
            </a:r>
            <a:r>
              <a:rPr b="1" lang="en" sz="1000">
                <a:solidFill>
                  <a:srgbClr val="FF9800"/>
                </a:solidFill>
                <a:latin typeface="Consolas"/>
                <a:ea typeface="Consolas"/>
                <a:cs typeface="Consolas"/>
                <a:sym typeface="Consolas"/>
              </a:rPr>
              <a:t>ng-app</a:t>
            </a:r>
            <a:r>
              <a:rPr lang="en" sz="1000">
                <a:latin typeface="Consolas"/>
                <a:ea typeface="Consolas"/>
                <a:cs typeface="Consolas"/>
                <a:sym typeface="Consolas"/>
              </a:rPr>
              <a:t>&gt;</a:t>
            </a:r>
          </a:p>
          <a:p>
            <a:pPr lvl="0" rtl="0">
              <a:spcBef>
                <a:spcPts val="0"/>
              </a:spcBef>
              <a:buClr>
                <a:schemeClr val="dk1"/>
              </a:buClr>
              <a:buSzPct val="110000"/>
              <a:buFont typeface="Arial"/>
              <a:buNone/>
            </a:pPr>
            <a:r>
              <a:rPr lang="en" sz="1000">
                <a:latin typeface="Consolas"/>
                <a:ea typeface="Consolas"/>
                <a:cs typeface="Consolas"/>
                <a:sym typeface="Consolas"/>
              </a:rPr>
              <a:t>    &lt;head&gt;</a:t>
            </a:r>
          </a:p>
          <a:p>
            <a:pPr lvl="0" rtl="0">
              <a:spcBef>
                <a:spcPts val="0"/>
              </a:spcBef>
              <a:buClr>
                <a:schemeClr val="dk1"/>
              </a:buClr>
              <a:buSzPct val="110000"/>
              <a:buFont typeface="Arial"/>
              <a:buNone/>
            </a:pPr>
            <a:r>
              <a:rPr lang="en" sz="1000">
                <a:latin typeface="Consolas"/>
                <a:ea typeface="Consolas"/>
                <a:cs typeface="Consolas"/>
                <a:sym typeface="Consolas"/>
              </a:rPr>
              <a:t>        &lt;title&gt;02-clock&lt;/title&gt;</a:t>
            </a:r>
          </a:p>
          <a:p>
            <a:pPr lvl="0" rtl="0">
              <a:spcBef>
                <a:spcPts val="0"/>
              </a:spcBef>
              <a:buClr>
                <a:schemeClr val="dk1"/>
              </a:buClr>
              <a:buSzPct val="110000"/>
              <a:buFont typeface="Arial"/>
              <a:buNone/>
            </a:pPr>
            <a:r>
              <a:rPr lang="en" sz="1000">
                <a:latin typeface="Consolas"/>
                <a:ea typeface="Consolas"/>
                <a:cs typeface="Consolas"/>
                <a:sym typeface="Consolas"/>
              </a:rPr>
              <a:t>        &lt;script src="https://ajax.googleapis.com/ajax/libs/angularjs/1.2.27/angular.js"&gt;&lt;/script&gt;</a:t>
            </a:r>
          </a:p>
          <a:p>
            <a:pPr lvl="0" rtl="0">
              <a:spcBef>
                <a:spcPts val="0"/>
              </a:spcBef>
              <a:buClr>
                <a:schemeClr val="dk1"/>
              </a:buClr>
              <a:buSzPct val="110000"/>
              <a:buFont typeface="Arial"/>
              <a:buNone/>
            </a:pPr>
            <a:r>
              <a:rPr lang="en" sz="1000">
                <a:latin typeface="Consolas"/>
                <a:ea typeface="Consolas"/>
                <a:cs typeface="Consolas"/>
                <a:sym typeface="Consolas"/>
              </a:rPr>
              <a:t>        &lt;script&gt;</a:t>
            </a:r>
          </a:p>
          <a:p>
            <a:pPr lvl="0" rtl="0">
              <a:spcBef>
                <a:spcPts val="0"/>
              </a:spcBef>
              <a:buClr>
                <a:schemeClr val="dk1"/>
              </a:buClr>
              <a:buSzPct val="110000"/>
              <a:buFont typeface="Arial"/>
              <a:buNone/>
            </a:pP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function</a:t>
            </a:r>
            <a:r>
              <a:rPr lang="en" sz="1000">
                <a:solidFill>
                  <a:srgbClr val="FF9800"/>
                </a:solidFill>
                <a:latin typeface="Consolas"/>
                <a:ea typeface="Consolas"/>
                <a:cs typeface="Consolas"/>
                <a:sym typeface="Consolas"/>
              </a:rPr>
              <a:t> </a:t>
            </a:r>
            <a:r>
              <a:rPr lang="en" sz="1000">
                <a:solidFill>
                  <a:srgbClr val="03A9F4"/>
                </a:solidFill>
                <a:latin typeface="Consolas"/>
                <a:ea typeface="Consolas"/>
                <a:cs typeface="Consolas"/>
                <a:sym typeface="Consolas"/>
              </a:rPr>
              <a:t>MyController</a:t>
            </a:r>
            <a:r>
              <a:rPr lang="en" sz="1000">
                <a:solidFill>
                  <a:srgbClr val="000000"/>
                </a:solidFill>
                <a:latin typeface="Consolas"/>
                <a:ea typeface="Consolas"/>
                <a:cs typeface="Consolas"/>
                <a:sym typeface="Consolas"/>
              </a:rPr>
              <a:t>($interval, $scope) {</a:t>
            </a:r>
          </a:p>
          <a:p>
            <a:pPr lvl="0" rtl="0">
              <a:spcBef>
                <a:spcPts val="0"/>
              </a:spcBef>
              <a:buClr>
                <a:schemeClr val="dk1"/>
              </a:buClr>
              <a:buSzPct val="110000"/>
              <a:buFont typeface="Arial"/>
              <a:buNone/>
            </a:pPr>
            <a:r>
              <a:rPr lang="en" sz="1000">
                <a:solidFill>
                  <a:srgbClr val="FF9800"/>
                </a:solidFill>
                <a:latin typeface="Consolas"/>
                <a:ea typeface="Consolas"/>
                <a:cs typeface="Consolas"/>
                <a:sym typeface="Consolas"/>
              </a:rPr>
              <a:t>                </a:t>
            </a:r>
            <a:r>
              <a:rPr lang="en" sz="1000">
                <a:solidFill>
                  <a:srgbClr val="9C27B0"/>
                </a:solidFill>
                <a:latin typeface="Consolas"/>
                <a:ea typeface="Consolas"/>
                <a:cs typeface="Consolas"/>
                <a:sym typeface="Consolas"/>
              </a:rPr>
              <a:t>var</a:t>
            </a:r>
            <a:r>
              <a:rPr lang="en" sz="1000">
                <a:solidFill>
                  <a:srgbClr val="FF9800"/>
                </a:solidFill>
                <a:latin typeface="Consolas"/>
                <a:ea typeface="Consolas"/>
                <a:cs typeface="Consolas"/>
                <a:sym typeface="Consolas"/>
              </a:rPr>
              <a:t> </a:t>
            </a:r>
            <a:r>
              <a:rPr lang="en" sz="1000">
                <a:solidFill>
                  <a:srgbClr val="000000"/>
                </a:solidFill>
                <a:latin typeface="Consolas"/>
                <a:ea typeface="Consolas"/>
                <a:cs typeface="Consolas"/>
                <a:sym typeface="Consolas"/>
              </a:rPr>
              <a:t>updateClock = </a:t>
            </a:r>
            <a:r>
              <a:rPr lang="en" sz="1000">
                <a:solidFill>
                  <a:srgbClr val="9C27B0"/>
                </a:solidFill>
                <a:latin typeface="Consolas"/>
                <a:ea typeface="Consolas"/>
                <a:cs typeface="Consolas"/>
                <a:sym typeface="Consolas"/>
              </a:rPr>
              <a:t>function</a:t>
            </a:r>
            <a:r>
              <a:rPr lang="en" sz="1000">
                <a:solidFill>
                  <a:srgbClr val="000000"/>
                </a:solidFill>
                <a:latin typeface="Consolas"/>
                <a:ea typeface="Consolas"/>
                <a:cs typeface="Consolas"/>
                <a:sym typeface="Consolas"/>
              </a:rPr>
              <a:t>() {</a:t>
            </a:r>
          </a:p>
          <a:p>
            <a:pPr lvl="0" rtl="0">
              <a:spcBef>
                <a:spcPts val="0"/>
              </a:spcBef>
              <a:buClr>
                <a:schemeClr val="dk1"/>
              </a:buClr>
              <a:buSzPct val="110000"/>
              <a:buFont typeface="Arial"/>
              <a:buNone/>
            </a:pPr>
            <a:r>
              <a:rPr lang="en" sz="1000">
                <a:solidFill>
                  <a:srgbClr val="FF9800"/>
                </a:solidFill>
                <a:latin typeface="Consolas"/>
                <a:ea typeface="Consolas"/>
                <a:cs typeface="Consolas"/>
                <a:sym typeface="Consolas"/>
              </a:rPr>
              <a:t>                </a:t>
            </a:r>
            <a:r>
              <a:rPr lang="en" sz="1000">
                <a:solidFill>
                  <a:srgbClr val="000000"/>
                </a:solidFill>
                <a:latin typeface="Consolas"/>
                <a:ea typeface="Consolas"/>
                <a:cs typeface="Consolas"/>
                <a:sym typeface="Consolas"/>
              </a:rPr>
              <a:t>    $scope.</a:t>
            </a:r>
            <a:r>
              <a:rPr b="1" lang="en" sz="1000">
                <a:solidFill>
                  <a:srgbClr val="4CAF50"/>
                </a:solidFill>
                <a:latin typeface="Consolas"/>
                <a:ea typeface="Consolas"/>
                <a:cs typeface="Consolas"/>
                <a:sym typeface="Consolas"/>
              </a:rPr>
              <a:t>clock</a:t>
            </a:r>
            <a:r>
              <a:rPr lang="en" sz="1000">
                <a:solidFill>
                  <a:srgbClr val="000000"/>
                </a:solidFill>
                <a:latin typeface="Consolas"/>
                <a:ea typeface="Consolas"/>
                <a:cs typeface="Consolas"/>
                <a:sym typeface="Consolas"/>
              </a:rPr>
              <a:t> = new </a:t>
            </a:r>
            <a:r>
              <a:rPr lang="en" sz="1000">
                <a:solidFill>
                  <a:srgbClr val="FF9800"/>
                </a:solidFill>
                <a:latin typeface="Consolas"/>
                <a:ea typeface="Consolas"/>
                <a:cs typeface="Consolas"/>
                <a:sym typeface="Consolas"/>
              </a:rPr>
              <a:t>Date</a:t>
            </a:r>
            <a:r>
              <a:rPr lang="en" sz="1000">
                <a:solidFill>
                  <a:srgbClr val="000000"/>
                </a:solidFill>
                <a:latin typeface="Consolas"/>
                <a:ea typeface="Consolas"/>
                <a:cs typeface="Consolas"/>
                <a:sym typeface="Consolas"/>
              </a:rPr>
              <a:t>();</a:t>
            </a:r>
          </a:p>
          <a:p>
            <a:pPr lvl="0" rtl="0">
              <a:spcBef>
                <a:spcPts val="0"/>
              </a:spcBef>
              <a:buClr>
                <a:schemeClr val="dk1"/>
              </a:buClr>
              <a:buSzPct val="110000"/>
              <a:buFont typeface="Arial"/>
              <a:buNone/>
            </a:pPr>
            <a:r>
              <a:rPr lang="en" sz="1000">
                <a:solidFill>
                  <a:srgbClr val="000000"/>
                </a:solidFill>
                <a:latin typeface="Consolas"/>
                <a:ea typeface="Consolas"/>
                <a:cs typeface="Consolas"/>
                <a:sym typeface="Consolas"/>
              </a:rPr>
              <a:t>                };</a:t>
            </a:r>
          </a:p>
          <a:p>
            <a:pPr lvl="0" rtl="0">
              <a:spcBef>
                <a:spcPts val="0"/>
              </a:spcBef>
              <a:buClr>
                <a:schemeClr val="dk1"/>
              </a:buClr>
              <a:buSzPct val="110000"/>
              <a:buFont typeface="Arial"/>
              <a:buNone/>
            </a:pPr>
            <a:r>
              <a:rPr lang="en" sz="1000">
                <a:solidFill>
                  <a:srgbClr val="000000"/>
                </a:solidFill>
                <a:latin typeface="Consolas"/>
                <a:ea typeface="Consolas"/>
                <a:cs typeface="Consolas"/>
                <a:sym typeface="Consolas"/>
              </a:rPr>
              <a:t>                $interval(updateClock, 1000);</a:t>
            </a:r>
          </a:p>
          <a:p>
            <a:pPr lvl="0" rtl="0">
              <a:spcBef>
                <a:spcPts val="0"/>
              </a:spcBef>
              <a:buClr>
                <a:schemeClr val="dk1"/>
              </a:buClr>
              <a:buSzPct val="110000"/>
              <a:buFont typeface="Arial"/>
              <a:buNone/>
            </a:pPr>
            <a:r>
              <a:rPr lang="en" sz="1000">
                <a:solidFill>
                  <a:srgbClr val="000000"/>
                </a:solidFill>
                <a:latin typeface="Consolas"/>
                <a:ea typeface="Consolas"/>
                <a:cs typeface="Consolas"/>
                <a:sym typeface="Consolas"/>
              </a:rPr>
              <a:t>                updateClock();</a:t>
            </a:r>
          </a:p>
          <a:p>
            <a:pPr lvl="0" rtl="0">
              <a:spcBef>
                <a:spcPts val="0"/>
              </a:spcBef>
              <a:buClr>
                <a:schemeClr val="dk1"/>
              </a:buClr>
              <a:buSzPct val="110000"/>
              <a:buFont typeface="Arial"/>
              <a:buNone/>
            </a:pPr>
            <a:r>
              <a:rPr lang="en" sz="1000">
                <a:solidFill>
                  <a:srgbClr val="000000"/>
                </a:solidFill>
                <a:latin typeface="Consolas"/>
                <a:ea typeface="Consolas"/>
                <a:cs typeface="Consolas"/>
                <a:sym typeface="Consolas"/>
              </a:rPr>
              <a:t>            };</a:t>
            </a:r>
          </a:p>
          <a:p>
            <a:pPr lvl="0" rtl="0">
              <a:spcBef>
                <a:spcPts val="0"/>
              </a:spcBef>
              <a:buClr>
                <a:schemeClr val="dk1"/>
              </a:buClr>
              <a:buSzPct val="110000"/>
              <a:buFont typeface="Arial"/>
              <a:buNone/>
            </a:pPr>
            <a:r>
              <a:rPr lang="en" sz="1000">
                <a:latin typeface="Consolas"/>
                <a:ea typeface="Consolas"/>
                <a:cs typeface="Consolas"/>
                <a:sym typeface="Consolas"/>
              </a:rPr>
              <a:t>        &lt;/script&gt;</a:t>
            </a:r>
          </a:p>
          <a:p>
            <a:pPr lvl="0" rtl="0">
              <a:spcBef>
                <a:spcPts val="0"/>
              </a:spcBef>
              <a:buClr>
                <a:schemeClr val="dk1"/>
              </a:buClr>
              <a:buSzPct val="110000"/>
              <a:buFont typeface="Arial"/>
              <a:buNone/>
            </a:pPr>
            <a:r>
              <a:rPr lang="en" sz="1000">
                <a:latin typeface="Consolas"/>
                <a:ea typeface="Consolas"/>
                <a:cs typeface="Consolas"/>
                <a:sym typeface="Consolas"/>
              </a:rPr>
              <a:t>    &lt;/head&gt;</a:t>
            </a:r>
          </a:p>
          <a:p>
            <a:pPr lvl="0" rtl="0">
              <a:spcBef>
                <a:spcPts val="0"/>
              </a:spcBef>
              <a:buClr>
                <a:schemeClr val="dk1"/>
              </a:buClr>
              <a:buSzPct val="110000"/>
              <a:buFont typeface="Arial"/>
              <a:buNone/>
            </a:pPr>
            <a:r>
              <a:rPr lang="en" sz="1000">
                <a:latin typeface="Consolas"/>
                <a:ea typeface="Consolas"/>
                <a:cs typeface="Consolas"/>
                <a:sym typeface="Consolas"/>
              </a:rPr>
              <a:t>    &lt;body </a:t>
            </a:r>
            <a:r>
              <a:rPr b="1" lang="en" sz="1000">
                <a:solidFill>
                  <a:srgbClr val="FF9800"/>
                </a:solidFill>
                <a:latin typeface="Consolas"/>
                <a:ea typeface="Consolas"/>
                <a:cs typeface="Consolas"/>
                <a:sym typeface="Consolas"/>
              </a:rPr>
              <a:t>ng-controller="</a:t>
            </a:r>
            <a:r>
              <a:rPr b="1" lang="en" sz="1000">
                <a:solidFill>
                  <a:srgbClr val="03A9F4"/>
                </a:solidFill>
                <a:latin typeface="Consolas"/>
                <a:ea typeface="Consolas"/>
                <a:cs typeface="Consolas"/>
                <a:sym typeface="Consolas"/>
              </a:rPr>
              <a:t>MyController</a:t>
            </a:r>
            <a:r>
              <a:rPr b="1" lang="en" sz="1000">
                <a:solidFill>
                  <a:srgbClr val="FF9800"/>
                </a:solidFill>
                <a:latin typeface="Consolas"/>
                <a:ea typeface="Consolas"/>
                <a:cs typeface="Consolas"/>
                <a:sym typeface="Consolas"/>
              </a:rPr>
              <a:t>"</a:t>
            </a:r>
            <a:r>
              <a:rPr lang="en" sz="1000">
                <a:latin typeface="Consolas"/>
                <a:ea typeface="Consolas"/>
                <a:cs typeface="Consolas"/>
                <a:sym typeface="Consolas"/>
              </a:rPr>
              <a:t>&gt;</a:t>
            </a:r>
          </a:p>
          <a:p>
            <a:pPr lvl="0" rtl="0">
              <a:spcBef>
                <a:spcPts val="0"/>
              </a:spcBef>
              <a:buClr>
                <a:schemeClr val="dk1"/>
              </a:buClr>
              <a:buSzPct val="110000"/>
              <a:buFont typeface="Arial"/>
              <a:buNone/>
            </a:pPr>
            <a:r>
              <a:rPr lang="en" sz="1000">
                <a:latin typeface="Consolas"/>
                <a:ea typeface="Consolas"/>
                <a:cs typeface="Consolas"/>
                <a:sym typeface="Consolas"/>
              </a:rPr>
              <a:t>        &lt;h1&gt;Now is </a:t>
            </a:r>
            <a:r>
              <a:rPr lang="en" sz="1000">
                <a:solidFill>
                  <a:srgbClr val="FF9800"/>
                </a:solidFill>
                <a:latin typeface="Consolas"/>
                <a:ea typeface="Consolas"/>
                <a:cs typeface="Consolas"/>
                <a:sym typeface="Consolas"/>
              </a:rPr>
              <a:t>{{ </a:t>
            </a:r>
            <a:r>
              <a:rPr b="1" lang="en" sz="1000">
                <a:solidFill>
                  <a:srgbClr val="4CAF50"/>
                </a:solidFill>
                <a:latin typeface="Consolas"/>
                <a:ea typeface="Consolas"/>
                <a:cs typeface="Consolas"/>
                <a:sym typeface="Consolas"/>
              </a:rPr>
              <a:t>clock</a:t>
            </a:r>
            <a:r>
              <a:rPr lang="en" sz="1000">
                <a:solidFill>
                  <a:srgbClr val="FF9800"/>
                </a:solidFill>
                <a:latin typeface="Consolas"/>
                <a:ea typeface="Consolas"/>
                <a:cs typeface="Consolas"/>
                <a:sym typeface="Consolas"/>
              </a:rPr>
              <a:t> }}</a:t>
            </a:r>
            <a:r>
              <a:rPr lang="en" sz="1000">
                <a:latin typeface="Consolas"/>
                <a:ea typeface="Consolas"/>
                <a:cs typeface="Consolas"/>
                <a:sym typeface="Consolas"/>
              </a:rPr>
              <a:t>&lt;/h1&gt;</a:t>
            </a:r>
          </a:p>
          <a:p>
            <a:pPr lvl="0" rtl="0">
              <a:spcBef>
                <a:spcPts val="0"/>
              </a:spcBef>
              <a:buClr>
                <a:schemeClr val="dk1"/>
              </a:buClr>
              <a:buSzPct val="110000"/>
              <a:buFont typeface="Arial"/>
              <a:buNone/>
            </a:pPr>
            <a:r>
              <a:rPr lang="en" sz="1000">
                <a:latin typeface="Consolas"/>
                <a:ea typeface="Consolas"/>
                <a:cs typeface="Consolas"/>
                <a:sym typeface="Consolas"/>
              </a:rPr>
              <a:t>    &lt;/body&gt;</a:t>
            </a:r>
          </a:p>
          <a:p>
            <a:pPr lvl="0" rtl="0">
              <a:spcBef>
                <a:spcPts val="0"/>
              </a:spcBef>
              <a:buNone/>
            </a:pPr>
            <a:r>
              <a:rPr lang="en" sz="1000">
                <a:latin typeface="Consolas"/>
                <a:ea typeface="Consolas"/>
                <a:cs typeface="Consolas"/>
                <a:sym typeface="Consolas"/>
              </a:rPr>
              <a:t>&lt;/html&gt;</a:t>
            </a:r>
          </a:p>
        </p:txBody>
      </p:sp>
    </p:spTree>
  </p:cSld>
  <p:clrMapOvr>
    <a:masterClrMapping/>
  </p:clrMapOvr>
  <p:transition spd="slow">
    <p:cut/>
  </p:transition>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DDC39"/>
        </a:solidFill>
      </p:bgPr>
    </p:bg>
    <p:spTree>
      <p:nvGrpSpPr>
        <p:cNvPr id="1420" name="Shape 1420"/>
        <p:cNvGrpSpPr/>
        <p:nvPr/>
      </p:nvGrpSpPr>
      <p:grpSpPr>
        <a:xfrm>
          <a:off x="0" y="0"/>
          <a:ext cx="0" cy="0"/>
          <a:chOff x="0" y="0"/>
          <a:chExt cx="0" cy="0"/>
        </a:xfrm>
      </p:grpSpPr>
      <p:sp>
        <p:nvSpPr>
          <p:cNvPr id="1421" name="Shape 1421"/>
          <p:cNvSpPr txBox="1"/>
          <p:nvPr/>
        </p:nvSpPr>
        <p:spPr>
          <a:xfrm>
            <a:off x="688600" y="1860825"/>
            <a:ext cx="5586900" cy="1972500"/>
          </a:xfrm>
          <a:prstGeom prst="rect">
            <a:avLst/>
          </a:prstGeom>
          <a:noFill/>
          <a:ln>
            <a:noFill/>
          </a:ln>
        </p:spPr>
        <p:txBody>
          <a:bodyPr anchorCtr="0" anchor="t" bIns="91425" lIns="91425" rIns="91425" tIns="91425">
            <a:noAutofit/>
          </a:bodyPr>
          <a:lstStyle/>
          <a:p>
            <a:pPr lvl="0" rtl="0">
              <a:lnSpc>
                <a:spcPct val="115000"/>
              </a:lnSpc>
              <a:spcBef>
                <a:spcPts val="1000"/>
              </a:spcBef>
              <a:spcAft>
                <a:spcPts val="1000"/>
              </a:spcAft>
              <a:buNone/>
            </a:pPr>
            <a:r>
              <a:rPr b="1" lang="en">
                <a:solidFill>
                  <a:srgbClr val="E91E63"/>
                </a:solidFill>
                <a:latin typeface="Karla"/>
                <a:ea typeface="Karla"/>
                <a:cs typeface="Karla"/>
                <a:sym typeface="Karla"/>
              </a:rPr>
              <a:t>replace</a:t>
            </a:r>
            <a:r>
              <a:rPr b="1" lang="en">
                <a:solidFill>
                  <a:schemeClr val="accent1"/>
                </a:solidFill>
                <a:latin typeface="Karla"/>
                <a:ea typeface="Karla"/>
                <a:cs typeface="Karla"/>
                <a:sym typeface="Karla"/>
              </a:rPr>
              <a:t>: true</a:t>
            </a:r>
            <a:r>
              <a:rPr b="1" lang="en">
                <a:solidFill>
                  <a:srgbClr val="999999"/>
                </a:solidFill>
                <a:latin typeface="Karla"/>
                <a:ea typeface="Karla"/>
                <a:cs typeface="Karla"/>
                <a:sym typeface="Karla"/>
              </a:rPr>
              <a:t> - the template will replace the directive's element.</a:t>
            </a:r>
          </a:p>
          <a:p>
            <a:pPr lvl="0" rtl="0">
              <a:lnSpc>
                <a:spcPct val="115000"/>
              </a:lnSpc>
              <a:spcBef>
                <a:spcPts val="1000"/>
              </a:spcBef>
              <a:spcAft>
                <a:spcPts val="1000"/>
              </a:spcAft>
              <a:buNone/>
            </a:pPr>
            <a:r>
              <a:rPr b="1" lang="en">
                <a:solidFill>
                  <a:srgbClr val="E91E63"/>
                </a:solidFill>
                <a:latin typeface="Karla"/>
                <a:ea typeface="Karla"/>
                <a:cs typeface="Karla"/>
                <a:sym typeface="Karla"/>
              </a:rPr>
              <a:t>replace</a:t>
            </a:r>
            <a:r>
              <a:rPr b="1" lang="en">
                <a:solidFill>
                  <a:schemeClr val="accent1"/>
                </a:solidFill>
                <a:latin typeface="Karla"/>
                <a:ea typeface="Karla"/>
                <a:cs typeface="Karla"/>
                <a:sym typeface="Karla"/>
              </a:rPr>
              <a:t>: false</a:t>
            </a:r>
            <a:r>
              <a:rPr b="1" lang="en">
                <a:solidFill>
                  <a:srgbClr val="999999"/>
                </a:solidFill>
                <a:latin typeface="Karla"/>
                <a:ea typeface="Karla"/>
                <a:cs typeface="Karla"/>
                <a:sym typeface="Karla"/>
              </a:rPr>
              <a:t> - the template will replace the contents of the directive's element.</a:t>
            </a:r>
          </a:p>
          <a:p>
            <a:pPr lvl="0" rtl="0">
              <a:lnSpc>
                <a:spcPct val="115000"/>
              </a:lnSpc>
              <a:spcBef>
                <a:spcPts val="1000"/>
              </a:spcBef>
              <a:spcAft>
                <a:spcPts val="1000"/>
              </a:spcAft>
              <a:buNone/>
            </a:pPr>
            <a:r>
              <a:t/>
            </a:r>
            <a:endParaRPr b="1">
              <a:solidFill>
                <a:srgbClr val="999999"/>
              </a:solidFill>
              <a:latin typeface="Karla"/>
              <a:ea typeface="Karla"/>
              <a:cs typeface="Karla"/>
              <a:sym typeface="Karla"/>
            </a:endParaRPr>
          </a:p>
          <a:p>
            <a:pPr lvl="0" rtl="0">
              <a:lnSpc>
                <a:spcPct val="115000"/>
              </a:lnSpc>
              <a:spcBef>
                <a:spcPts val="1000"/>
              </a:spcBef>
              <a:spcAft>
                <a:spcPts val="1000"/>
              </a:spcAft>
              <a:buNone/>
            </a:pPr>
            <a:r>
              <a:rPr b="1" lang="en">
                <a:solidFill>
                  <a:srgbClr val="999999"/>
                </a:solidFill>
                <a:latin typeface="Karla"/>
                <a:ea typeface="Karla"/>
                <a:cs typeface="Karla"/>
                <a:sym typeface="Karla"/>
              </a:rPr>
              <a:t>By default </a:t>
            </a:r>
            <a:r>
              <a:rPr b="1" lang="en">
                <a:solidFill>
                  <a:srgbClr val="E91E63"/>
                </a:solidFill>
                <a:latin typeface="Karla"/>
                <a:ea typeface="Karla"/>
                <a:cs typeface="Karla"/>
                <a:sym typeface="Karla"/>
              </a:rPr>
              <a:t>replace</a:t>
            </a:r>
            <a:r>
              <a:rPr b="1" lang="en">
                <a:solidFill>
                  <a:schemeClr val="accent1"/>
                </a:solidFill>
                <a:latin typeface="Karla"/>
                <a:ea typeface="Karla"/>
                <a:cs typeface="Karla"/>
                <a:sym typeface="Karla"/>
              </a:rPr>
              <a:t>: false</a:t>
            </a:r>
            <a:r>
              <a:rPr b="1" lang="en">
                <a:solidFill>
                  <a:srgbClr val="999999"/>
                </a:solidFill>
                <a:latin typeface="Karla"/>
                <a:ea typeface="Karla"/>
                <a:cs typeface="Karla"/>
                <a:sym typeface="Karla"/>
              </a:rPr>
              <a:t>.</a:t>
            </a:r>
          </a:p>
        </p:txBody>
      </p:sp>
      <p:sp>
        <p:nvSpPr>
          <p:cNvPr id="1422" name="Shape 1422"/>
          <p:cNvSpPr txBox="1"/>
          <p:nvPr>
            <p:ph type="title"/>
          </p:nvPr>
        </p:nvSpPr>
        <p:spPr>
          <a:xfrm>
            <a:off x="1129800" y="589100"/>
            <a:ext cx="5833799" cy="409500"/>
          </a:xfrm>
          <a:prstGeom prst="rect">
            <a:avLst/>
          </a:prstGeom>
        </p:spPr>
        <p:txBody>
          <a:bodyPr anchorCtr="0" anchor="b" bIns="91425" lIns="91425" rIns="91425" tIns="91425">
            <a:noAutofit/>
          </a:bodyPr>
          <a:lstStyle/>
          <a:p>
            <a:pPr lvl="0" rtl="0">
              <a:spcBef>
                <a:spcPts val="0"/>
              </a:spcBef>
              <a:buNone/>
            </a:pPr>
            <a:r>
              <a:rPr lang="en" sz="2400"/>
              <a:t>replace</a:t>
            </a:r>
          </a:p>
        </p:txBody>
      </p:sp>
      <p:sp>
        <p:nvSpPr>
          <p:cNvPr id="1423" name="Shape 1423"/>
          <p:cNvSpPr txBox="1"/>
          <p:nvPr/>
        </p:nvSpPr>
        <p:spPr>
          <a:xfrm>
            <a:off x="688600" y="971550"/>
            <a:ext cx="5627099" cy="489300"/>
          </a:xfrm>
          <a:prstGeom prst="rect">
            <a:avLst/>
          </a:prstGeom>
          <a:noFill/>
          <a:ln>
            <a:noFill/>
          </a:ln>
        </p:spPr>
        <p:txBody>
          <a:bodyPr anchorCtr="0" anchor="t" bIns="91425" lIns="91425" rIns="91425" tIns="91425">
            <a:noAutofit/>
          </a:bodyPr>
          <a:lstStyle/>
          <a:p>
            <a:pPr lvl="0" rtl="0">
              <a:spcBef>
                <a:spcPts val="0"/>
              </a:spcBef>
              <a:buNone/>
            </a:pPr>
            <a:r>
              <a:rPr lang="en" sz="1100" u="sng">
                <a:solidFill>
                  <a:schemeClr val="hlink"/>
                </a:solidFill>
                <a:latin typeface="Karla"/>
                <a:ea typeface="Karla"/>
                <a:cs typeface="Karla"/>
                <a:sym typeface="Karla"/>
                <a:hlinkClick r:id="rId3"/>
              </a:rPr>
              <a:t>https://github.com/bhovhannes/trainings/blob/master/angular/examples/15-directives/replace.html</a:t>
            </a:r>
          </a:p>
        </p:txBody>
      </p:sp>
      <p:grpSp>
        <p:nvGrpSpPr>
          <p:cNvPr id="1424" name="Shape 1424"/>
          <p:cNvGrpSpPr/>
          <p:nvPr/>
        </p:nvGrpSpPr>
        <p:grpSpPr>
          <a:xfrm>
            <a:off x="764799" y="567117"/>
            <a:ext cx="304008" cy="326513"/>
            <a:chOff x="616425" y="2329600"/>
            <a:chExt cx="361700" cy="388475"/>
          </a:xfrm>
        </p:grpSpPr>
        <p:sp>
          <p:nvSpPr>
            <p:cNvPr id="1425" name="Shape 1425"/>
            <p:cNvSpPr/>
            <p:nvPr/>
          </p:nvSpPr>
          <p:spPr>
            <a:xfrm>
              <a:off x="616425" y="2329600"/>
              <a:ext cx="361700" cy="388475"/>
            </a:xfrm>
            <a:custGeom>
              <a:pathLst>
                <a:path extrusionOk="0" fill="none" h="15539" w="14468">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26" name="Shape 1426"/>
            <p:cNvSpPr/>
            <p:nvPr/>
          </p:nvSpPr>
          <p:spPr>
            <a:xfrm>
              <a:off x="704725" y="2545750"/>
              <a:ext cx="185125" cy="25"/>
            </a:xfrm>
            <a:custGeom>
              <a:pathLst>
                <a:path extrusionOk="0" fill="none" h="1" w="7405">
                  <a:moveTo>
                    <a:pt x="7404" y="0"/>
                  </a:moveTo>
                  <a:lnTo>
                    <a:pt x="0" y="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27" name="Shape 1427"/>
            <p:cNvSpPr/>
            <p:nvPr/>
          </p:nvSpPr>
          <p:spPr>
            <a:xfrm>
              <a:off x="811875" y="2626125"/>
              <a:ext cx="31075" cy="31075"/>
            </a:xfrm>
            <a:custGeom>
              <a:pathLst>
                <a:path extrusionOk="0" fill="none" h="1243" w="1243">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28" name="Shape 1428"/>
            <p:cNvSpPr/>
            <p:nvPr/>
          </p:nvSpPr>
          <p:spPr>
            <a:xfrm>
              <a:off x="751000" y="2568275"/>
              <a:ext cx="54200" cy="53600"/>
            </a:xfrm>
            <a:custGeom>
              <a:pathLst>
                <a:path extrusionOk="0" fill="none" h="2144" w="2168">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29" name="Shape 1429"/>
            <p:cNvSpPr/>
            <p:nvPr/>
          </p:nvSpPr>
          <p:spPr>
            <a:xfrm>
              <a:off x="769875" y="2662650"/>
              <a:ext cx="23775" cy="23775"/>
            </a:xfrm>
            <a:custGeom>
              <a:pathLst>
                <a:path extrusionOk="0" fill="none" h="951" w="951">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30" name="Shape 1430"/>
            <p:cNvSpPr/>
            <p:nvPr/>
          </p:nvSpPr>
          <p:spPr>
            <a:xfrm>
              <a:off x="799700" y="2503125"/>
              <a:ext cx="24375" cy="23775"/>
            </a:xfrm>
            <a:custGeom>
              <a:pathLst>
                <a:path extrusionOk="0" fill="none" h="951" w="975">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31" name="Shape 1431"/>
            <p:cNvSpPr/>
            <p:nvPr/>
          </p:nvSpPr>
          <p:spPr>
            <a:xfrm>
              <a:off x="766825" y="2388050"/>
              <a:ext cx="60925" cy="25"/>
            </a:xfrm>
            <a:custGeom>
              <a:pathLst>
                <a:path extrusionOk="0" fill="none" h="1" w="2437">
                  <a:moveTo>
                    <a:pt x="2436" y="0"/>
                  </a:moveTo>
                  <a:lnTo>
                    <a:pt x="1" y="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32" name="Shape 1432"/>
            <p:cNvSpPr/>
            <p:nvPr/>
          </p:nvSpPr>
          <p:spPr>
            <a:xfrm>
              <a:off x="769875" y="2456250"/>
              <a:ext cx="31075" cy="31075"/>
            </a:xfrm>
            <a:custGeom>
              <a:pathLst>
                <a:path extrusionOk="0" fill="none" h="1243" w="1243">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transition spd="slow">
    <p:cut/>
  </p:transition>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DDC39"/>
        </a:solidFill>
      </p:bgPr>
    </p:bg>
    <p:spTree>
      <p:nvGrpSpPr>
        <p:cNvPr id="1436" name="Shape 1436"/>
        <p:cNvGrpSpPr/>
        <p:nvPr/>
      </p:nvGrpSpPr>
      <p:grpSpPr>
        <a:xfrm>
          <a:off x="0" y="0"/>
          <a:ext cx="0" cy="0"/>
          <a:chOff x="0" y="0"/>
          <a:chExt cx="0" cy="0"/>
        </a:xfrm>
      </p:grpSpPr>
      <p:sp>
        <p:nvSpPr>
          <p:cNvPr id="1437" name="Shape 1437"/>
          <p:cNvSpPr txBox="1"/>
          <p:nvPr/>
        </p:nvSpPr>
        <p:spPr>
          <a:xfrm>
            <a:off x="688600" y="1860825"/>
            <a:ext cx="5586900" cy="2450399"/>
          </a:xfrm>
          <a:prstGeom prst="rect">
            <a:avLst/>
          </a:prstGeom>
          <a:noFill/>
          <a:ln>
            <a:noFill/>
          </a:ln>
        </p:spPr>
        <p:txBody>
          <a:bodyPr anchorCtr="0" anchor="t" bIns="91425" lIns="91425" rIns="91425" tIns="91425">
            <a:noAutofit/>
          </a:bodyPr>
          <a:lstStyle/>
          <a:p>
            <a:pPr lvl="0" rtl="0">
              <a:lnSpc>
                <a:spcPct val="115000"/>
              </a:lnSpc>
              <a:spcBef>
                <a:spcPts val="1000"/>
              </a:spcBef>
              <a:spcAft>
                <a:spcPts val="1000"/>
              </a:spcAft>
              <a:buNone/>
            </a:pPr>
            <a:r>
              <a:rPr b="1" lang="en">
                <a:solidFill>
                  <a:schemeClr val="accent1"/>
                </a:solidFill>
                <a:latin typeface="Karla"/>
                <a:ea typeface="Karla"/>
                <a:cs typeface="Karla"/>
                <a:sym typeface="Karla"/>
              </a:rPr>
              <a:t>E</a:t>
            </a:r>
            <a:r>
              <a:rPr b="1" lang="en">
                <a:solidFill>
                  <a:srgbClr val="999999"/>
                </a:solidFill>
                <a:latin typeface="Karla"/>
                <a:ea typeface="Karla"/>
                <a:cs typeface="Karla"/>
                <a:sym typeface="Karla"/>
              </a:rPr>
              <a:t> - Element name (default): </a:t>
            </a:r>
            <a:r>
              <a:rPr b="1" lang="en">
                <a:solidFill>
                  <a:srgbClr val="009688"/>
                </a:solidFill>
                <a:latin typeface="Karla"/>
                <a:ea typeface="Karla"/>
                <a:cs typeface="Karla"/>
                <a:sym typeface="Karla"/>
              </a:rPr>
              <a:t>&lt;my-directive&gt;&lt;/my-directive&gt;</a:t>
            </a:r>
          </a:p>
          <a:p>
            <a:pPr lvl="0" rtl="0">
              <a:lnSpc>
                <a:spcPct val="115000"/>
              </a:lnSpc>
              <a:spcBef>
                <a:spcPts val="1000"/>
              </a:spcBef>
              <a:spcAft>
                <a:spcPts val="1000"/>
              </a:spcAft>
              <a:buNone/>
            </a:pPr>
            <a:r>
              <a:rPr b="1" lang="en">
                <a:solidFill>
                  <a:schemeClr val="accent1"/>
                </a:solidFill>
                <a:latin typeface="Karla"/>
                <a:ea typeface="Karla"/>
                <a:cs typeface="Karla"/>
                <a:sym typeface="Karla"/>
              </a:rPr>
              <a:t>A</a:t>
            </a:r>
            <a:r>
              <a:rPr b="1" lang="en">
                <a:solidFill>
                  <a:srgbClr val="999999"/>
                </a:solidFill>
                <a:latin typeface="Karla"/>
                <a:ea typeface="Karla"/>
                <a:cs typeface="Karla"/>
                <a:sym typeface="Karla"/>
              </a:rPr>
              <a:t> - Attribute (default): </a:t>
            </a:r>
            <a:r>
              <a:rPr b="1" lang="en">
                <a:solidFill>
                  <a:srgbClr val="009688"/>
                </a:solidFill>
                <a:latin typeface="Karla"/>
                <a:ea typeface="Karla"/>
                <a:cs typeface="Karla"/>
                <a:sym typeface="Karla"/>
              </a:rPr>
              <a:t>&lt;div my-directive="exp"&gt;&lt;/div&gt;</a:t>
            </a:r>
          </a:p>
          <a:p>
            <a:pPr lvl="0" rtl="0">
              <a:lnSpc>
                <a:spcPct val="115000"/>
              </a:lnSpc>
              <a:spcBef>
                <a:spcPts val="1000"/>
              </a:spcBef>
              <a:spcAft>
                <a:spcPts val="1000"/>
              </a:spcAft>
              <a:buNone/>
            </a:pPr>
            <a:r>
              <a:rPr b="1" lang="en">
                <a:solidFill>
                  <a:schemeClr val="accent1"/>
                </a:solidFill>
                <a:latin typeface="Karla"/>
                <a:ea typeface="Karla"/>
                <a:cs typeface="Karla"/>
                <a:sym typeface="Karla"/>
              </a:rPr>
              <a:t>C</a:t>
            </a:r>
            <a:r>
              <a:rPr b="1" lang="en">
                <a:solidFill>
                  <a:srgbClr val="999999"/>
                </a:solidFill>
                <a:latin typeface="Karla"/>
                <a:ea typeface="Karla"/>
                <a:cs typeface="Karla"/>
                <a:sym typeface="Karla"/>
              </a:rPr>
              <a:t> - Class: </a:t>
            </a:r>
            <a:r>
              <a:rPr b="1" lang="en">
                <a:solidFill>
                  <a:srgbClr val="009688"/>
                </a:solidFill>
                <a:latin typeface="Karla"/>
                <a:ea typeface="Karla"/>
                <a:cs typeface="Karla"/>
                <a:sym typeface="Karla"/>
              </a:rPr>
              <a:t>&lt;div class="my-directive: exp;"&gt;&lt;/div&gt;</a:t>
            </a:r>
          </a:p>
          <a:p>
            <a:pPr lvl="0" rtl="0">
              <a:lnSpc>
                <a:spcPct val="115000"/>
              </a:lnSpc>
              <a:spcBef>
                <a:spcPts val="1000"/>
              </a:spcBef>
              <a:spcAft>
                <a:spcPts val="1000"/>
              </a:spcAft>
              <a:buNone/>
            </a:pPr>
            <a:r>
              <a:rPr b="1" lang="en">
                <a:solidFill>
                  <a:schemeClr val="accent1"/>
                </a:solidFill>
                <a:latin typeface="Karla"/>
                <a:ea typeface="Karla"/>
                <a:cs typeface="Karla"/>
                <a:sym typeface="Karla"/>
              </a:rPr>
              <a:t>M</a:t>
            </a:r>
            <a:r>
              <a:rPr b="1" lang="en">
                <a:solidFill>
                  <a:srgbClr val="999999"/>
                </a:solidFill>
                <a:latin typeface="Karla"/>
                <a:ea typeface="Karla"/>
                <a:cs typeface="Karla"/>
                <a:sym typeface="Karla"/>
              </a:rPr>
              <a:t> - Comment: </a:t>
            </a:r>
            <a:r>
              <a:rPr b="1" lang="en">
                <a:solidFill>
                  <a:srgbClr val="009688"/>
                </a:solidFill>
                <a:latin typeface="Karla"/>
                <a:ea typeface="Karla"/>
                <a:cs typeface="Karla"/>
                <a:sym typeface="Karla"/>
              </a:rPr>
              <a:t>&lt;!-- directive: my-directive exp --&gt;</a:t>
            </a:r>
          </a:p>
          <a:p>
            <a:pPr lvl="0" rtl="0">
              <a:lnSpc>
                <a:spcPct val="115000"/>
              </a:lnSpc>
              <a:spcBef>
                <a:spcPts val="1000"/>
              </a:spcBef>
              <a:spcAft>
                <a:spcPts val="1000"/>
              </a:spcAft>
              <a:buNone/>
            </a:pPr>
            <a:r>
              <a:t/>
            </a:r>
            <a:endParaRPr b="1">
              <a:solidFill>
                <a:srgbClr val="999999"/>
              </a:solidFill>
              <a:latin typeface="Karla"/>
              <a:ea typeface="Karla"/>
              <a:cs typeface="Karla"/>
              <a:sym typeface="Karla"/>
            </a:endParaRPr>
          </a:p>
          <a:p>
            <a:pPr lvl="0" rtl="0">
              <a:lnSpc>
                <a:spcPct val="115000"/>
              </a:lnSpc>
              <a:spcBef>
                <a:spcPts val="1000"/>
              </a:spcBef>
              <a:spcAft>
                <a:spcPts val="1000"/>
              </a:spcAft>
              <a:buNone/>
            </a:pPr>
            <a:r>
              <a:rPr b="1" lang="en">
                <a:solidFill>
                  <a:srgbClr val="999999"/>
                </a:solidFill>
                <a:latin typeface="Karla"/>
                <a:ea typeface="Karla"/>
                <a:cs typeface="Karla"/>
                <a:sym typeface="Karla"/>
              </a:rPr>
              <a:t>By default </a:t>
            </a:r>
            <a:r>
              <a:rPr b="1" lang="en">
                <a:solidFill>
                  <a:srgbClr val="E91E63"/>
                </a:solidFill>
                <a:latin typeface="Karla"/>
                <a:ea typeface="Karla"/>
                <a:cs typeface="Karla"/>
                <a:sym typeface="Karla"/>
              </a:rPr>
              <a:t>restrict</a:t>
            </a:r>
            <a:r>
              <a:rPr b="1" lang="en">
                <a:solidFill>
                  <a:schemeClr val="accent1"/>
                </a:solidFill>
                <a:latin typeface="Karla"/>
                <a:ea typeface="Karla"/>
                <a:cs typeface="Karla"/>
                <a:sym typeface="Karla"/>
              </a:rPr>
              <a:t>: ‘EA’</a:t>
            </a:r>
            <a:r>
              <a:rPr b="1" lang="en">
                <a:solidFill>
                  <a:srgbClr val="999999"/>
                </a:solidFill>
                <a:latin typeface="Karla"/>
                <a:ea typeface="Karla"/>
                <a:cs typeface="Karla"/>
                <a:sym typeface="Karla"/>
              </a:rPr>
              <a:t>.</a:t>
            </a:r>
          </a:p>
        </p:txBody>
      </p:sp>
      <p:sp>
        <p:nvSpPr>
          <p:cNvPr id="1438" name="Shape 1438"/>
          <p:cNvSpPr txBox="1"/>
          <p:nvPr>
            <p:ph type="title"/>
          </p:nvPr>
        </p:nvSpPr>
        <p:spPr>
          <a:xfrm>
            <a:off x="1129800" y="589100"/>
            <a:ext cx="5833799" cy="409500"/>
          </a:xfrm>
          <a:prstGeom prst="rect">
            <a:avLst/>
          </a:prstGeom>
        </p:spPr>
        <p:txBody>
          <a:bodyPr anchorCtr="0" anchor="b" bIns="91425" lIns="91425" rIns="91425" tIns="91425">
            <a:noAutofit/>
          </a:bodyPr>
          <a:lstStyle/>
          <a:p>
            <a:pPr lvl="0" rtl="0">
              <a:spcBef>
                <a:spcPts val="0"/>
              </a:spcBef>
              <a:buNone/>
            </a:pPr>
            <a:r>
              <a:rPr lang="en" sz="2400"/>
              <a:t>restrict</a:t>
            </a:r>
          </a:p>
        </p:txBody>
      </p:sp>
      <p:sp>
        <p:nvSpPr>
          <p:cNvPr id="1439" name="Shape 1439"/>
          <p:cNvSpPr txBox="1"/>
          <p:nvPr/>
        </p:nvSpPr>
        <p:spPr>
          <a:xfrm>
            <a:off x="688600" y="971550"/>
            <a:ext cx="5627099" cy="489300"/>
          </a:xfrm>
          <a:prstGeom prst="rect">
            <a:avLst/>
          </a:prstGeom>
          <a:noFill/>
          <a:ln>
            <a:noFill/>
          </a:ln>
        </p:spPr>
        <p:txBody>
          <a:bodyPr anchorCtr="0" anchor="t" bIns="91425" lIns="91425" rIns="91425" tIns="91425">
            <a:noAutofit/>
          </a:bodyPr>
          <a:lstStyle/>
          <a:p>
            <a:pPr lvl="0" rtl="0">
              <a:spcBef>
                <a:spcPts val="0"/>
              </a:spcBef>
              <a:buNone/>
            </a:pPr>
            <a:r>
              <a:rPr lang="en" sz="1100" u="sng">
                <a:solidFill>
                  <a:schemeClr val="hlink"/>
                </a:solidFill>
                <a:latin typeface="Karla"/>
                <a:ea typeface="Karla"/>
                <a:cs typeface="Karla"/>
                <a:sym typeface="Karla"/>
                <a:hlinkClick r:id="rId3"/>
              </a:rPr>
              <a:t>https://github.com/bhovhannes/trainings/blob/master/angular/examples/15-directives/restrict.html</a:t>
            </a:r>
          </a:p>
        </p:txBody>
      </p:sp>
      <p:grpSp>
        <p:nvGrpSpPr>
          <p:cNvPr id="1440" name="Shape 1440"/>
          <p:cNvGrpSpPr/>
          <p:nvPr/>
        </p:nvGrpSpPr>
        <p:grpSpPr>
          <a:xfrm>
            <a:off x="764799" y="567117"/>
            <a:ext cx="304008" cy="326513"/>
            <a:chOff x="616425" y="2329600"/>
            <a:chExt cx="361700" cy="388475"/>
          </a:xfrm>
        </p:grpSpPr>
        <p:sp>
          <p:nvSpPr>
            <p:cNvPr id="1441" name="Shape 1441"/>
            <p:cNvSpPr/>
            <p:nvPr/>
          </p:nvSpPr>
          <p:spPr>
            <a:xfrm>
              <a:off x="616425" y="2329600"/>
              <a:ext cx="361700" cy="388475"/>
            </a:xfrm>
            <a:custGeom>
              <a:pathLst>
                <a:path extrusionOk="0" fill="none" h="15539" w="14468">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42" name="Shape 1442"/>
            <p:cNvSpPr/>
            <p:nvPr/>
          </p:nvSpPr>
          <p:spPr>
            <a:xfrm>
              <a:off x="704725" y="2545750"/>
              <a:ext cx="185125" cy="25"/>
            </a:xfrm>
            <a:custGeom>
              <a:pathLst>
                <a:path extrusionOk="0" fill="none" h="1" w="7405">
                  <a:moveTo>
                    <a:pt x="7404" y="0"/>
                  </a:moveTo>
                  <a:lnTo>
                    <a:pt x="0" y="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43" name="Shape 1443"/>
            <p:cNvSpPr/>
            <p:nvPr/>
          </p:nvSpPr>
          <p:spPr>
            <a:xfrm>
              <a:off x="811875" y="2626125"/>
              <a:ext cx="31075" cy="31075"/>
            </a:xfrm>
            <a:custGeom>
              <a:pathLst>
                <a:path extrusionOk="0" fill="none" h="1243" w="1243">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44" name="Shape 1444"/>
            <p:cNvSpPr/>
            <p:nvPr/>
          </p:nvSpPr>
          <p:spPr>
            <a:xfrm>
              <a:off x="751000" y="2568275"/>
              <a:ext cx="54200" cy="53600"/>
            </a:xfrm>
            <a:custGeom>
              <a:pathLst>
                <a:path extrusionOk="0" fill="none" h="2144" w="2168">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45" name="Shape 1445"/>
            <p:cNvSpPr/>
            <p:nvPr/>
          </p:nvSpPr>
          <p:spPr>
            <a:xfrm>
              <a:off x="769875" y="2662650"/>
              <a:ext cx="23775" cy="23775"/>
            </a:xfrm>
            <a:custGeom>
              <a:pathLst>
                <a:path extrusionOk="0" fill="none" h="951" w="951">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46" name="Shape 1446"/>
            <p:cNvSpPr/>
            <p:nvPr/>
          </p:nvSpPr>
          <p:spPr>
            <a:xfrm>
              <a:off x="799700" y="2503125"/>
              <a:ext cx="24375" cy="23775"/>
            </a:xfrm>
            <a:custGeom>
              <a:pathLst>
                <a:path extrusionOk="0" fill="none" h="951" w="975">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47" name="Shape 1447"/>
            <p:cNvSpPr/>
            <p:nvPr/>
          </p:nvSpPr>
          <p:spPr>
            <a:xfrm>
              <a:off x="766825" y="2388050"/>
              <a:ext cx="60925" cy="25"/>
            </a:xfrm>
            <a:custGeom>
              <a:pathLst>
                <a:path extrusionOk="0" fill="none" h="1" w="2437">
                  <a:moveTo>
                    <a:pt x="2436" y="0"/>
                  </a:moveTo>
                  <a:lnTo>
                    <a:pt x="1" y="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48" name="Shape 1448"/>
            <p:cNvSpPr/>
            <p:nvPr/>
          </p:nvSpPr>
          <p:spPr>
            <a:xfrm>
              <a:off x="769875" y="2456250"/>
              <a:ext cx="31075" cy="31075"/>
            </a:xfrm>
            <a:custGeom>
              <a:pathLst>
                <a:path extrusionOk="0" fill="none" h="1243" w="1243">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transition spd="slow">
    <p:cut/>
  </p:transition>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DDC39"/>
        </a:solidFill>
      </p:bgPr>
    </p:bg>
    <p:spTree>
      <p:nvGrpSpPr>
        <p:cNvPr id="1452" name="Shape 1452"/>
        <p:cNvGrpSpPr/>
        <p:nvPr/>
      </p:nvGrpSpPr>
      <p:grpSpPr>
        <a:xfrm>
          <a:off x="0" y="0"/>
          <a:ext cx="0" cy="0"/>
          <a:chOff x="0" y="0"/>
          <a:chExt cx="0" cy="0"/>
        </a:xfrm>
      </p:grpSpPr>
      <p:sp>
        <p:nvSpPr>
          <p:cNvPr id="1453" name="Shape 1453"/>
          <p:cNvSpPr txBox="1"/>
          <p:nvPr/>
        </p:nvSpPr>
        <p:spPr>
          <a:xfrm>
            <a:off x="688600" y="1860825"/>
            <a:ext cx="5586900" cy="2751600"/>
          </a:xfrm>
          <a:prstGeom prst="rect">
            <a:avLst/>
          </a:prstGeom>
          <a:noFill/>
          <a:ln>
            <a:noFill/>
          </a:ln>
        </p:spPr>
        <p:txBody>
          <a:bodyPr anchorCtr="0" anchor="t" bIns="91425" lIns="91425" rIns="91425" tIns="91425">
            <a:noAutofit/>
          </a:bodyPr>
          <a:lstStyle/>
          <a:p>
            <a:pPr lvl="0" rtl="0">
              <a:lnSpc>
                <a:spcPct val="115000"/>
              </a:lnSpc>
              <a:spcBef>
                <a:spcPts val="600"/>
              </a:spcBef>
              <a:spcAft>
                <a:spcPts val="1000"/>
              </a:spcAft>
              <a:buNone/>
            </a:pPr>
            <a:r>
              <a:rPr b="1" lang="en">
                <a:solidFill>
                  <a:srgbClr val="999999"/>
                </a:solidFill>
                <a:latin typeface="Karla"/>
                <a:ea typeface="Karla"/>
                <a:cs typeface="Karla"/>
                <a:sym typeface="Karla"/>
              </a:rPr>
              <a:t>Template option is used to specify a directive template either as a string (of HTML code for directive) or as a function which returns string (of HTML code for directive)</a:t>
            </a:r>
          </a:p>
          <a:p>
            <a:pPr lvl="0" rtl="0">
              <a:lnSpc>
                <a:spcPct val="115000"/>
              </a:lnSpc>
              <a:spcBef>
                <a:spcPts val="0"/>
              </a:spcBef>
              <a:spcAft>
                <a:spcPts val="0"/>
              </a:spcAft>
              <a:buNone/>
            </a:pPr>
            <a:r>
              <a:t/>
            </a:r>
            <a:endParaRPr b="1" i="1">
              <a:solidFill>
                <a:schemeClr val="accent1"/>
              </a:solidFill>
              <a:latin typeface="Consolas"/>
              <a:ea typeface="Consolas"/>
              <a:cs typeface="Consolas"/>
              <a:sym typeface="Consolas"/>
            </a:endParaRPr>
          </a:p>
          <a:p>
            <a:pPr lvl="0" rtl="0">
              <a:lnSpc>
                <a:spcPct val="115000"/>
              </a:lnSpc>
              <a:spcBef>
                <a:spcPts val="0"/>
              </a:spcBef>
              <a:spcAft>
                <a:spcPts val="0"/>
              </a:spcAft>
              <a:buNone/>
            </a:pPr>
            <a:r>
              <a:rPr b="1" lang="en">
                <a:solidFill>
                  <a:srgbClr val="E91E63"/>
                </a:solidFill>
                <a:latin typeface="Consolas"/>
                <a:ea typeface="Consolas"/>
                <a:cs typeface="Consolas"/>
                <a:sym typeface="Consolas"/>
              </a:rPr>
              <a:t>template</a:t>
            </a:r>
            <a:r>
              <a:rPr b="1" lang="en">
                <a:solidFill>
                  <a:schemeClr val="accent1"/>
                </a:solidFill>
                <a:latin typeface="Consolas"/>
                <a:ea typeface="Consolas"/>
                <a:cs typeface="Consolas"/>
                <a:sym typeface="Consolas"/>
              </a:rPr>
              <a:t>: </a:t>
            </a:r>
            <a:r>
              <a:rPr b="1" lang="en">
                <a:solidFill>
                  <a:srgbClr val="009688"/>
                </a:solidFill>
                <a:latin typeface="Consolas"/>
                <a:ea typeface="Consolas"/>
                <a:cs typeface="Consolas"/>
                <a:sym typeface="Consolas"/>
              </a:rPr>
              <a:t>‘&lt;div&gt;aaa&lt;/div&gt;’</a:t>
            </a:r>
          </a:p>
          <a:p>
            <a:pPr lvl="0" rtl="0">
              <a:lnSpc>
                <a:spcPct val="115000"/>
              </a:lnSpc>
              <a:spcBef>
                <a:spcPts val="0"/>
              </a:spcBef>
              <a:spcAft>
                <a:spcPts val="0"/>
              </a:spcAft>
              <a:buNone/>
            </a:pPr>
            <a:r>
              <a:t/>
            </a:r>
            <a:endParaRPr b="1">
              <a:solidFill>
                <a:schemeClr val="accent1"/>
              </a:solidFill>
              <a:latin typeface="Consolas"/>
              <a:ea typeface="Consolas"/>
              <a:cs typeface="Consolas"/>
              <a:sym typeface="Consolas"/>
            </a:endParaRPr>
          </a:p>
          <a:p>
            <a:pPr lvl="0" rtl="0">
              <a:lnSpc>
                <a:spcPct val="115000"/>
              </a:lnSpc>
              <a:spcBef>
                <a:spcPts val="0"/>
              </a:spcBef>
              <a:spcAft>
                <a:spcPts val="0"/>
              </a:spcAft>
              <a:buNone/>
            </a:pPr>
            <a:r>
              <a:rPr b="1" lang="en">
                <a:solidFill>
                  <a:srgbClr val="E91E63"/>
                </a:solidFill>
                <a:latin typeface="Consolas"/>
                <a:ea typeface="Consolas"/>
                <a:cs typeface="Consolas"/>
                <a:sym typeface="Consolas"/>
              </a:rPr>
              <a:t>template</a:t>
            </a:r>
            <a:r>
              <a:rPr b="1" lang="en">
                <a:solidFill>
                  <a:schemeClr val="accent1"/>
                </a:solidFill>
                <a:latin typeface="Consolas"/>
                <a:ea typeface="Consolas"/>
                <a:cs typeface="Consolas"/>
                <a:sym typeface="Consolas"/>
              </a:rPr>
              <a:t>: function(</a:t>
            </a:r>
            <a:r>
              <a:rPr b="1" lang="en">
                <a:solidFill>
                  <a:srgbClr val="FF9800"/>
                </a:solidFill>
                <a:latin typeface="Consolas"/>
                <a:ea typeface="Consolas"/>
                <a:cs typeface="Consolas"/>
                <a:sym typeface="Consolas"/>
              </a:rPr>
              <a:t>tElement</a:t>
            </a:r>
            <a:r>
              <a:rPr b="1" lang="en">
                <a:solidFill>
                  <a:schemeClr val="accent1"/>
                </a:solidFill>
                <a:latin typeface="Consolas"/>
                <a:ea typeface="Consolas"/>
                <a:cs typeface="Consolas"/>
                <a:sym typeface="Consolas"/>
              </a:rPr>
              <a:t>, </a:t>
            </a:r>
            <a:r>
              <a:rPr b="1" lang="en">
                <a:solidFill>
                  <a:srgbClr val="FF9800"/>
                </a:solidFill>
                <a:latin typeface="Consolas"/>
                <a:ea typeface="Consolas"/>
                <a:cs typeface="Consolas"/>
                <a:sym typeface="Consolas"/>
              </a:rPr>
              <a:t>tAttrs</a:t>
            </a:r>
            <a:r>
              <a:rPr b="1" lang="en">
                <a:solidFill>
                  <a:schemeClr val="accent1"/>
                </a:solidFill>
                <a:latin typeface="Consolas"/>
                <a:ea typeface="Consolas"/>
                <a:cs typeface="Consolas"/>
                <a:sym typeface="Consolas"/>
              </a:rPr>
              <a:t>) {</a:t>
            </a:r>
          </a:p>
          <a:p>
            <a:pPr lvl="0" rtl="0">
              <a:lnSpc>
                <a:spcPct val="115000"/>
              </a:lnSpc>
              <a:spcBef>
                <a:spcPts val="0"/>
              </a:spcBef>
              <a:spcAft>
                <a:spcPts val="0"/>
              </a:spcAft>
              <a:buNone/>
            </a:pPr>
            <a:r>
              <a:rPr b="1" lang="en">
                <a:solidFill>
                  <a:schemeClr val="accent1"/>
                </a:solidFill>
                <a:latin typeface="Consolas"/>
                <a:ea typeface="Consolas"/>
                <a:cs typeface="Consolas"/>
                <a:sym typeface="Consolas"/>
              </a:rPr>
              <a:t>	return </a:t>
            </a:r>
            <a:r>
              <a:rPr b="1" lang="en">
                <a:solidFill>
                  <a:srgbClr val="009688"/>
                </a:solidFill>
                <a:latin typeface="Consolas"/>
                <a:ea typeface="Consolas"/>
                <a:cs typeface="Consolas"/>
                <a:sym typeface="Consolas"/>
              </a:rPr>
              <a:t>‘&lt;div&gt;aaa&lt;/div&gt;’</a:t>
            </a:r>
            <a:r>
              <a:rPr b="1" lang="en">
                <a:solidFill>
                  <a:schemeClr val="accent1"/>
                </a:solidFill>
                <a:latin typeface="Consolas"/>
                <a:ea typeface="Consolas"/>
                <a:cs typeface="Consolas"/>
                <a:sym typeface="Consolas"/>
              </a:rPr>
              <a:t>;</a:t>
            </a:r>
          </a:p>
          <a:p>
            <a:pPr lvl="0" rtl="0">
              <a:lnSpc>
                <a:spcPct val="115000"/>
              </a:lnSpc>
              <a:spcBef>
                <a:spcPts val="0"/>
              </a:spcBef>
              <a:spcAft>
                <a:spcPts val="0"/>
              </a:spcAft>
              <a:buNone/>
            </a:pPr>
            <a:r>
              <a:rPr b="1" lang="en">
                <a:solidFill>
                  <a:schemeClr val="accent1"/>
                </a:solidFill>
                <a:latin typeface="Consolas"/>
                <a:ea typeface="Consolas"/>
                <a:cs typeface="Consolas"/>
                <a:sym typeface="Consolas"/>
              </a:rPr>
              <a:t>}</a:t>
            </a:r>
          </a:p>
        </p:txBody>
      </p:sp>
      <p:sp>
        <p:nvSpPr>
          <p:cNvPr id="1454" name="Shape 1454"/>
          <p:cNvSpPr txBox="1"/>
          <p:nvPr>
            <p:ph type="title"/>
          </p:nvPr>
        </p:nvSpPr>
        <p:spPr>
          <a:xfrm>
            <a:off x="1129800" y="589100"/>
            <a:ext cx="5833799" cy="409500"/>
          </a:xfrm>
          <a:prstGeom prst="rect">
            <a:avLst/>
          </a:prstGeom>
        </p:spPr>
        <p:txBody>
          <a:bodyPr anchorCtr="0" anchor="b" bIns="91425" lIns="91425" rIns="91425" tIns="91425">
            <a:noAutofit/>
          </a:bodyPr>
          <a:lstStyle/>
          <a:p>
            <a:pPr lvl="0" rtl="0">
              <a:spcBef>
                <a:spcPts val="0"/>
              </a:spcBef>
              <a:buNone/>
            </a:pPr>
            <a:r>
              <a:rPr lang="en" sz="2400"/>
              <a:t>template</a:t>
            </a:r>
          </a:p>
        </p:txBody>
      </p:sp>
      <p:sp>
        <p:nvSpPr>
          <p:cNvPr id="1455" name="Shape 1455"/>
          <p:cNvSpPr txBox="1"/>
          <p:nvPr/>
        </p:nvSpPr>
        <p:spPr>
          <a:xfrm>
            <a:off x="688600" y="971550"/>
            <a:ext cx="5627099" cy="489300"/>
          </a:xfrm>
          <a:prstGeom prst="rect">
            <a:avLst/>
          </a:prstGeom>
          <a:noFill/>
          <a:ln>
            <a:noFill/>
          </a:ln>
        </p:spPr>
        <p:txBody>
          <a:bodyPr anchorCtr="0" anchor="t" bIns="91425" lIns="91425" rIns="91425" tIns="91425">
            <a:noAutofit/>
          </a:bodyPr>
          <a:lstStyle/>
          <a:p>
            <a:pPr lvl="0" rtl="0">
              <a:spcBef>
                <a:spcPts val="0"/>
              </a:spcBef>
              <a:buNone/>
            </a:pPr>
            <a:r>
              <a:rPr lang="en" sz="1100" u="sng">
                <a:solidFill>
                  <a:schemeClr val="hlink"/>
                </a:solidFill>
                <a:latin typeface="Karla"/>
                <a:ea typeface="Karla"/>
                <a:cs typeface="Karla"/>
                <a:sym typeface="Karla"/>
                <a:hlinkClick r:id="rId3"/>
              </a:rPr>
              <a:t>https://github.com/bhovhannes/trainings/blob/master/angular/examples/15-directives/template.html</a:t>
            </a:r>
          </a:p>
        </p:txBody>
      </p:sp>
      <p:grpSp>
        <p:nvGrpSpPr>
          <p:cNvPr id="1456" name="Shape 1456"/>
          <p:cNvGrpSpPr/>
          <p:nvPr/>
        </p:nvGrpSpPr>
        <p:grpSpPr>
          <a:xfrm>
            <a:off x="764799" y="567117"/>
            <a:ext cx="304008" cy="326513"/>
            <a:chOff x="616425" y="2329600"/>
            <a:chExt cx="361700" cy="388475"/>
          </a:xfrm>
        </p:grpSpPr>
        <p:sp>
          <p:nvSpPr>
            <p:cNvPr id="1457" name="Shape 1457"/>
            <p:cNvSpPr/>
            <p:nvPr/>
          </p:nvSpPr>
          <p:spPr>
            <a:xfrm>
              <a:off x="616425" y="2329600"/>
              <a:ext cx="361700" cy="388475"/>
            </a:xfrm>
            <a:custGeom>
              <a:pathLst>
                <a:path extrusionOk="0" fill="none" h="15539" w="14468">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58" name="Shape 1458"/>
            <p:cNvSpPr/>
            <p:nvPr/>
          </p:nvSpPr>
          <p:spPr>
            <a:xfrm>
              <a:off x="704725" y="2545750"/>
              <a:ext cx="185125" cy="25"/>
            </a:xfrm>
            <a:custGeom>
              <a:pathLst>
                <a:path extrusionOk="0" fill="none" h="1" w="7405">
                  <a:moveTo>
                    <a:pt x="7404" y="0"/>
                  </a:moveTo>
                  <a:lnTo>
                    <a:pt x="0" y="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59" name="Shape 1459"/>
            <p:cNvSpPr/>
            <p:nvPr/>
          </p:nvSpPr>
          <p:spPr>
            <a:xfrm>
              <a:off x="811875" y="2626125"/>
              <a:ext cx="31075" cy="31075"/>
            </a:xfrm>
            <a:custGeom>
              <a:pathLst>
                <a:path extrusionOk="0" fill="none" h="1243" w="1243">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60" name="Shape 1460"/>
            <p:cNvSpPr/>
            <p:nvPr/>
          </p:nvSpPr>
          <p:spPr>
            <a:xfrm>
              <a:off x="751000" y="2568275"/>
              <a:ext cx="54200" cy="53600"/>
            </a:xfrm>
            <a:custGeom>
              <a:pathLst>
                <a:path extrusionOk="0" fill="none" h="2144" w="2168">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61" name="Shape 1461"/>
            <p:cNvSpPr/>
            <p:nvPr/>
          </p:nvSpPr>
          <p:spPr>
            <a:xfrm>
              <a:off x="769875" y="2662650"/>
              <a:ext cx="23775" cy="23775"/>
            </a:xfrm>
            <a:custGeom>
              <a:pathLst>
                <a:path extrusionOk="0" fill="none" h="951" w="951">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62" name="Shape 1462"/>
            <p:cNvSpPr/>
            <p:nvPr/>
          </p:nvSpPr>
          <p:spPr>
            <a:xfrm>
              <a:off x="799700" y="2503125"/>
              <a:ext cx="24375" cy="23775"/>
            </a:xfrm>
            <a:custGeom>
              <a:pathLst>
                <a:path extrusionOk="0" fill="none" h="951" w="975">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63" name="Shape 1463"/>
            <p:cNvSpPr/>
            <p:nvPr/>
          </p:nvSpPr>
          <p:spPr>
            <a:xfrm>
              <a:off x="766825" y="2388050"/>
              <a:ext cx="60925" cy="25"/>
            </a:xfrm>
            <a:custGeom>
              <a:pathLst>
                <a:path extrusionOk="0" fill="none" h="1" w="2437">
                  <a:moveTo>
                    <a:pt x="2436" y="0"/>
                  </a:moveTo>
                  <a:lnTo>
                    <a:pt x="1" y="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64" name="Shape 1464"/>
            <p:cNvSpPr/>
            <p:nvPr/>
          </p:nvSpPr>
          <p:spPr>
            <a:xfrm>
              <a:off x="769875" y="2456250"/>
              <a:ext cx="31075" cy="31075"/>
            </a:xfrm>
            <a:custGeom>
              <a:pathLst>
                <a:path extrusionOk="0" fill="none" h="1243" w="1243">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transition spd="slow">
    <p:cut/>
  </p:transition>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DDC39"/>
        </a:solidFill>
      </p:bgPr>
    </p:bg>
    <p:spTree>
      <p:nvGrpSpPr>
        <p:cNvPr id="1468" name="Shape 1468"/>
        <p:cNvGrpSpPr/>
        <p:nvPr/>
      </p:nvGrpSpPr>
      <p:grpSpPr>
        <a:xfrm>
          <a:off x="0" y="0"/>
          <a:ext cx="0" cy="0"/>
          <a:chOff x="0" y="0"/>
          <a:chExt cx="0" cy="0"/>
        </a:xfrm>
      </p:grpSpPr>
      <p:sp>
        <p:nvSpPr>
          <p:cNvPr id="1469" name="Shape 1469"/>
          <p:cNvSpPr txBox="1"/>
          <p:nvPr/>
        </p:nvSpPr>
        <p:spPr>
          <a:xfrm>
            <a:off x="688600" y="1479825"/>
            <a:ext cx="5586900" cy="2831100"/>
          </a:xfrm>
          <a:prstGeom prst="rect">
            <a:avLst/>
          </a:prstGeom>
          <a:noFill/>
          <a:ln>
            <a:noFill/>
          </a:ln>
        </p:spPr>
        <p:txBody>
          <a:bodyPr anchorCtr="0" anchor="t" bIns="91425" lIns="91425" rIns="91425" tIns="91425">
            <a:noAutofit/>
          </a:bodyPr>
          <a:lstStyle/>
          <a:p>
            <a:pPr lvl="0" rtl="0">
              <a:lnSpc>
                <a:spcPct val="115000"/>
              </a:lnSpc>
              <a:spcBef>
                <a:spcPts val="600"/>
              </a:spcBef>
              <a:spcAft>
                <a:spcPts val="1000"/>
              </a:spcAft>
              <a:buNone/>
            </a:pPr>
            <a:r>
              <a:rPr b="1" lang="en">
                <a:solidFill>
                  <a:srgbClr val="999999"/>
                </a:solidFill>
                <a:latin typeface="Karla"/>
                <a:ea typeface="Karla"/>
                <a:cs typeface="Karla"/>
                <a:sym typeface="Karla"/>
              </a:rPr>
              <a:t>TemplateUrl option is used to specify a url for directive template either as a string (url to a file with directive template code) or as a function which returns string (url to a file with directive template code)</a:t>
            </a:r>
          </a:p>
          <a:p>
            <a:pPr lvl="0" rtl="0">
              <a:lnSpc>
                <a:spcPct val="115000"/>
              </a:lnSpc>
              <a:spcBef>
                <a:spcPts val="0"/>
              </a:spcBef>
              <a:spcAft>
                <a:spcPts val="0"/>
              </a:spcAft>
              <a:buNone/>
            </a:pPr>
            <a:r>
              <a:t/>
            </a:r>
            <a:endParaRPr b="1" i="1">
              <a:solidFill>
                <a:schemeClr val="accent1"/>
              </a:solidFill>
              <a:latin typeface="Consolas"/>
              <a:ea typeface="Consolas"/>
              <a:cs typeface="Consolas"/>
              <a:sym typeface="Consolas"/>
            </a:endParaRPr>
          </a:p>
          <a:p>
            <a:pPr lvl="0" rtl="0">
              <a:lnSpc>
                <a:spcPct val="115000"/>
              </a:lnSpc>
              <a:spcBef>
                <a:spcPts val="0"/>
              </a:spcBef>
              <a:spcAft>
                <a:spcPts val="0"/>
              </a:spcAft>
              <a:buNone/>
            </a:pPr>
            <a:r>
              <a:rPr b="1" lang="en">
                <a:solidFill>
                  <a:srgbClr val="E91E63"/>
                </a:solidFill>
                <a:latin typeface="Consolas"/>
                <a:ea typeface="Consolas"/>
                <a:cs typeface="Consolas"/>
                <a:sym typeface="Consolas"/>
              </a:rPr>
              <a:t>templateUrl</a:t>
            </a:r>
            <a:r>
              <a:rPr b="1" lang="en">
                <a:solidFill>
                  <a:schemeClr val="accent1"/>
                </a:solidFill>
                <a:latin typeface="Consolas"/>
                <a:ea typeface="Consolas"/>
                <a:cs typeface="Consolas"/>
                <a:sym typeface="Consolas"/>
              </a:rPr>
              <a:t>: </a:t>
            </a:r>
            <a:r>
              <a:rPr b="1" lang="en">
                <a:solidFill>
                  <a:srgbClr val="009688"/>
                </a:solidFill>
                <a:latin typeface="Consolas"/>
                <a:ea typeface="Consolas"/>
                <a:cs typeface="Consolas"/>
                <a:sym typeface="Consolas"/>
              </a:rPr>
              <a:t>‘../templates/demo.html’</a:t>
            </a:r>
          </a:p>
          <a:p>
            <a:pPr lvl="0" rtl="0">
              <a:lnSpc>
                <a:spcPct val="115000"/>
              </a:lnSpc>
              <a:spcBef>
                <a:spcPts val="0"/>
              </a:spcBef>
              <a:spcAft>
                <a:spcPts val="0"/>
              </a:spcAft>
              <a:buNone/>
            </a:pPr>
            <a:r>
              <a:t/>
            </a:r>
            <a:endParaRPr b="1">
              <a:solidFill>
                <a:schemeClr val="accent1"/>
              </a:solidFill>
              <a:latin typeface="Consolas"/>
              <a:ea typeface="Consolas"/>
              <a:cs typeface="Consolas"/>
              <a:sym typeface="Consolas"/>
            </a:endParaRPr>
          </a:p>
          <a:p>
            <a:pPr lvl="0" rtl="0">
              <a:lnSpc>
                <a:spcPct val="115000"/>
              </a:lnSpc>
              <a:spcBef>
                <a:spcPts val="0"/>
              </a:spcBef>
              <a:spcAft>
                <a:spcPts val="0"/>
              </a:spcAft>
              <a:buNone/>
            </a:pPr>
            <a:r>
              <a:rPr b="1" lang="en">
                <a:solidFill>
                  <a:srgbClr val="E91E63"/>
                </a:solidFill>
                <a:latin typeface="Consolas"/>
                <a:ea typeface="Consolas"/>
                <a:cs typeface="Consolas"/>
                <a:sym typeface="Consolas"/>
              </a:rPr>
              <a:t>templateUrl</a:t>
            </a:r>
            <a:r>
              <a:rPr b="1" lang="en">
                <a:solidFill>
                  <a:schemeClr val="accent1"/>
                </a:solidFill>
                <a:latin typeface="Consolas"/>
                <a:ea typeface="Consolas"/>
                <a:cs typeface="Consolas"/>
                <a:sym typeface="Consolas"/>
              </a:rPr>
              <a:t>: function(</a:t>
            </a:r>
            <a:r>
              <a:rPr b="1" lang="en">
                <a:solidFill>
                  <a:srgbClr val="FF9800"/>
                </a:solidFill>
                <a:latin typeface="Consolas"/>
                <a:ea typeface="Consolas"/>
                <a:cs typeface="Consolas"/>
                <a:sym typeface="Consolas"/>
              </a:rPr>
              <a:t>tElement</a:t>
            </a:r>
            <a:r>
              <a:rPr b="1" lang="en">
                <a:solidFill>
                  <a:schemeClr val="accent1"/>
                </a:solidFill>
                <a:latin typeface="Consolas"/>
                <a:ea typeface="Consolas"/>
                <a:cs typeface="Consolas"/>
                <a:sym typeface="Consolas"/>
              </a:rPr>
              <a:t>, </a:t>
            </a:r>
            <a:r>
              <a:rPr b="1" lang="en">
                <a:solidFill>
                  <a:srgbClr val="FF9800"/>
                </a:solidFill>
                <a:latin typeface="Consolas"/>
                <a:ea typeface="Consolas"/>
                <a:cs typeface="Consolas"/>
                <a:sym typeface="Consolas"/>
              </a:rPr>
              <a:t>tAttrs</a:t>
            </a:r>
            <a:r>
              <a:rPr b="1" lang="en">
                <a:solidFill>
                  <a:schemeClr val="accent1"/>
                </a:solidFill>
                <a:latin typeface="Consolas"/>
                <a:ea typeface="Consolas"/>
                <a:cs typeface="Consolas"/>
                <a:sym typeface="Consolas"/>
              </a:rPr>
              <a:t>) {</a:t>
            </a:r>
          </a:p>
          <a:p>
            <a:pPr lvl="0" rtl="0">
              <a:lnSpc>
                <a:spcPct val="115000"/>
              </a:lnSpc>
              <a:spcBef>
                <a:spcPts val="0"/>
              </a:spcBef>
              <a:spcAft>
                <a:spcPts val="0"/>
              </a:spcAft>
              <a:buNone/>
            </a:pPr>
            <a:r>
              <a:rPr b="1" lang="en">
                <a:solidFill>
                  <a:schemeClr val="accent1"/>
                </a:solidFill>
                <a:latin typeface="Consolas"/>
                <a:ea typeface="Consolas"/>
                <a:cs typeface="Consolas"/>
                <a:sym typeface="Consolas"/>
              </a:rPr>
              <a:t>	return </a:t>
            </a:r>
            <a:r>
              <a:rPr b="1" lang="en">
                <a:solidFill>
                  <a:srgbClr val="009688"/>
                </a:solidFill>
                <a:latin typeface="Consolas"/>
                <a:ea typeface="Consolas"/>
                <a:cs typeface="Consolas"/>
                <a:sym typeface="Consolas"/>
              </a:rPr>
              <a:t>‘../templates/demo.html’</a:t>
            </a:r>
            <a:r>
              <a:rPr b="1" lang="en">
                <a:solidFill>
                  <a:schemeClr val="accent1"/>
                </a:solidFill>
                <a:latin typeface="Consolas"/>
                <a:ea typeface="Consolas"/>
                <a:cs typeface="Consolas"/>
                <a:sym typeface="Consolas"/>
              </a:rPr>
              <a:t>;</a:t>
            </a:r>
          </a:p>
          <a:p>
            <a:pPr lvl="0" rtl="0">
              <a:lnSpc>
                <a:spcPct val="115000"/>
              </a:lnSpc>
              <a:spcBef>
                <a:spcPts val="0"/>
              </a:spcBef>
              <a:spcAft>
                <a:spcPts val="0"/>
              </a:spcAft>
              <a:buNone/>
            </a:pPr>
            <a:r>
              <a:rPr b="1" lang="en">
                <a:solidFill>
                  <a:schemeClr val="accent1"/>
                </a:solidFill>
                <a:latin typeface="Consolas"/>
                <a:ea typeface="Consolas"/>
                <a:cs typeface="Consolas"/>
                <a:sym typeface="Consolas"/>
              </a:rPr>
              <a:t>}</a:t>
            </a:r>
          </a:p>
        </p:txBody>
      </p:sp>
      <p:sp>
        <p:nvSpPr>
          <p:cNvPr id="1470" name="Shape 1470"/>
          <p:cNvSpPr txBox="1"/>
          <p:nvPr>
            <p:ph type="title"/>
          </p:nvPr>
        </p:nvSpPr>
        <p:spPr>
          <a:xfrm>
            <a:off x="672600" y="589100"/>
            <a:ext cx="5833799" cy="409500"/>
          </a:xfrm>
          <a:prstGeom prst="rect">
            <a:avLst/>
          </a:prstGeom>
        </p:spPr>
        <p:txBody>
          <a:bodyPr anchorCtr="0" anchor="b" bIns="91425" lIns="91425" rIns="91425" tIns="91425">
            <a:noAutofit/>
          </a:bodyPr>
          <a:lstStyle/>
          <a:p>
            <a:pPr lvl="0" rtl="0">
              <a:spcBef>
                <a:spcPts val="0"/>
              </a:spcBef>
              <a:buNone/>
            </a:pPr>
            <a:r>
              <a:rPr lang="en" sz="2400"/>
              <a:t>templateUrl</a:t>
            </a:r>
          </a:p>
        </p:txBody>
      </p:sp>
    </p:spTree>
  </p:cSld>
  <p:clrMapOvr>
    <a:masterClrMapping/>
  </p:clrMapOvr>
  <p:transition spd="slow">
    <p:cut/>
  </p:transition>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DDC39"/>
        </a:solidFill>
      </p:bgPr>
    </p:bg>
    <p:spTree>
      <p:nvGrpSpPr>
        <p:cNvPr id="1474" name="Shape 1474"/>
        <p:cNvGrpSpPr/>
        <p:nvPr/>
      </p:nvGrpSpPr>
      <p:grpSpPr>
        <a:xfrm>
          <a:off x="0" y="0"/>
          <a:ext cx="0" cy="0"/>
          <a:chOff x="0" y="0"/>
          <a:chExt cx="0" cy="0"/>
        </a:xfrm>
      </p:grpSpPr>
      <p:sp>
        <p:nvSpPr>
          <p:cNvPr id="1475" name="Shape 1475"/>
          <p:cNvSpPr txBox="1"/>
          <p:nvPr/>
        </p:nvSpPr>
        <p:spPr>
          <a:xfrm>
            <a:off x="688600" y="1632225"/>
            <a:ext cx="6375899" cy="2902200"/>
          </a:xfrm>
          <a:prstGeom prst="rect">
            <a:avLst/>
          </a:prstGeom>
          <a:noFill/>
          <a:ln>
            <a:noFill/>
          </a:ln>
        </p:spPr>
        <p:txBody>
          <a:bodyPr anchorCtr="0" anchor="t" bIns="91425" lIns="91425" rIns="91425" tIns="91425">
            <a:noAutofit/>
          </a:bodyPr>
          <a:lstStyle/>
          <a:p>
            <a:pPr lvl="0" rtl="0">
              <a:lnSpc>
                <a:spcPct val="115000"/>
              </a:lnSpc>
              <a:spcBef>
                <a:spcPts val="600"/>
              </a:spcBef>
              <a:spcAft>
                <a:spcPts val="1000"/>
              </a:spcAft>
              <a:buNone/>
            </a:pPr>
            <a:r>
              <a:rPr b="1" lang="en">
                <a:solidFill>
                  <a:srgbClr val="999999"/>
                </a:solidFill>
                <a:latin typeface="Karla"/>
                <a:ea typeface="Karla"/>
                <a:cs typeface="Karla"/>
                <a:sym typeface="Karla"/>
              </a:rPr>
              <a:t>templateNamespace option is used to specify a document type used by the markup in the directive template.</a:t>
            </a:r>
          </a:p>
          <a:p>
            <a:pPr lvl="0" rtl="0">
              <a:lnSpc>
                <a:spcPct val="115000"/>
              </a:lnSpc>
              <a:spcBef>
                <a:spcPts val="600"/>
              </a:spcBef>
              <a:spcAft>
                <a:spcPts val="1000"/>
              </a:spcAft>
              <a:buNone/>
            </a:pPr>
            <a:r>
              <a:rPr b="1" lang="en">
                <a:solidFill>
                  <a:srgbClr val="999999"/>
                </a:solidFill>
                <a:latin typeface="Karla"/>
                <a:ea typeface="Karla"/>
                <a:cs typeface="Karla"/>
                <a:sym typeface="Karla"/>
              </a:rPr>
              <a:t>Possible values are: </a:t>
            </a:r>
          </a:p>
          <a:p>
            <a:pPr indent="0" lvl="0" marL="457200" rtl="0">
              <a:lnSpc>
                <a:spcPct val="115000"/>
              </a:lnSpc>
              <a:spcBef>
                <a:spcPts val="600"/>
              </a:spcBef>
              <a:spcAft>
                <a:spcPts val="1000"/>
              </a:spcAft>
              <a:buNone/>
            </a:pPr>
            <a:r>
              <a:rPr b="1" i="1" lang="en">
                <a:solidFill>
                  <a:srgbClr val="666666"/>
                </a:solidFill>
                <a:latin typeface="Karla"/>
                <a:ea typeface="Karla"/>
                <a:cs typeface="Karla"/>
                <a:sym typeface="Karla"/>
              </a:rPr>
              <a:t>html</a:t>
            </a:r>
            <a:r>
              <a:rPr b="1" lang="en">
                <a:solidFill>
                  <a:srgbClr val="999999"/>
                </a:solidFill>
                <a:latin typeface="Karla"/>
                <a:ea typeface="Karla"/>
                <a:cs typeface="Karla"/>
                <a:sym typeface="Karla"/>
              </a:rPr>
              <a:t> - All root nodes in the template are HTML. Root nodes may also be top-level elements such as &lt;svg&gt; or &lt;math&gt;.</a:t>
            </a:r>
          </a:p>
          <a:p>
            <a:pPr indent="0" lvl="0" marL="457200" rtl="0">
              <a:lnSpc>
                <a:spcPct val="115000"/>
              </a:lnSpc>
              <a:spcBef>
                <a:spcPts val="600"/>
              </a:spcBef>
              <a:spcAft>
                <a:spcPts val="1000"/>
              </a:spcAft>
              <a:buNone/>
            </a:pPr>
            <a:r>
              <a:rPr b="1" i="1" lang="en">
                <a:solidFill>
                  <a:srgbClr val="666666"/>
                </a:solidFill>
                <a:latin typeface="Karla"/>
                <a:ea typeface="Karla"/>
                <a:cs typeface="Karla"/>
                <a:sym typeface="Karla"/>
              </a:rPr>
              <a:t>svg</a:t>
            </a:r>
            <a:r>
              <a:rPr b="1" lang="en">
                <a:solidFill>
                  <a:srgbClr val="999999"/>
                </a:solidFill>
                <a:latin typeface="Karla"/>
                <a:ea typeface="Karla"/>
                <a:cs typeface="Karla"/>
                <a:sym typeface="Karla"/>
              </a:rPr>
              <a:t> - The root nodes in the template are SVG elements.</a:t>
            </a:r>
          </a:p>
          <a:p>
            <a:pPr indent="0" lvl="0" marL="457200" rtl="0">
              <a:lnSpc>
                <a:spcPct val="115000"/>
              </a:lnSpc>
              <a:spcBef>
                <a:spcPts val="600"/>
              </a:spcBef>
              <a:spcAft>
                <a:spcPts val="1000"/>
              </a:spcAft>
              <a:buNone/>
            </a:pPr>
            <a:r>
              <a:rPr b="1" i="1" lang="en">
                <a:solidFill>
                  <a:srgbClr val="666666"/>
                </a:solidFill>
                <a:latin typeface="Karla"/>
                <a:ea typeface="Karla"/>
                <a:cs typeface="Karla"/>
                <a:sym typeface="Karla"/>
              </a:rPr>
              <a:t>math</a:t>
            </a:r>
            <a:r>
              <a:rPr b="1" lang="en">
                <a:solidFill>
                  <a:srgbClr val="999999"/>
                </a:solidFill>
                <a:latin typeface="Karla"/>
                <a:ea typeface="Karla"/>
                <a:cs typeface="Karla"/>
                <a:sym typeface="Karla"/>
              </a:rPr>
              <a:t> - The root nodes in the template are MathML elements.</a:t>
            </a:r>
          </a:p>
          <a:p>
            <a:pPr lvl="0" rtl="0">
              <a:lnSpc>
                <a:spcPct val="115000"/>
              </a:lnSpc>
              <a:spcBef>
                <a:spcPts val="600"/>
              </a:spcBef>
              <a:spcAft>
                <a:spcPts val="1000"/>
              </a:spcAft>
              <a:buNone/>
            </a:pPr>
            <a:r>
              <a:rPr b="1" lang="en">
                <a:solidFill>
                  <a:srgbClr val="999999"/>
                </a:solidFill>
                <a:latin typeface="Karla"/>
                <a:ea typeface="Karla"/>
                <a:cs typeface="Karla"/>
                <a:sym typeface="Karla"/>
              </a:rPr>
              <a:t>By default </a:t>
            </a:r>
            <a:r>
              <a:rPr b="1" lang="en">
                <a:solidFill>
                  <a:srgbClr val="E91E63"/>
                </a:solidFill>
                <a:latin typeface="Karla"/>
                <a:ea typeface="Karla"/>
                <a:cs typeface="Karla"/>
                <a:sym typeface="Karla"/>
              </a:rPr>
              <a:t>templateNamespace</a:t>
            </a:r>
            <a:r>
              <a:rPr b="1" lang="en">
                <a:solidFill>
                  <a:schemeClr val="accent1"/>
                </a:solidFill>
                <a:latin typeface="Karla"/>
                <a:ea typeface="Karla"/>
                <a:cs typeface="Karla"/>
                <a:sym typeface="Karla"/>
              </a:rPr>
              <a:t>: ‘html’</a:t>
            </a:r>
            <a:r>
              <a:rPr b="1" lang="en">
                <a:solidFill>
                  <a:srgbClr val="999999"/>
                </a:solidFill>
                <a:latin typeface="Karla"/>
                <a:ea typeface="Karla"/>
                <a:cs typeface="Karla"/>
                <a:sym typeface="Karla"/>
              </a:rPr>
              <a:t>.</a:t>
            </a:r>
          </a:p>
        </p:txBody>
      </p:sp>
      <p:sp>
        <p:nvSpPr>
          <p:cNvPr id="1476" name="Shape 1476"/>
          <p:cNvSpPr txBox="1"/>
          <p:nvPr>
            <p:ph type="title"/>
          </p:nvPr>
        </p:nvSpPr>
        <p:spPr>
          <a:xfrm>
            <a:off x="1129800" y="589100"/>
            <a:ext cx="5833799" cy="409500"/>
          </a:xfrm>
          <a:prstGeom prst="rect">
            <a:avLst/>
          </a:prstGeom>
        </p:spPr>
        <p:txBody>
          <a:bodyPr anchorCtr="0" anchor="b" bIns="91425" lIns="91425" rIns="91425" tIns="91425">
            <a:noAutofit/>
          </a:bodyPr>
          <a:lstStyle/>
          <a:p>
            <a:pPr lvl="0" rtl="0">
              <a:spcBef>
                <a:spcPts val="0"/>
              </a:spcBef>
              <a:buNone/>
            </a:pPr>
            <a:r>
              <a:rPr lang="en" sz="2400"/>
              <a:t>templateNamespace</a:t>
            </a:r>
          </a:p>
        </p:txBody>
      </p:sp>
      <p:sp>
        <p:nvSpPr>
          <p:cNvPr id="1477" name="Shape 1477"/>
          <p:cNvSpPr txBox="1"/>
          <p:nvPr/>
        </p:nvSpPr>
        <p:spPr>
          <a:xfrm>
            <a:off x="688600" y="971550"/>
            <a:ext cx="5627099" cy="489300"/>
          </a:xfrm>
          <a:prstGeom prst="rect">
            <a:avLst/>
          </a:prstGeom>
          <a:noFill/>
          <a:ln>
            <a:noFill/>
          </a:ln>
        </p:spPr>
        <p:txBody>
          <a:bodyPr anchorCtr="0" anchor="t" bIns="91425" lIns="91425" rIns="91425" tIns="91425">
            <a:noAutofit/>
          </a:bodyPr>
          <a:lstStyle/>
          <a:p>
            <a:pPr lvl="0" rtl="0">
              <a:spcBef>
                <a:spcPts val="0"/>
              </a:spcBef>
              <a:buNone/>
            </a:pPr>
            <a:r>
              <a:rPr lang="en" sz="1100" u="sng">
                <a:solidFill>
                  <a:schemeClr val="hlink"/>
                </a:solidFill>
                <a:latin typeface="Karla"/>
                <a:ea typeface="Karla"/>
                <a:cs typeface="Karla"/>
                <a:sym typeface="Karla"/>
                <a:hlinkClick r:id="rId3"/>
              </a:rPr>
              <a:t>https://github.com/bhovhannes/trainings/blob/master/angular/examples/15-directives/templateNamespace.html</a:t>
            </a:r>
          </a:p>
        </p:txBody>
      </p:sp>
      <p:grpSp>
        <p:nvGrpSpPr>
          <p:cNvPr id="1478" name="Shape 1478"/>
          <p:cNvGrpSpPr/>
          <p:nvPr/>
        </p:nvGrpSpPr>
        <p:grpSpPr>
          <a:xfrm>
            <a:off x="764799" y="567117"/>
            <a:ext cx="304008" cy="326513"/>
            <a:chOff x="616425" y="2329600"/>
            <a:chExt cx="361700" cy="388475"/>
          </a:xfrm>
        </p:grpSpPr>
        <p:sp>
          <p:nvSpPr>
            <p:cNvPr id="1479" name="Shape 1479"/>
            <p:cNvSpPr/>
            <p:nvPr/>
          </p:nvSpPr>
          <p:spPr>
            <a:xfrm>
              <a:off x="616425" y="2329600"/>
              <a:ext cx="361700" cy="388475"/>
            </a:xfrm>
            <a:custGeom>
              <a:pathLst>
                <a:path extrusionOk="0" fill="none" h="15539" w="14468">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80" name="Shape 1480"/>
            <p:cNvSpPr/>
            <p:nvPr/>
          </p:nvSpPr>
          <p:spPr>
            <a:xfrm>
              <a:off x="704725" y="2545750"/>
              <a:ext cx="185125" cy="25"/>
            </a:xfrm>
            <a:custGeom>
              <a:pathLst>
                <a:path extrusionOk="0" fill="none" h="1" w="7405">
                  <a:moveTo>
                    <a:pt x="7404" y="0"/>
                  </a:moveTo>
                  <a:lnTo>
                    <a:pt x="0" y="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81" name="Shape 1481"/>
            <p:cNvSpPr/>
            <p:nvPr/>
          </p:nvSpPr>
          <p:spPr>
            <a:xfrm>
              <a:off x="811875" y="2626125"/>
              <a:ext cx="31075" cy="31075"/>
            </a:xfrm>
            <a:custGeom>
              <a:pathLst>
                <a:path extrusionOk="0" fill="none" h="1243" w="1243">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82" name="Shape 1482"/>
            <p:cNvSpPr/>
            <p:nvPr/>
          </p:nvSpPr>
          <p:spPr>
            <a:xfrm>
              <a:off x="751000" y="2568275"/>
              <a:ext cx="54200" cy="53600"/>
            </a:xfrm>
            <a:custGeom>
              <a:pathLst>
                <a:path extrusionOk="0" fill="none" h="2144" w="2168">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83" name="Shape 1483"/>
            <p:cNvSpPr/>
            <p:nvPr/>
          </p:nvSpPr>
          <p:spPr>
            <a:xfrm>
              <a:off x="769875" y="2662650"/>
              <a:ext cx="23775" cy="23775"/>
            </a:xfrm>
            <a:custGeom>
              <a:pathLst>
                <a:path extrusionOk="0" fill="none" h="951" w="951">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84" name="Shape 1484"/>
            <p:cNvSpPr/>
            <p:nvPr/>
          </p:nvSpPr>
          <p:spPr>
            <a:xfrm>
              <a:off x="799700" y="2503125"/>
              <a:ext cx="24375" cy="23775"/>
            </a:xfrm>
            <a:custGeom>
              <a:pathLst>
                <a:path extrusionOk="0" fill="none" h="951" w="975">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85" name="Shape 1485"/>
            <p:cNvSpPr/>
            <p:nvPr/>
          </p:nvSpPr>
          <p:spPr>
            <a:xfrm>
              <a:off x="766825" y="2388050"/>
              <a:ext cx="60925" cy="25"/>
            </a:xfrm>
            <a:custGeom>
              <a:pathLst>
                <a:path extrusionOk="0" fill="none" h="1" w="2437">
                  <a:moveTo>
                    <a:pt x="2436" y="0"/>
                  </a:moveTo>
                  <a:lnTo>
                    <a:pt x="1" y="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86" name="Shape 1486"/>
            <p:cNvSpPr/>
            <p:nvPr/>
          </p:nvSpPr>
          <p:spPr>
            <a:xfrm>
              <a:off x="769875" y="2456250"/>
              <a:ext cx="31075" cy="31075"/>
            </a:xfrm>
            <a:custGeom>
              <a:pathLst>
                <a:path extrusionOk="0" fill="none" h="1243" w="1243">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transition spd="slow">
    <p:cut/>
  </p:transition>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DDC39"/>
        </a:solidFill>
      </p:bgPr>
    </p:bg>
    <p:spTree>
      <p:nvGrpSpPr>
        <p:cNvPr id="1490" name="Shape 1490"/>
        <p:cNvGrpSpPr/>
        <p:nvPr/>
      </p:nvGrpSpPr>
      <p:grpSpPr>
        <a:xfrm>
          <a:off x="0" y="0"/>
          <a:ext cx="0" cy="0"/>
          <a:chOff x="0" y="0"/>
          <a:chExt cx="0" cy="0"/>
        </a:xfrm>
      </p:grpSpPr>
      <p:sp>
        <p:nvSpPr>
          <p:cNvPr id="1491" name="Shape 1491"/>
          <p:cNvSpPr txBox="1"/>
          <p:nvPr/>
        </p:nvSpPr>
        <p:spPr>
          <a:xfrm>
            <a:off x="460000" y="1251225"/>
            <a:ext cx="6613499" cy="3715199"/>
          </a:xfrm>
          <a:prstGeom prst="rect">
            <a:avLst/>
          </a:prstGeom>
          <a:noFill/>
          <a:ln>
            <a:noFill/>
          </a:ln>
        </p:spPr>
        <p:txBody>
          <a:bodyPr anchorCtr="0" anchor="t" bIns="91425" lIns="91425" rIns="91425" tIns="91425">
            <a:noAutofit/>
          </a:bodyPr>
          <a:lstStyle/>
          <a:p>
            <a:pPr lvl="0" rtl="0">
              <a:lnSpc>
                <a:spcPct val="115000"/>
              </a:lnSpc>
              <a:spcBef>
                <a:spcPts val="600"/>
              </a:spcBef>
              <a:spcAft>
                <a:spcPts val="1000"/>
              </a:spcAft>
              <a:buNone/>
            </a:pPr>
            <a:r>
              <a:rPr b="1" lang="en">
                <a:solidFill>
                  <a:srgbClr val="E91E63"/>
                </a:solidFill>
                <a:latin typeface="Consolas"/>
                <a:ea typeface="Consolas"/>
                <a:cs typeface="Consolas"/>
                <a:sym typeface="Consolas"/>
              </a:rPr>
              <a:t>controller</a:t>
            </a:r>
            <a:r>
              <a:rPr b="1" lang="en">
                <a:solidFill>
                  <a:schemeClr val="accent1"/>
                </a:solidFill>
                <a:latin typeface="Consolas"/>
                <a:ea typeface="Consolas"/>
                <a:cs typeface="Consolas"/>
                <a:sym typeface="Consolas"/>
              </a:rPr>
              <a:t>: [‘</a:t>
            </a:r>
            <a:r>
              <a:rPr b="1" lang="en">
                <a:solidFill>
                  <a:srgbClr val="FF9800"/>
                </a:solidFill>
                <a:latin typeface="Consolas"/>
                <a:ea typeface="Consolas"/>
                <a:cs typeface="Consolas"/>
                <a:sym typeface="Consolas"/>
              </a:rPr>
              <a:t>$scope</a:t>
            </a:r>
            <a:r>
              <a:rPr b="1" lang="en">
                <a:solidFill>
                  <a:schemeClr val="accent1"/>
                </a:solidFill>
                <a:latin typeface="Consolas"/>
                <a:ea typeface="Consolas"/>
                <a:cs typeface="Consolas"/>
                <a:sym typeface="Consolas"/>
              </a:rPr>
              <a:t>’, function(</a:t>
            </a:r>
            <a:r>
              <a:rPr b="1" lang="en">
                <a:solidFill>
                  <a:srgbClr val="FF9800"/>
                </a:solidFill>
                <a:latin typeface="Consolas"/>
                <a:ea typeface="Consolas"/>
                <a:cs typeface="Consolas"/>
                <a:sym typeface="Consolas"/>
              </a:rPr>
              <a:t>$scope</a:t>
            </a:r>
            <a:r>
              <a:rPr b="1" lang="en">
                <a:solidFill>
                  <a:schemeClr val="accent1"/>
                </a:solidFill>
                <a:latin typeface="Consolas"/>
                <a:ea typeface="Consolas"/>
                <a:cs typeface="Consolas"/>
                <a:sym typeface="Consolas"/>
              </a:rPr>
              <a:t>) {}]</a:t>
            </a:r>
          </a:p>
          <a:p>
            <a:pPr lvl="0" rtl="0">
              <a:lnSpc>
                <a:spcPct val="115000"/>
              </a:lnSpc>
              <a:spcBef>
                <a:spcPts val="600"/>
              </a:spcBef>
              <a:spcAft>
                <a:spcPts val="1000"/>
              </a:spcAft>
              <a:buNone/>
            </a:pPr>
            <a:r>
              <a:rPr b="1" lang="en">
                <a:solidFill>
                  <a:srgbClr val="999999"/>
                </a:solidFill>
                <a:latin typeface="Karla"/>
                <a:ea typeface="Karla"/>
                <a:cs typeface="Karla"/>
                <a:sym typeface="Karla"/>
              </a:rPr>
              <a:t>The controller is instantiated before the pre-linking phase and can be accessed by other directives.</a:t>
            </a:r>
          </a:p>
          <a:p>
            <a:pPr lvl="0" rtl="0">
              <a:lnSpc>
                <a:spcPct val="115000"/>
              </a:lnSpc>
              <a:spcBef>
                <a:spcPts val="600"/>
              </a:spcBef>
              <a:spcAft>
                <a:spcPts val="1000"/>
              </a:spcAft>
              <a:buNone/>
            </a:pPr>
            <a:r>
              <a:rPr b="1" lang="en">
                <a:solidFill>
                  <a:srgbClr val="999999"/>
                </a:solidFill>
                <a:latin typeface="Karla"/>
                <a:ea typeface="Karla"/>
                <a:cs typeface="Karla"/>
                <a:sym typeface="Karla"/>
              </a:rPr>
              <a:t>This allows the directives to communicate with each other and augment each other's behavior.</a:t>
            </a:r>
          </a:p>
          <a:p>
            <a:pPr lvl="0" rtl="0">
              <a:lnSpc>
                <a:spcPct val="115000"/>
              </a:lnSpc>
              <a:spcBef>
                <a:spcPts val="600"/>
              </a:spcBef>
              <a:spcAft>
                <a:spcPts val="0"/>
              </a:spcAft>
              <a:buNone/>
            </a:pPr>
            <a:r>
              <a:rPr b="1" lang="en">
                <a:solidFill>
                  <a:srgbClr val="999999"/>
                </a:solidFill>
                <a:latin typeface="Karla"/>
                <a:ea typeface="Karla"/>
                <a:cs typeface="Karla"/>
                <a:sym typeface="Karla"/>
              </a:rPr>
              <a:t>The controller is injectable (and supports bracket notation) with the following locals:</a:t>
            </a:r>
          </a:p>
          <a:p>
            <a:pPr indent="0" lvl="0" marL="457200" rtl="0">
              <a:lnSpc>
                <a:spcPct val="115000"/>
              </a:lnSpc>
              <a:spcBef>
                <a:spcPts val="600"/>
              </a:spcBef>
              <a:spcAft>
                <a:spcPts val="0"/>
              </a:spcAft>
              <a:buNone/>
            </a:pPr>
            <a:r>
              <a:rPr b="1" lang="en">
                <a:solidFill>
                  <a:srgbClr val="FF9800"/>
                </a:solidFill>
                <a:latin typeface="Karla"/>
                <a:ea typeface="Karla"/>
                <a:cs typeface="Karla"/>
                <a:sym typeface="Karla"/>
              </a:rPr>
              <a:t>$scope</a:t>
            </a:r>
            <a:r>
              <a:rPr b="1" lang="en">
                <a:solidFill>
                  <a:srgbClr val="999999"/>
                </a:solidFill>
                <a:latin typeface="Karla"/>
                <a:ea typeface="Karla"/>
                <a:cs typeface="Karla"/>
                <a:sym typeface="Karla"/>
              </a:rPr>
              <a:t> - Current scope associated with the element</a:t>
            </a:r>
          </a:p>
          <a:p>
            <a:pPr indent="0" lvl="0" marL="457200" rtl="0">
              <a:lnSpc>
                <a:spcPct val="115000"/>
              </a:lnSpc>
              <a:spcBef>
                <a:spcPts val="600"/>
              </a:spcBef>
              <a:spcAft>
                <a:spcPts val="0"/>
              </a:spcAft>
              <a:buNone/>
            </a:pPr>
            <a:r>
              <a:rPr b="1" lang="en">
                <a:solidFill>
                  <a:srgbClr val="FF9800"/>
                </a:solidFill>
                <a:latin typeface="Karla"/>
                <a:ea typeface="Karla"/>
                <a:cs typeface="Karla"/>
                <a:sym typeface="Karla"/>
              </a:rPr>
              <a:t>$element</a:t>
            </a:r>
            <a:r>
              <a:rPr b="1" lang="en">
                <a:solidFill>
                  <a:srgbClr val="999999"/>
                </a:solidFill>
                <a:latin typeface="Karla"/>
                <a:ea typeface="Karla"/>
                <a:cs typeface="Karla"/>
                <a:sym typeface="Karla"/>
              </a:rPr>
              <a:t> - Current element</a:t>
            </a:r>
          </a:p>
          <a:p>
            <a:pPr indent="0" lvl="0" marL="457200" rtl="0">
              <a:lnSpc>
                <a:spcPct val="115000"/>
              </a:lnSpc>
              <a:spcBef>
                <a:spcPts val="600"/>
              </a:spcBef>
              <a:spcAft>
                <a:spcPts val="0"/>
              </a:spcAft>
              <a:buNone/>
            </a:pPr>
            <a:r>
              <a:rPr b="1" lang="en">
                <a:solidFill>
                  <a:srgbClr val="FF9800"/>
                </a:solidFill>
                <a:latin typeface="Karla"/>
                <a:ea typeface="Karla"/>
                <a:cs typeface="Karla"/>
                <a:sym typeface="Karla"/>
              </a:rPr>
              <a:t>$attrs</a:t>
            </a:r>
            <a:r>
              <a:rPr b="1" lang="en">
                <a:solidFill>
                  <a:srgbClr val="999999"/>
                </a:solidFill>
                <a:latin typeface="Karla"/>
                <a:ea typeface="Karla"/>
                <a:cs typeface="Karla"/>
                <a:sym typeface="Karla"/>
              </a:rPr>
              <a:t> - Current attributes object for the element</a:t>
            </a:r>
          </a:p>
          <a:p>
            <a:pPr indent="0" lvl="0" marL="457200" rtl="0">
              <a:lnSpc>
                <a:spcPct val="115000"/>
              </a:lnSpc>
              <a:spcBef>
                <a:spcPts val="600"/>
              </a:spcBef>
              <a:spcAft>
                <a:spcPts val="0"/>
              </a:spcAft>
              <a:buNone/>
            </a:pPr>
            <a:r>
              <a:rPr b="1" lang="en">
                <a:solidFill>
                  <a:srgbClr val="FF9800"/>
                </a:solidFill>
                <a:latin typeface="Karla"/>
                <a:ea typeface="Karla"/>
                <a:cs typeface="Karla"/>
                <a:sym typeface="Karla"/>
              </a:rPr>
              <a:t>$transclude</a:t>
            </a:r>
            <a:r>
              <a:rPr b="1" lang="en">
                <a:solidFill>
                  <a:srgbClr val="999999"/>
                </a:solidFill>
                <a:latin typeface="Karla"/>
                <a:ea typeface="Karla"/>
                <a:cs typeface="Karla"/>
                <a:sym typeface="Karla"/>
              </a:rPr>
              <a:t> - A transclude linking function</a:t>
            </a:r>
          </a:p>
        </p:txBody>
      </p:sp>
      <p:sp>
        <p:nvSpPr>
          <p:cNvPr id="1492" name="Shape 1492"/>
          <p:cNvSpPr txBox="1"/>
          <p:nvPr>
            <p:ph type="title"/>
          </p:nvPr>
        </p:nvSpPr>
        <p:spPr>
          <a:xfrm>
            <a:off x="901200" y="284300"/>
            <a:ext cx="5833799" cy="409500"/>
          </a:xfrm>
          <a:prstGeom prst="rect">
            <a:avLst/>
          </a:prstGeom>
        </p:spPr>
        <p:txBody>
          <a:bodyPr anchorCtr="0" anchor="b" bIns="91425" lIns="91425" rIns="91425" tIns="91425">
            <a:noAutofit/>
          </a:bodyPr>
          <a:lstStyle/>
          <a:p>
            <a:pPr lvl="0" rtl="0">
              <a:spcBef>
                <a:spcPts val="0"/>
              </a:spcBef>
              <a:buNone/>
            </a:pPr>
            <a:r>
              <a:rPr lang="en" sz="2400"/>
              <a:t>controller</a:t>
            </a:r>
          </a:p>
        </p:txBody>
      </p:sp>
      <p:sp>
        <p:nvSpPr>
          <p:cNvPr id="1493" name="Shape 1493"/>
          <p:cNvSpPr txBox="1"/>
          <p:nvPr/>
        </p:nvSpPr>
        <p:spPr>
          <a:xfrm>
            <a:off x="460000" y="666750"/>
            <a:ext cx="5627099" cy="489300"/>
          </a:xfrm>
          <a:prstGeom prst="rect">
            <a:avLst/>
          </a:prstGeom>
          <a:noFill/>
          <a:ln>
            <a:noFill/>
          </a:ln>
        </p:spPr>
        <p:txBody>
          <a:bodyPr anchorCtr="0" anchor="t" bIns="91425" lIns="91425" rIns="91425" tIns="91425">
            <a:noAutofit/>
          </a:bodyPr>
          <a:lstStyle/>
          <a:p>
            <a:pPr lvl="0" rtl="0">
              <a:spcBef>
                <a:spcPts val="0"/>
              </a:spcBef>
              <a:buNone/>
            </a:pPr>
            <a:r>
              <a:rPr lang="en" sz="1100" u="sng">
                <a:solidFill>
                  <a:schemeClr val="hlink"/>
                </a:solidFill>
                <a:latin typeface="Karla"/>
                <a:ea typeface="Karla"/>
                <a:cs typeface="Karla"/>
                <a:sym typeface="Karla"/>
                <a:hlinkClick r:id="rId3"/>
              </a:rPr>
              <a:t>https://github.com/bhovhannes/trainings/blob/master/angular/examples/15-directives/controller.html</a:t>
            </a:r>
          </a:p>
        </p:txBody>
      </p:sp>
      <p:grpSp>
        <p:nvGrpSpPr>
          <p:cNvPr id="1494" name="Shape 1494"/>
          <p:cNvGrpSpPr/>
          <p:nvPr/>
        </p:nvGrpSpPr>
        <p:grpSpPr>
          <a:xfrm>
            <a:off x="536199" y="262317"/>
            <a:ext cx="304008" cy="326513"/>
            <a:chOff x="616425" y="2329600"/>
            <a:chExt cx="361700" cy="388475"/>
          </a:xfrm>
        </p:grpSpPr>
        <p:sp>
          <p:nvSpPr>
            <p:cNvPr id="1495" name="Shape 1495"/>
            <p:cNvSpPr/>
            <p:nvPr/>
          </p:nvSpPr>
          <p:spPr>
            <a:xfrm>
              <a:off x="616425" y="2329600"/>
              <a:ext cx="361700" cy="388475"/>
            </a:xfrm>
            <a:custGeom>
              <a:pathLst>
                <a:path extrusionOk="0" fill="none" h="15539" w="14468">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96" name="Shape 1496"/>
            <p:cNvSpPr/>
            <p:nvPr/>
          </p:nvSpPr>
          <p:spPr>
            <a:xfrm>
              <a:off x="704725" y="2545750"/>
              <a:ext cx="185125" cy="25"/>
            </a:xfrm>
            <a:custGeom>
              <a:pathLst>
                <a:path extrusionOk="0" fill="none" h="1" w="7405">
                  <a:moveTo>
                    <a:pt x="7404" y="0"/>
                  </a:moveTo>
                  <a:lnTo>
                    <a:pt x="0" y="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97" name="Shape 1497"/>
            <p:cNvSpPr/>
            <p:nvPr/>
          </p:nvSpPr>
          <p:spPr>
            <a:xfrm>
              <a:off x="811875" y="2626125"/>
              <a:ext cx="31075" cy="31075"/>
            </a:xfrm>
            <a:custGeom>
              <a:pathLst>
                <a:path extrusionOk="0" fill="none" h="1243" w="1243">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98" name="Shape 1498"/>
            <p:cNvSpPr/>
            <p:nvPr/>
          </p:nvSpPr>
          <p:spPr>
            <a:xfrm>
              <a:off x="751000" y="2568275"/>
              <a:ext cx="54200" cy="53600"/>
            </a:xfrm>
            <a:custGeom>
              <a:pathLst>
                <a:path extrusionOk="0" fill="none" h="2144" w="2168">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99" name="Shape 1499"/>
            <p:cNvSpPr/>
            <p:nvPr/>
          </p:nvSpPr>
          <p:spPr>
            <a:xfrm>
              <a:off x="769875" y="2662650"/>
              <a:ext cx="23775" cy="23775"/>
            </a:xfrm>
            <a:custGeom>
              <a:pathLst>
                <a:path extrusionOk="0" fill="none" h="951" w="951">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00" name="Shape 1500"/>
            <p:cNvSpPr/>
            <p:nvPr/>
          </p:nvSpPr>
          <p:spPr>
            <a:xfrm>
              <a:off x="799700" y="2503125"/>
              <a:ext cx="24375" cy="23775"/>
            </a:xfrm>
            <a:custGeom>
              <a:pathLst>
                <a:path extrusionOk="0" fill="none" h="951" w="975">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01" name="Shape 1501"/>
            <p:cNvSpPr/>
            <p:nvPr/>
          </p:nvSpPr>
          <p:spPr>
            <a:xfrm>
              <a:off x="766825" y="2388050"/>
              <a:ext cx="60925" cy="25"/>
            </a:xfrm>
            <a:custGeom>
              <a:pathLst>
                <a:path extrusionOk="0" fill="none" h="1" w="2437">
                  <a:moveTo>
                    <a:pt x="2436" y="0"/>
                  </a:moveTo>
                  <a:lnTo>
                    <a:pt x="1" y="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02" name="Shape 1502"/>
            <p:cNvSpPr/>
            <p:nvPr/>
          </p:nvSpPr>
          <p:spPr>
            <a:xfrm>
              <a:off x="769875" y="2456250"/>
              <a:ext cx="31075" cy="31075"/>
            </a:xfrm>
            <a:custGeom>
              <a:pathLst>
                <a:path extrusionOk="0" fill="none" h="1243" w="1243">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transition spd="slow">
    <p:cut/>
  </p:transition>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DDC39"/>
        </a:solidFill>
      </p:bgPr>
    </p:bg>
    <p:spTree>
      <p:nvGrpSpPr>
        <p:cNvPr id="1506" name="Shape 1506"/>
        <p:cNvGrpSpPr/>
        <p:nvPr/>
      </p:nvGrpSpPr>
      <p:grpSpPr>
        <a:xfrm>
          <a:off x="0" y="0"/>
          <a:ext cx="0" cy="0"/>
          <a:chOff x="0" y="0"/>
          <a:chExt cx="0" cy="0"/>
        </a:xfrm>
      </p:grpSpPr>
      <p:sp>
        <p:nvSpPr>
          <p:cNvPr id="1507" name="Shape 1507"/>
          <p:cNvSpPr txBox="1"/>
          <p:nvPr/>
        </p:nvSpPr>
        <p:spPr>
          <a:xfrm>
            <a:off x="688600" y="1937025"/>
            <a:ext cx="5586900" cy="1680300"/>
          </a:xfrm>
          <a:prstGeom prst="rect">
            <a:avLst/>
          </a:prstGeom>
          <a:noFill/>
          <a:ln>
            <a:noFill/>
          </a:ln>
        </p:spPr>
        <p:txBody>
          <a:bodyPr anchorCtr="0" anchor="t" bIns="91425" lIns="91425" rIns="91425" tIns="91425">
            <a:noAutofit/>
          </a:bodyPr>
          <a:lstStyle/>
          <a:p>
            <a:pPr lvl="0" rtl="0">
              <a:lnSpc>
                <a:spcPct val="115000"/>
              </a:lnSpc>
              <a:spcBef>
                <a:spcPts val="600"/>
              </a:spcBef>
              <a:spcAft>
                <a:spcPts val="1000"/>
              </a:spcAft>
              <a:buNone/>
            </a:pPr>
            <a:r>
              <a:rPr b="1" lang="en">
                <a:solidFill>
                  <a:srgbClr val="999999"/>
                </a:solidFill>
                <a:latin typeface="Karla"/>
                <a:ea typeface="Karla"/>
                <a:cs typeface="Karla"/>
                <a:sym typeface="Karla"/>
              </a:rPr>
              <a:t>When </a:t>
            </a:r>
            <a:r>
              <a:rPr b="1" i="1" lang="en">
                <a:solidFill>
                  <a:srgbClr val="E91E63"/>
                </a:solidFill>
                <a:latin typeface="Karla"/>
                <a:ea typeface="Karla"/>
                <a:cs typeface="Karla"/>
                <a:sym typeface="Karla"/>
              </a:rPr>
              <a:t>scope</a:t>
            </a:r>
            <a:r>
              <a:rPr b="1" i="1" lang="en">
                <a:solidFill>
                  <a:schemeClr val="accent1"/>
                </a:solidFill>
                <a:latin typeface="Karla"/>
                <a:ea typeface="Karla"/>
                <a:cs typeface="Karla"/>
                <a:sym typeface="Karla"/>
              </a:rPr>
              <a:t>: { }</a:t>
            </a:r>
            <a:r>
              <a:rPr b="1" lang="en">
                <a:solidFill>
                  <a:srgbClr val="999999"/>
                </a:solidFill>
                <a:latin typeface="Karla"/>
                <a:ea typeface="Karla"/>
                <a:cs typeface="Karla"/>
                <a:sym typeface="Karla"/>
              </a:rPr>
              <a:t> and </a:t>
            </a:r>
            <a:r>
              <a:rPr b="1" i="1" lang="en">
                <a:solidFill>
                  <a:srgbClr val="E91E63"/>
                </a:solidFill>
                <a:latin typeface="Karla"/>
                <a:ea typeface="Karla"/>
                <a:cs typeface="Karla"/>
                <a:sym typeface="Karla"/>
              </a:rPr>
              <a:t>controllerAs</a:t>
            </a:r>
            <a:r>
              <a:rPr b="1" lang="en">
                <a:solidFill>
                  <a:srgbClr val="999999"/>
                </a:solidFill>
                <a:latin typeface="Karla"/>
                <a:ea typeface="Karla"/>
                <a:cs typeface="Karla"/>
                <a:sym typeface="Karla"/>
              </a:rPr>
              <a:t> are used, </a:t>
            </a:r>
            <a:r>
              <a:rPr b="1" lang="en">
                <a:solidFill>
                  <a:srgbClr val="E91E63"/>
                </a:solidFill>
                <a:latin typeface="Karla"/>
                <a:ea typeface="Karla"/>
                <a:cs typeface="Karla"/>
                <a:sym typeface="Karla"/>
              </a:rPr>
              <a:t>bindToController</a:t>
            </a:r>
            <a:r>
              <a:rPr b="1" lang="en">
                <a:solidFill>
                  <a:schemeClr val="accent1"/>
                </a:solidFill>
                <a:latin typeface="Karla"/>
                <a:ea typeface="Karla"/>
                <a:cs typeface="Karla"/>
                <a:sym typeface="Karla"/>
              </a:rPr>
              <a:t>: true</a:t>
            </a:r>
            <a:r>
              <a:rPr b="1" lang="en">
                <a:solidFill>
                  <a:srgbClr val="999999"/>
                </a:solidFill>
                <a:latin typeface="Karla"/>
                <a:ea typeface="Karla"/>
                <a:cs typeface="Karla"/>
                <a:sym typeface="Karla"/>
              </a:rPr>
              <a:t> will allow a component to have its properties bound to the controller, rather than to scope. </a:t>
            </a:r>
          </a:p>
          <a:p>
            <a:pPr lvl="0" rtl="0">
              <a:lnSpc>
                <a:spcPct val="115000"/>
              </a:lnSpc>
              <a:spcBef>
                <a:spcPts val="600"/>
              </a:spcBef>
              <a:spcAft>
                <a:spcPts val="1000"/>
              </a:spcAft>
              <a:buNone/>
            </a:pPr>
            <a:r>
              <a:rPr b="1" lang="en">
                <a:solidFill>
                  <a:srgbClr val="999999"/>
                </a:solidFill>
                <a:latin typeface="Karla"/>
                <a:ea typeface="Karla"/>
                <a:cs typeface="Karla"/>
                <a:sym typeface="Karla"/>
              </a:rPr>
              <a:t>When the controller is instantiated, the initial values of the isolate scope bindings are already available.</a:t>
            </a:r>
          </a:p>
        </p:txBody>
      </p:sp>
      <p:sp>
        <p:nvSpPr>
          <p:cNvPr id="1508" name="Shape 1508"/>
          <p:cNvSpPr txBox="1"/>
          <p:nvPr>
            <p:ph type="title"/>
          </p:nvPr>
        </p:nvSpPr>
        <p:spPr>
          <a:xfrm>
            <a:off x="1129800" y="665300"/>
            <a:ext cx="5833799" cy="409500"/>
          </a:xfrm>
          <a:prstGeom prst="rect">
            <a:avLst/>
          </a:prstGeom>
        </p:spPr>
        <p:txBody>
          <a:bodyPr anchorCtr="0" anchor="b" bIns="91425" lIns="91425" rIns="91425" tIns="91425">
            <a:noAutofit/>
          </a:bodyPr>
          <a:lstStyle/>
          <a:p>
            <a:pPr lvl="0" rtl="0">
              <a:spcBef>
                <a:spcPts val="0"/>
              </a:spcBef>
              <a:buNone/>
            </a:pPr>
            <a:r>
              <a:rPr lang="en" sz="2400"/>
              <a:t>bindToController</a:t>
            </a:r>
          </a:p>
        </p:txBody>
      </p:sp>
      <p:sp>
        <p:nvSpPr>
          <p:cNvPr id="1509" name="Shape 1509"/>
          <p:cNvSpPr txBox="1"/>
          <p:nvPr/>
        </p:nvSpPr>
        <p:spPr>
          <a:xfrm>
            <a:off x="688600" y="1047750"/>
            <a:ext cx="5627099" cy="489300"/>
          </a:xfrm>
          <a:prstGeom prst="rect">
            <a:avLst/>
          </a:prstGeom>
          <a:noFill/>
          <a:ln>
            <a:noFill/>
          </a:ln>
        </p:spPr>
        <p:txBody>
          <a:bodyPr anchorCtr="0" anchor="t" bIns="91425" lIns="91425" rIns="91425" tIns="91425">
            <a:noAutofit/>
          </a:bodyPr>
          <a:lstStyle/>
          <a:p>
            <a:pPr lvl="0" rtl="0">
              <a:spcBef>
                <a:spcPts val="0"/>
              </a:spcBef>
              <a:buNone/>
            </a:pPr>
            <a:r>
              <a:rPr lang="en" sz="1100" u="sng">
                <a:solidFill>
                  <a:schemeClr val="hlink"/>
                </a:solidFill>
                <a:latin typeface="Karla"/>
                <a:ea typeface="Karla"/>
                <a:cs typeface="Karla"/>
                <a:sym typeface="Karla"/>
                <a:hlinkClick r:id="rId3"/>
              </a:rPr>
              <a:t>https://github.com/bhovhannes/trainings/blob/master/angular/examples/15-directives/bindToController.html</a:t>
            </a:r>
          </a:p>
        </p:txBody>
      </p:sp>
      <p:grpSp>
        <p:nvGrpSpPr>
          <p:cNvPr id="1510" name="Shape 1510"/>
          <p:cNvGrpSpPr/>
          <p:nvPr/>
        </p:nvGrpSpPr>
        <p:grpSpPr>
          <a:xfrm>
            <a:off x="764799" y="643317"/>
            <a:ext cx="304008" cy="326513"/>
            <a:chOff x="616425" y="2329600"/>
            <a:chExt cx="361700" cy="388475"/>
          </a:xfrm>
        </p:grpSpPr>
        <p:sp>
          <p:nvSpPr>
            <p:cNvPr id="1511" name="Shape 1511"/>
            <p:cNvSpPr/>
            <p:nvPr/>
          </p:nvSpPr>
          <p:spPr>
            <a:xfrm>
              <a:off x="616425" y="2329600"/>
              <a:ext cx="361700" cy="388475"/>
            </a:xfrm>
            <a:custGeom>
              <a:pathLst>
                <a:path extrusionOk="0" fill="none" h="15539" w="14468">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12" name="Shape 1512"/>
            <p:cNvSpPr/>
            <p:nvPr/>
          </p:nvSpPr>
          <p:spPr>
            <a:xfrm>
              <a:off x="704725" y="2545750"/>
              <a:ext cx="185125" cy="25"/>
            </a:xfrm>
            <a:custGeom>
              <a:pathLst>
                <a:path extrusionOk="0" fill="none" h="1" w="7405">
                  <a:moveTo>
                    <a:pt x="7404" y="0"/>
                  </a:moveTo>
                  <a:lnTo>
                    <a:pt x="0" y="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13" name="Shape 1513"/>
            <p:cNvSpPr/>
            <p:nvPr/>
          </p:nvSpPr>
          <p:spPr>
            <a:xfrm>
              <a:off x="811875" y="2626125"/>
              <a:ext cx="31075" cy="31075"/>
            </a:xfrm>
            <a:custGeom>
              <a:pathLst>
                <a:path extrusionOk="0" fill="none" h="1243" w="1243">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14" name="Shape 1514"/>
            <p:cNvSpPr/>
            <p:nvPr/>
          </p:nvSpPr>
          <p:spPr>
            <a:xfrm>
              <a:off x="751000" y="2568275"/>
              <a:ext cx="54200" cy="53600"/>
            </a:xfrm>
            <a:custGeom>
              <a:pathLst>
                <a:path extrusionOk="0" fill="none" h="2144" w="2168">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15" name="Shape 1515"/>
            <p:cNvSpPr/>
            <p:nvPr/>
          </p:nvSpPr>
          <p:spPr>
            <a:xfrm>
              <a:off x="769875" y="2662650"/>
              <a:ext cx="23775" cy="23775"/>
            </a:xfrm>
            <a:custGeom>
              <a:pathLst>
                <a:path extrusionOk="0" fill="none" h="951" w="951">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16" name="Shape 1516"/>
            <p:cNvSpPr/>
            <p:nvPr/>
          </p:nvSpPr>
          <p:spPr>
            <a:xfrm>
              <a:off x="799700" y="2503125"/>
              <a:ext cx="24375" cy="23775"/>
            </a:xfrm>
            <a:custGeom>
              <a:pathLst>
                <a:path extrusionOk="0" fill="none" h="951" w="975">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17" name="Shape 1517"/>
            <p:cNvSpPr/>
            <p:nvPr/>
          </p:nvSpPr>
          <p:spPr>
            <a:xfrm>
              <a:off x="766825" y="2388050"/>
              <a:ext cx="60925" cy="25"/>
            </a:xfrm>
            <a:custGeom>
              <a:pathLst>
                <a:path extrusionOk="0" fill="none" h="1" w="2437">
                  <a:moveTo>
                    <a:pt x="2436" y="0"/>
                  </a:moveTo>
                  <a:lnTo>
                    <a:pt x="1" y="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18" name="Shape 1518"/>
            <p:cNvSpPr/>
            <p:nvPr/>
          </p:nvSpPr>
          <p:spPr>
            <a:xfrm>
              <a:off x="769875" y="2456250"/>
              <a:ext cx="31075" cy="31075"/>
            </a:xfrm>
            <a:custGeom>
              <a:pathLst>
                <a:path extrusionOk="0" fill="none" h="1243" w="1243">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transition spd="slow">
    <p:cut/>
  </p:transition>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DDC39"/>
        </a:solidFill>
      </p:bgPr>
    </p:bg>
    <p:spTree>
      <p:nvGrpSpPr>
        <p:cNvPr id="1522" name="Shape 1522"/>
        <p:cNvGrpSpPr/>
        <p:nvPr/>
      </p:nvGrpSpPr>
      <p:grpSpPr>
        <a:xfrm>
          <a:off x="0" y="0"/>
          <a:ext cx="0" cy="0"/>
          <a:chOff x="0" y="0"/>
          <a:chExt cx="0" cy="0"/>
        </a:xfrm>
      </p:grpSpPr>
      <p:sp>
        <p:nvSpPr>
          <p:cNvPr id="1523" name="Shape 1523"/>
          <p:cNvSpPr txBox="1"/>
          <p:nvPr/>
        </p:nvSpPr>
        <p:spPr>
          <a:xfrm>
            <a:off x="993400" y="2636250"/>
            <a:ext cx="5586900" cy="2239799"/>
          </a:xfrm>
          <a:prstGeom prst="rect">
            <a:avLst/>
          </a:prstGeom>
          <a:noFill/>
          <a:ln>
            <a:noFill/>
          </a:ln>
        </p:spPr>
        <p:txBody>
          <a:bodyPr anchorCtr="0" anchor="t" bIns="91425" lIns="91425" rIns="91425" tIns="91425">
            <a:noAutofit/>
          </a:bodyPr>
          <a:lstStyle/>
          <a:p>
            <a:pPr indent="0" lvl="0" marL="914400" rtl="0">
              <a:lnSpc>
                <a:spcPct val="115000"/>
              </a:lnSpc>
              <a:spcBef>
                <a:spcPts val="0"/>
              </a:spcBef>
              <a:spcAft>
                <a:spcPts val="0"/>
              </a:spcAft>
              <a:buNone/>
            </a:pPr>
            <a:r>
              <a:rPr b="1" lang="en">
                <a:solidFill>
                  <a:srgbClr val="E91E63"/>
                </a:solidFill>
                <a:latin typeface="Karla"/>
                <a:ea typeface="Karla"/>
                <a:cs typeface="Karla"/>
                <a:sym typeface="Karla"/>
              </a:rPr>
              <a:t>compile</a:t>
            </a:r>
            <a:r>
              <a:rPr b="1" lang="en">
                <a:solidFill>
                  <a:schemeClr val="accent1"/>
                </a:solidFill>
                <a:latin typeface="Karla"/>
                <a:ea typeface="Karla"/>
                <a:cs typeface="Karla"/>
                <a:sym typeface="Karla"/>
              </a:rPr>
              <a:t>: function(</a:t>
            </a:r>
            <a:r>
              <a:rPr b="1" lang="en">
                <a:solidFill>
                  <a:srgbClr val="FF9800"/>
                </a:solidFill>
                <a:latin typeface="Karla"/>
                <a:ea typeface="Karla"/>
                <a:cs typeface="Karla"/>
                <a:sym typeface="Karla"/>
              </a:rPr>
              <a:t>tElement</a:t>
            </a:r>
            <a:r>
              <a:rPr b="1" lang="en">
                <a:solidFill>
                  <a:schemeClr val="accent1"/>
                </a:solidFill>
                <a:latin typeface="Karla"/>
                <a:ea typeface="Karla"/>
                <a:cs typeface="Karla"/>
                <a:sym typeface="Karla"/>
              </a:rPr>
              <a:t>, </a:t>
            </a:r>
            <a:r>
              <a:rPr b="1" lang="en">
                <a:solidFill>
                  <a:srgbClr val="FF9800"/>
                </a:solidFill>
                <a:latin typeface="Karla"/>
                <a:ea typeface="Karla"/>
                <a:cs typeface="Karla"/>
                <a:sym typeface="Karla"/>
              </a:rPr>
              <a:t>tAttrs</a:t>
            </a:r>
            <a:r>
              <a:rPr b="1" lang="en">
                <a:solidFill>
                  <a:schemeClr val="accent1"/>
                </a:solidFill>
                <a:latin typeface="Karla"/>
                <a:ea typeface="Karla"/>
                <a:cs typeface="Karla"/>
                <a:sym typeface="Karla"/>
              </a:rPr>
              <a:t>) {</a:t>
            </a:r>
          </a:p>
          <a:p>
            <a:pPr indent="0" lvl="0" marL="914400" rtl="0">
              <a:lnSpc>
                <a:spcPct val="115000"/>
              </a:lnSpc>
              <a:spcBef>
                <a:spcPts val="0"/>
              </a:spcBef>
              <a:spcAft>
                <a:spcPts val="0"/>
              </a:spcAft>
              <a:buNone/>
            </a:pPr>
            <a:r>
              <a:rPr b="1" lang="en">
                <a:solidFill>
                  <a:schemeClr val="accent1"/>
                </a:solidFill>
                <a:latin typeface="Karla"/>
                <a:ea typeface="Karla"/>
                <a:cs typeface="Karla"/>
                <a:sym typeface="Karla"/>
              </a:rPr>
              <a:t>}</a:t>
            </a:r>
          </a:p>
          <a:p>
            <a:pPr indent="0" lvl="0" marL="914400" rtl="0">
              <a:lnSpc>
                <a:spcPct val="115000"/>
              </a:lnSpc>
              <a:spcBef>
                <a:spcPts val="0"/>
              </a:spcBef>
              <a:spcAft>
                <a:spcPts val="0"/>
              </a:spcAft>
              <a:buNone/>
            </a:pPr>
            <a:r>
              <a:t/>
            </a:r>
            <a:endParaRPr b="1">
              <a:solidFill>
                <a:schemeClr val="accent1"/>
              </a:solidFill>
              <a:latin typeface="Karla"/>
              <a:ea typeface="Karla"/>
              <a:cs typeface="Karla"/>
              <a:sym typeface="Karla"/>
            </a:endParaRPr>
          </a:p>
          <a:p>
            <a:pPr lvl="0" rtl="0">
              <a:lnSpc>
                <a:spcPct val="115000"/>
              </a:lnSpc>
              <a:spcBef>
                <a:spcPts val="0"/>
              </a:spcBef>
              <a:spcAft>
                <a:spcPts val="1000"/>
              </a:spcAft>
              <a:buNone/>
            </a:pPr>
            <a:r>
              <a:rPr b="1" lang="en">
                <a:solidFill>
                  <a:srgbClr val="FF9800"/>
                </a:solidFill>
                <a:latin typeface="Karla"/>
                <a:ea typeface="Karla"/>
                <a:cs typeface="Karla"/>
                <a:sym typeface="Karla"/>
              </a:rPr>
              <a:t>tElement</a:t>
            </a:r>
            <a:r>
              <a:rPr b="1" lang="en">
                <a:solidFill>
                  <a:srgbClr val="999999"/>
                </a:solidFill>
                <a:latin typeface="Karla"/>
                <a:ea typeface="Karla"/>
                <a:cs typeface="Karla"/>
                <a:sym typeface="Karla"/>
              </a:rPr>
              <a:t> - The element where the directive has been declared. It is safe to do template transformation on the element and child elements only.</a:t>
            </a:r>
          </a:p>
          <a:p>
            <a:pPr lvl="0" rtl="0">
              <a:lnSpc>
                <a:spcPct val="115000"/>
              </a:lnSpc>
              <a:spcBef>
                <a:spcPts val="1000"/>
              </a:spcBef>
              <a:spcAft>
                <a:spcPts val="1000"/>
              </a:spcAft>
              <a:buNone/>
            </a:pPr>
            <a:r>
              <a:rPr b="1" lang="en">
                <a:solidFill>
                  <a:srgbClr val="FF9800"/>
                </a:solidFill>
                <a:latin typeface="Karla"/>
                <a:ea typeface="Karla"/>
                <a:cs typeface="Karla"/>
                <a:sym typeface="Karla"/>
              </a:rPr>
              <a:t>tAttrs</a:t>
            </a:r>
            <a:r>
              <a:rPr b="1" lang="en">
                <a:solidFill>
                  <a:srgbClr val="999999"/>
                </a:solidFill>
                <a:latin typeface="Karla"/>
                <a:ea typeface="Karla"/>
                <a:cs typeface="Karla"/>
                <a:sym typeface="Karla"/>
              </a:rPr>
              <a:t> - Normalized list of attributes declared on this element shared between all directive compile functions.</a:t>
            </a:r>
          </a:p>
        </p:txBody>
      </p:sp>
      <p:sp>
        <p:nvSpPr>
          <p:cNvPr id="1524" name="Shape 1524"/>
          <p:cNvSpPr txBox="1"/>
          <p:nvPr>
            <p:ph type="title"/>
          </p:nvPr>
        </p:nvSpPr>
        <p:spPr>
          <a:xfrm>
            <a:off x="1129800" y="512900"/>
            <a:ext cx="5833799" cy="409500"/>
          </a:xfrm>
          <a:prstGeom prst="rect">
            <a:avLst/>
          </a:prstGeom>
        </p:spPr>
        <p:txBody>
          <a:bodyPr anchorCtr="0" anchor="b" bIns="91425" lIns="91425" rIns="91425" tIns="91425">
            <a:noAutofit/>
          </a:bodyPr>
          <a:lstStyle/>
          <a:p>
            <a:pPr lvl="0" rtl="0">
              <a:spcBef>
                <a:spcPts val="0"/>
              </a:spcBef>
              <a:buNone/>
            </a:pPr>
            <a:r>
              <a:rPr lang="en" sz="2400"/>
              <a:t>compile</a:t>
            </a:r>
          </a:p>
        </p:txBody>
      </p:sp>
      <p:sp>
        <p:nvSpPr>
          <p:cNvPr id="1525" name="Shape 1525"/>
          <p:cNvSpPr txBox="1"/>
          <p:nvPr/>
        </p:nvSpPr>
        <p:spPr>
          <a:xfrm>
            <a:off x="688600" y="895350"/>
            <a:ext cx="5627099" cy="489300"/>
          </a:xfrm>
          <a:prstGeom prst="rect">
            <a:avLst/>
          </a:prstGeom>
          <a:noFill/>
          <a:ln>
            <a:noFill/>
          </a:ln>
        </p:spPr>
        <p:txBody>
          <a:bodyPr anchorCtr="0" anchor="t" bIns="91425" lIns="91425" rIns="91425" tIns="91425">
            <a:noAutofit/>
          </a:bodyPr>
          <a:lstStyle/>
          <a:p>
            <a:pPr lvl="0" rtl="0">
              <a:spcBef>
                <a:spcPts val="0"/>
              </a:spcBef>
              <a:buNone/>
            </a:pPr>
            <a:r>
              <a:rPr lang="en" sz="1100" u="sng">
                <a:solidFill>
                  <a:schemeClr val="hlink"/>
                </a:solidFill>
                <a:latin typeface="Karla"/>
                <a:ea typeface="Karla"/>
                <a:cs typeface="Karla"/>
                <a:sym typeface="Karla"/>
                <a:hlinkClick r:id="rId3"/>
              </a:rPr>
              <a:t>https://github.com/bhovhannes/trainings/blob/master/angular/examples/15-directives/compile.html</a:t>
            </a:r>
          </a:p>
        </p:txBody>
      </p:sp>
      <p:grpSp>
        <p:nvGrpSpPr>
          <p:cNvPr id="1526" name="Shape 1526"/>
          <p:cNvGrpSpPr/>
          <p:nvPr/>
        </p:nvGrpSpPr>
        <p:grpSpPr>
          <a:xfrm>
            <a:off x="764799" y="490917"/>
            <a:ext cx="304008" cy="326513"/>
            <a:chOff x="616425" y="2329600"/>
            <a:chExt cx="361700" cy="388475"/>
          </a:xfrm>
        </p:grpSpPr>
        <p:sp>
          <p:nvSpPr>
            <p:cNvPr id="1527" name="Shape 1527"/>
            <p:cNvSpPr/>
            <p:nvPr/>
          </p:nvSpPr>
          <p:spPr>
            <a:xfrm>
              <a:off x="616425" y="2329600"/>
              <a:ext cx="361700" cy="388475"/>
            </a:xfrm>
            <a:custGeom>
              <a:pathLst>
                <a:path extrusionOk="0" fill="none" h="15539" w="14468">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28" name="Shape 1528"/>
            <p:cNvSpPr/>
            <p:nvPr/>
          </p:nvSpPr>
          <p:spPr>
            <a:xfrm>
              <a:off x="704725" y="2545750"/>
              <a:ext cx="185125" cy="25"/>
            </a:xfrm>
            <a:custGeom>
              <a:pathLst>
                <a:path extrusionOk="0" fill="none" h="1" w="7405">
                  <a:moveTo>
                    <a:pt x="7404" y="0"/>
                  </a:moveTo>
                  <a:lnTo>
                    <a:pt x="0" y="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29" name="Shape 1529"/>
            <p:cNvSpPr/>
            <p:nvPr/>
          </p:nvSpPr>
          <p:spPr>
            <a:xfrm>
              <a:off x="811875" y="2626125"/>
              <a:ext cx="31075" cy="31075"/>
            </a:xfrm>
            <a:custGeom>
              <a:pathLst>
                <a:path extrusionOk="0" fill="none" h="1243" w="1243">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30" name="Shape 1530"/>
            <p:cNvSpPr/>
            <p:nvPr/>
          </p:nvSpPr>
          <p:spPr>
            <a:xfrm>
              <a:off x="751000" y="2568275"/>
              <a:ext cx="54200" cy="53600"/>
            </a:xfrm>
            <a:custGeom>
              <a:pathLst>
                <a:path extrusionOk="0" fill="none" h="2144" w="2168">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31" name="Shape 1531"/>
            <p:cNvSpPr/>
            <p:nvPr/>
          </p:nvSpPr>
          <p:spPr>
            <a:xfrm>
              <a:off x="769875" y="2662650"/>
              <a:ext cx="23775" cy="23775"/>
            </a:xfrm>
            <a:custGeom>
              <a:pathLst>
                <a:path extrusionOk="0" fill="none" h="951" w="951">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32" name="Shape 1532"/>
            <p:cNvSpPr/>
            <p:nvPr/>
          </p:nvSpPr>
          <p:spPr>
            <a:xfrm>
              <a:off x="799700" y="2503125"/>
              <a:ext cx="24375" cy="23775"/>
            </a:xfrm>
            <a:custGeom>
              <a:pathLst>
                <a:path extrusionOk="0" fill="none" h="951" w="975">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33" name="Shape 1533"/>
            <p:cNvSpPr/>
            <p:nvPr/>
          </p:nvSpPr>
          <p:spPr>
            <a:xfrm>
              <a:off x="766825" y="2388050"/>
              <a:ext cx="60925" cy="25"/>
            </a:xfrm>
            <a:custGeom>
              <a:pathLst>
                <a:path extrusionOk="0" fill="none" h="1" w="2437">
                  <a:moveTo>
                    <a:pt x="2436" y="0"/>
                  </a:moveTo>
                  <a:lnTo>
                    <a:pt x="1" y="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34" name="Shape 1534"/>
            <p:cNvSpPr/>
            <p:nvPr/>
          </p:nvSpPr>
          <p:spPr>
            <a:xfrm>
              <a:off x="769875" y="2456250"/>
              <a:ext cx="31075" cy="31075"/>
            </a:xfrm>
            <a:custGeom>
              <a:pathLst>
                <a:path extrusionOk="0" fill="none" h="1243" w="1243">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1535" name="Shape 1535"/>
          <p:cNvGrpSpPr/>
          <p:nvPr/>
        </p:nvGrpSpPr>
        <p:grpSpPr>
          <a:xfrm>
            <a:off x="804459" y="1722602"/>
            <a:ext cx="215966" cy="342398"/>
            <a:chOff x="6718575" y="2318625"/>
            <a:chExt cx="256950" cy="407375"/>
          </a:xfrm>
        </p:grpSpPr>
        <p:sp>
          <p:nvSpPr>
            <p:cNvPr id="1536" name="Shape 1536"/>
            <p:cNvSpPr/>
            <p:nvPr/>
          </p:nvSpPr>
          <p:spPr>
            <a:xfrm>
              <a:off x="6795900" y="2673600"/>
              <a:ext cx="102300" cy="22550"/>
            </a:xfrm>
            <a:custGeom>
              <a:pathLst>
                <a:path extrusionOk="0" fill="none" h="902" w="4092">
                  <a:moveTo>
                    <a:pt x="4092" y="902"/>
                  </a:moveTo>
                  <a:lnTo>
                    <a:pt x="4092" y="1"/>
                  </a:lnTo>
                  <a:lnTo>
                    <a:pt x="0" y="1"/>
                  </a:lnTo>
                  <a:lnTo>
                    <a:pt x="0" y="902"/>
                  </a:lnTo>
                  <a:lnTo>
                    <a:pt x="4092" y="902"/>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37" name="Shape 1537"/>
            <p:cNvSpPr/>
            <p:nvPr/>
          </p:nvSpPr>
          <p:spPr>
            <a:xfrm>
              <a:off x="6795900" y="2650475"/>
              <a:ext cx="102300" cy="22550"/>
            </a:xfrm>
            <a:custGeom>
              <a:pathLst>
                <a:path extrusionOk="0" fill="none" h="902" w="4092">
                  <a:moveTo>
                    <a:pt x="4092" y="901"/>
                  </a:moveTo>
                  <a:lnTo>
                    <a:pt x="4092" y="0"/>
                  </a:lnTo>
                  <a:lnTo>
                    <a:pt x="0" y="0"/>
                  </a:lnTo>
                  <a:lnTo>
                    <a:pt x="0" y="901"/>
                  </a:lnTo>
                  <a:lnTo>
                    <a:pt x="4092" y="901"/>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38" name="Shape 1538"/>
            <p:cNvSpPr/>
            <p:nvPr/>
          </p:nvSpPr>
          <p:spPr>
            <a:xfrm>
              <a:off x="6795900" y="2696125"/>
              <a:ext cx="102300" cy="29875"/>
            </a:xfrm>
            <a:custGeom>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39" name="Shape 1539"/>
            <p:cNvSpPr/>
            <p:nvPr/>
          </p:nvSpPr>
          <p:spPr>
            <a:xfrm>
              <a:off x="6784925" y="2459275"/>
              <a:ext cx="35350" cy="166875"/>
            </a:xfrm>
            <a:custGeom>
              <a:pathLst>
                <a:path extrusionOk="0" fill="none" h="6675" w="1414">
                  <a:moveTo>
                    <a:pt x="1413" y="6674"/>
                  </a:moveTo>
                  <a:lnTo>
                    <a:pt x="1413" y="6674"/>
                  </a:lnTo>
                  <a:lnTo>
                    <a:pt x="585" y="2850"/>
                  </a:lnTo>
                  <a:lnTo>
                    <a:pt x="1" y="1"/>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40" name="Shape 1540"/>
            <p:cNvSpPr/>
            <p:nvPr/>
          </p:nvSpPr>
          <p:spPr>
            <a:xfrm>
              <a:off x="6718575" y="2318625"/>
              <a:ext cx="256950" cy="307525"/>
            </a:xfrm>
            <a:custGeom>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41" name="Shape 1541"/>
            <p:cNvSpPr/>
            <p:nvPr/>
          </p:nvSpPr>
          <p:spPr>
            <a:xfrm>
              <a:off x="6873825" y="2459275"/>
              <a:ext cx="35350" cy="166875"/>
            </a:xfrm>
            <a:custGeom>
              <a:pathLst>
                <a:path extrusionOk="0" fill="none" h="6675" w="1414">
                  <a:moveTo>
                    <a:pt x="1413" y="1"/>
                  </a:moveTo>
                  <a:lnTo>
                    <a:pt x="1413" y="1"/>
                  </a:lnTo>
                  <a:lnTo>
                    <a:pt x="829" y="2850"/>
                  </a:lnTo>
                  <a:lnTo>
                    <a:pt x="1" y="6674"/>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42" name="Shape 1542"/>
            <p:cNvSpPr/>
            <p:nvPr/>
          </p:nvSpPr>
          <p:spPr>
            <a:xfrm>
              <a:off x="6801975" y="2453200"/>
              <a:ext cx="90150" cy="19500"/>
            </a:xfrm>
            <a:custGeom>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43" name="Shape 1543"/>
            <p:cNvSpPr/>
            <p:nvPr/>
          </p:nvSpPr>
          <p:spPr>
            <a:xfrm>
              <a:off x="6795900" y="2628550"/>
              <a:ext cx="102300" cy="25"/>
            </a:xfrm>
            <a:custGeom>
              <a:pathLst>
                <a:path extrusionOk="0" fill="none" h="1" w="4092">
                  <a:moveTo>
                    <a:pt x="0" y="1"/>
                  </a:moveTo>
                  <a:lnTo>
                    <a:pt x="4092" y="1"/>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1544" name="Shape 1544"/>
          <p:cNvSpPr txBox="1"/>
          <p:nvPr/>
        </p:nvSpPr>
        <p:spPr>
          <a:xfrm>
            <a:off x="1112025" y="1615850"/>
            <a:ext cx="5905200" cy="923100"/>
          </a:xfrm>
          <a:prstGeom prst="rect">
            <a:avLst/>
          </a:prstGeom>
          <a:noFill/>
          <a:ln>
            <a:noFill/>
          </a:ln>
        </p:spPr>
        <p:txBody>
          <a:bodyPr anchorCtr="0" anchor="t" bIns="91425" lIns="91425" rIns="91425" tIns="91425">
            <a:noAutofit/>
          </a:bodyPr>
          <a:lstStyle/>
          <a:p>
            <a:pPr lvl="0" rtl="0">
              <a:lnSpc>
                <a:spcPct val="115000"/>
              </a:lnSpc>
              <a:spcBef>
                <a:spcPts val="0"/>
              </a:spcBef>
              <a:spcAft>
                <a:spcPts val="0"/>
              </a:spcAft>
              <a:buNone/>
            </a:pPr>
            <a:r>
              <a:rPr b="1" lang="en">
                <a:solidFill>
                  <a:srgbClr val="999999"/>
                </a:solidFill>
                <a:latin typeface="Karla"/>
                <a:ea typeface="Karla"/>
                <a:cs typeface="Karla"/>
                <a:sym typeface="Karla"/>
              </a:rPr>
              <a:t>The </a:t>
            </a:r>
            <a:r>
              <a:rPr b="1" i="1" lang="en">
                <a:solidFill>
                  <a:srgbClr val="666666"/>
                </a:solidFill>
                <a:latin typeface="Karla"/>
                <a:ea typeface="Karla"/>
                <a:cs typeface="Karla"/>
                <a:sym typeface="Karla"/>
              </a:rPr>
              <a:t>compile</a:t>
            </a:r>
            <a:r>
              <a:rPr b="1" lang="en">
                <a:solidFill>
                  <a:srgbClr val="999999"/>
                </a:solidFill>
                <a:latin typeface="Karla"/>
                <a:ea typeface="Karla"/>
                <a:cs typeface="Karla"/>
                <a:sym typeface="Karla"/>
              </a:rPr>
              <a:t> function deals with </a:t>
            </a:r>
            <a:r>
              <a:rPr b="1" lang="en">
                <a:solidFill>
                  <a:srgbClr val="E91E63"/>
                </a:solidFill>
                <a:latin typeface="Karla"/>
                <a:ea typeface="Karla"/>
                <a:cs typeface="Karla"/>
                <a:sym typeface="Karla"/>
              </a:rPr>
              <a:t>transforming the template DOM</a:t>
            </a:r>
            <a:r>
              <a:rPr b="1" lang="en">
                <a:solidFill>
                  <a:srgbClr val="999999"/>
                </a:solidFill>
                <a:latin typeface="Karla"/>
                <a:ea typeface="Karla"/>
                <a:cs typeface="Karla"/>
                <a:sym typeface="Karla"/>
              </a:rPr>
              <a:t>.</a:t>
            </a:r>
          </a:p>
          <a:p>
            <a:pPr lvl="0" rtl="0">
              <a:lnSpc>
                <a:spcPct val="115000"/>
              </a:lnSpc>
              <a:spcBef>
                <a:spcPts val="0"/>
              </a:spcBef>
              <a:spcAft>
                <a:spcPts val="0"/>
              </a:spcAft>
              <a:buNone/>
            </a:pPr>
            <a:r>
              <a:rPr b="1" lang="en">
                <a:solidFill>
                  <a:srgbClr val="999999"/>
                </a:solidFill>
                <a:latin typeface="Karla"/>
                <a:ea typeface="Karla"/>
                <a:cs typeface="Karla"/>
                <a:sym typeface="Karla"/>
              </a:rPr>
              <a:t>Since most directives do not do template transformation, it is not used often.</a:t>
            </a:r>
          </a:p>
        </p:txBody>
      </p:sp>
    </p:spTree>
  </p:cSld>
  <p:clrMapOvr>
    <a:masterClrMapping/>
  </p:clrMapOvr>
  <p:transition spd="slow">
    <p:cut/>
  </p:transition>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DDC39"/>
        </a:solidFill>
      </p:bgPr>
    </p:bg>
    <p:spTree>
      <p:nvGrpSpPr>
        <p:cNvPr id="1548" name="Shape 1548"/>
        <p:cNvGrpSpPr/>
        <p:nvPr/>
      </p:nvGrpSpPr>
      <p:grpSpPr>
        <a:xfrm>
          <a:off x="0" y="0"/>
          <a:ext cx="0" cy="0"/>
          <a:chOff x="0" y="0"/>
          <a:chExt cx="0" cy="0"/>
        </a:xfrm>
      </p:grpSpPr>
      <p:sp>
        <p:nvSpPr>
          <p:cNvPr id="1549" name="Shape 1549"/>
          <p:cNvSpPr txBox="1"/>
          <p:nvPr/>
        </p:nvSpPr>
        <p:spPr>
          <a:xfrm>
            <a:off x="688600" y="1784625"/>
            <a:ext cx="6738899" cy="1581599"/>
          </a:xfrm>
          <a:prstGeom prst="rect">
            <a:avLst/>
          </a:prstGeom>
          <a:noFill/>
          <a:ln>
            <a:noFill/>
          </a:ln>
        </p:spPr>
        <p:txBody>
          <a:bodyPr anchorCtr="0" anchor="t" bIns="91425" lIns="91425" rIns="91425" tIns="91425">
            <a:noAutofit/>
          </a:bodyPr>
          <a:lstStyle/>
          <a:p>
            <a:pPr lvl="0" rtl="0">
              <a:lnSpc>
                <a:spcPct val="115000"/>
              </a:lnSpc>
              <a:spcBef>
                <a:spcPts val="600"/>
              </a:spcBef>
              <a:spcAft>
                <a:spcPts val="1000"/>
              </a:spcAft>
              <a:buNone/>
            </a:pPr>
            <a:r>
              <a:rPr b="1" lang="en">
                <a:solidFill>
                  <a:schemeClr val="accent1"/>
                </a:solidFill>
                <a:latin typeface="Karla"/>
                <a:ea typeface="Karla"/>
                <a:cs typeface="Karla"/>
                <a:sym typeface="Karla"/>
              </a:rPr>
              <a:t>Attributes</a:t>
            </a:r>
            <a:r>
              <a:rPr b="1" lang="en">
                <a:solidFill>
                  <a:srgbClr val="999999"/>
                </a:solidFill>
                <a:latin typeface="Karla"/>
                <a:ea typeface="Karla"/>
                <a:cs typeface="Karla"/>
                <a:sym typeface="Karla"/>
              </a:rPr>
              <a:t> object is passed as a parameter in the </a:t>
            </a:r>
            <a:r>
              <a:rPr b="1" lang="en">
                <a:solidFill>
                  <a:srgbClr val="666666"/>
                </a:solidFill>
                <a:latin typeface="Karla"/>
                <a:ea typeface="Karla"/>
                <a:cs typeface="Karla"/>
                <a:sym typeface="Karla"/>
              </a:rPr>
              <a:t>link()</a:t>
            </a:r>
            <a:r>
              <a:rPr b="1" lang="en">
                <a:solidFill>
                  <a:srgbClr val="999999"/>
                </a:solidFill>
                <a:latin typeface="Karla"/>
                <a:ea typeface="Karla"/>
                <a:cs typeface="Karla"/>
                <a:sym typeface="Karla"/>
              </a:rPr>
              <a:t> or </a:t>
            </a:r>
            <a:r>
              <a:rPr b="1" lang="en">
                <a:solidFill>
                  <a:srgbClr val="666666"/>
                </a:solidFill>
                <a:latin typeface="Karla"/>
                <a:ea typeface="Karla"/>
                <a:cs typeface="Karla"/>
                <a:sym typeface="Karla"/>
              </a:rPr>
              <a:t>compile() </a:t>
            </a:r>
            <a:r>
              <a:rPr b="1" lang="en">
                <a:solidFill>
                  <a:srgbClr val="999999"/>
                </a:solidFill>
                <a:latin typeface="Karla"/>
                <a:ea typeface="Karla"/>
                <a:cs typeface="Karla"/>
                <a:sym typeface="Karla"/>
              </a:rPr>
              <a:t>functions. It allows:</a:t>
            </a:r>
          </a:p>
          <a:p>
            <a:pPr lvl="0" rtl="0">
              <a:lnSpc>
                <a:spcPct val="115000"/>
              </a:lnSpc>
              <a:spcBef>
                <a:spcPts val="600"/>
              </a:spcBef>
              <a:spcAft>
                <a:spcPts val="1000"/>
              </a:spcAft>
              <a:buNone/>
            </a:pPr>
            <a:r>
              <a:rPr b="1" lang="en">
                <a:solidFill>
                  <a:srgbClr val="999999"/>
                </a:solidFill>
                <a:latin typeface="Karla"/>
                <a:ea typeface="Karla"/>
                <a:cs typeface="Karla"/>
                <a:sym typeface="Karla"/>
              </a:rPr>
              <a:t>1) access attribute values using their normalized names</a:t>
            </a:r>
          </a:p>
          <a:p>
            <a:pPr lvl="0" rtl="0">
              <a:lnSpc>
                <a:spcPct val="115000"/>
              </a:lnSpc>
              <a:spcBef>
                <a:spcPts val="600"/>
              </a:spcBef>
              <a:spcAft>
                <a:spcPts val="1000"/>
              </a:spcAft>
              <a:buNone/>
            </a:pPr>
            <a:r>
              <a:rPr b="1" lang="en">
                <a:solidFill>
                  <a:srgbClr val="999999"/>
                </a:solidFill>
                <a:latin typeface="Karla"/>
                <a:ea typeface="Karla"/>
                <a:cs typeface="Karla"/>
                <a:sym typeface="Karla"/>
              </a:rPr>
              <a:t>2) observe value changes of attributes containing interpolation via </a:t>
            </a:r>
            <a:r>
              <a:rPr b="1" lang="en">
                <a:solidFill>
                  <a:schemeClr val="accent1"/>
                </a:solidFill>
                <a:latin typeface="Karla"/>
                <a:ea typeface="Karla"/>
                <a:cs typeface="Karla"/>
                <a:sym typeface="Karla"/>
              </a:rPr>
              <a:t>$observe</a:t>
            </a:r>
          </a:p>
        </p:txBody>
      </p:sp>
      <p:sp>
        <p:nvSpPr>
          <p:cNvPr id="1550" name="Shape 1550"/>
          <p:cNvSpPr txBox="1"/>
          <p:nvPr/>
        </p:nvSpPr>
        <p:spPr>
          <a:xfrm>
            <a:off x="688600" y="1200150"/>
            <a:ext cx="5393399" cy="477899"/>
          </a:xfrm>
          <a:prstGeom prst="rect">
            <a:avLst/>
          </a:prstGeom>
          <a:noFill/>
          <a:ln>
            <a:noFill/>
          </a:ln>
        </p:spPr>
        <p:txBody>
          <a:bodyPr anchorCtr="0" anchor="t" bIns="91425" lIns="91425" rIns="91425" tIns="91425">
            <a:noAutofit/>
          </a:bodyPr>
          <a:lstStyle/>
          <a:p>
            <a:pPr lvl="0" rtl="0">
              <a:spcBef>
                <a:spcPts val="600"/>
              </a:spcBef>
              <a:buNone/>
            </a:pPr>
            <a:r>
              <a:rPr lang="en" sz="1100" u="sng">
                <a:solidFill>
                  <a:schemeClr val="hlink"/>
                </a:solidFill>
                <a:latin typeface="Karla"/>
                <a:ea typeface="Karla"/>
                <a:cs typeface="Karla"/>
                <a:sym typeface="Karla"/>
                <a:hlinkClick r:id="rId3"/>
              </a:rPr>
              <a:t>https://code.angularjs.org/1.4.8/docs/api/ng/service/$compile#attributes</a:t>
            </a:r>
            <a:r>
              <a:rPr lang="en" sz="1100">
                <a:solidFill>
                  <a:srgbClr val="999999"/>
                </a:solidFill>
                <a:latin typeface="Karla"/>
                <a:ea typeface="Karla"/>
                <a:cs typeface="Karla"/>
                <a:sym typeface="Karla"/>
              </a:rPr>
              <a:t> </a:t>
            </a:r>
          </a:p>
        </p:txBody>
      </p:sp>
      <p:grpSp>
        <p:nvGrpSpPr>
          <p:cNvPr id="1551" name="Shape 1551"/>
          <p:cNvGrpSpPr/>
          <p:nvPr/>
        </p:nvGrpSpPr>
        <p:grpSpPr>
          <a:xfrm>
            <a:off x="804459" y="3627602"/>
            <a:ext cx="215966" cy="342398"/>
            <a:chOff x="6718575" y="2318625"/>
            <a:chExt cx="256950" cy="407375"/>
          </a:xfrm>
        </p:grpSpPr>
        <p:sp>
          <p:nvSpPr>
            <p:cNvPr id="1552" name="Shape 1552"/>
            <p:cNvSpPr/>
            <p:nvPr/>
          </p:nvSpPr>
          <p:spPr>
            <a:xfrm>
              <a:off x="6795900" y="2673600"/>
              <a:ext cx="102300" cy="22550"/>
            </a:xfrm>
            <a:custGeom>
              <a:pathLst>
                <a:path extrusionOk="0" fill="none" h="902" w="4092">
                  <a:moveTo>
                    <a:pt x="4092" y="902"/>
                  </a:moveTo>
                  <a:lnTo>
                    <a:pt x="4092" y="1"/>
                  </a:lnTo>
                  <a:lnTo>
                    <a:pt x="0" y="1"/>
                  </a:lnTo>
                  <a:lnTo>
                    <a:pt x="0" y="902"/>
                  </a:lnTo>
                  <a:lnTo>
                    <a:pt x="4092" y="902"/>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53" name="Shape 1553"/>
            <p:cNvSpPr/>
            <p:nvPr/>
          </p:nvSpPr>
          <p:spPr>
            <a:xfrm>
              <a:off x="6795900" y="2650475"/>
              <a:ext cx="102300" cy="22550"/>
            </a:xfrm>
            <a:custGeom>
              <a:pathLst>
                <a:path extrusionOk="0" fill="none" h="902" w="4092">
                  <a:moveTo>
                    <a:pt x="4092" y="901"/>
                  </a:moveTo>
                  <a:lnTo>
                    <a:pt x="4092" y="0"/>
                  </a:lnTo>
                  <a:lnTo>
                    <a:pt x="0" y="0"/>
                  </a:lnTo>
                  <a:lnTo>
                    <a:pt x="0" y="901"/>
                  </a:lnTo>
                  <a:lnTo>
                    <a:pt x="4092" y="901"/>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54" name="Shape 1554"/>
            <p:cNvSpPr/>
            <p:nvPr/>
          </p:nvSpPr>
          <p:spPr>
            <a:xfrm>
              <a:off x="6795900" y="2696125"/>
              <a:ext cx="102300" cy="29875"/>
            </a:xfrm>
            <a:custGeom>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55" name="Shape 1555"/>
            <p:cNvSpPr/>
            <p:nvPr/>
          </p:nvSpPr>
          <p:spPr>
            <a:xfrm>
              <a:off x="6784925" y="2459275"/>
              <a:ext cx="35350" cy="166875"/>
            </a:xfrm>
            <a:custGeom>
              <a:pathLst>
                <a:path extrusionOk="0" fill="none" h="6675" w="1414">
                  <a:moveTo>
                    <a:pt x="1413" y="6674"/>
                  </a:moveTo>
                  <a:lnTo>
                    <a:pt x="1413" y="6674"/>
                  </a:lnTo>
                  <a:lnTo>
                    <a:pt x="585" y="2850"/>
                  </a:lnTo>
                  <a:lnTo>
                    <a:pt x="1" y="1"/>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56" name="Shape 1556"/>
            <p:cNvSpPr/>
            <p:nvPr/>
          </p:nvSpPr>
          <p:spPr>
            <a:xfrm>
              <a:off x="6718575" y="2318625"/>
              <a:ext cx="256950" cy="307525"/>
            </a:xfrm>
            <a:custGeom>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57" name="Shape 1557"/>
            <p:cNvSpPr/>
            <p:nvPr/>
          </p:nvSpPr>
          <p:spPr>
            <a:xfrm>
              <a:off x="6873825" y="2459275"/>
              <a:ext cx="35350" cy="166875"/>
            </a:xfrm>
            <a:custGeom>
              <a:pathLst>
                <a:path extrusionOk="0" fill="none" h="6675" w="1414">
                  <a:moveTo>
                    <a:pt x="1413" y="1"/>
                  </a:moveTo>
                  <a:lnTo>
                    <a:pt x="1413" y="1"/>
                  </a:lnTo>
                  <a:lnTo>
                    <a:pt x="829" y="2850"/>
                  </a:lnTo>
                  <a:lnTo>
                    <a:pt x="1" y="6674"/>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58" name="Shape 1558"/>
            <p:cNvSpPr/>
            <p:nvPr/>
          </p:nvSpPr>
          <p:spPr>
            <a:xfrm>
              <a:off x="6801975" y="2453200"/>
              <a:ext cx="90150" cy="19500"/>
            </a:xfrm>
            <a:custGeom>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59" name="Shape 1559"/>
            <p:cNvSpPr/>
            <p:nvPr/>
          </p:nvSpPr>
          <p:spPr>
            <a:xfrm>
              <a:off x="6795900" y="2628550"/>
              <a:ext cx="102300" cy="25"/>
            </a:xfrm>
            <a:custGeom>
              <a:pathLst>
                <a:path extrusionOk="0" fill="none" h="1" w="4092">
                  <a:moveTo>
                    <a:pt x="0" y="1"/>
                  </a:moveTo>
                  <a:lnTo>
                    <a:pt x="4092" y="1"/>
                  </a:lnTo>
                </a:path>
              </a:pathLst>
            </a:custGeom>
            <a:noFill/>
            <a:ln cap="rnd" cmpd="sng" w="12175">
              <a:solidFill>
                <a:srgbClr val="4CAF5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1560" name="Shape 1560"/>
          <p:cNvSpPr txBox="1"/>
          <p:nvPr/>
        </p:nvSpPr>
        <p:spPr>
          <a:xfrm>
            <a:off x="1112025" y="3569874"/>
            <a:ext cx="5905200" cy="1083299"/>
          </a:xfrm>
          <a:prstGeom prst="rect">
            <a:avLst/>
          </a:prstGeom>
          <a:noFill/>
          <a:ln>
            <a:noFill/>
          </a:ln>
        </p:spPr>
        <p:txBody>
          <a:bodyPr anchorCtr="0" anchor="t" bIns="91425" lIns="91425" rIns="91425" tIns="91425">
            <a:noAutofit/>
          </a:bodyPr>
          <a:lstStyle/>
          <a:p>
            <a:pPr lvl="0" rtl="0">
              <a:lnSpc>
                <a:spcPct val="150000"/>
              </a:lnSpc>
              <a:spcBef>
                <a:spcPts val="0"/>
              </a:spcBef>
              <a:spcAft>
                <a:spcPts val="0"/>
              </a:spcAft>
              <a:buNone/>
            </a:pPr>
            <a:r>
              <a:rPr b="1" lang="en">
                <a:solidFill>
                  <a:schemeClr val="accent1"/>
                </a:solidFill>
                <a:latin typeface="Karla"/>
                <a:ea typeface="Karla"/>
                <a:cs typeface="Karla"/>
                <a:sym typeface="Karla"/>
              </a:rPr>
              <a:t>$observe()</a:t>
            </a:r>
            <a:r>
              <a:rPr b="1" lang="en">
                <a:solidFill>
                  <a:srgbClr val="999999"/>
                </a:solidFill>
                <a:latin typeface="Karla"/>
                <a:ea typeface="Karla"/>
                <a:cs typeface="Karla"/>
                <a:sym typeface="Karla"/>
              </a:rPr>
              <a:t> is the only way to easily get the actual value of attribute because during the linking phase the interpolation hasn't been evaluated yet and so the value is at this time set to </a:t>
            </a:r>
            <a:r>
              <a:rPr b="1" lang="en">
                <a:solidFill>
                  <a:srgbClr val="666666"/>
                </a:solidFill>
                <a:latin typeface="Karla"/>
                <a:ea typeface="Karla"/>
                <a:cs typeface="Karla"/>
                <a:sym typeface="Karla"/>
              </a:rPr>
              <a:t>undefined</a:t>
            </a:r>
            <a:r>
              <a:rPr b="1" lang="en">
                <a:solidFill>
                  <a:srgbClr val="999999"/>
                </a:solidFill>
                <a:latin typeface="Karla"/>
                <a:ea typeface="Karla"/>
                <a:cs typeface="Karla"/>
                <a:sym typeface="Karla"/>
              </a:rPr>
              <a:t>.</a:t>
            </a:r>
          </a:p>
        </p:txBody>
      </p:sp>
      <p:sp>
        <p:nvSpPr>
          <p:cNvPr id="1561" name="Shape 1561"/>
          <p:cNvSpPr txBox="1"/>
          <p:nvPr>
            <p:ph type="title"/>
          </p:nvPr>
        </p:nvSpPr>
        <p:spPr>
          <a:xfrm>
            <a:off x="1129800" y="436700"/>
            <a:ext cx="5833799" cy="409500"/>
          </a:xfrm>
          <a:prstGeom prst="rect">
            <a:avLst/>
          </a:prstGeom>
        </p:spPr>
        <p:txBody>
          <a:bodyPr anchorCtr="0" anchor="b" bIns="91425" lIns="91425" rIns="91425" tIns="91425">
            <a:noAutofit/>
          </a:bodyPr>
          <a:lstStyle/>
          <a:p>
            <a:pPr lvl="0" rtl="0">
              <a:spcBef>
                <a:spcPts val="0"/>
              </a:spcBef>
              <a:buNone/>
            </a:pPr>
            <a:r>
              <a:rPr lang="en" sz="2400"/>
              <a:t>Attributes</a:t>
            </a:r>
          </a:p>
        </p:txBody>
      </p:sp>
      <p:sp>
        <p:nvSpPr>
          <p:cNvPr id="1562" name="Shape 1562"/>
          <p:cNvSpPr txBox="1"/>
          <p:nvPr/>
        </p:nvSpPr>
        <p:spPr>
          <a:xfrm>
            <a:off x="688600" y="819150"/>
            <a:ext cx="5627099" cy="489300"/>
          </a:xfrm>
          <a:prstGeom prst="rect">
            <a:avLst/>
          </a:prstGeom>
          <a:noFill/>
          <a:ln>
            <a:noFill/>
          </a:ln>
        </p:spPr>
        <p:txBody>
          <a:bodyPr anchorCtr="0" anchor="t" bIns="91425" lIns="91425" rIns="91425" tIns="91425">
            <a:noAutofit/>
          </a:bodyPr>
          <a:lstStyle/>
          <a:p>
            <a:pPr lvl="0" rtl="0">
              <a:spcBef>
                <a:spcPts val="0"/>
              </a:spcBef>
              <a:buNone/>
            </a:pPr>
            <a:r>
              <a:rPr lang="en" sz="1100" u="sng">
                <a:solidFill>
                  <a:schemeClr val="hlink"/>
                </a:solidFill>
                <a:latin typeface="Karla"/>
                <a:ea typeface="Karla"/>
                <a:cs typeface="Karla"/>
                <a:sym typeface="Karla"/>
                <a:hlinkClick r:id="rId4"/>
              </a:rPr>
              <a:t>https://github.com/bhovhannes/trainings/blob/master/angular/examples/15-directives/attributes.html</a:t>
            </a:r>
          </a:p>
        </p:txBody>
      </p:sp>
      <p:grpSp>
        <p:nvGrpSpPr>
          <p:cNvPr id="1563" name="Shape 1563"/>
          <p:cNvGrpSpPr/>
          <p:nvPr/>
        </p:nvGrpSpPr>
        <p:grpSpPr>
          <a:xfrm>
            <a:off x="764799" y="414717"/>
            <a:ext cx="304008" cy="326513"/>
            <a:chOff x="616425" y="2329600"/>
            <a:chExt cx="361700" cy="388475"/>
          </a:xfrm>
        </p:grpSpPr>
        <p:sp>
          <p:nvSpPr>
            <p:cNvPr id="1564" name="Shape 1564"/>
            <p:cNvSpPr/>
            <p:nvPr/>
          </p:nvSpPr>
          <p:spPr>
            <a:xfrm>
              <a:off x="616425" y="2329600"/>
              <a:ext cx="361700" cy="388475"/>
            </a:xfrm>
            <a:custGeom>
              <a:pathLst>
                <a:path extrusionOk="0" fill="none" h="15539" w="14468">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65" name="Shape 1565"/>
            <p:cNvSpPr/>
            <p:nvPr/>
          </p:nvSpPr>
          <p:spPr>
            <a:xfrm>
              <a:off x="704725" y="2545750"/>
              <a:ext cx="185125" cy="25"/>
            </a:xfrm>
            <a:custGeom>
              <a:pathLst>
                <a:path extrusionOk="0" fill="none" h="1" w="7405">
                  <a:moveTo>
                    <a:pt x="7404" y="0"/>
                  </a:moveTo>
                  <a:lnTo>
                    <a:pt x="0" y="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66" name="Shape 1566"/>
            <p:cNvSpPr/>
            <p:nvPr/>
          </p:nvSpPr>
          <p:spPr>
            <a:xfrm>
              <a:off x="811875" y="2626125"/>
              <a:ext cx="31075" cy="31075"/>
            </a:xfrm>
            <a:custGeom>
              <a:pathLst>
                <a:path extrusionOk="0" fill="none" h="1243" w="1243">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67" name="Shape 1567"/>
            <p:cNvSpPr/>
            <p:nvPr/>
          </p:nvSpPr>
          <p:spPr>
            <a:xfrm>
              <a:off x="751000" y="2568275"/>
              <a:ext cx="54200" cy="53600"/>
            </a:xfrm>
            <a:custGeom>
              <a:pathLst>
                <a:path extrusionOk="0" fill="none" h="2144" w="2168">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68" name="Shape 1568"/>
            <p:cNvSpPr/>
            <p:nvPr/>
          </p:nvSpPr>
          <p:spPr>
            <a:xfrm>
              <a:off x="769875" y="2662650"/>
              <a:ext cx="23775" cy="23775"/>
            </a:xfrm>
            <a:custGeom>
              <a:pathLst>
                <a:path extrusionOk="0" fill="none" h="951" w="951">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69" name="Shape 1569"/>
            <p:cNvSpPr/>
            <p:nvPr/>
          </p:nvSpPr>
          <p:spPr>
            <a:xfrm>
              <a:off x="799700" y="2503125"/>
              <a:ext cx="24375" cy="23775"/>
            </a:xfrm>
            <a:custGeom>
              <a:pathLst>
                <a:path extrusionOk="0" fill="none" h="951" w="975">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70" name="Shape 1570"/>
            <p:cNvSpPr/>
            <p:nvPr/>
          </p:nvSpPr>
          <p:spPr>
            <a:xfrm>
              <a:off x="766825" y="2388050"/>
              <a:ext cx="60925" cy="25"/>
            </a:xfrm>
            <a:custGeom>
              <a:pathLst>
                <a:path extrusionOk="0" fill="none" h="1" w="2437">
                  <a:moveTo>
                    <a:pt x="2436" y="0"/>
                  </a:moveTo>
                  <a:lnTo>
                    <a:pt x="1" y="0"/>
                  </a:lnTo>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71" name="Shape 1571"/>
            <p:cNvSpPr/>
            <p:nvPr/>
          </p:nvSpPr>
          <p:spPr>
            <a:xfrm>
              <a:off x="769875" y="2456250"/>
              <a:ext cx="31075" cy="31075"/>
            </a:xfrm>
            <a:custGeom>
              <a:pathLst>
                <a:path extrusionOk="0" fill="none" h="1243" w="1243">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cap="rnd" cmpd="sng" w="121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transition spd="slow">
    <p:cut/>
  </p:transition>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DDC39"/>
        </a:solidFill>
      </p:bgPr>
    </p:bg>
    <p:spTree>
      <p:nvGrpSpPr>
        <p:cNvPr id="1575" name="Shape 1575"/>
        <p:cNvGrpSpPr/>
        <p:nvPr/>
      </p:nvGrpSpPr>
      <p:grpSpPr>
        <a:xfrm>
          <a:off x="0" y="0"/>
          <a:ext cx="0" cy="0"/>
          <a:chOff x="0" y="0"/>
          <a:chExt cx="0" cy="0"/>
        </a:xfrm>
      </p:grpSpPr>
      <p:sp>
        <p:nvSpPr>
          <p:cNvPr id="1576" name="Shape 1576"/>
          <p:cNvSpPr txBox="1"/>
          <p:nvPr/>
        </p:nvSpPr>
        <p:spPr>
          <a:xfrm>
            <a:off x="688600" y="1251225"/>
            <a:ext cx="6367200" cy="1447800"/>
          </a:xfrm>
          <a:prstGeom prst="rect">
            <a:avLst/>
          </a:prstGeom>
          <a:noFill/>
          <a:ln>
            <a:noFill/>
          </a:ln>
        </p:spPr>
        <p:txBody>
          <a:bodyPr anchorCtr="0" anchor="t" bIns="91425" lIns="91425" rIns="91425" tIns="91425">
            <a:noAutofit/>
          </a:bodyPr>
          <a:lstStyle/>
          <a:p>
            <a:pPr lvl="0" rtl="0">
              <a:lnSpc>
                <a:spcPct val="150000"/>
              </a:lnSpc>
              <a:spcBef>
                <a:spcPts val="600"/>
              </a:spcBef>
              <a:spcAft>
                <a:spcPts val="1000"/>
              </a:spcAft>
              <a:buNone/>
            </a:pPr>
            <a:r>
              <a:rPr b="1" lang="en">
                <a:solidFill>
                  <a:srgbClr val="999999"/>
                </a:solidFill>
                <a:latin typeface="Karla"/>
                <a:ea typeface="Karla"/>
                <a:cs typeface="Karla"/>
                <a:sym typeface="Karla"/>
              </a:rPr>
              <a:t>Transclusion is the process of extracting a collection of DOM elements from one part of the DOM and copying them to another part of the DOM, while maintaining their connection to the original AngularJS scope from where they were taken.</a:t>
            </a:r>
          </a:p>
        </p:txBody>
      </p:sp>
      <p:sp>
        <p:nvSpPr>
          <p:cNvPr id="1577" name="Shape 1577"/>
          <p:cNvSpPr txBox="1"/>
          <p:nvPr>
            <p:ph type="title"/>
          </p:nvPr>
        </p:nvSpPr>
        <p:spPr>
          <a:xfrm>
            <a:off x="688600" y="512900"/>
            <a:ext cx="5543700" cy="409500"/>
          </a:xfrm>
          <a:prstGeom prst="rect">
            <a:avLst/>
          </a:prstGeom>
        </p:spPr>
        <p:txBody>
          <a:bodyPr anchorCtr="0" anchor="b" bIns="91425" lIns="91425" rIns="91425" tIns="91425">
            <a:noAutofit/>
          </a:bodyPr>
          <a:lstStyle/>
          <a:p>
            <a:pPr lvl="0" rtl="0">
              <a:spcBef>
                <a:spcPts val="0"/>
              </a:spcBef>
              <a:buNone/>
            </a:pPr>
            <a:r>
              <a:rPr lang="en" sz="2400"/>
              <a:t>Transclusion</a:t>
            </a:r>
          </a:p>
        </p:txBody>
      </p:sp>
      <p:sp>
        <p:nvSpPr>
          <p:cNvPr id="1578" name="Shape 1578"/>
          <p:cNvSpPr txBox="1"/>
          <p:nvPr/>
        </p:nvSpPr>
        <p:spPr>
          <a:xfrm>
            <a:off x="688600" y="742950"/>
            <a:ext cx="5393399" cy="477899"/>
          </a:xfrm>
          <a:prstGeom prst="rect">
            <a:avLst/>
          </a:prstGeom>
          <a:noFill/>
          <a:ln>
            <a:noFill/>
          </a:ln>
        </p:spPr>
        <p:txBody>
          <a:bodyPr anchorCtr="0" anchor="t" bIns="91425" lIns="91425" rIns="91425" tIns="91425">
            <a:noAutofit/>
          </a:bodyPr>
          <a:lstStyle/>
          <a:p>
            <a:pPr lvl="0" rtl="0">
              <a:spcBef>
                <a:spcPts val="600"/>
              </a:spcBef>
              <a:buNone/>
            </a:pPr>
            <a:r>
              <a:rPr lang="en" sz="1100" u="sng">
                <a:solidFill>
                  <a:schemeClr val="hlink"/>
                </a:solidFill>
                <a:latin typeface="Karla"/>
                <a:ea typeface="Karla"/>
                <a:cs typeface="Karla"/>
                <a:sym typeface="Karla"/>
                <a:hlinkClick r:id="rId3"/>
              </a:rPr>
              <a:t>https://code.angularjs.org/1.4.8/docs/api/ng/service/$compile#transclusion</a:t>
            </a:r>
            <a:r>
              <a:rPr lang="en" sz="1100">
                <a:solidFill>
                  <a:srgbClr val="999999"/>
                </a:solidFill>
                <a:latin typeface="Karla"/>
                <a:ea typeface="Karla"/>
                <a:cs typeface="Karla"/>
                <a:sym typeface="Karla"/>
              </a:rPr>
              <a:t> </a:t>
            </a:r>
          </a:p>
        </p:txBody>
      </p:sp>
      <p:sp>
        <p:nvSpPr>
          <p:cNvPr id="1579" name="Shape 1579"/>
          <p:cNvSpPr/>
          <p:nvPr/>
        </p:nvSpPr>
        <p:spPr>
          <a:xfrm>
            <a:off x="1498350" y="3144650"/>
            <a:ext cx="1885800" cy="1538699"/>
          </a:xfrm>
          <a:prstGeom prst="rect">
            <a:avLst/>
          </a:prstGeom>
          <a:solidFill>
            <a:srgbClr val="FFF2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80" name="Shape 1580"/>
          <p:cNvSpPr/>
          <p:nvPr/>
        </p:nvSpPr>
        <p:spPr>
          <a:xfrm>
            <a:off x="4851150" y="3144650"/>
            <a:ext cx="1885800" cy="1538699"/>
          </a:xfrm>
          <a:prstGeom prst="rect">
            <a:avLst/>
          </a:prstGeom>
          <a:solidFill>
            <a:srgbClr val="F4CC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81" name="Shape 1581"/>
          <p:cNvSpPr txBox="1"/>
          <p:nvPr/>
        </p:nvSpPr>
        <p:spPr>
          <a:xfrm>
            <a:off x="1679200" y="3144650"/>
            <a:ext cx="1575900" cy="388800"/>
          </a:xfrm>
          <a:prstGeom prst="rect">
            <a:avLst/>
          </a:prstGeom>
          <a:noFill/>
          <a:ln>
            <a:noFill/>
          </a:ln>
        </p:spPr>
        <p:txBody>
          <a:bodyPr anchorCtr="0" anchor="t" bIns="91425" lIns="91425" rIns="91425" tIns="91425">
            <a:noAutofit/>
          </a:bodyPr>
          <a:lstStyle/>
          <a:p>
            <a:pPr lvl="0" rtl="0" algn="ctr">
              <a:lnSpc>
                <a:spcPct val="150000"/>
              </a:lnSpc>
              <a:spcBef>
                <a:spcPts val="0"/>
              </a:spcBef>
              <a:spcAft>
                <a:spcPts val="0"/>
              </a:spcAft>
              <a:buNone/>
            </a:pPr>
            <a:r>
              <a:rPr b="1" lang="en">
                <a:solidFill>
                  <a:srgbClr val="434343"/>
                </a:solidFill>
                <a:latin typeface="Karla"/>
                <a:ea typeface="Karla"/>
                <a:cs typeface="Karla"/>
                <a:sym typeface="Karla"/>
              </a:rPr>
              <a:t>Original DOM</a:t>
            </a:r>
          </a:p>
        </p:txBody>
      </p:sp>
      <p:sp>
        <p:nvSpPr>
          <p:cNvPr id="1582" name="Shape 1582"/>
          <p:cNvSpPr/>
          <p:nvPr/>
        </p:nvSpPr>
        <p:spPr>
          <a:xfrm>
            <a:off x="5086700" y="3613850"/>
            <a:ext cx="1478399" cy="1005600"/>
          </a:xfrm>
          <a:prstGeom prst="snip2DiagRect">
            <a:avLst>
              <a:gd fmla="val 0" name="adj1"/>
              <a:gd fmla="val 16667" name="adj2"/>
            </a:avLst>
          </a:prstGeom>
          <a:solidFill>
            <a:srgbClr val="EFEFE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83" name="Shape 1583"/>
          <p:cNvSpPr txBox="1"/>
          <p:nvPr/>
        </p:nvSpPr>
        <p:spPr>
          <a:xfrm>
            <a:off x="5037939" y="3149461"/>
            <a:ext cx="1575900" cy="409199"/>
          </a:xfrm>
          <a:prstGeom prst="rect">
            <a:avLst/>
          </a:prstGeom>
          <a:noFill/>
          <a:ln>
            <a:noFill/>
          </a:ln>
        </p:spPr>
        <p:txBody>
          <a:bodyPr anchorCtr="0" anchor="t" bIns="91425" lIns="91425" rIns="91425" tIns="91425">
            <a:noAutofit/>
          </a:bodyPr>
          <a:lstStyle/>
          <a:p>
            <a:pPr lvl="0" rtl="0" algn="ctr">
              <a:lnSpc>
                <a:spcPct val="150000"/>
              </a:lnSpc>
              <a:spcBef>
                <a:spcPts val="0"/>
              </a:spcBef>
              <a:spcAft>
                <a:spcPts val="0"/>
              </a:spcAft>
              <a:buNone/>
            </a:pPr>
            <a:r>
              <a:rPr b="1" lang="en">
                <a:solidFill>
                  <a:srgbClr val="434343"/>
                </a:solidFill>
                <a:latin typeface="Karla"/>
                <a:ea typeface="Karla"/>
                <a:cs typeface="Karla"/>
                <a:sym typeface="Karla"/>
              </a:rPr>
              <a:t>Compiled DOM</a:t>
            </a:r>
          </a:p>
        </p:txBody>
      </p:sp>
      <p:cxnSp>
        <p:nvCxnSpPr>
          <p:cNvPr id="1584" name="Shape 1584"/>
          <p:cNvCxnSpPr>
            <a:stCxn id="1585" idx="2"/>
            <a:endCxn id="1586" idx="0"/>
          </p:cNvCxnSpPr>
          <p:nvPr/>
        </p:nvCxnSpPr>
        <p:spPr>
          <a:xfrm flipH="1" rot="5400000">
            <a:off x="4354849" y="2974124"/>
            <a:ext cx="328500" cy="2613600"/>
          </a:xfrm>
          <a:prstGeom prst="curvedConnector4">
            <a:avLst>
              <a:gd fmla="val -72489" name="adj1"/>
              <a:gd fmla="val 58003" name="adj2"/>
            </a:avLst>
          </a:prstGeom>
          <a:noFill/>
          <a:ln cap="flat" cmpd="sng" w="28575">
            <a:solidFill>
              <a:schemeClr val="dk2"/>
            </a:solidFill>
            <a:prstDash val="solid"/>
            <a:round/>
            <a:headEnd len="lg" w="lg" type="none"/>
            <a:tailEnd len="lg" w="lg" type="stealth"/>
          </a:ln>
        </p:spPr>
      </p:cxnSp>
      <p:sp>
        <p:nvSpPr>
          <p:cNvPr id="1586" name="Shape 1586"/>
          <p:cNvSpPr/>
          <p:nvPr/>
        </p:nvSpPr>
        <p:spPr>
          <a:xfrm>
            <a:off x="1733900" y="3613850"/>
            <a:ext cx="1478399" cy="1005600"/>
          </a:xfrm>
          <a:prstGeom prst="snip2DiagRect">
            <a:avLst>
              <a:gd fmla="val 0" name="adj1"/>
              <a:gd fmla="val 16667" name="adj2"/>
            </a:avLst>
          </a:prstGeom>
          <a:solidFill>
            <a:srgbClr val="EFEFE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87" name="Shape 1587"/>
          <p:cNvSpPr/>
          <p:nvPr/>
        </p:nvSpPr>
        <p:spPr>
          <a:xfrm>
            <a:off x="2087000" y="3967275"/>
            <a:ext cx="836699" cy="477899"/>
          </a:xfrm>
          <a:prstGeom prst="flowChartAlternateProcess">
            <a:avLst/>
          </a:prstGeom>
          <a:solidFill>
            <a:srgbClr val="CFE2F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 sz="1200">
                <a:latin typeface="Karla"/>
                <a:ea typeface="Karla"/>
                <a:cs typeface="Karla"/>
                <a:sym typeface="Karla"/>
              </a:rPr>
              <a:t>Element</a:t>
            </a:r>
          </a:p>
        </p:txBody>
      </p:sp>
      <p:cxnSp>
        <p:nvCxnSpPr>
          <p:cNvPr id="1588" name="Shape 1588"/>
          <p:cNvCxnSpPr>
            <a:stCxn id="1587" idx="2"/>
            <a:endCxn id="1586" idx="0"/>
          </p:cNvCxnSpPr>
          <p:nvPr/>
        </p:nvCxnSpPr>
        <p:spPr>
          <a:xfrm rot="-5400000">
            <a:off x="2694499" y="3927524"/>
            <a:ext cx="328500" cy="706800"/>
          </a:xfrm>
          <a:prstGeom prst="curvedConnector4">
            <a:avLst>
              <a:gd fmla="val -125540" name="adj1"/>
              <a:gd fmla="val 133712" name="adj2"/>
            </a:avLst>
          </a:prstGeom>
          <a:noFill/>
          <a:ln cap="flat" cmpd="sng" w="28575">
            <a:solidFill>
              <a:schemeClr val="dk2"/>
            </a:solidFill>
            <a:prstDash val="solid"/>
            <a:round/>
            <a:headEnd len="lg" w="lg" type="none"/>
            <a:tailEnd len="lg" w="lg" type="stealth"/>
          </a:ln>
        </p:spPr>
      </p:cxnSp>
      <p:sp>
        <p:nvSpPr>
          <p:cNvPr id="1589" name="Shape 1589"/>
          <p:cNvSpPr txBox="1"/>
          <p:nvPr/>
        </p:nvSpPr>
        <p:spPr>
          <a:xfrm>
            <a:off x="1661494" y="3563444"/>
            <a:ext cx="1575900" cy="409500"/>
          </a:xfrm>
          <a:prstGeom prst="rect">
            <a:avLst/>
          </a:prstGeom>
          <a:noFill/>
          <a:ln>
            <a:noFill/>
          </a:ln>
        </p:spPr>
        <p:txBody>
          <a:bodyPr anchorCtr="0" anchor="t" bIns="91425" lIns="91425" rIns="91425" tIns="91425">
            <a:noAutofit/>
          </a:bodyPr>
          <a:lstStyle/>
          <a:p>
            <a:pPr lvl="0" rtl="0" algn="ctr">
              <a:lnSpc>
                <a:spcPct val="150000"/>
              </a:lnSpc>
              <a:spcBef>
                <a:spcPts val="0"/>
              </a:spcBef>
              <a:spcAft>
                <a:spcPts val="0"/>
              </a:spcAft>
              <a:buNone/>
            </a:pPr>
            <a:r>
              <a:rPr b="1" lang="en" sz="1200">
                <a:solidFill>
                  <a:srgbClr val="434343"/>
                </a:solidFill>
                <a:latin typeface="Karla"/>
                <a:ea typeface="Karla"/>
                <a:cs typeface="Karla"/>
                <a:sym typeface="Karla"/>
              </a:rPr>
              <a:t>Scope</a:t>
            </a:r>
          </a:p>
        </p:txBody>
      </p:sp>
      <p:sp>
        <p:nvSpPr>
          <p:cNvPr id="1590" name="Shape 1590"/>
          <p:cNvSpPr txBox="1"/>
          <p:nvPr/>
        </p:nvSpPr>
        <p:spPr>
          <a:xfrm>
            <a:off x="5014294" y="3563444"/>
            <a:ext cx="1575900" cy="409500"/>
          </a:xfrm>
          <a:prstGeom prst="rect">
            <a:avLst/>
          </a:prstGeom>
          <a:noFill/>
          <a:ln>
            <a:noFill/>
          </a:ln>
        </p:spPr>
        <p:txBody>
          <a:bodyPr anchorCtr="0" anchor="t" bIns="91425" lIns="91425" rIns="91425" tIns="91425">
            <a:noAutofit/>
          </a:bodyPr>
          <a:lstStyle/>
          <a:p>
            <a:pPr lvl="0" rtl="0" algn="ctr">
              <a:lnSpc>
                <a:spcPct val="150000"/>
              </a:lnSpc>
              <a:spcBef>
                <a:spcPts val="0"/>
              </a:spcBef>
              <a:spcAft>
                <a:spcPts val="0"/>
              </a:spcAft>
              <a:buNone/>
            </a:pPr>
            <a:r>
              <a:rPr b="1" lang="en" sz="1200">
                <a:solidFill>
                  <a:srgbClr val="434343"/>
                </a:solidFill>
                <a:latin typeface="Karla"/>
                <a:ea typeface="Karla"/>
                <a:cs typeface="Karla"/>
                <a:sym typeface="Karla"/>
              </a:rPr>
              <a:t>Directive scope</a:t>
            </a:r>
          </a:p>
        </p:txBody>
      </p:sp>
      <p:sp>
        <p:nvSpPr>
          <p:cNvPr id="1585" name="Shape 1585"/>
          <p:cNvSpPr/>
          <p:nvPr/>
        </p:nvSpPr>
        <p:spPr>
          <a:xfrm>
            <a:off x="5407550" y="3967275"/>
            <a:ext cx="836699" cy="477899"/>
          </a:xfrm>
          <a:prstGeom prst="flowChartAlternateProcess">
            <a:avLst/>
          </a:prstGeom>
          <a:solidFill>
            <a:srgbClr val="CFE2F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200">
                <a:latin typeface="Karla"/>
                <a:ea typeface="Karla"/>
                <a:cs typeface="Karla"/>
                <a:sym typeface="Karla"/>
              </a:rPr>
              <a:t>Element</a:t>
            </a:r>
          </a:p>
        </p:txBody>
      </p:sp>
      <p:cxnSp>
        <p:nvCxnSpPr>
          <p:cNvPr id="1591" name="Shape 1591"/>
          <p:cNvCxnSpPr>
            <a:stCxn id="1581" idx="0"/>
            <a:endCxn id="1583" idx="0"/>
          </p:cNvCxnSpPr>
          <p:nvPr/>
        </p:nvCxnSpPr>
        <p:spPr>
          <a:xfrm flipH="1" rot="-5400000">
            <a:off x="4144150" y="1467650"/>
            <a:ext cx="4800" cy="3358800"/>
          </a:xfrm>
          <a:prstGeom prst="curvedConnector3">
            <a:avLst>
              <a:gd fmla="val -4960937" name="adj1"/>
            </a:avLst>
          </a:prstGeom>
          <a:noFill/>
          <a:ln cap="flat" cmpd="sng" w="28575">
            <a:solidFill>
              <a:schemeClr val="accent1"/>
            </a:solidFill>
            <a:prstDash val="solid"/>
            <a:round/>
            <a:headEnd len="lg" w="lg" type="none"/>
            <a:tailEnd len="lg" w="lg" type="stealth"/>
          </a:ln>
        </p:spPr>
      </p:cxnSp>
      <p:sp>
        <p:nvSpPr>
          <p:cNvPr id="1592" name="Shape 1592"/>
          <p:cNvSpPr txBox="1"/>
          <p:nvPr/>
        </p:nvSpPr>
        <p:spPr>
          <a:xfrm>
            <a:off x="3351450" y="2593925"/>
            <a:ext cx="1575900" cy="388800"/>
          </a:xfrm>
          <a:prstGeom prst="rect">
            <a:avLst/>
          </a:prstGeom>
          <a:noFill/>
          <a:ln>
            <a:noFill/>
          </a:ln>
        </p:spPr>
        <p:txBody>
          <a:bodyPr anchorCtr="0" anchor="t" bIns="91425" lIns="91425" rIns="91425" tIns="91425">
            <a:noAutofit/>
          </a:bodyPr>
          <a:lstStyle/>
          <a:p>
            <a:pPr lvl="0" rtl="0" algn="ctr">
              <a:lnSpc>
                <a:spcPct val="150000"/>
              </a:lnSpc>
              <a:spcBef>
                <a:spcPts val="0"/>
              </a:spcBef>
              <a:spcAft>
                <a:spcPts val="0"/>
              </a:spcAft>
              <a:buNone/>
            </a:pPr>
            <a:r>
              <a:rPr b="1" i="1" lang="en">
                <a:solidFill>
                  <a:schemeClr val="accent1"/>
                </a:solidFill>
                <a:latin typeface="Karla"/>
                <a:ea typeface="Karla"/>
                <a:cs typeface="Karla"/>
                <a:sym typeface="Karla"/>
              </a:rPr>
              <a:t>Transclusion</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adwal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