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32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97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8D09-7F2E-462A-AA22-27784756292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69CB-8576-4C0C-B750-E90C42876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6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8D09-7F2E-462A-AA22-27784756292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69CB-8576-4C0C-B750-E90C42876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9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8D09-7F2E-462A-AA22-27784756292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69CB-8576-4C0C-B750-E90C42876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6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8D09-7F2E-462A-AA22-27784756292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69CB-8576-4C0C-B750-E90C42876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0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8D09-7F2E-462A-AA22-27784756292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69CB-8576-4C0C-B750-E90C42876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8D09-7F2E-462A-AA22-27784756292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69CB-8576-4C0C-B750-E90C42876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0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8D09-7F2E-462A-AA22-27784756292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69CB-8576-4C0C-B750-E90C42876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4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8D09-7F2E-462A-AA22-27784756292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69CB-8576-4C0C-B750-E90C42876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8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8D09-7F2E-462A-AA22-27784756292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69CB-8576-4C0C-B750-E90C42876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9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8D09-7F2E-462A-AA22-27784756292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69CB-8576-4C0C-B750-E90C42876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4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8D09-7F2E-462A-AA22-27784756292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69CB-8576-4C0C-B750-E90C42876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8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F8D09-7F2E-462A-AA22-277847562921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269CB-8576-4C0C-B750-E90C42876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2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85421" y="2548631"/>
            <a:ext cx="2183907" cy="41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Bank Statement ( T1 : Uploaded through Macro )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426997" y="1946429"/>
            <a:ext cx="2183907" cy="450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UnClaimed</a:t>
            </a:r>
            <a:r>
              <a:rPr lang="en-US" sz="1400" dirty="0" smtClean="0"/>
              <a:t> </a:t>
            </a:r>
            <a:r>
              <a:rPr lang="en-US" sz="1400" dirty="0" err="1" smtClean="0"/>
              <a:t>InCome</a:t>
            </a:r>
            <a:r>
              <a:rPr lang="en-US" sz="1400" dirty="0" smtClean="0"/>
              <a:t> ( T2 : No UI)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426996" y="3123462"/>
            <a:ext cx="2183907" cy="392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 Claimed Expenses ( T3 : No UI)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7603723" y="3084251"/>
            <a:ext cx="3281781" cy="753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 </a:t>
            </a:r>
            <a:r>
              <a:rPr lang="en-US" sz="1400" dirty="0" err="1" smtClean="0"/>
              <a:t>UnClaimed</a:t>
            </a:r>
            <a:r>
              <a:rPr lang="en-US" sz="1400" dirty="0" smtClean="0"/>
              <a:t> Expenses with Actual Expenses ( T5 : UI to Map </a:t>
            </a:r>
            <a:r>
              <a:rPr lang="en-US" sz="1400" dirty="0" err="1" smtClean="0"/>
              <a:t>Expence</a:t>
            </a:r>
            <a:r>
              <a:rPr lang="en-US" sz="1400" dirty="0" smtClean="0"/>
              <a:t> with </a:t>
            </a:r>
            <a:r>
              <a:rPr lang="en-US" sz="1400" dirty="0" err="1" smtClean="0"/>
              <a:t>Expence</a:t>
            </a:r>
            <a:r>
              <a:rPr lang="en-US" sz="1400" dirty="0" smtClean="0"/>
              <a:t> Header and details )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 flipV="1">
            <a:off x="3169328" y="2171829"/>
            <a:ext cx="1257669" cy="58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7" idx="1"/>
          </p:cNvCxnSpPr>
          <p:nvPr/>
        </p:nvCxnSpPr>
        <p:spPr>
          <a:xfrm>
            <a:off x="3169328" y="2757694"/>
            <a:ext cx="1257668" cy="56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603723" y="1946428"/>
            <a:ext cx="3281781" cy="687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 </a:t>
            </a:r>
            <a:r>
              <a:rPr lang="en-US" sz="1400" dirty="0" err="1" smtClean="0"/>
              <a:t>UnClaimed</a:t>
            </a:r>
            <a:r>
              <a:rPr lang="en-US" sz="1400" dirty="0" smtClean="0"/>
              <a:t> Income with Actual Payee ( T4 : UI to Map Income with Actual Payee)</a:t>
            </a:r>
            <a:endParaRPr lang="en-US" sz="1400" dirty="0"/>
          </a:p>
        </p:txBody>
      </p:sp>
      <p:cxnSp>
        <p:nvCxnSpPr>
          <p:cNvPr id="15" name="Straight Arrow Connector 14"/>
          <p:cNvCxnSpPr>
            <a:stCxn id="6" idx="3"/>
            <a:endCxn id="14" idx="1"/>
          </p:cNvCxnSpPr>
          <p:nvPr/>
        </p:nvCxnSpPr>
        <p:spPr>
          <a:xfrm>
            <a:off x="6610904" y="2171829"/>
            <a:ext cx="992819" cy="11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>
            <a:off x="6610903" y="3319510"/>
            <a:ext cx="992820" cy="14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1336" y="1565661"/>
            <a:ext cx="347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Channel -1 : From Bank Statement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01336" y="3905375"/>
            <a:ext cx="382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Channel -2 : Maintenance Paid by Cash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01336" y="5289892"/>
            <a:ext cx="7204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Channel -3 : Maintenance wanted to get adjusted with any expense made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985420" y="4614444"/>
            <a:ext cx="2183907" cy="41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Cash </a:t>
            </a:r>
            <a:r>
              <a:rPr lang="en-US" sz="1400" dirty="0" err="1" smtClean="0"/>
              <a:t>Recieved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4426996" y="4598108"/>
            <a:ext cx="2719528" cy="746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 Cash Received </a:t>
            </a:r>
            <a:r>
              <a:rPr lang="en-US" sz="1400" dirty="0" err="1" smtClean="0"/>
              <a:t>InCome</a:t>
            </a:r>
            <a:r>
              <a:rPr lang="en-US" sz="1400" dirty="0" smtClean="0"/>
              <a:t> with Actual Payee ( T6 : UI to capture cash received details.)</a:t>
            </a:r>
            <a:endParaRPr lang="en-US" sz="1400" dirty="0"/>
          </a:p>
        </p:txBody>
      </p:sp>
      <p:cxnSp>
        <p:nvCxnSpPr>
          <p:cNvPr id="42" name="Straight Arrow Connector 41"/>
          <p:cNvCxnSpPr>
            <a:stCxn id="40" idx="3"/>
            <a:endCxn id="41" idx="1"/>
          </p:cNvCxnSpPr>
          <p:nvPr/>
        </p:nvCxnSpPr>
        <p:spPr>
          <a:xfrm>
            <a:off x="3169327" y="4823507"/>
            <a:ext cx="1257669" cy="147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iamond 49"/>
          <p:cNvSpPr/>
          <p:nvPr/>
        </p:nvSpPr>
        <p:spPr>
          <a:xfrm>
            <a:off x="8247354" y="4304263"/>
            <a:ext cx="2352584" cy="10209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Is this money used for any Expense?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7782756" y="5916546"/>
            <a:ext cx="3281781" cy="450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 </a:t>
            </a:r>
            <a:r>
              <a:rPr lang="en-US" sz="1400" dirty="0" err="1" smtClean="0"/>
              <a:t>UnClaimed</a:t>
            </a:r>
            <a:r>
              <a:rPr lang="en-US" sz="1400" dirty="0" smtClean="0"/>
              <a:t> Expenses with Actual Expenses ( T5 )</a:t>
            </a:r>
            <a:endParaRPr lang="en-US" sz="1400" dirty="0"/>
          </a:p>
        </p:txBody>
      </p:sp>
      <p:cxnSp>
        <p:nvCxnSpPr>
          <p:cNvPr id="52" name="Straight Arrow Connector 51"/>
          <p:cNvCxnSpPr>
            <a:stCxn id="41" idx="3"/>
            <a:endCxn id="50" idx="1"/>
          </p:cNvCxnSpPr>
          <p:nvPr/>
        </p:nvCxnSpPr>
        <p:spPr>
          <a:xfrm flipV="1">
            <a:off x="7146524" y="4814729"/>
            <a:ext cx="1100830" cy="15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2"/>
            <a:endCxn id="51" idx="0"/>
          </p:cNvCxnSpPr>
          <p:nvPr/>
        </p:nvCxnSpPr>
        <p:spPr>
          <a:xfrm>
            <a:off x="9423646" y="5325195"/>
            <a:ext cx="1" cy="591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716821" y="2231462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1-to-many</a:t>
            </a:r>
            <a:endParaRPr lang="en-US" sz="1050" dirty="0"/>
          </a:p>
        </p:txBody>
      </p:sp>
      <p:sp>
        <p:nvSpPr>
          <p:cNvPr id="61" name="TextBox 60"/>
          <p:cNvSpPr txBox="1"/>
          <p:nvPr/>
        </p:nvSpPr>
        <p:spPr>
          <a:xfrm>
            <a:off x="6610903" y="3360572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1-to-many</a:t>
            </a:r>
            <a:endParaRPr lang="en-US" sz="1050" dirty="0"/>
          </a:p>
        </p:txBody>
      </p:sp>
      <p:sp>
        <p:nvSpPr>
          <p:cNvPr id="62" name="TextBox 61"/>
          <p:cNvSpPr txBox="1"/>
          <p:nvPr/>
        </p:nvSpPr>
        <p:spPr>
          <a:xfrm>
            <a:off x="9423646" y="5474558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1-to-many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5991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9597" y="2231462"/>
            <a:ext cx="2849732" cy="44356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latin typeface="HP Simplified" panose="020B0604020204020204" pitchFamily="34" charset="0"/>
              </a:rPr>
              <a:t>Bank Statement ( T1 : Uploaded through Macro )</a:t>
            </a:r>
          </a:p>
          <a:p>
            <a:r>
              <a:rPr lang="en-US" sz="1100" b="1" dirty="0" smtClean="0">
                <a:latin typeface="HP Simplified" panose="020B0604020204020204" pitchFamily="34" charset="0"/>
              </a:rPr>
              <a:t>System Fields:</a:t>
            </a:r>
          </a:p>
          <a:p>
            <a:pPr marL="342900" indent="-342900">
              <a:buAutoNum type="arabicPeriod"/>
            </a:pPr>
            <a:r>
              <a:rPr lang="en-US" sz="1100" b="1" dirty="0" smtClean="0">
                <a:latin typeface="HP Simplified" panose="020B0604020204020204" pitchFamily="34" charset="0"/>
              </a:rPr>
              <a:t>BS_UNIQUEID</a:t>
            </a:r>
          </a:p>
          <a:p>
            <a:pPr marL="342900" indent="-342900"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Statement File Name</a:t>
            </a: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UploadDateTime</a:t>
            </a:r>
            <a:r>
              <a:rPr lang="en-US" sz="1100" dirty="0" smtClean="0">
                <a:latin typeface="HP Simplified" panose="020B0604020204020204" pitchFamily="34" charset="0"/>
              </a:rPr>
              <a:t> ( System </a:t>
            </a:r>
            <a:r>
              <a:rPr lang="en-US" sz="1100" dirty="0" err="1" smtClean="0">
                <a:latin typeface="HP Simplified" panose="020B0604020204020204" pitchFamily="34" charset="0"/>
              </a:rPr>
              <a:t>datetime</a:t>
            </a:r>
            <a:r>
              <a:rPr lang="en-US" sz="1100" dirty="0" smtClean="0">
                <a:latin typeface="HP Simplified" panose="020B060402020402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UploadedBy</a:t>
            </a:r>
            <a:r>
              <a:rPr lang="en-US" sz="1100" dirty="0">
                <a:latin typeface="HP Simplified" panose="020B0604020204020204" pitchFamily="34" charset="0"/>
              </a:rPr>
              <a:t> </a:t>
            </a:r>
            <a:r>
              <a:rPr lang="en-US" sz="1100" dirty="0" smtClean="0">
                <a:latin typeface="HP Simplified" panose="020B0604020204020204" pitchFamily="34" charset="0"/>
              </a:rPr>
              <a:t>( </a:t>
            </a:r>
            <a:r>
              <a:rPr lang="en-US" sz="1100" dirty="0" err="1" smtClean="0">
                <a:latin typeface="HP Simplified" panose="020B0604020204020204" pitchFamily="34" charset="0"/>
              </a:rPr>
              <a:t>UserID</a:t>
            </a:r>
            <a:r>
              <a:rPr lang="en-US" sz="1100" dirty="0">
                <a:latin typeface="HP Simplified" panose="020B0604020204020204" pitchFamily="34" charset="0"/>
              </a:rPr>
              <a:t> </a:t>
            </a:r>
            <a:r>
              <a:rPr lang="en-US" sz="1100" dirty="0" smtClean="0">
                <a:latin typeface="HP Simplified" panose="020B0604020204020204" pitchFamily="34" charset="0"/>
              </a:rPr>
              <a:t>– </a:t>
            </a:r>
            <a:r>
              <a:rPr lang="en-US" sz="1100" dirty="0" err="1" smtClean="0">
                <a:latin typeface="HP Simplified" panose="020B0604020204020204" pitchFamily="34" charset="0"/>
              </a:rPr>
              <a:t>Fk</a:t>
            </a:r>
            <a:r>
              <a:rPr lang="en-US" sz="1100" dirty="0" smtClean="0">
                <a:latin typeface="HP Simplified" panose="020B060402020402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Machine ID</a:t>
            </a:r>
          </a:p>
          <a:p>
            <a:r>
              <a:rPr lang="en-US" sz="1100" b="1" dirty="0" smtClean="0">
                <a:latin typeface="HP Simplified" panose="020B0604020204020204" pitchFamily="34" charset="0"/>
              </a:rPr>
              <a:t>From Statement File:</a:t>
            </a: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Sl.No</a:t>
            </a:r>
            <a:r>
              <a:rPr lang="en-US" sz="1100" dirty="0" smtClean="0">
                <a:latin typeface="HP Simplified" panose="020B0604020204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Date </a:t>
            </a:r>
          </a:p>
          <a:p>
            <a:pPr marL="342900" indent="-342900"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Description </a:t>
            </a:r>
          </a:p>
          <a:p>
            <a:pPr marL="342900" indent="-342900"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Chq </a:t>
            </a:r>
            <a:r>
              <a:rPr lang="en-US" sz="1100" dirty="0">
                <a:latin typeface="HP Simplified" panose="020B0604020204020204" pitchFamily="34" charset="0"/>
              </a:rPr>
              <a:t>/ Ref number </a:t>
            </a:r>
            <a:endParaRPr lang="en-US" sz="1100" dirty="0" smtClean="0">
              <a:latin typeface="HP Simplified" panose="020B0604020204020204" pitchFamily="34" charset="0"/>
            </a:endParaRPr>
          </a:p>
          <a:p>
            <a:pPr marL="342900" indent="-342900"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Amount </a:t>
            </a: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Dr</a:t>
            </a:r>
            <a:r>
              <a:rPr lang="en-US" sz="1100" dirty="0" smtClean="0">
                <a:latin typeface="HP Simplified" panose="020B0604020204020204" pitchFamily="34" charset="0"/>
              </a:rPr>
              <a:t> </a:t>
            </a:r>
            <a:r>
              <a:rPr lang="en-US" sz="1100" dirty="0">
                <a:latin typeface="HP Simplified" panose="020B0604020204020204" pitchFamily="34" charset="0"/>
              </a:rPr>
              <a:t>/ Cr </a:t>
            </a:r>
            <a:endParaRPr lang="en-US" sz="1100" dirty="0" smtClean="0">
              <a:latin typeface="HP Simplified" panose="020B0604020204020204" pitchFamily="34" charset="0"/>
            </a:endParaRPr>
          </a:p>
          <a:p>
            <a:pPr marL="342900" indent="-342900"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Balance </a:t>
            </a:r>
            <a:r>
              <a:rPr lang="en-US" sz="1100" dirty="0" err="1">
                <a:latin typeface="HP Simplified" panose="020B0604020204020204" pitchFamily="34" charset="0"/>
              </a:rPr>
              <a:t>Dr</a:t>
            </a:r>
            <a:r>
              <a:rPr lang="en-US" sz="1100" dirty="0">
                <a:latin typeface="HP Simplified" panose="020B0604020204020204" pitchFamily="34" charset="0"/>
              </a:rPr>
              <a:t> / </a:t>
            </a:r>
            <a:r>
              <a:rPr lang="en-US" sz="1100" dirty="0" smtClean="0">
                <a:latin typeface="HP Simplified" panose="020B0604020204020204" pitchFamily="34" charset="0"/>
              </a:rPr>
              <a:t>Cr</a:t>
            </a:r>
          </a:p>
          <a:p>
            <a:r>
              <a:rPr lang="en-US" sz="1100" b="1" dirty="0" smtClean="0">
                <a:latin typeface="HP Simplified" panose="020B0604020204020204" pitchFamily="34" charset="0"/>
              </a:rPr>
              <a:t>Update Post Upload to T2/T3</a:t>
            </a:r>
          </a:p>
          <a:p>
            <a:pPr marL="342900" indent="-342900"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Moved ( Y/N)</a:t>
            </a:r>
          </a:p>
          <a:p>
            <a:endParaRPr lang="en-US" sz="1100" dirty="0">
              <a:latin typeface="HP Simplified" panose="020B06040202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93895" y="2011733"/>
            <a:ext cx="1920240" cy="173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HP Simplified" panose="020B0604020204020204" pitchFamily="34" charset="0"/>
              </a:rPr>
              <a:t>UnClaimed</a:t>
            </a:r>
            <a:r>
              <a:rPr lang="en-US" sz="1100" dirty="0" smtClean="0">
                <a:latin typeface="HP Simplified" panose="020B0604020204020204" pitchFamily="34" charset="0"/>
              </a:rPr>
              <a:t> </a:t>
            </a:r>
            <a:r>
              <a:rPr lang="en-US" sz="1100" dirty="0" err="1" smtClean="0">
                <a:latin typeface="HP Simplified" panose="020B0604020204020204" pitchFamily="34" charset="0"/>
              </a:rPr>
              <a:t>InCome</a:t>
            </a:r>
            <a:endParaRPr lang="en-US" sz="1100" dirty="0" smtClean="0">
              <a:latin typeface="HP Simplified" panose="020B0604020204020204" pitchFamily="34" charset="0"/>
            </a:endParaRPr>
          </a:p>
          <a:p>
            <a:pPr algn="ctr"/>
            <a:r>
              <a:rPr lang="en-US" sz="1100" dirty="0" smtClean="0">
                <a:latin typeface="HP Simplified" panose="020B0604020204020204" pitchFamily="34" charset="0"/>
              </a:rPr>
              <a:t> ( T2 : No UI)</a:t>
            </a:r>
          </a:p>
          <a:p>
            <a:pPr marL="228600" indent="-228600">
              <a:buAutoNum type="arabicPeriod"/>
            </a:pPr>
            <a:r>
              <a:rPr lang="en-US" sz="1100" b="1" dirty="0" smtClean="0">
                <a:latin typeface="HP Simplified" panose="020B0604020204020204" pitchFamily="34" charset="0"/>
              </a:rPr>
              <a:t>CR_UNIQUEID (</a:t>
            </a:r>
            <a:r>
              <a:rPr lang="en-US" sz="1100" b="1" dirty="0" err="1" smtClean="0">
                <a:latin typeface="HP Simplified" panose="020B0604020204020204" pitchFamily="34" charset="0"/>
              </a:rPr>
              <a:t>Pk</a:t>
            </a:r>
            <a:r>
              <a:rPr lang="en-US" sz="1100" b="1" dirty="0" smtClean="0">
                <a:latin typeface="HP Simplified" panose="020B0604020204020204" pitchFamily="34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en-US" sz="1100" b="1" dirty="0" smtClean="0">
                <a:latin typeface="HP Simplified" panose="020B0604020204020204" pitchFamily="34" charset="0"/>
              </a:rPr>
              <a:t>Source : Bank</a:t>
            </a:r>
          </a:p>
          <a:p>
            <a:pPr marL="228600" indent="-228600">
              <a:buFontTx/>
              <a:buAutoNum type="arabicPeriod"/>
            </a:pPr>
            <a:r>
              <a:rPr lang="en-US" sz="1100" b="1" dirty="0" smtClean="0">
                <a:latin typeface="HP Simplified" panose="020B0604020204020204" pitchFamily="34" charset="0"/>
              </a:rPr>
              <a:t>BS_UNIQUEID (</a:t>
            </a:r>
            <a:r>
              <a:rPr lang="en-US" sz="1100" b="1" dirty="0" err="1" smtClean="0">
                <a:latin typeface="HP Simplified" panose="020B0604020204020204" pitchFamily="34" charset="0"/>
              </a:rPr>
              <a:t>Fk</a:t>
            </a:r>
            <a:r>
              <a:rPr lang="en-US" sz="1100" b="1" dirty="0" smtClean="0">
                <a:latin typeface="HP Simplified" panose="020B060402020402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CR_Date</a:t>
            </a:r>
            <a:r>
              <a:rPr lang="en-US" sz="1100" dirty="0" smtClean="0">
                <a:latin typeface="HP Simplified" panose="020B0604020204020204" pitchFamily="34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CR_Description</a:t>
            </a:r>
            <a:r>
              <a:rPr lang="en-US" sz="1100" dirty="0" smtClean="0">
                <a:latin typeface="HP Simplified" panose="020B0604020204020204" pitchFamily="34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Chq / Ref number </a:t>
            </a: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CR_Amount</a:t>
            </a:r>
            <a:r>
              <a:rPr lang="en-US" sz="1100" dirty="0" smtClean="0">
                <a:latin typeface="HP Simplified" panose="020B0604020204020204" pitchFamily="34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IsMapped</a:t>
            </a:r>
            <a:r>
              <a:rPr lang="en-US" sz="1100" dirty="0" smtClean="0">
                <a:latin typeface="HP Simplified" panose="020B0604020204020204" pitchFamily="34" charset="0"/>
              </a:rPr>
              <a:t>(Y/N)</a:t>
            </a:r>
            <a:endParaRPr lang="en-US" sz="1100" dirty="0">
              <a:latin typeface="HP Simplified" panose="020B06040202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93895" y="4717800"/>
            <a:ext cx="1920240" cy="173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HP Simplified" panose="020B0604020204020204" pitchFamily="34" charset="0"/>
              </a:rPr>
              <a:t>Un Claimed Expenses</a:t>
            </a:r>
          </a:p>
          <a:p>
            <a:pPr algn="ctr"/>
            <a:r>
              <a:rPr lang="en-US" sz="1100" dirty="0" smtClean="0">
                <a:latin typeface="HP Simplified" panose="020B0604020204020204" pitchFamily="34" charset="0"/>
              </a:rPr>
              <a:t> ( T3 : No UI)</a:t>
            </a:r>
          </a:p>
          <a:p>
            <a:pPr marL="228600" indent="-228600">
              <a:buAutoNum type="arabicPeriod"/>
            </a:pPr>
            <a:r>
              <a:rPr lang="en-US" sz="1100" b="1" dirty="0" smtClean="0">
                <a:latin typeface="HP Simplified" panose="020B0604020204020204" pitchFamily="34" charset="0"/>
              </a:rPr>
              <a:t>DR_UNIQUEID(</a:t>
            </a:r>
            <a:r>
              <a:rPr lang="en-US" sz="1100" b="1" dirty="0" err="1" smtClean="0">
                <a:latin typeface="HP Simplified" panose="020B0604020204020204" pitchFamily="34" charset="0"/>
              </a:rPr>
              <a:t>Pk</a:t>
            </a:r>
            <a:r>
              <a:rPr lang="en-US" sz="1100" b="1" dirty="0" smtClean="0">
                <a:latin typeface="HP Simplified" panose="020B0604020204020204" pitchFamily="34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en-US" sz="1100" b="1" dirty="0" smtClean="0">
                <a:latin typeface="HP Simplified" panose="020B0604020204020204" pitchFamily="34" charset="0"/>
              </a:rPr>
              <a:t>Source : Bank</a:t>
            </a:r>
          </a:p>
          <a:p>
            <a:pPr marL="228600" indent="-228600">
              <a:buFontTx/>
              <a:buAutoNum type="arabicPeriod"/>
            </a:pPr>
            <a:r>
              <a:rPr lang="en-US" sz="1100" b="1" dirty="0" smtClean="0">
                <a:latin typeface="HP Simplified" panose="020B0604020204020204" pitchFamily="34" charset="0"/>
              </a:rPr>
              <a:t>BS_UNIQUEID (</a:t>
            </a:r>
            <a:r>
              <a:rPr lang="en-US" sz="1100" b="1" dirty="0" err="1" smtClean="0">
                <a:latin typeface="HP Simplified" panose="020B0604020204020204" pitchFamily="34" charset="0"/>
              </a:rPr>
              <a:t>Fk</a:t>
            </a:r>
            <a:r>
              <a:rPr lang="en-US" sz="1100" b="1" dirty="0" smtClean="0">
                <a:latin typeface="HP Simplified" panose="020B0604020204020204" pitchFamily="34" charset="0"/>
              </a:rPr>
              <a:t>)</a:t>
            </a:r>
          </a:p>
          <a:p>
            <a:pPr marL="228600" indent="-228600">
              <a:buFontTx/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DR_Date</a:t>
            </a:r>
            <a:r>
              <a:rPr lang="en-US" sz="1100" dirty="0" smtClean="0">
                <a:latin typeface="HP Simplified" panose="020B0604020204020204" pitchFamily="34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1100" dirty="0" err="1">
                <a:latin typeface="HP Simplified" panose="020B0604020204020204" pitchFamily="34" charset="0"/>
              </a:rPr>
              <a:t>D</a:t>
            </a:r>
            <a:r>
              <a:rPr lang="en-US" sz="1100" dirty="0" err="1" smtClean="0">
                <a:latin typeface="HP Simplified" panose="020B0604020204020204" pitchFamily="34" charset="0"/>
              </a:rPr>
              <a:t>R_Description</a:t>
            </a:r>
            <a:r>
              <a:rPr lang="en-US" sz="1100" dirty="0" smtClean="0">
                <a:latin typeface="HP Simplified" panose="020B0604020204020204" pitchFamily="34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Chq / Ref number </a:t>
            </a:r>
          </a:p>
          <a:p>
            <a:pPr marL="342900" indent="-342900">
              <a:buAutoNum type="arabicPeriod"/>
            </a:pPr>
            <a:r>
              <a:rPr lang="en-US" sz="1100" dirty="0" err="1">
                <a:latin typeface="HP Simplified" panose="020B0604020204020204" pitchFamily="34" charset="0"/>
              </a:rPr>
              <a:t>D</a:t>
            </a:r>
            <a:r>
              <a:rPr lang="en-US" sz="1100" dirty="0" err="1" smtClean="0">
                <a:latin typeface="HP Simplified" panose="020B0604020204020204" pitchFamily="34" charset="0"/>
              </a:rPr>
              <a:t>R_Amount</a:t>
            </a:r>
            <a:r>
              <a:rPr lang="en-US" sz="1100" dirty="0" smtClean="0">
                <a:latin typeface="HP Simplified" panose="020B0604020204020204" pitchFamily="34" charset="0"/>
              </a:rPr>
              <a:t> </a:t>
            </a:r>
          </a:p>
          <a:p>
            <a:pPr algn="ctr"/>
            <a:endParaRPr lang="en-US" sz="1100" dirty="0">
              <a:latin typeface="HP Simplified" panose="020B06040202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31220" y="4370400"/>
            <a:ext cx="4194088" cy="24076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HP Simplified" panose="020B0604020204020204" pitchFamily="34" charset="0"/>
              </a:rPr>
              <a:t>Map </a:t>
            </a:r>
            <a:r>
              <a:rPr lang="en-US" sz="1100" dirty="0" err="1" smtClean="0">
                <a:latin typeface="HP Simplified" panose="020B0604020204020204" pitchFamily="34" charset="0"/>
              </a:rPr>
              <a:t>UnClaimed</a:t>
            </a:r>
            <a:r>
              <a:rPr lang="en-US" sz="1100" dirty="0" smtClean="0">
                <a:latin typeface="HP Simplified" panose="020B0604020204020204" pitchFamily="34" charset="0"/>
              </a:rPr>
              <a:t> Expenses with Actual Expenses </a:t>
            </a:r>
          </a:p>
          <a:p>
            <a:pPr algn="ctr"/>
            <a:r>
              <a:rPr lang="en-US" sz="1100" dirty="0" smtClean="0">
                <a:latin typeface="HP Simplified" panose="020B0604020204020204" pitchFamily="34" charset="0"/>
              </a:rPr>
              <a:t>( T5 : UI to Map Expense with Expense Header and details )</a:t>
            </a:r>
          </a:p>
          <a:p>
            <a:pPr marL="342900" indent="-342900">
              <a:buFontTx/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DR_DetailID</a:t>
            </a:r>
            <a:r>
              <a:rPr lang="en-US" sz="1100" dirty="0" smtClean="0">
                <a:latin typeface="HP Simplified" panose="020B0604020204020204" pitchFamily="34" charset="0"/>
              </a:rPr>
              <a:t> (</a:t>
            </a:r>
            <a:r>
              <a:rPr lang="en-US" sz="1100" dirty="0" err="1" smtClean="0">
                <a:latin typeface="HP Simplified" panose="020B0604020204020204" pitchFamily="34" charset="0"/>
              </a:rPr>
              <a:t>Pk</a:t>
            </a:r>
            <a:r>
              <a:rPr lang="en-US" sz="1100" dirty="0" smtClean="0">
                <a:latin typeface="HP Simplified" panose="020B060402020402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DR_UNIQUEID ( </a:t>
            </a:r>
            <a:r>
              <a:rPr lang="en-US" sz="1100" dirty="0" err="1" smtClean="0">
                <a:latin typeface="HP Simplified" panose="020B0604020204020204" pitchFamily="34" charset="0"/>
              </a:rPr>
              <a:t>Fk</a:t>
            </a:r>
            <a:r>
              <a:rPr lang="en-US" sz="1100" dirty="0" smtClean="0">
                <a:latin typeface="HP Simplified" panose="020B060402020402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Ex_Category_ID</a:t>
            </a:r>
            <a:r>
              <a:rPr lang="en-US" sz="1100" dirty="0" smtClean="0">
                <a:latin typeface="HP Simplified" panose="020B0604020204020204" pitchFamily="34" charset="0"/>
              </a:rPr>
              <a:t>(</a:t>
            </a:r>
            <a:r>
              <a:rPr lang="en-US" sz="1100" dirty="0" err="1" smtClean="0">
                <a:latin typeface="HP Simplified" panose="020B0604020204020204" pitchFamily="34" charset="0"/>
              </a:rPr>
              <a:t>Fk</a:t>
            </a:r>
            <a:r>
              <a:rPr lang="en-US" sz="1100" dirty="0" smtClean="0">
                <a:latin typeface="HP Simplified" panose="020B060402020402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DR_ExpenceAmt</a:t>
            </a:r>
            <a:endParaRPr lang="en-US" sz="1100" dirty="0" smtClean="0">
              <a:latin typeface="HP Simplified" panose="020B0604020204020204" pitchFamily="34" charset="0"/>
            </a:endParaRP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DR_ExpDate</a:t>
            </a:r>
            <a:endParaRPr lang="en-US" sz="1100" dirty="0" smtClean="0">
              <a:latin typeface="HP Simplified" panose="020B0604020204020204" pitchFamily="34" charset="0"/>
            </a:endParaRP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DR_ExpenceDescription</a:t>
            </a:r>
            <a:endParaRPr lang="en-US" sz="1100" dirty="0" smtClean="0">
              <a:latin typeface="HP Simplified" panose="020B0604020204020204" pitchFamily="34" charset="0"/>
            </a:endParaRP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DR_UpdatedBy</a:t>
            </a:r>
            <a:r>
              <a:rPr lang="en-US" sz="1100" dirty="0" smtClean="0">
                <a:latin typeface="HP Simplified" panose="020B0604020204020204" pitchFamily="34" charset="0"/>
              </a:rPr>
              <a:t> ( </a:t>
            </a:r>
            <a:r>
              <a:rPr lang="en-US" sz="1100" dirty="0" err="1" smtClean="0">
                <a:latin typeface="HP Simplified" panose="020B0604020204020204" pitchFamily="34" charset="0"/>
              </a:rPr>
              <a:t>UserID</a:t>
            </a:r>
            <a:r>
              <a:rPr lang="en-US" sz="1100" dirty="0" smtClean="0">
                <a:latin typeface="HP Simplified" panose="020B0604020204020204" pitchFamily="34" charset="0"/>
              </a:rPr>
              <a:t> – </a:t>
            </a:r>
            <a:r>
              <a:rPr lang="en-US" sz="1100" dirty="0" err="1" smtClean="0">
                <a:latin typeface="HP Simplified" panose="020B0604020204020204" pitchFamily="34" charset="0"/>
              </a:rPr>
              <a:t>Fk</a:t>
            </a:r>
            <a:r>
              <a:rPr lang="en-US" sz="1100" dirty="0" smtClean="0">
                <a:latin typeface="HP Simplified" panose="020B060402020402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DR_UpdateDate</a:t>
            </a:r>
            <a:endParaRPr lang="en-US" sz="1100" dirty="0" smtClean="0">
              <a:latin typeface="HP Simplified" panose="020B0604020204020204" pitchFamily="34" charset="0"/>
            </a:endParaRPr>
          </a:p>
          <a:p>
            <a:r>
              <a:rPr lang="en-US" sz="1100" u="sng" dirty="0" smtClean="0">
                <a:latin typeface="HP Simplified" panose="020B0604020204020204" pitchFamily="34" charset="0"/>
              </a:rPr>
              <a:t>Final Reviewer Signoff</a:t>
            </a: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ApprovedDate</a:t>
            </a:r>
            <a:endParaRPr lang="en-US" sz="1100" dirty="0" smtClean="0">
              <a:latin typeface="HP Simplified" panose="020B0604020204020204" pitchFamily="34" charset="0"/>
            </a:endParaRP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ApprovedBy</a:t>
            </a:r>
            <a:r>
              <a:rPr lang="en-US" sz="1100" dirty="0" smtClean="0">
                <a:latin typeface="HP Simplified" panose="020B0604020204020204" pitchFamily="34" charset="0"/>
              </a:rPr>
              <a:t> ( </a:t>
            </a:r>
            <a:r>
              <a:rPr lang="en-US" sz="1100" dirty="0" err="1" smtClean="0">
                <a:latin typeface="HP Simplified" panose="020B0604020204020204" pitchFamily="34" charset="0"/>
              </a:rPr>
              <a:t>UserID</a:t>
            </a:r>
            <a:r>
              <a:rPr lang="en-US" sz="1100" dirty="0" smtClean="0">
                <a:latin typeface="HP Simplified" panose="020B0604020204020204" pitchFamily="34" charset="0"/>
              </a:rPr>
              <a:t> – </a:t>
            </a:r>
            <a:r>
              <a:rPr lang="en-US" sz="1100" dirty="0" err="1" smtClean="0">
                <a:latin typeface="HP Simplified" panose="020B0604020204020204" pitchFamily="34" charset="0"/>
              </a:rPr>
              <a:t>Fk</a:t>
            </a:r>
            <a:r>
              <a:rPr lang="en-US" sz="1100" dirty="0" smtClean="0">
                <a:latin typeface="HP Simplified" panose="020B0604020204020204" pitchFamily="34" charset="0"/>
              </a:rPr>
              <a:t>)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 flipV="1">
            <a:off x="3169329" y="2880413"/>
            <a:ext cx="1124566" cy="156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7" idx="1"/>
          </p:cNvCxnSpPr>
          <p:nvPr/>
        </p:nvCxnSpPr>
        <p:spPr>
          <a:xfrm>
            <a:off x="3169329" y="4449296"/>
            <a:ext cx="1124566" cy="1137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631220" y="1538406"/>
            <a:ext cx="4043166" cy="26836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HP Simplified" panose="020B0604020204020204" pitchFamily="34" charset="0"/>
              </a:rPr>
              <a:t>Map </a:t>
            </a:r>
            <a:r>
              <a:rPr lang="en-US" sz="1100" dirty="0" err="1" smtClean="0">
                <a:latin typeface="HP Simplified" panose="020B0604020204020204" pitchFamily="34" charset="0"/>
              </a:rPr>
              <a:t>UnClaimed</a:t>
            </a:r>
            <a:r>
              <a:rPr lang="en-US" sz="1100" dirty="0" smtClean="0">
                <a:latin typeface="HP Simplified" panose="020B0604020204020204" pitchFamily="34" charset="0"/>
              </a:rPr>
              <a:t> Income with Actual Payee </a:t>
            </a:r>
          </a:p>
          <a:p>
            <a:pPr algn="ctr"/>
            <a:r>
              <a:rPr lang="en-US" sz="1100" dirty="0" smtClean="0">
                <a:latin typeface="HP Simplified" panose="020B0604020204020204" pitchFamily="34" charset="0"/>
              </a:rPr>
              <a:t>( T4 : UI to Map Income with Actual Payee)</a:t>
            </a: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CR_DetailID</a:t>
            </a:r>
            <a:r>
              <a:rPr lang="en-US" sz="1100" dirty="0" smtClean="0">
                <a:latin typeface="HP Simplified" panose="020B0604020204020204" pitchFamily="34" charset="0"/>
              </a:rPr>
              <a:t> (</a:t>
            </a:r>
            <a:r>
              <a:rPr lang="en-US" sz="1100" dirty="0" err="1" smtClean="0">
                <a:latin typeface="HP Simplified" panose="020B0604020204020204" pitchFamily="34" charset="0"/>
              </a:rPr>
              <a:t>Pk</a:t>
            </a:r>
            <a:r>
              <a:rPr lang="en-US" sz="1100" dirty="0" smtClean="0">
                <a:latin typeface="HP Simplified" panose="020B060402020402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CR_UNIQUEID (</a:t>
            </a:r>
            <a:r>
              <a:rPr lang="en-US" sz="1100" dirty="0" err="1" smtClean="0">
                <a:latin typeface="HP Simplified" panose="020B0604020204020204" pitchFamily="34" charset="0"/>
              </a:rPr>
              <a:t>Fk</a:t>
            </a:r>
            <a:r>
              <a:rPr lang="en-US" sz="1100" dirty="0" smtClean="0">
                <a:latin typeface="HP Simplified" panose="020B060402020402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Payee_ID</a:t>
            </a:r>
            <a:r>
              <a:rPr lang="en-US" sz="1100" dirty="0" smtClean="0">
                <a:latin typeface="HP Simplified" panose="020B0604020204020204" pitchFamily="34" charset="0"/>
              </a:rPr>
              <a:t>(</a:t>
            </a:r>
            <a:r>
              <a:rPr lang="en-US" sz="1100" dirty="0" err="1" smtClean="0">
                <a:latin typeface="HP Simplified" panose="020B0604020204020204" pitchFamily="34" charset="0"/>
              </a:rPr>
              <a:t>Fk</a:t>
            </a:r>
            <a:r>
              <a:rPr lang="en-US" sz="1100" dirty="0" smtClean="0">
                <a:latin typeface="HP Simplified" panose="020B0604020204020204" pitchFamily="34" charset="0"/>
              </a:rPr>
              <a:t> to </a:t>
            </a:r>
            <a:r>
              <a:rPr lang="en-US" sz="1100" dirty="0" err="1" smtClean="0">
                <a:latin typeface="HP Simplified" panose="020B0604020204020204" pitchFamily="34" charset="0"/>
              </a:rPr>
              <a:t>UserID</a:t>
            </a:r>
            <a:r>
              <a:rPr lang="en-US" sz="1100" dirty="0" smtClean="0">
                <a:latin typeface="HP Simplified" panose="020B060402020402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In_CategoryID</a:t>
            </a:r>
            <a:r>
              <a:rPr lang="en-US" sz="1100" dirty="0" smtClean="0">
                <a:latin typeface="HP Simplified" panose="020B0604020204020204" pitchFamily="34" charset="0"/>
              </a:rPr>
              <a:t> ( </a:t>
            </a:r>
            <a:r>
              <a:rPr lang="en-US" sz="1100" dirty="0" err="1" smtClean="0">
                <a:latin typeface="HP Simplified" panose="020B0604020204020204" pitchFamily="34" charset="0"/>
              </a:rPr>
              <a:t>Fk</a:t>
            </a:r>
            <a:r>
              <a:rPr lang="en-US" sz="1100" dirty="0" smtClean="0">
                <a:latin typeface="HP Simplified" panose="020B060402020402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CR_ClaimAmout</a:t>
            </a:r>
            <a:endParaRPr lang="en-US" sz="1100" dirty="0" smtClean="0">
              <a:latin typeface="HP Simplified" panose="020B0604020204020204" pitchFamily="34" charset="0"/>
            </a:endParaRP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CR_ClaimDate</a:t>
            </a:r>
            <a:endParaRPr lang="en-US" sz="1100" dirty="0" smtClean="0">
              <a:latin typeface="HP Simplified" panose="020B0604020204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CR_ClaimDescription</a:t>
            </a:r>
            <a:endParaRPr lang="en-US" sz="1100" dirty="0" smtClean="0">
              <a:latin typeface="HP Simplified" panose="020B0604020204020204" pitchFamily="34" charset="0"/>
            </a:endParaRP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InformedPayeeEmail</a:t>
            </a:r>
            <a:r>
              <a:rPr lang="en-US" sz="1100" dirty="0" smtClean="0">
                <a:latin typeface="HP Simplified" panose="020B0604020204020204" pitchFamily="34" charset="0"/>
              </a:rPr>
              <a:t> (Y/N)</a:t>
            </a: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InformedPayeeMobile</a:t>
            </a:r>
            <a:r>
              <a:rPr lang="en-US" sz="1100" dirty="0" smtClean="0">
                <a:latin typeface="HP Simplified" panose="020B0604020204020204" pitchFamily="34" charset="0"/>
              </a:rPr>
              <a:t> (Y/N)</a:t>
            </a: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CR_UpdatedBy</a:t>
            </a:r>
            <a:r>
              <a:rPr lang="en-US" sz="1100" dirty="0" smtClean="0">
                <a:latin typeface="HP Simplified" panose="020B0604020204020204" pitchFamily="34" charset="0"/>
              </a:rPr>
              <a:t> ( </a:t>
            </a:r>
            <a:r>
              <a:rPr lang="en-US" sz="1100" dirty="0" err="1" smtClean="0">
                <a:latin typeface="HP Simplified" panose="020B0604020204020204" pitchFamily="34" charset="0"/>
              </a:rPr>
              <a:t>UserID</a:t>
            </a:r>
            <a:r>
              <a:rPr lang="en-US" sz="1100" dirty="0" smtClean="0">
                <a:latin typeface="HP Simplified" panose="020B0604020204020204" pitchFamily="34" charset="0"/>
              </a:rPr>
              <a:t> – </a:t>
            </a:r>
            <a:r>
              <a:rPr lang="en-US" sz="1100" dirty="0" err="1" smtClean="0">
                <a:latin typeface="HP Simplified" panose="020B0604020204020204" pitchFamily="34" charset="0"/>
              </a:rPr>
              <a:t>Fk</a:t>
            </a:r>
            <a:r>
              <a:rPr lang="en-US" sz="1100" dirty="0" smtClean="0">
                <a:latin typeface="HP Simplified" panose="020B060402020402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CR_UpdateDate</a:t>
            </a:r>
            <a:endParaRPr lang="en-US" sz="1100" dirty="0" smtClean="0">
              <a:latin typeface="HP Simplified" panose="020B0604020204020204" pitchFamily="34" charset="0"/>
            </a:endParaRPr>
          </a:p>
          <a:p>
            <a:r>
              <a:rPr lang="en-US" sz="1100" u="sng" dirty="0" smtClean="0">
                <a:latin typeface="HP Simplified" panose="020B0604020204020204" pitchFamily="34" charset="0"/>
              </a:rPr>
              <a:t>Final Reviewer Signoff</a:t>
            </a: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ApprovedDate</a:t>
            </a:r>
            <a:endParaRPr lang="en-US" sz="1100" dirty="0" smtClean="0">
              <a:latin typeface="HP Simplified" panose="020B0604020204020204" pitchFamily="34" charset="0"/>
            </a:endParaRP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ApprovedBy</a:t>
            </a:r>
            <a:r>
              <a:rPr lang="en-US" sz="1100" dirty="0" smtClean="0">
                <a:latin typeface="HP Simplified" panose="020B0604020204020204" pitchFamily="34" charset="0"/>
              </a:rPr>
              <a:t> ( </a:t>
            </a:r>
            <a:r>
              <a:rPr lang="en-US" sz="1100" dirty="0" err="1" smtClean="0">
                <a:latin typeface="HP Simplified" panose="020B0604020204020204" pitchFamily="34" charset="0"/>
              </a:rPr>
              <a:t>UserID</a:t>
            </a:r>
            <a:r>
              <a:rPr lang="en-US" sz="1100" dirty="0" smtClean="0">
                <a:latin typeface="HP Simplified" panose="020B0604020204020204" pitchFamily="34" charset="0"/>
              </a:rPr>
              <a:t> – </a:t>
            </a:r>
            <a:r>
              <a:rPr lang="en-US" sz="1100" dirty="0" err="1" smtClean="0">
                <a:latin typeface="HP Simplified" panose="020B0604020204020204" pitchFamily="34" charset="0"/>
              </a:rPr>
              <a:t>Fk</a:t>
            </a:r>
            <a:r>
              <a:rPr lang="en-US" sz="1100" dirty="0" smtClean="0">
                <a:latin typeface="HP Simplified" panose="020B0604020204020204" pitchFamily="34" charset="0"/>
              </a:rPr>
              <a:t>)</a:t>
            </a:r>
            <a:endParaRPr lang="en-US" sz="1100" dirty="0">
              <a:latin typeface="HP Simplified" panose="020B0604020204020204" pitchFamily="34" charset="0"/>
            </a:endParaRPr>
          </a:p>
        </p:txBody>
      </p:sp>
      <p:cxnSp>
        <p:nvCxnSpPr>
          <p:cNvPr id="15" name="Straight Arrow Connector 14"/>
          <p:cNvCxnSpPr>
            <a:stCxn id="6" idx="3"/>
            <a:endCxn id="14" idx="1"/>
          </p:cNvCxnSpPr>
          <p:nvPr/>
        </p:nvCxnSpPr>
        <p:spPr>
          <a:xfrm flipV="1">
            <a:off x="6214135" y="2880249"/>
            <a:ext cx="1417085" cy="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 flipV="1">
            <a:off x="6214135" y="5574249"/>
            <a:ext cx="1417085" cy="1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520848" y="2908263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HP Simplified" panose="020B0604020204020204" pitchFamily="34" charset="0"/>
              </a:rPr>
              <a:t>1-to-many</a:t>
            </a:r>
            <a:endParaRPr lang="en-US" sz="1100" dirty="0">
              <a:latin typeface="HP Simplified" panose="020B0604020204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502476" y="5614330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HP Simplified" panose="020B0604020204020204" pitchFamily="34" charset="0"/>
              </a:rPr>
              <a:t>1-to-many</a:t>
            </a:r>
            <a:endParaRPr lang="en-US" sz="1100" dirty="0">
              <a:latin typeface="HP Simplified" panose="020B06040202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19680" y="2743768"/>
            <a:ext cx="8084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P Simplified" panose="020B0604020204020204" pitchFamily="34" charset="0"/>
              </a:rPr>
              <a:t>New CR get Appended here</a:t>
            </a:r>
            <a:endParaRPr lang="en-US" sz="1100" dirty="0">
              <a:latin typeface="HP Simplified" panose="020B06040202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37616" y="5098247"/>
            <a:ext cx="710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P Simplified" panose="020B0604020204020204" pitchFamily="34" charset="0"/>
              </a:rPr>
              <a:t>New DR get Appended Here</a:t>
            </a:r>
            <a:endParaRPr lang="en-US" sz="1100" dirty="0">
              <a:latin typeface="HP Simplified" panose="020B0604020204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274232" y="37988"/>
            <a:ext cx="1828800" cy="1463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 smtClean="0">
                <a:latin typeface="HP Simplified" panose="020B0604020204020204" pitchFamily="34" charset="0"/>
              </a:rPr>
              <a:t>Expense Category Master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Ex_Category_ID</a:t>
            </a:r>
            <a:r>
              <a:rPr lang="en-US" sz="1100" dirty="0" smtClean="0">
                <a:latin typeface="HP Simplified" panose="020B0604020204020204" pitchFamily="34" charset="0"/>
              </a:rPr>
              <a:t>(</a:t>
            </a:r>
            <a:r>
              <a:rPr lang="en-US" sz="1100" dirty="0" err="1" smtClean="0">
                <a:latin typeface="HP Simplified" panose="020B0604020204020204" pitchFamily="34" charset="0"/>
              </a:rPr>
              <a:t>Pk</a:t>
            </a:r>
            <a:r>
              <a:rPr lang="en-US" sz="1100" dirty="0" smtClean="0">
                <a:latin typeface="HP Simplified" panose="020B0604020204020204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Ex_Category</a:t>
            </a:r>
            <a:r>
              <a:rPr lang="en-US" sz="1100" dirty="0" smtClean="0">
                <a:latin typeface="HP Simplified" panose="020B0604020204020204" pitchFamily="34" charset="0"/>
              </a:rPr>
              <a:t>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Description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IsActive</a:t>
            </a:r>
            <a:endParaRPr lang="en-US" sz="1100" dirty="0">
              <a:latin typeface="HP Simplified" panose="020B0604020204020204" pitchFamily="34" charset="0"/>
            </a:endParaRPr>
          </a:p>
        </p:txBody>
      </p:sp>
      <p:sp>
        <p:nvSpPr>
          <p:cNvPr id="63" name="Title 62"/>
          <p:cNvSpPr>
            <a:spLocks noGrp="1"/>
          </p:cNvSpPr>
          <p:nvPr>
            <p:ph type="title"/>
          </p:nvPr>
        </p:nvSpPr>
        <p:spPr>
          <a:xfrm>
            <a:off x="0" y="-29172"/>
            <a:ext cx="3169329" cy="1325563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HP Simplified" panose="020B0604020204020204" pitchFamily="34" charset="0"/>
              </a:rPr>
              <a:t>Channel -1</a:t>
            </a:r>
            <a:br>
              <a:rPr lang="en-US" sz="1800" dirty="0" smtClean="0">
                <a:latin typeface="HP Simplified" panose="020B0604020204020204" pitchFamily="34" charset="0"/>
              </a:rPr>
            </a:br>
            <a:r>
              <a:rPr lang="en-US" sz="1800" dirty="0" smtClean="0">
                <a:latin typeface="HP Simplified" panose="020B0604020204020204" pitchFamily="34" charset="0"/>
              </a:rPr>
              <a:t>From Bank Statement</a:t>
            </a:r>
            <a:endParaRPr lang="en-US" sz="1800" dirty="0"/>
          </a:p>
        </p:txBody>
      </p:sp>
      <p:sp>
        <p:nvSpPr>
          <p:cNvPr id="70" name="Rectangle 69"/>
          <p:cNvSpPr/>
          <p:nvPr/>
        </p:nvSpPr>
        <p:spPr>
          <a:xfrm>
            <a:off x="2509949" y="51258"/>
            <a:ext cx="1828800" cy="1539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 err="1" smtClean="0">
                <a:latin typeface="HP Simplified" panose="020B0604020204020204" pitchFamily="34" charset="0"/>
              </a:rPr>
              <a:t>UserMaster</a:t>
            </a:r>
            <a:endParaRPr lang="en-US" sz="1100" b="1" dirty="0" smtClean="0">
              <a:latin typeface="HP Simplified" panose="020B06040202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UserID</a:t>
            </a:r>
            <a:r>
              <a:rPr lang="en-US" sz="1100" dirty="0" smtClean="0">
                <a:latin typeface="HP Simplified" panose="020B0604020204020204" pitchFamily="34" charset="0"/>
              </a:rPr>
              <a:t>(</a:t>
            </a:r>
            <a:r>
              <a:rPr lang="en-US" sz="1100" dirty="0" err="1" smtClean="0">
                <a:latin typeface="HP Simplified" panose="020B0604020204020204" pitchFamily="34" charset="0"/>
              </a:rPr>
              <a:t>Pk</a:t>
            </a:r>
            <a:r>
              <a:rPr lang="en-US" sz="1100" dirty="0" smtClean="0">
                <a:latin typeface="HP Simplified" panose="020B0604020204020204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Flat Number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Email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Mobile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UserRole</a:t>
            </a:r>
            <a:r>
              <a:rPr lang="en-US" sz="1100" dirty="0" smtClean="0">
                <a:latin typeface="HP Simplified" panose="020B0604020204020204" pitchFamily="34" charset="0"/>
              </a:rPr>
              <a:t>[</a:t>
            </a:r>
            <a:r>
              <a:rPr lang="en-US" sz="1100" dirty="0" err="1" smtClean="0">
                <a:latin typeface="HP Simplified" panose="020B0604020204020204" pitchFamily="34" charset="0"/>
              </a:rPr>
              <a:t>Pr,Tr</a:t>
            </a:r>
            <a:r>
              <a:rPr lang="en-US" sz="1100" dirty="0" smtClean="0">
                <a:latin typeface="HP Simplified" panose="020B0604020204020204" pitchFamily="34" charset="0"/>
              </a:rPr>
              <a:t>, VP, </a:t>
            </a:r>
            <a:r>
              <a:rPr lang="en-US" sz="1100" dirty="0" err="1" smtClean="0">
                <a:latin typeface="HP Simplified" panose="020B0604020204020204" pitchFamily="34" charset="0"/>
              </a:rPr>
              <a:t>Sc</a:t>
            </a:r>
            <a:r>
              <a:rPr lang="en-US" sz="1100" dirty="0" smtClean="0">
                <a:latin typeface="HP Simplified" panose="020B0604020204020204" pitchFamily="34" charset="0"/>
              </a:rPr>
              <a:t>, Mb]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IsActive</a:t>
            </a:r>
            <a:endParaRPr lang="en-US" sz="1100" dirty="0">
              <a:latin typeface="HP Simplified" panose="020B0604020204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332296" y="37988"/>
            <a:ext cx="1828800" cy="1463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 smtClean="0">
                <a:latin typeface="HP Simplified" panose="020B0604020204020204" pitchFamily="34" charset="0"/>
              </a:rPr>
              <a:t>Income Category Master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IC_Category_ID</a:t>
            </a:r>
            <a:r>
              <a:rPr lang="en-US" sz="1100" dirty="0" smtClean="0">
                <a:latin typeface="HP Simplified" panose="020B0604020204020204" pitchFamily="34" charset="0"/>
              </a:rPr>
              <a:t>(</a:t>
            </a:r>
            <a:r>
              <a:rPr lang="en-US" sz="1100" dirty="0" err="1" smtClean="0">
                <a:latin typeface="HP Simplified" panose="020B0604020204020204" pitchFamily="34" charset="0"/>
              </a:rPr>
              <a:t>Pk</a:t>
            </a:r>
            <a:r>
              <a:rPr lang="en-US" sz="1100" dirty="0" smtClean="0">
                <a:latin typeface="HP Simplified" panose="020B0604020204020204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IC_Category</a:t>
            </a:r>
            <a:r>
              <a:rPr lang="en-US" sz="1100" dirty="0" smtClean="0">
                <a:latin typeface="HP Simplified" panose="020B0604020204020204" pitchFamily="34" charset="0"/>
              </a:rPr>
              <a:t>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Description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IsActive</a:t>
            </a:r>
            <a:endParaRPr lang="en-US" sz="1100" dirty="0">
              <a:latin typeface="HP Simplified" panose="020B0604020204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448426" y="37988"/>
            <a:ext cx="1828800" cy="1539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 smtClean="0">
                <a:latin typeface="HP Simplified" panose="020B0604020204020204" pitchFamily="34" charset="0"/>
              </a:rPr>
              <a:t>Vendor Master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Vendor_ID</a:t>
            </a:r>
            <a:r>
              <a:rPr lang="en-US" sz="1100" dirty="0" smtClean="0">
                <a:latin typeface="HP Simplified" panose="020B0604020204020204" pitchFamily="34" charset="0"/>
              </a:rPr>
              <a:t>(</a:t>
            </a:r>
            <a:r>
              <a:rPr lang="en-US" sz="1100" dirty="0" err="1" smtClean="0">
                <a:latin typeface="HP Simplified" panose="020B0604020204020204" pitchFamily="34" charset="0"/>
              </a:rPr>
              <a:t>Pk</a:t>
            </a:r>
            <a:r>
              <a:rPr lang="en-US" sz="1100" dirty="0" smtClean="0">
                <a:latin typeface="HP Simplified" panose="020B0604020204020204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Services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Email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Mobile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IsActive</a:t>
            </a:r>
            <a:endParaRPr lang="en-US" sz="1100" dirty="0">
              <a:latin typeface="HP Simplified" panose="020B0604020204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08374" y="2334826"/>
            <a:ext cx="443882" cy="4089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P1</a:t>
            </a:r>
            <a:endParaRPr lang="en-US" sz="1000" dirty="0"/>
          </a:p>
        </p:txBody>
      </p:sp>
      <p:sp>
        <p:nvSpPr>
          <p:cNvPr id="21" name="Oval 20"/>
          <p:cNvSpPr/>
          <p:nvPr/>
        </p:nvSpPr>
        <p:spPr>
          <a:xfrm>
            <a:off x="11054179" y="1577393"/>
            <a:ext cx="443882" cy="4089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P2</a:t>
            </a:r>
            <a:endParaRPr lang="en-US" sz="1000" dirty="0"/>
          </a:p>
        </p:txBody>
      </p:sp>
      <p:sp>
        <p:nvSpPr>
          <p:cNvPr id="22" name="Oval 21"/>
          <p:cNvSpPr/>
          <p:nvPr/>
        </p:nvSpPr>
        <p:spPr>
          <a:xfrm>
            <a:off x="11080812" y="4855706"/>
            <a:ext cx="443882" cy="4089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P3</a:t>
            </a:r>
            <a:endParaRPr 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204186" y="1296391"/>
            <a:ext cx="648070" cy="60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PDF File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14608" y="1308083"/>
            <a:ext cx="1010851" cy="602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1. Validate</a:t>
            </a:r>
            <a:endParaRPr lang="en-US" sz="1000" dirty="0"/>
          </a:p>
        </p:txBody>
      </p:sp>
      <p:cxnSp>
        <p:nvCxnSpPr>
          <p:cNvPr id="12" name="Straight Arrow Connector 11"/>
          <p:cNvCxnSpPr>
            <a:stCxn id="3" idx="3"/>
            <a:endCxn id="4" idx="2"/>
          </p:cNvCxnSpPr>
          <p:nvPr/>
        </p:nvCxnSpPr>
        <p:spPr>
          <a:xfrm>
            <a:off x="852256" y="1598106"/>
            <a:ext cx="462352" cy="1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4"/>
            <a:endCxn id="5" idx="0"/>
          </p:cNvCxnSpPr>
          <p:nvPr/>
        </p:nvCxnSpPr>
        <p:spPr>
          <a:xfrm flipH="1">
            <a:off x="1744463" y="1911063"/>
            <a:ext cx="75571" cy="32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12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9597" y="2231462"/>
            <a:ext cx="2849732" cy="44356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latin typeface="HP Simplified" panose="020B0604020204020204" pitchFamily="34" charset="0"/>
              </a:rPr>
              <a:t>Cash Received Details</a:t>
            </a:r>
          </a:p>
          <a:p>
            <a:r>
              <a:rPr lang="en-US" sz="1100" dirty="0" smtClean="0">
                <a:latin typeface="HP Simplified" panose="020B0604020204020204" pitchFamily="34" charset="0"/>
              </a:rPr>
              <a:t>( T6 : UI )</a:t>
            </a:r>
          </a:p>
          <a:p>
            <a:r>
              <a:rPr lang="en-US" sz="1100" b="1" dirty="0" smtClean="0">
                <a:latin typeface="HP Simplified" panose="020B0604020204020204" pitchFamily="34" charset="0"/>
              </a:rPr>
              <a:t>System Fields:</a:t>
            </a:r>
          </a:p>
          <a:p>
            <a:pPr marL="342900" indent="-342900">
              <a:buAutoNum type="arabicPeriod"/>
            </a:pPr>
            <a:r>
              <a:rPr lang="en-US" sz="1100" b="1" dirty="0" smtClean="0">
                <a:latin typeface="HP Simplified" panose="020B0604020204020204" pitchFamily="34" charset="0"/>
              </a:rPr>
              <a:t>CS_UNIQUEID</a:t>
            </a: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UploadDateTime</a:t>
            </a:r>
            <a:r>
              <a:rPr lang="en-US" sz="1100" dirty="0" smtClean="0">
                <a:latin typeface="HP Simplified" panose="020B0604020204020204" pitchFamily="34" charset="0"/>
              </a:rPr>
              <a:t> ( System </a:t>
            </a:r>
            <a:r>
              <a:rPr lang="en-US" sz="1100" dirty="0" err="1" smtClean="0">
                <a:latin typeface="HP Simplified" panose="020B0604020204020204" pitchFamily="34" charset="0"/>
              </a:rPr>
              <a:t>datetime</a:t>
            </a:r>
            <a:r>
              <a:rPr lang="en-US" sz="1100" dirty="0" smtClean="0">
                <a:latin typeface="HP Simplified" panose="020B060402020402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UploadedBy</a:t>
            </a:r>
            <a:r>
              <a:rPr lang="en-US" sz="1100" dirty="0">
                <a:latin typeface="HP Simplified" panose="020B0604020204020204" pitchFamily="34" charset="0"/>
              </a:rPr>
              <a:t> </a:t>
            </a:r>
            <a:r>
              <a:rPr lang="en-US" sz="1100" dirty="0" smtClean="0">
                <a:latin typeface="HP Simplified" panose="020B0604020204020204" pitchFamily="34" charset="0"/>
              </a:rPr>
              <a:t>( </a:t>
            </a:r>
            <a:r>
              <a:rPr lang="en-US" sz="1100" dirty="0" err="1" smtClean="0">
                <a:latin typeface="HP Simplified" panose="020B0604020204020204" pitchFamily="34" charset="0"/>
              </a:rPr>
              <a:t>UserID</a:t>
            </a:r>
            <a:r>
              <a:rPr lang="en-US" sz="1100" dirty="0">
                <a:latin typeface="HP Simplified" panose="020B0604020204020204" pitchFamily="34" charset="0"/>
              </a:rPr>
              <a:t> </a:t>
            </a:r>
            <a:r>
              <a:rPr lang="en-US" sz="1100" dirty="0" smtClean="0">
                <a:latin typeface="HP Simplified" panose="020B0604020204020204" pitchFamily="34" charset="0"/>
              </a:rPr>
              <a:t>– </a:t>
            </a:r>
            <a:r>
              <a:rPr lang="en-US" sz="1100" dirty="0" err="1" smtClean="0">
                <a:latin typeface="HP Simplified" panose="020B0604020204020204" pitchFamily="34" charset="0"/>
              </a:rPr>
              <a:t>Fk</a:t>
            </a:r>
            <a:r>
              <a:rPr lang="en-US" sz="1100" dirty="0" smtClean="0">
                <a:latin typeface="HP Simplified" panose="020B060402020402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Machine ID</a:t>
            </a: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CS_RcvDate</a:t>
            </a:r>
            <a:r>
              <a:rPr lang="en-US" sz="1100" dirty="0" smtClean="0">
                <a:latin typeface="HP Simplified" panose="020B0604020204020204" pitchFamily="34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Description </a:t>
            </a:r>
          </a:p>
          <a:p>
            <a:pPr marL="342900" indent="-342900"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Amount</a:t>
            </a:r>
          </a:p>
          <a:p>
            <a:pPr marL="342900" indent="-342900"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Is this amount Adjusted with Expense ( Y/N)</a:t>
            </a:r>
          </a:p>
          <a:p>
            <a:endParaRPr lang="en-US" sz="1100" dirty="0">
              <a:latin typeface="HP Simplified" panose="020B06040202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93895" y="2011733"/>
            <a:ext cx="1920240" cy="173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HP Simplified" panose="020B0604020204020204" pitchFamily="34" charset="0"/>
              </a:rPr>
              <a:t>UnClaimed</a:t>
            </a:r>
            <a:r>
              <a:rPr lang="en-US" sz="1100" dirty="0" smtClean="0">
                <a:latin typeface="HP Simplified" panose="020B0604020204020204" pitchFamily="34" charset="0"/>
              </a:rPr>
              <a:t> </a:t>
            </a:r>
            <a:r>
              <a:rPr lang="en-US" sz="1100" dirty="0" err="1" smtClean="0">
                <a:latin typeface="HP Simplified" panose="020B0604020204020204" pitchFamily="34" charset="0"/>
              </a:rPr>
              <a:t>InCome</a:t>
            </a:r>
            <a:endParaRPr lang="en-US" sz="1100" dirty="0" smtClean="0">
              <a:latin typeface="HP Simplified" panose="020B0604020204020204" pitchFamily="34" charset="0"/>
            </a:endParaRPr>
          </a:p>
          <a:p>
            <a:pPr algn="ctr"/>
            <a:r>
              <a:rPr lang="en-US" sz="1100" dirty="0" smtClean="0">
                <a:latin typeface="HP Simplified" panose="020B0604020204020204" pitchFamily="34" charset="0"/>
              </a:rPr>
              <a:t> ( T2 : No UI)</a:t>
            </a:r>
          </a:p>
          <a:p>
            <a:pPr marL="228600" indent="-228600">
              <a:buAutoNum type="arabicPeriod"/>
            </a:pPr>
            <a:r>
              <a:rPr lang="en-US" sz="1100" b="1" dirty="0" smtClean="0">
                <a:latin typeface="HP Simplified" panose="020B0604020204020204" pitchFamily="34" charset="0"/>
              </a:rPr>
              <a:t>CR_UNIQUEID</a:t>
            </a:r>
          </a:p>
          <a:p>
            <a:pPr marL="228600" indent="-228600">
              <a:buAutoNum type="arabicPeriod"/>
            </a:pPr>
            <a:r>
              <a:rPr lang="en-US" sz="1100" b="1" dirty="0" smtClean="0">
                <a:latin typeface="HP Simplified" panose="020B0604020204020204" pitchFamily="34" charset="0"/>
              </a:rPr>
              <a:t>Source : Cash</a:t>
            </a:r>
          </a:p>
          <a:p>
            <a:pPr marL="228600" indent="-228600">
              <a:buFontTx/>
              <a:buAutoNum type="arabicPeriod"/>
            </a:pPr>
            <a:r>
              <a:rPr lang="en-US" sz="1100" b="1" dirty="0" smtClean="0">
                <a:latin typeface="HP Simplified" panose="020B0604020204020204" pitchFamily="34" charset="0"/>
              </a:rPr>
              <a:t>BS_UNIQUEID = CS_UNIQUEID</a:t>
            </a: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CR_Date</a:t>
            </a:r>
            <a:r>
              <a:rPr lang="en-US" sz="1100" dirty="0" smtClean="0">
                <a:latin typeface="HP Simplified" panose="020B0604020204020204" pitchFamily="34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CR_Description</a:t>
            </a:r>
            <a:r>
              <a:rPr lang="en-US" sz="1100" dirty="0" smtClean="0">
                <a:latin typeface="HP Simplified" panose="020B0604020204020204" pitchFamily="34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Chq / Ref number </a:t>
            </a: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CR_Amount</a:t>
            </a:r>
            <a:r>
              <a:rPr lang="en-US" sz="1100" dirty="0" smtClean="0">
                <a:latin typeface="HP Simplified" panose="020B0604020204020204" pitchFamily="34" charset="0"/>
              </a:rPr>
              <a:t> </a:t>
            </a:r>
            <a:endParaRPr lang="en-US" sz="1100" dirty="0">
              <a:latin typeface="HP Simplified" panose="020B06040202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93895" y="4449296"/>
            <a:ext cx="1920240" cy="2005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HP Simplified" panose="020B0604020204020204" pitchFamily="34" charset="0"/>
              </a:rPr>
              <a:t>Un Claimed Expenses</a:t>
            </a:r>
          </a:p>
          <a:p>
            <a:pPr algn="ctr"/>
            <a:r>
              <a:rPr lang="en-US" sz="1100" dirty="0" smtClean="0">
                <a:latin typeface="HP Simplified" panose="020B0604020204020204" pitchFamily="34" charset="0"/>
              </a:rPr>
              <a:t> ( T3 : No UI)</a:t>
            </a:r>
          </a:p>
          <a:p>
            <a:pPr marL="228600" indent="-228600">
              <a:buAutoNum type="arabicPeriod"/>
            </a:pPr>
            <a:r>
              <a:rPr lang="en-US" sz="1100" b="1" dirty="0" smtClean="0">
                <a:latin typeface="HP Simplified" panose="020B0604020204020204" pitchFamily="34" charset="0"/>
              </a:rPr>
              <a:t>DR_UNIQUEID</a:t>
            </a:r>
          </a:p>
          <a:p>
            <a:pPr marL="228600" indent="-228600">
              <a:buAutoNum type="arabicPeriod"/>
            </a:pPr>
            <a:r>
              <a:rPr lang="en-US" sz="1100" b="1" dirty="0" smtClean="0">
                <a:latin typeface="HP Simplified" panose="020B0604020204020204" pitchFamily="34" charset="0"/>
              </a:rPr>
              <a:t>Source : Cash</a:t>
            </a:r>
          </a:p>
          <a:p>
            <a:pPr marL="228600" indent="-228600">
              <a:buFontTx/>
              <a:buAutoNum type="arabicPeriod"/>
            </a:pPr>
            <a:r>
              <a:rPr lang="en-US" sz="1100" b="1" dirty="0" smtClean="0">
                <a:latin typeface="HP Simplified" panose="020B0604020204020204" pitchFamily="34" charset="0"/>
              </a:rPr>
              <a:t>BS_UNIQUEID = CS_UNIQUEID</a:t>
            </a:r>
          </a:p>
          <a:p>
            <a:pPr marL="228600" indent="-228600">
              <a:buFontTx/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DR_Date</a:t>
            </a:r>
            <a:r>
              <a:rPr lang="en-US" sz="1100" dirty="0" smtClean="0">
                <a:latin typeface="HP Simplified" panose="020B0604020204020204" pitchFamily="34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1100" dirty="0" err="1">
                <a:latin typeface="HP Simplified" panose="020B0604020204020204" pitchFamily="34" charset="0"/>
              </a:rPr>
              <a:t>D</a:t>
            </a:r>
            <a:r>
              <a:rPr lang="en-US" sz="1100" dirty="0" err="1" smtClean="0">
                <a:latin typeface="HP Simplified" panose="020B0604020204020204" pitchFamily="34" charset="0"/>
              </a:rPr>
              <a:t>R_Description</a:t>
            </a:r>
            <a:r>
              <a:rPr lang="en-US" sz="1100" dirty="0" smtClean="0">
                <a:latin typeface="HP Simplified" panose="020B0604020204020204" pitchFamily="34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Chq / Ref number </a:t>
            </a:r>
          </a:p>
          <a:p>
            <a:pPr marL="342900" indent="-342900">
              <a:buAutoNum type="arabicPeriod"/>
            </a:pPr>
            <a:r>
              <a:rPr lang="en-US" sz="1100" dirty="0" err="1">
                <a:latin typeface="HP Simplified" panose="020B0604020204020204" pitchFamily="34" charset="0"/>
              </a:rPr>
              <a:t>D</a:t>
            </a:r>
            <a:r>
              <a:rPr lang="en-US" sz="1100" dirty="0" err="1" smtClean="0">
                <a:latin typeface="HP Simplified" panose="020B0604020204020204" pitchFamily="34" charset="0"/>
              </a:rPr>
              <a:t>R_Amount</a:t>
            </a:r>
            <a:r>
              <a:rPr lang="en-US" sz="1100" dirty="0" smtClean="0">
                <a:latin typeface="HP Simplified" panose="020B0604020204020204" pitchFamily="34" charset="0"/>
              </a:rPr>
              <a:t> </a:t>
            </a:r>
          </a:p>
          <a:p>
            <a:pPr algn="ctr"/>
            <a:endParaRPr lang="en-US" sz="1100" dirty="0">
              <a:latin typeface="HP Simplified" panose="020B06040202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31220" y="4370400"/>
            <a:ext cx="4194088" cy="24076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HP Simplified" panose="020B0604020204020204" pitchFamily="34" charset="0"/>
              </a:rPr>
              <a:t>Map </a:t>
            </a:r>
            <a:r>
              <a:rPr lang="en-US" sz="1100" dirty="0" err="1" smtClean="0">
                <a:latin typeface="HP Simplified" panose="020B0604020204020204" pitchFamily="34" charset="0"/>
              </a:rPr>
              <a:t>UnClaimed</a:t>
            </a:r>
            <a:r>
              <a:rPr lang="en-US" sz="1100" dirty="0" smtClean="0">
                <a:latin typeface="HP Simplified" panose="020B0604020204020204" pitchFamily="34" charset="0"/>
              </a:rPr>
              <a:t> Expenses with Actual Expenses </a:t>
            </a:r>
          </a:p>
          <a:p>
            <a:pPr algn="ctr"/>
            <a:r>
              <a:rPr lang="en-US" sz="1100" dirty="0" smtClean="0">
                <a:latin typeface="HP Simplified" panose="020B0604020204020204" pitchFamily="34" charset="0"/>
              </a:rPr>
              <a:t>( T5 : UI to Map Expense with Expense Header and details )</a:t>
            </a:r>
          </a:p>
          <a:p>
            <a:pPr marL="342900" indent="-342900">
              <a:buFontTx/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DR_DetailID</a:t>
            </a:r>
            <a:r>
              <a:rPr lang="en-US" sz="1100" dirty="0" smtClean="0">
                <a:latin typeface="HP Simplified" panose="020B0604020204020204" pitchFamily="34" charset="0"/>
              </a:rPr>
              <a:t> (</a:t>
            </a:r>
            <a:r>
              <a:rPr lang="en-US" sz="1100" dirty="0" err="1" smtClean="0">
                <a:latin typeface="HP Simplified" panose="020B0604020204020204" pitchFamily="34" charset="0"/>
              </a:rPr>
              <a:t>Pk</a:t>
            </a:r>
            <a:r>
              <a:rPr lang="en-US" sz="1100" dirty="0" smtClean="0">
                <a:latin typeface="HP Simplified" panose="020B060402020402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DR_UNIQUEID ( </a:t>
            </a:r>
            <a:r>
              <a:rPr lang="en-US" sz="1100" dirty="0" err="1" smtClean="0">
                <a:latin typeface="HP Simplified" panose="020B0604020204020204" pitchFamily="34" charset="0"/>
              </a:rPr>
              <a:t>Fk</a:t>
            </a:r>
            <a:r>
              <a:rPr lang="en-US" sz="1100" dirty="0" smtClean="0">
                <a:latin typeface="HP Simplified" panose="020B060402020402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Ex_Category_ID</a:t>
            </a:r>
            <a:r>
              <a:rPr lang="en-US" sz="1100" dirty="0" smtClean="0">
                <a:latin typeface="HP Simplified" panose="020B0604020204020204" pitchFamily="34" charset="0"/>
              </a:rPr>
              <a:t>(</a:t>
            </a:r>
            <a:r>
              <a:rPr lang="en-US" sz="1100" dirty="0" err="1" smtClean="0">
                <a:latin typeface="HP Simplified" panose="020B0604020204020204" pitchFamily="34" charset="0"/>
              </a:rPr>
              <a:t>Fk</a:t>
            </a:r>
            <a:r>
              <a:rPr lang="en-US" sz="1100" dirty="0" smtClean="0">
                <a:latin typeface="HP Simplified" panose="020B060402020402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DR_ExpenceAmt</a:t>
            </a:r>
            <a:endParaRPr lang="en-US" sz="1100" dirty="0" smtClean="0">
              <a:latin typeface="HP Simplified" panose="020B0604020204020204" pitchFamily="34" charset="0"/>
            </a:endParaRP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DR_ExpDate</a:t>
            </a:r>
            <a:endParaRPr lang="en-US" sz="1100" dirty="0" smtClean="0">
              <a:latin typeface="HP Simplified" panose="020B0604020204020204" pitchFamily="34" charset="0"/>
            </a:endParaRP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DR_ExpenceDescription</a:t>
            </a:r>
            <a:endParaRPr lang="en-US" sz="1100" dirty="0" smtClean="0">
              <a:latin typeface="HP Simplified" panose="020B0604020204020204" pitchFamily="34" charset="0"/>
            </a:endParaRP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DR_UpdatedBy</a:t>
            </a:r>
            <a:r>
              <a:rPr lang="en-US" sz="1100" dirty="0" smtClean="0">
                <a:latin typeface="HP Simplified" panose="020B0604020204020204" pitchFamily="34" charset="0"/>
              </a:rPr>
              <a:t> ( </a:t>
            </a:r>
            <a:r>
              <a:rPr lang="en-US" sz="1100" dirty="0" err="1" smtClean="0">
                <a:latin typeface="HP Simplified" panose="020B0604020204020204" pitchFamily="34" charset="0"/>
              </a:rPr>
              <a:t>UserID</a:t>
            </a:r>
            <a:r>
              <a:rPr lang="en-US" sz="1100" dirty="0" smtClean="0">
                <a:latin typeface="HP Simplified" panose="020B0604020204020204" pitchFamily="34" charset="0"/>
              </a:rPr>
              <a:t> – </a:t>
            </a:r>
            <a:r>
              <a:rPr lang="en-US" sz="1100" dirty="0" err="1" smtClean="0">
                <a:latin typeface="HP Simplified" panose="020B0604020204020204" pitchFamily="34" charset="0"/>
              </a:rPr>
              <a:t>Fk</a:t>
            </a:r>
            <a:r>
              <a:rPr lang="en-US" sz="1100" dirty="0" smtClean="0">
                <a:latin typeface="HP Simplified" panose="020B060402020402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DR_UpdateDate</a:t>
            </a:r>
            <a:endParaRPr lang="en-US" sz="1100" dirty="0" smtClean="0">
              <a:latin typeface="HP Simplified" panose="020B0604020204020204" pitchFamily="34" charset="0"/>
            </a:endParaRPr>
          </a:p>
          <a:p>
            <a:r>
              <a:rPr lang="en-US" sz="1100" u="sng" dirty="0" smtClean="0">
                <a:latin typeface="HP Simplified" panose="020B0604020204020204" pitchFamily="34" charset="0"/>
              </a:rPr>
              <a:t>Final Reviewer Signoff</a:t>
            </a: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ApprovedDate</a:t>
            </a:r>
            <a:endParaRPr lang="en-US" sz="1100" dirty="0" smtClean="0">
              <a:latin typeface="HP Simplified" panose="020B0604020204020204" pitchFamily="34" charset="0"/>
            </a:endParaRP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ApprovedBy</a:t>
            </a:r>
            <a:r>
              <a:rPr lang="en-US" sz="1100" dirty="0" smtClean="0">
                <a:latin typeface="HP Simplified" panose="020B0604020204020204" pitchFamily="34" charset="0"/>
              </a:rPr>
              <a:t> ( </a:t>
            </a:r>
            <a:r>
              <a:rPr lang="en-US" sz="1100" dirty="0" err="1" smtClean="0">
                <a:latin typeface="HP Simplified" panose="020B0604020204020204" pitchFamily="34" charset="0"/>
              </a:rPr>
              <a:t>UserID</a:t>
            </a:r>
            <a:r>
              <a:rPr lang="en-US" sz="1100" dirty="0" smtClean="0">
                <a:latin typeface="HP Simplified" panose="020B0604020204020204" pitchFamily="34" charset="0"/>
              </a:rPr>
              <a:t> – </a:t>
            </a:r>
            <a:r>
              <a:rPr lang="en-US" sz="1100" dirty="0" err="1" smtClean="0">
                <a:latin typeface="HP Simplified" panose="020B0604020204020204" pitchFamily="34" charset="0"/>
              </a:rPr>
              <a:t>Fk</a:t>
            </a:r>
            <a:r>
              <a:rPr lang="en-US" sz="1100" dirty="0" smtClean="0">
                <a:latin typeface="HP Simplified" panose="020B0604020204020204" pitchFamily="34" charset="0"/>
              </a:rPr>
              <a:t>)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 flipV="1">
            <a:off x="3169329" y="2880413"/>
            <a:ext cx="1124566" cy="156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7" idx="1"/>
          </p:cNvCxnSpPr>
          <p:nvPr/>
        </p:nvCxnSpPr>
        <p:spPr>
          <a:xfrm>
            <a:off x="3169329" y="4449296"/>
            <a:ext cx="1124566" cy="100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631220" y="1538406"/>
            <a:ext cx="4043166" cy="26836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HP Simplified" panose="020B0604020204020204" pitchFamily="34" charset="0"/>
              </a:rPr>
              <a:t>Map </a:t>
            </a:r>
            <a:r>
              <a:rPr lang="en-US" sz="1100" dirty="0" err="1" smtClean="0">
                <a:latin typeface="HP Simplified" panose="020B0604020204020204" pitchFamily="34" charset="0"/>
              </a:rPr>
              <a:t>UnClaimed</a:t>
            </a:r>
            <a:r>
              <a:rPr lang="en-US" sz="1100" dirty="0" smtClean="0">
                <a:latin typeface="HP Simplified" panose="020B0604020204020204" pitchFamily="34" charset="0"/>
              </a:rPr>
              <a:t> Income with Actual Payee </a:t>
            </a:r>
          </a:p>
          <a:p>
            <a:pPr algn="ctr"/>
            <a:r>
              <a:rPr lang="en-US" sz="1100" dirty="0" smtClean="0">
                <a:latin typeface="HP Simplified" panose="020B0604020204020204" pitchFamily="34" charset="0"/>
              </a:rPr>
              <a:t>( T4 : UI to Map Income with Actual Payee)</a:t>
            </a: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CR_DetailID</a:t>
            </a:r>
            <a:r>
              <a:rPr lang="en-US" sz="1100" dirty="0" smtClean="0">
                <a:latin typeface="HP Simplified" panose="020B0604020204020204" pitchFamily="34" charset="0"/>
              </a:rPr>
              <a:t> (</a:t>
            </a:r>
            <a:r>
              <a:rPr lang="en-US" sz="1100" dirty="0" err="1" smtClean="0">
                <a:latin typeface="HP Simplified" panose="020B0604020204020204" pitchFamily="34" charset="0"/>
              </a:rPr>
              <a:t>Pk</a:t>
            </a:r>
            <a:r>
              <a:rPr lang="en-US" sz="1100" dirty="0" smtClean="0">
                <a:latin typeface="HP Simplified" panose="020B060402020402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CR_UNIQUEID (</a:t>
            </a:r>
            <a:r>
              <a:rPr lang="en-US" sz="1100" dirty="0" err="1" smtClean="0">
                <a:latin typeface="HP Simplified" panose="020B0604020204020204" pitchFamily="34" charset="0"/>
              </a:rPr>
              <a:t>Fk</a:t>
            </a:r>
            <a:r>
              <a:rPr lang="en-US" sz="1100" dirty="0" smtClean="0">
                <a:latin typeface="HP Simplified" panose="020B060402020402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Payee_ID</a:t>
            </a:r>
            <a:r>
              <a:rPr lang="en-US" sz="1100" dirty="0" smtClean="0">
                <a:latin typeface="HP Simplified" panose="020B0604020204020204" pitchFamily="34" charset="0"/>
              </a:rPr>
              <a:t>(</a:t>
            </a:r>
            <a:r>
              <a:rPr lang="en-US" sz="1100" dirty="0" err="1" smtClean="0">
                <a:latin typeface="HP Simplified" panose="020B0604020204020204" pitchFamily="34" charset="0"/>
              </a:rPr>
              <a:t>Fk</a:t>
            </a:r>
            <a:r>
              <a:rPr lang="en-US" sz="1100" dirty="0" smtClean="0">
                <a:latin typeface="HP Simplified" panose="020B060402020402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In_CategoryID</a:t>
            </a:r>
            <a:r>
              <a:rPr lang="en-US" sz="1100" dirty="0" smtClean="0">
                <a:latin typeface="HP Simplified" panose="020B0604020204020204" pitchFamily="34" charset="0"/>
              </a:rPr>
              <a:t> ( </a:t>
            </a:r>
            <a:r>
              <a:rPr lang="en-US" sz="1100" dirty="0" err="1" smtClean="0">
                <a:latin typeface="HP Simplified" panose="020B0604020204020204" pitchFamily="34" charset="0"/>
              </a:rPr>
              <a:t>Fk</a:t>
            </a:r>
            <a:r>
              <a:rPr lang="en-US" sz="1100" dirty="0" smtClean="0">
                <a:latin typeface="HP Simplified" panose="020B060402020402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CR_ClaimAmout</a:t>
            </a:r>
            <a:endParaRPr lang="en-US" sz="1100" dirty="0" smtClean="0">
              <a:latin typeface="HP Simplified" panose="020B0604020204020204" pitchFamily="34" charset="0"/>
            </a:endParaRP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CR_ClaimDate</a:t>
            </a:r>
            <a:endParaRPr lang="en-US" sz="1100" dirty="0" smtClean="0">
              <a:latin typeface="HP Simplified" panose="020B0604020204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CR_ClaimDescription</a:t>
            </a:r>
            <a:endParaRPr lang="en-US" sz="1100" dirty="0" smtClean="0">
              <a:latin typeface="HP Simplified" panose="020B0604020204020204" pitchFamily="34" charset="0"/>
            </a:endParaRP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InformedPayeeEmail</a:t>
            </a:r>
            <a:r>
              <a:rPr lang="en-US" sz="1100" dirty="0" smtClean="0">
                <a:latin typeface="HP Simplified" panose="020B0604020204020204" pitchFamily="34" charset="0"/>
              </a:rPr>
              <a:t> (Y/N)</a:t>
            </a: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InformedPayeeMobile</a:t>
            </a:r>
            <a:r>
              <a:rPr lang="en-US" sz="1100" dirty="0" smtClean="0">
                <a:latin typeface="HP Simplified" panose="020B0604020204020204" pitchFamily="34" charset="0"/>
              </a:rPr>
              <a:t> (Y/N)</a:t>
            </a: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CR_UpdatedBy</a:t>
            </a:r>
            <a:r>
              <a:rPr lang="en-US" sz="1100" dirty="0" smtClean="0">
                <a:latin typeface="HP Simplified" panose="020B0604020204020204" pitchFamily="34" charset="0"/>
              </a:rPr>
              <a:t> ( </a:t>
            </a:r>
            <a:r>
              <a:rPr lang="en-US" sz="1100" dirty="0" err="1" smtClean="0">
                <a:latin typeface="HP Simplified" panose="020B0604020204020204" pitchFamily="34" charset="0"/>
              </a:rPr>
              <a:t>UserID</a:t>
            </a:r>
            <a:r>
              <a:rPr lang="en-US" sz="1100" dirty="0" smtClean="0">
                <a:latin typeface="HP Simplified" panose="020B0604020204020204" pitchFamily="34" charset="0"/>
              </a:rPr>
              <a:t> – </a:t>
            </a:r>
            <a:r>
              <a:rPr lang="en-US" sz="1100" dirty="0" err="1" smtClean="0">
                <a:latin typeface="HP Simplified" panose="020B0604020204020204" pitchFamily="34" charset="0"/>
              </a:rPr>
              <a:t>Fk</a:t>
            </a:r>
            <a:r>
              <a:rPr lang="en-US" sz="1100" dirty="0" smtClean="0">
                <a:latin typeface="HP Simplified" panose="020B060402020402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CR_UpdateDate</a:t>
            </a:r>
            <a:endParaRPr lang="en-US" sz="1100" dirty="0" smtClean="0">
              <a:latin typeface="HP Simplified" panose="020B0604020204020204" pitchFamily="34" charset="0"/>
            </a:endParaRPr>
          </a:p>
          <a:p>
            <a:r>
              <a:rPr lang="en-US" sz="1100" u="sng" dirty="0" smtClean="0">
                <a:latin typeface="HP Simplified" panose="020B0604020204020204" pitchFamily="34" charset="0"/>
              </a:rPr>
              <a:t>Final Reviewer Signoff</a:t>
            </a: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ApprovedDate</a:t>
            </a:r>
            <a:endParaRPr lang="en-US" sz="1100" dirty="0" smtClean="0">
              <a:latin typeface="HP Simplified" panose="020B0604020204020204" pitchFamily="34" charset="0"/>
            </a:endParaRPr>
          </a:p>
          <a:p>
            <a:pPr marL="342900" indent="-342900"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ApprovedBy</a:t>
            </a:r>
            <a:r>
              <a:rPr lang="en-US" sz="1100" dirty="0" smtClean="0">
                <a:latin typeface="HP Simplified" panose="020B0604020204020204" pitchFamily="34" charset="0"/>
              </a:rPr>
              <a:t> ( </a:t>
            </a:r>
            <a:r>
              <a:rPr lang="en-US" sz="1100" dirty="0" err="1" smtClean="0">
                <a:latin typeface="HP Simplified" panose="020B0604020204020204" pitchFamily="34" charset="0"/>
              </a:rPr>
              <a:t>UserID</a:t>
            </a:r>
            <a:r>
              <a:rPr lang="en-US" sz="1100" dirty="0" smtClean="0">
                <a:latin typeface="HP Simplified" panose="020B0604020204020204" pitchFamily="34" charset="0"/>
              </a:rPr>
              <a:t> – </a:t>
            </a:r>
            <a:r>
              <a:rPr lang="en-US" sz="1100" dirty="0" err="1" smtClean="0">
                <a:latin typeface="HP Simplified" panose="020B0604020204020204" pitchFamily="34" charset="0"/>
              </a:rPr>
              <a:t>Fk</a:t>
            </a:r>
            <a:r>
              <a:rPr lang="en-US" sz="1100" dirty="0" smtClean="0">
                <a:latin typeface="HP Simplified" panose="020B0604020204020204" pitchFamily="34" charset="0"/>
              </a:rPr>
              <a:t>)</a:t>
            </a:r>
            <a:endParaRPr lang="en-US" sz="1100" dirty="0">
              <a:latin typeface="HP Simplified" panose="020B0604020204020204" pitchFamily="34" charset="0"/>
            </a:endParaRPr>
          </a:p>
        </p:txBody>
      </p:sp>
      <p:cxnSp>
        <p:nvCxnSpPr>
          <p:cNvPr id="15" name="Straight Arrow Connector 14"/>
          <p:cNvCxnSpPr>
            <a:stCxn id="6" idx="3"/>
            <a:endCxn id="14" idx="1"/>
          </p:cNvCxnSpPr>
          <p:nvPr/>
        </p:nvCxnSpPr>
        <p:spPr>
          <a:xfrm flipV="1">
            <a:off x="6214135" y="2880249"/>
            <a:ext cx="1417085" cy="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>
            <a:off x="6214135" y="5452228"/>
            <a:ext cx="1417085" cy="122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520848" y="2908263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HP Simplified" panose="020B0604020204020204" pitchFamily="34" charset="0"/>
              </a:rPr>
              <a:t>1-to-many</a:t>
            </a:r>
            <a:endParaRPr lang="en-US" sz="1100" dirty="0">
              <a:latin typeface="HP Simplified" panose="020B0604020204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502476" y="5614330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HP Simplified" panose="020B0604020204020204" pitchFamily="34" charset="0"/>
              </a:rPr>
              <a:t>1-to-many</a:t>
            </a:r>
            <a:endParaRPr lang="en-US" sz="1100" dirty="0">
              <a:latin typeface="HP Simplified" panose="020B06040202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19680" y="2743768"/>
            <a:ext cx="8084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P Simplified" panose="020B0604020204020204" pitchFamily="34" charset="0"/>
              </a:rPr>
              <a:t>New CR get Appended here</a:t>
            </a:r>
            <a:endParaRPr lang="en-US" sz="1100" dirty="0">
              <a:latin typeface="HP Simplified" panose="020B06040202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92762" y="4802959"/>
            <a:ext cx="1001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P Simplified" panose="020B0604020204020204" pitchFamily="34" charset="0"/>
              </a:rPr>
              <a:t>Is this amount Adjusted with Expense =‘Y’ then</a:t>
            </a:r>
          </a:p>
          <a:p>
            <a:r>
              <a:rPr lang="en-US" sz="1100" dirty="0" smtClean="0">
                <a:latin typeface="HP Simplified" panose="020B0604020204020204" pitchFamily="34" charset="0"/>
              </a:rPr>
              <a:t>DR get Appended Here</a:t>
            </a:r>
            <a:endParaRPr lang="en-US" sz="1100" dirty="0">
              <a:latin typeface="HP Simplified" panose="020B0604020204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390361" y="37988"/>
            <a:ext cx="1828800" cy="1463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 err="1" smtClean="0">
                <a:latin typeface="HP Simplified" panose="020B0604020204020204" pitchFamily="34" charset="0"/>
              </a:rPr>
              <a:t>PayeeMaster</a:t>
            </a:r>
            <a:endParaRPr lang="en-US" sz="1100" b="1" dirty="0" smtClean="0">
              <a:latin typeface="HP Simplified" panose="020B06040202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Payee_ID</a:t>
            </a:r>
            <a:r>
              <a:rPr lang="en-US" sz="1100" dirty="0" smtClean="0">
                <a:latin typeface="HP Simplified" panose="020B0604020204020204" pitchFamily="34" charset="0"/>
              </a:rPr>
              <a:t>(</a:t>
            </a:r>
            <a:r>
              <a:rPr lang="en-US" sz="1100" dirty="0" err="1" smtClean="0">
                <a:latin typeface="HP Simplified" panose="020B0604020204020204" pitchFamily="34" charset="0"/>
              </a:rPr>
              <a:t>Pk</a:t>
            </a:r>
            <a:r>
              <a:rPr lang="en-US" sz="1100" dirty="0" smtClean="0">
                <a:latin typeface="HP Simplified" panose="020B0604020204020204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Flat Number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Email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Mobile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IsActive</a:t>
            </a:r>
            <a:endParaRPr lang="en-US" sz="1100" dirty="0" smtClean="0">
              <a:latin typeface="HP Simplified" panose="020B0604020204020204" pitchFamily="34" charset="0"/>
            </a:endParaRPr>
          </a:p>
          <a:p>
            <a:pPr algn="ctr"/>
            <a:endParaRPr lang="en-US" sz="1100" dirty="0">
              <a:latin typeface="HP Simplified" panose="020B0604020204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274232" y="37988"/>
            <a:ext cx="1828800" cy="1463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 smtClean="0">
                <a:latin typeface="HP Simplified" panose="020B0604020204020204" pitchFamily="34" charset="0"/>
              </a:rPr>
              <a:t>Expense Category Master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Ex_Category_ID</a:t>
            </a:r>
            <a:r>
              <a:rPr lang="en-US" sz="1100" dirty="0" smtClean="0">
                <a:latin typeface="HP Simplified" panose="020B0604020204020204" pitchFamily="34" charset="0"/>
              </a:rPr>
              <a:t>(</a:t>
            </a:r>
            <a:r>
              <a:rPr lang="en-US" sz="1100" dirty="0" err="1" smtClean="0">
                <a:latin typeface="HP Simplified" panose="020B0604020204020204" pitchFamily="34" charset="0"/>
              </a:rPr>
              <a:t>Pk</a:t>
            </a:r>
            <a:r>
              <a:rPr lang="en-US" sz="1100" dirty="0" smtClean="0">
                <a:latin typeface="HP Simplified" panose="020B0604020204020204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Ex_Category</a:t>
            </a:r>
            <a:r>
              <a:rPr lang="en-US" sz="1100" dirty="0" smtClean="0">
                <a:latin typeface="HP Simplified" panose="020B0604020204020204" pitchFamily="34" charset="0"/>
              </a:rPr>
              <a:t>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Description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IsActive</a:t>
            </a:r>
            <a:endParaRPr lang="en-US" sz="1100" dirty="0">
              <a:latin typeface="HP Simplified" panose="020B0604020204020204" pitchFamily="34" charset="0"/>
            </a:endParaRPr>
          </a:p>
        </p:txBody>
      </p:sp>
      <p:sp>
        <p:nvSpPr>
          <p:cNvPr id="63" name="Title 62"/>
          <p:cNvSpPr>
            <a:spLocks noGrp="1"/>
          </p:cNvSpPr>
          <p:nvPr>
            <p:ph type="title"/>
          </p:nvPr>
        </p:nvSpPr>
        <p:spPr>
          <a:xfrm>
            <a:off x="0" y="-29172"/>
            <a:ext cx="3169329" cy="1325563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HP Simplified" panose="020B0604020204020204" pitchFamily="34" charset="0"/>
              </a:rPr>
              <a:t>Channel -2</a:t>
            </a:r>
            <a:br>
              <a:rPr lang="en-US" sz="1800" dirty="0" smtClean="0">
                <a:latin typeface="HP Simplified" panose="020B0604020204020204" pitchFamily="34" charset="0"/>
              </a:rPr>
            </a:br>
            <a:r>
              <a:rPr lang="en-US" sz="1800" dirty="0" smtClean="0">
                <a:latin typeface="HP Simplified" panose="020B0604020204020204" pitchFamily="34" charset="0"/>
              </a:rPr>
              <a:t>Maintenance Paid by Cash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509949" y="51258"/>
            <a:ext cx="1828800" cy="1539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 err="1" smtClean="0">
                <a:latin typeface="HP Simplified" panose="020B0604020204020204" pitchFamily="34" charset="0"/>
              </a:rPr>
              <a:t>UserMaster</a:t>
            </a:r>
            <a:endParaRPr lang="en-US" sz="1100" b="1" dirty="0" smtClean="0">
              <a:latin typeface="HP Simplified" panose="020B06040202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UserID</a:t>
            </a:r>
            <a:r>
              <a:rPr lang="en-US" sz="1100" dirty="0" smtClean="0">
                <a:latin typeface="HP Simplified" panose="020B0604020204020204" pitchFamily="34" charset="0"/>
              </a:rPr>
              <a:t>(</a:t>
            </a:r>
            <a:r>
              <a:rPr lang="en-US" sz="1100" dirty="0" err="1" smtClean="0">
                <a:latin typeface="HP Simplified" panose="020B0604020204020204" pitchFamily="34" charset="0"/>
              </a:rPr>
              <a:t>Pk</a:t>
            </a:r>
            <a:r>
              <a:rPr lang="en-US" sz="1100" dirty="0" smtClean="0">
                <a:latin typeface="HP Simplified" panose="020B0604020204020204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Flat Number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Email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Mobile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UserRole</a:t>
            </a:r>
            <a:r>
              <a:rPr lang="en-US" sz="1100" dirty="0" smtClean="0">
                <a:latin typeface="HP Simplified" panose="020B0604020204020204" pitchFamily="34" charset="0"/>
              </a:rPr>
              <a:t>[</a:t>
            </a:r>
            <a:r>
              <a:rPr lang="en-US" sz="1100" dirty="0" err="1" smtClean="0">
                <a:latin typeface="HP Simplified" panose="020B0604020204020204" pitchFamily="34" charset="0"/>
              </a:rPr>
              <a:t>Pr,Tr</a:t>
            </a:r>
            <a:r>
              <a:rPr lang="en-US" sz="1100" dirty="0" smtClean="0">
                <a:latin typeface="HP Simplified" panose="020B0604020204020204" pitchFamily="34" charset="0"/>
              </a:rPr>
              <a:t>, VP, </a:t>
            </a:r>
            <a:r>
              <a:rPr lang="en-US" sz="1100" dirty="0" err="1" smtClean="0">
                <a:latin typeface="HP Simplified" panose="020B0604020204020204" pitchFamily="34" charset="0"/>
              </a:rPr>
              <a:t>Sc</a:t>
            </a:r>
            <a:r>
              <a:rPr lang="en-US" sz="1100" dirty="0" smtClean="0">
                <a:latin typeface="HP Simplified" panose="020B0604020204020204" pitchFamily="34" charset="0"/>
              </a:rPr>
              <a:t>, Mb]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IsActive</a:t>
            </a:r>
            <a:endParaRPr lang="en-US" sz="1100" dirty="0">
              <a:latin typeface="HP Simplified" panose="020B0604020204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332296" y="37988"/>
            <a:ext cx="1828800" cy="1463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 smtClean="0">
                <a:latin typeface="HP Simplified" panose="020B0604020204020204" pitchFamily="34" charset="0"/>
              </a:rPr>
              <a:t>Income Category Master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IC_Category_ID</a:t>
            </a:r>
            <a:r>
              <a:rPr lang="en-US" sz="1100" dirty="0" smtClean="0">
                <a:latin typeface="HP Simplified" panose="020B0604020204020204" pitchFamily="34" charset="0"/>
              </a:rPr>
              <a:t>(</a:t>
            </a:r>
            <a:r>
              <a:rPr lang="en-US" sz="1100" dirty="0" err="1" smtClean="0">
                <a:latin typeface="HP Simplified" panose="020B0604020204020204" pitchFamily="34" charset="0"/>
              </a:rPr>
              <a:t>Pk</a:t>
            </a:r>
            <a:r>
              <a:rPr lang="en-US" sz="1100" dirty="0" smtClean="0">
                <a:latin typeface="HP Simplified" panose="020B0604020204020204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IC_Category</a:t>
            </a:r>
            <a:r>
              <a:rPr lang="en-US" sz="1100" dirty="0" smtClean="0">
                <a:latin typeface="HP Simplified" panose="020B0604020204020204" pitchFamily="34" charset="0"/>
              </a:rPr>
              <a:t>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Description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IsActive</a:t>
            </a:r>
            <a:endParaRPr lang="en-US" sz="1100" dirty="0">
              <a:latin typeface="HP Simplified" panose="020B0604020204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448426" y="37988"/>
            <a:ext cx="1828800" cy="1539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 smtClean="0">
                <a:latin typeface="HP Simplified" panose="020B0604020204020204" pitchFamily="34" charset="0"/>
              </a:rPr>
              <a:t>Vendor Master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Vendor_ID</a:t>
            </a:r>
            <a:r>
              <a:rPr lang="en-US" sz="1100" dirty="0" smtClean="0">
                <a:latin typeface="HP Simplified" panose="020B0604020204020204" pitchFamily="34" charset="0"/>
              </a:rPr>
              <a:t>(</a:t>
            </a:r>
            <a:r>
              <a:rPr lang="en-US" sz="1100" dirty="0" err="1" smtClean="0">
                <a:latin typeface="HP Simplified" panose="020B0604020204020204" pitchFamily="34" charset="0"/>
              </a:rPr>
              <a:t>Pk</a:t>
            </a:r>
            <a:r>
              <a:rPr lang="en-US" sz="1100" dirty="0" smtClean="0">
                <a:latin typeface="HP Simplified" panose="020B0604020204020204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Services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Email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smtClean="0">
                <a:latin typeface="HP Simplified" panose="020B0604020204020204" pitchFamily="34" charset="0"/>
              </a:rPr>
              <a:t>Mobile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 err="1" smtClean="0">
                <a:latin typeface="HP Simplified" panose="020B0604020204020204" pitchFamily="34" charset="0"/>
              </a:rPr>
              <a:t>IsActive</a:t>
            </a:r>
            <a:endParaRPr lang="en-US" sz="1100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01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3" y="1122491"/>
            <a:ext cx="4251381" cy="425138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52400" y="80961"/>
            <a:ext cx="1339851" cy="568325"/>
            <a:chOff x="-639763" y="2571566"/>
            <a:chExt cx="1339851" cy="568325"/>
          </a:xfrm>
        </p:grpSpPr>
        <p:sp>
          <p:nvSpPr>
            <p:cNvPr id="3" name="UpRibbonSharp"/>
            <p:cNvSpPr>
              <a:spLocks noEditPoints="1" noChangeArrowheads="1"/>
            </p:cNvSpPr>
            <p:nvPr/>
          </p:nvSpPr>
          <p:spPr bwMode="auto">
            <a:xfrm>
              <a:off x="-639763" y="2571566"/>
              <a:ext cx="1339851" cy="568325"/>
            </a:xfrm>
            <a:custGeom>
              <a:avLst/>
              <a:gdLst>
                <a:gd name="G0" fmla="+- 0 0 0"/>
                <a:gd name="G1" fmla="+- 5400 0 0"/>
                <a:gd name="G2" fmla="+- 5400 2700 0"/>
                <a:gd name="G3" fmla="+- 21600 0 G2"/>
                <a:gd name="G4" fmla="+- 21600 0 G1"/>
                <a:gd name="G5" fmla="+- 21600 0 18900"/>
                <a:gd name="G6" fmla="*/ 18900 1 2"/>
                <a:gd name="G7" fmla="+- 21600 0 G6"/>
                <a:gd name="G8" fmla="+- 18900 0 0"/>
                <a:gd name="T0" fmla="*/ 10800 w 21600"/>
                <a:gd name="T1" fmla="*/ 0 h 21600"/>
                <a:gd name="T2" fmla="*/ 2700 w 21600"/>
                <a:gd name="T3" fmla="*/ 12150 h 21600"/>
                <a:gd name="T4" fmla="*/ 10800 w 21600"/>
                <a:gd name="T5" fmla="*/ 18900 h 21600"/>
                <a:gd name="T6" fmla="*/ 18900 w 21600"/>
                <a:gd name="T7" fmla="*/ 1215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G1 w 21600"/>
                <a:gd name="T13" fmla="*/ 0 h 21600"/>
                <a:gd name="T14" fmla="*/ G4 w 21600"/>
                <a:gd name="T15" fmla="*/ G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0" y="21600"/>
                  </a:moveTo>
                  <a:lnTo>
                    <a:pt x="8100" y="21600"/>
                  </a:lnTo>
                  <a:lnTo>
                    <a:pt x="8100" y="18900"/>
                  </a:lnTo>
                  <a:lnTo>
                    <a:pt x="13500" y="18900"/>
                  </a:lnTo>
                  <a:lnTo>
                    <a:pt x="13500" y="21600"/>
                  </a:lnTo>
                  <a:lnTo>
                    <a:pt x="21600" y="21600"/>
                  </a:lnTo>
                  <a:lnTo>
                    <a:pt x="18900" y="12150"/>
                  </a:lnTo>
                  <a:lnTo>
                    <a:pt x="21600" y="2700"/>
                  </a:lnTo>
                  <a:lnTo>
                    <a:pt x="16200" y="2700"/>
                  </a:lnTo>
                  <a:lnTo>
                    <a:pt x="16200" y="0"/>
                  </a:lnTo>
                  <a:lnTo>
                    <a:pt x="5400" y="0"/>
                  </a:lnTo>
                  <a:lnTo>
                    <a:pt x="5400" y="2700"/>
                  </a:lnTo>
                  <a:lnTo>
                    <a:pt x="0" y="2700"/>
                  </a:lnTo>
                  <a:lnTo>
                    <a:pt x="2700" y="12150"/>
                  </a:lnTo>
                  <a:close/>
                </a:path>
                <a:path w="21600" h="21600" fill="none" extrusionOk="0">
                  <a:moveTo>
                    <a:pt x="8100" y="18900"/>
                  </a:moveTo>
                  <a:lnTo>
                    <a:pt x="5400" y="18900"/>
                  </a:lnTo>
                  <a:lnTo>
                    <a:pt x="5400" y="2700"/>
                  </a:lnTo>
                </a:path>
                <a:path w="21600" h="21600" fill="none" extrusionOk="0">
                  <a:moveTo>
                    <a:pt x="5400" y="18900"/>
                  </a:moveTo>
                  <a:lnTo>
                    <a:pt x="8100" y="21600"/>
                  </a:lnTo>
                </a:path>
                <a:path w="21600" h="21600" fill="none" extrusionOk="0">
                  <a:moveTo>
                    <a:pt x="13500" y="18900"/>
                  </a:moveTo>
                  <a:lnTo>
                    <a:pt x="16200" y="18900"/>
                  </a:lnTo>
                  <a:lnTo>
                    <a:pt x="16200" y="2700"/>
                  </a:lnTo>
                </a:path>
                <a:path w="21600" h="21600" fill="none" extrusionOk="0">
                  <a:moveTo>
                    <a:pt x="16200" y="18900"/>
                  </a:moveTo>
                  <a:lnTo>
                    <a:pt x="13500" y="21600"/>
                  </a:lnTo>
                </a:path>
              </a:pathLst>
            </a:custGeom>
            <a:solidFill>
              <a:srgbClr val="4F81BD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Tree"/>
            <p:cNvSpPr>
              <a:spLocks noEditPoints="1" noChangeArrowheads="1"/>
            </p:cNvSpPr>
            <p:nvPr/>
          </p:nvSpPr>
          <p:spPr bwMode="auto">
            <a:xfrm>
              <a:off x="-214313" y="2633712"/>
              <a:ext cx="504826" cy="438150"/>
            </a:xfrm>
            <a:custGeom>
              <a:avLst/>
              <a:gdLst>
                <a:gd name="G0" fmla="+- 0 0 0"/>
                <a:gd name="G1" fmla="*/ 18900 1 3"/>
                <a:gd name="G2" fmla="*/ 18900 2 3"/>
                <a:gd name="G3" fmla="+- 18900 0 0"/>
                <a:gd name="T0" fmla="*/ 10800 w 21600"/>
                <a:gd name="T1" fmla="*/ 0 h 21600"/>
                <a:gd name="T2" fmla="*/ 6171 w 21600"/>
                <a:gd name="T3" fmla="*/ 6300 h 21600"/>
                <a:gd name="T4" fmla="*/ 3086 w 21600"/>
                <a:gd name="T5" fmla="*/ 12600 h 21600"/>
                <a:gd name="T6" fmla="*/ 0 w 21600"/>
                <a:gd name="T7" fmla="*/ 18900 h 21600"/>
                <a:gd name="T8" fmla="*/ 15429 w 21600"/>
                <a:gd name="T9" fmla="*/ 6300 h 21600"/>
                <a:gd name="T10" fmla="*/ 18514 w 21600"/>
                <a:gd name="T11" fmla="*/ 12600 h 21600"/>
                <a:gd name="T12" fmla="*/ 21600 w 21600"/>
                <a:gd name="T13" fmla="*/ 18900 h 21600"/>
                <a:gd name="T14" fmla="*/ 17694720 60000 65536"/>
                <a:gd name="T15" fmla="*/ 11796480 60000 65536"/>
                <a:gd name="T16" fmla="*/ 11796480 60000 65536"/>
                <a:gd name="T17" fmla="*/ 11796480 60000 65536"/>
                <a:gd name="T18" fmla="*/ 0 60000 65536"/>
                <a:gd name="T19" fmla="*/ 0 60000 65536"/>
                <a:gd name="T20" fmla="*/ 0 60000 65536"/>
                <a:gd name="T21" fmla="*/ 761 w 21600"/>
                <a:gd name="T22" fmla="*/ 22454 h 21600"/>
                <a:gd name="T23" fmla="*/ 21069 w 21600"/>
                <a:gd name="T24" fmla="*/ 28282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0" y="18900"/>
                  </a:moveTo>
                  <a:lnTo>
                    <a:pt x="9257" y="18900"/>
                  </a:lnTo>
                  <a:lnTo>
                    <a:pt x="9257" y="21600"/>
                  </a:lnTo>
                  <a:lnTo>
                    <a:pt x="12343" y="21600"/>
                  </a:lnTo>
                  <a:lnTo>
                    <a:pt x="12343" y="18900"/>
                  </a:lnTo>
                  <a:lnTo>
                    <a:pt x="21600" y="18900"/>
                  </a:lnTo>
                  <a:lnTo>
                    <a:pt x="12343" y="12600"/>
                  </a:lnTo>
                  <a:lnTo>
                    <a:pt x="18514" y="12600"/>
                  </a:lnTo>
                  <a:lnTo>
                    <a:pt x="12343" y="6300"/>
                  </a:lnTo>
                  <a:lnTo>
                    <a:pt x="15429" y="6300"/>
                  </a:lnTo>
                  <a:lnTo>
                    <a:pt x="10800" y="0"/>
                  </a:lnTo>
                  <a:lnTo>
                    <a:pt x="6171" y="6300"/>
                  </a:lnTo>
                  <a:lnTo>
                    <a:pt x="9257" y="6300"/>
                  </a:lnTo>
                  <a:lnTo>
                    <a:pt x="3086" y="12600"/>
                  </a:lnTo>
                  <a:lnTo>
                    <a:pt x="9257" y="12600"/>
                  </a:lnTo>
                  <a:close/>
                </a:path>
              </a:pathLst>
            </a:custGeom>
            <a:gradFill rotWithShape="0">
              <a:gsLst>
                <a:gs pos="0">
                  <a:srgbClr val="F79646"/>
                </a:gs>
                <a:gs pos="100000">
                  <a:srgbClr val="DF6A09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dist="28398" dir="3806097" algn="ctr" rotWithShape="0">
                <a:srgbClr val="974706"/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79359" y="112910"/>
            <a:ext cx="5626963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pperplate Gothic Bold" panose="020E07050202060204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Begur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pperplate Gothic Bold" panose="020E07050202060204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Heights Owners Welfare Association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79359" y="453241"/>
            <a:ext cx="6314549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Begur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Heights Apartment,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Begur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Woods Layout,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Begur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Koppa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Road,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Begur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Taluk,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Bommanahalli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, Bangalore – 560 068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611993" y="80961"/>
            <a:ext cx="443882" cy="4089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P1</a:t>
            </a:r>
            <a:endParaRPr lang="en-US" sz="1000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0" y="75509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 Same Side Corner Rectangle 12"/>
          <p:cNvSpPr/>
          <p:nvPr/>
        </p:nvSpPr>
        <p:spPr>
          <a:xfrm>
            <a:off x="57303" y="799495"/>
            <a:ext cx="1926454" cy="195309"/>
          </a:xfrm>
          <a:prstGeom prst="round2Same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Upload Bank Report (T)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 Same Side Corner Rectangle 13"/>
          <p:cNvSpPr/>
          <p:nvPr/>
        </p:nvSpPr>
        <p:spPr>
          <a:xfrm>
            <a:off x="2084956" y="799495"/>
            <a:ext cx="1926454" cy="19530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Map Unclaimed Income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(M)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 Same Side Corner Rectangle 14"/>
          <p:cNvSpPr/>
          <p:nvPr/>
        </p:nvSpPr>
        <p:spPr>
          <a:xfrm>
            <a:off x="6140262" y="799495"/>
            <a:ext cx="1926454" cy="19530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Map Unclaimed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Expense(M)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 Same Side Corner Rectangle 15"/>
          <p:cNvSpPr/>
          <p:nvPr/>
        </p:nvSpPr>
        <p:spPr>
          <a:xfrm>
            <a:off x="4112609" y="799495"/>
            <a:ext cx="1926454" cy="19530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Approve New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Income(T)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>
            <a:off x="8167915" y="799495"/>
            <a:ext cx="1926454" cy="19530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Approve </a:t>
            </a:r>
            <a:r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Expenses(T)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 Same Side Corner Rectangle 17"/>
          <p:cNvSpPr/>
          <p:nvPr/>
        </p:nvSpPr>
        <p:spPr>
          <a:xfrm>
            <a:off x="10195568" y="799495"/>
            <a:ext cx="1926454" cy="19530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My Account Details(M)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-7399" y="104954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369898" y="1438624"/>
            <a:ext cx="7785533" cy="9055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308522" y="1122491"/>
            <a:ext cx="553869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Welcome Dear &lt; User Name&gt;, </a:t>
            </a:r>
            <a:r>
              <a:rPr lang="en-US" altLang="en-US" sz="900" dirty="0" smtClean="0">
                <a:cs typeface="Arial" panose="020B0604020202020204" pitchFamily="34" charset="0"/>
              </a:rPr>
              <a:t>Here you can upload latest Bank Statement of your Association Account. </a:t>
            </a:r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364472" y="1438624"/>
            <a:ext cx="132600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Last</a:t>
            </a:r>
            <a:r>
              <a:rPr kumimoji="0" lang="en-US" altLang="en-US" sz="9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Upload Details :</a:t>
            </a:r>
            <a:endParaRPr lang="en-US" altLang="en-US" b="1" dirty="0">
              <a:cs typeface="Arial" panose="020B0604020202020204" pitchFamily="34" charset="0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364472" y="1669456"/>
            <a:ext cx="832279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altLang="en-US" sz="900" b="1" i="0" u="none" strike="noStrike" cap="none" normalizeH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File Name :</a:t>
            </a:r>
            <a:r>
              <a:rPr kumimoji="0" lang="en-US" altLang="en-US" sz="9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4364471" y="1973213"/>
            <a:ext cx="992579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altLang="en-US" sz="900" b="1" i="0" u="none" strike="noStrike" cap="none" normalizeH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Uploaded By : </a:t>
            </a:r>
            <a:endParaRPr lang="en-US" altLang="en-US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6229184" y="1973213"/>
            <a:ext cx="1005403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altLang="en-US" sz="900" b="1" i="0" u="none" strike="noStrike" cap="none" normalizeH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Uploaded On : </a:t>
            </a:r>
            <a:endParaRPr lang="en-US" altLang="en-US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8523747" y="1973213"/>
            <a:ext cx="1511952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altLang="en-US" sz="900" b="1" i="0" u="none" strike="noStrike" cap="none" normalizeH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Statement Date Range : </a:t>
            </a:r>
            <a:endParaRPr lang="en-US" altLang="en-US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5049595" y="1660553"/>
            <a:ext cx="2736647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900" dirty="0">
                <a:ea typeface="Calibri" panose="020F0502020204030204" pitchFamily="34" charset="0"/>
                <a:cs typeface="Arial" panose="020B0604020202020204" pitchFamily="34" charset="0"/>
              </a:rPr>
              <a:t>&lt;&lt; File Name ex. </a:t>
            </a:r>
            <a:r>
              <a:rPr lang="en-US" altLang="en-US" sz="900" dirty="0" smtClean="0">
                <a:ea typeface="Calibri" panose="020F0502020204030204" pitchFamily="34" charset="0"/>
                <a:cs typeface="Arial" panose="020B0604020202020204" pitchFamily="34" charset="0"/>
              </a:rPr>
              <a:t>Report-20160521080531.pdf &gt;&gt;</a:t>
            </a:r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191016" y="1973213"/>
            <a:ext cx="960519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900" dirty="0" smtClean="0">
                <a:ea typeface="Calibri" panose="020F0502020204030204" pitchFamily="34" charset="0"/>
                <a:cs typeface="Arial" panose="020B0604020202020204" pitchFamily="34" charset="0"/>
              </a:rPr>
              <a:t>Vishesh Nigam</a:t>
            </a:r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7134733" y="1973213"/>
            <a:ext cx="1274708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900" dirty="0" smtClean="0">
                <a:ea typeface="Calibri" panose="020F0502020204030204" pitchFamily="34" charset="0"/>
                <a:cs typeface="Arial" panose="020B0604020202020204" pitchFamily="34" charset="0"/>
              </a:rPr>
              <a:t>08-Jul-2016 13:50:15</a:t>
            </a:r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9960726" y="1973213"/>
            <a:ext cx="845103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900" dirty="0" smtClean="0">
                <a:ea typeface="Calibri" panose="020F0502020204030204" pitchFamily="34" charset="0"/>
                <a:cs typeface="Arial" panose="020B0604020202020204" pitchFamily="34" charset="0"/>
              </a:rPr>
              <a:t>31-Mar-2016</a:t>
            </a:r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11117036" y="1973213"/>
            <a:ext cx="832279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900" dirty="0" smtClean="0">
                <a:ea typeface="Calibri" panose="020F0502020204030204" pitchFamily="34" charset="0"/>
                <a:cs typeface="Arial" panose="020B0604020202020204" pitchFamily="34" charset="0"/>
              </a:rPr>
              <a:t>30-Jun-2016</a:t>
            </a:r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10823366" y="1973213"/>
            <a:ext cx="29367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altLang="en-US" sz="900" b="1" i="0" u="none" strike="noStrike" cap="none" normalizeH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endParaRPr lang="en-US" altLang="en-US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833934" y="1483989"/>
            <a:ext cx="221941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</a:t>
            </a:r>
            <a:endParaRPr lang="en-US" sz="1100" dirty="0"/>
          </a:p>
        </p:txBody>
      </p:sp>
      <p:sp>
        <p:nvSpPr>
          <p:cNvPr id="36" name="Rectangle 35"/>
          <p:cNvSpPr/>
          <p:nvPr/>
        </p:nvSpPr>
        <p:spPr>
          <a:xfrm>
            <a:off x="7844775" y="1661990"/>
            <a:ext cx="221941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</a:t>
            </a:r>
            <a:endParaRPr lang="en-US" sz="1100" dirty="0"/>
          </a:p>
        </p:txBody>
      </p:sp>
      <p:sp>
        <p:nvSpPr>
          <p:cNvPr id="37" name="Rectangle 36"/>
          <p:cNvSpPr/>
          <p:nvPr/>
        </p:nvSpPr>
        <p:spPr>
          <a:xfrm>
            <a:off x="8128747" y="1661990"/>
            <a:ext cx="221941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</a:t>
            </a:r>
            <a:endParaRPr lang="en-US" sz="1100" dirty="0"/>
          </a:p>
        </p:txBody>
      </p:sp>
      <p:sp>
        <p:nvSpPr>
          <p:cNvPr id="38" name="Rectangle 37"/>
          <p:cNvSpPr/>
          <p:nvPr/>
        </p:nvSpPr>
        <p:spPr>
          <a:xfrm>
            <a:off x="4371793" y="2471339"/>
            <a:ext cx="7785533" cy="19852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4345271" y="2524087"/>
            <a:ext cx="215315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altLang="en-US" sz="900" b="1" dirty="0" smtClean="0">
                <a:ea typeface="Calibri" panose="020F0502020204030204" pitchFamily="34" charset="0"/>
                <a:cs typeface="Arial" panose="020B0604020202020204" pitchFamily="34" charset="0"/>
              </a:rPr>
              <a:t>Select Latest Statement to</a:t>
            </a:r>
            <a:r>
              <a:rPr kumimoji="0" lang="en-US" altLang="en-US" sz="9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Upload :</a:t>
            </a:r>
            <a:endParaRPr lang="en-US" altLang="en-US" b="1" dirty="0">
              <a:cs typeface="Arial" panose="020B0604020202020204" pitchFamily="34" charset="0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4340519" y="2789694"/>
            <a:ext cx="832279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altLang="en-US" sz="900" b="1" i="0" u="none" strike="noStrike" cap="none" normalizeH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File Name :</a:t>
            </a:r>
            <a:r>
              <a:rPr kumimoji="0" lang="en-US" altLang="en-US" sz="9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5025642" y="2780791"/>
            <a:ext cx="2736647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900" dirty="0">
                <a:ea typeface="Calibri" panose="020F0502020204030204" pitchFamily="34" charset="0"/>
                <a:cs typeface="Arial" panose="020B0604020202020204" pitchFamily="34" charset="0"/>
              </a:rPr>
              <a:t>&lt;&lt; File Name ex. </a:t>
            </a:r>
            <a:r>
              <a:rPr lang="en-US" altLang="en-US" sz="900" dirty="0" smtClean="0">
                <a:ea typeface="Calibri" panose="020F0502020204030204" pitchFamily="34" charset="0"/>
                <a:cs typeface="Arial" panose="020B0604020202020204" pitchFamily="34" charset="0"/>
              </a:rPr>
              <a:t>Report-20160521080531.pdf &gt;&gt;</a:t>
            </a:r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820822" y="2782228"/>
            <a:ext cx="221941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</a:t>
            </a:r>
            <a:endParaRPr lang="en-US" sz="1100" dirty="0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4340343" y="3147720"/>
            <a:ext cx="3698448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altLang="en-US" sz="900" b="1" i="0" u="none" strike="noStrike" cap="none" normalizeH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Overwrite Previous Upload, If this file already uploaded before.</a:t>
            </a:r>
            <a:endParaRPr lang="en-US" altLang="en-US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191587" y="3146299"/>
            <a:ext cx="221941" cy="221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X</a:t>
            </a:r>
            <a:endParaRPr lang="en-US" sz="1100" dirty="0"/>
          </a:p>
        </p:txBody>
      </p:sp>
      <p:sp>
        <p:nvSpPr>
          <p:cNvPr id="45" name="Rounded Rectangle 44"/>
          <p:cNvSpPr/>
          <p:nvPr/>
        </p:nvSpPr>
        <p:spPr>
          <a:xfrm>
            <a:off x="6236891" y="3556065"/>
            <a:ext cx="1463040" cy="442377"/>
          </a:xfrm>
          <a:prstGeom prst="roundRect">
            <a:avLst>
              <a:gd name="adj" fmla="val 341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Validate Files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8041522" y="3556065"/>
            <a:ext cx="1463040" cy="442377"/>
          </a:xfrm>
          <a:prstGeom prst="roundRect">
            <a:avLst>
              <a:gd name="adj" fmla="val 341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Move to Staging (T1)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9846154" y="3556065"/>
            <a:ext cx="1463040" cy="442377"/>
          </a:xfrm>
          <a:prstGeom prst="roundRect">
            <a:avLst>
              <a:gd name="adj" fmla="val 341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Move to Unclaimed * T2/T3)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Isosceles Triangle 49"/>
          <p:cNvSpPr/>
          <p:nvPr/>
        </p:nvSpPr>
        <p:spPr>
          <a:xfrm rot="5400000">
            <a:off x="7721029" y="3653187"/>
            <a:ext cx="367788" cy="1775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4432260" y="3556065"/>
            <a:ext cx="1463040" cy="442377"/>
          </a:xfrm>
          <a:prstGeom prst="roundRect">
            <a:avLst>
              <a:gd name="adj" fmla="val 341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Upload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Isosceles Triangle 51"/>
          <p:cNvSpPr/>
          <p:nvPr/>
        </p:nvSpPr>
        <p:spPr>
          <a:xfrm rot="5400000">
            <a:off x="9521947" y="3663632"/>
            <a:ext cx="367788" cy="1775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193847" y="4128201"/>
            <a:ext cx="4429667" cy="204964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go Map Unclaimed Income and Expense section</a:t>
            </a:r>
            <a:endParaRPr lang="en-US" sz="1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Isosceles Triangle 55"/>
          <p:cNvSpPr/>
          <p:nvPr/>
        </p:nvSpPr>
        <p:spPr>
          <a:xfrm rot="5400000">
            <a:off x="5920111" y="3656873"/>
            <a:ext cx="367788" cy="1775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-7399" y="548985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-7399" y="588195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62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52400" y="80961"/>
            <a:ext cx="1339851" cy="568325"/>
            <a:chOff x="-639763" y="2571566"/>
            <a:chExt cx="1339851" cy="568325"/>
          </a:xfrm>
        </p:grpSpPr>
        <p:sp>
          <p:nvSpPr>
            <p:cNvPr id="3" name="UpRibbonSharp"/>
            <p:cNvSpPr>
              <a:spLocks noEditPoints="1" noChangeArrowheads="1"/>
            </p:cNvSpPr>
            <p:nvPr/>
          </p:nvSpPr>
          <p:spPr bwMode="auto">
            <a:xfrm>
              <a:off x="-639763" y="2571566"/>
              <a:ext cx="1339851" cy="568325"/>
            </a:xfrm>
            <a:custGeom>
              <a:avLst/>
              <a:gdLst>
                <a:gd name="G0" fmla="+- 0 0 0"/>
                <a:gd name="G1" fmla="+- 5400 0 0"/>
                <a:gd name="G2" fmla="+- 5400 2700 0"/>
                <a:gd name="G3" fmla="+- 21600 0 G2"/>
                <a:gd name="G4" fmla="+- 21600 0 G1"/>
                <a:gd name="G5" fmla="+- 21600 0 18900"/>
                <a:gd name="G6" fmla="*/ 18900 1 2"/>
                <a:gd name="G7" fmla="+- 21600 0 G6"/>
                <a:gd name="G8" fmla="+- 18900 0 0"/>
                <a:gd name="T0" fmla="*/ 10800 w 21600"/>
                <a:gd name="T1" fmla="*/ 0 h 21600"/>
                <a:gd name="T2" fmla="*/ 2700 w 21600"/>
                <a:gd name="T3" fmla="*/ 12150 h 21600"/>
                <a:gd name="T4" fmla="*/ 10800 w 21600"/>
                <a:gd name="T5" fmla="*/ 18900 h 21600"/>
                <a:gd name="T6" fmla="*/ 18900 w 21600"/>
                <a:gd name="T7" fmla="*/ 1215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G1 w 21600"/>
                <a:gd name="T13" fmla="*/ 0 h 21600"/>
                <a:gd name="T14" fmla="*/ G4 w 21600"/>
                <a:gd name="T15" fmla="*/ G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0" y="21600"/>
                  </a:moveTo>
                  <a:lnTo>
                    <a:pt x="8100" y="21600"/>
                  </a:lnTo>
                  <a:lnTo>
                    <a:pt x="8100" y="18900"/>
                  </a:lnTo>
                  <a:lnTo>
                    <a:pt x="13500" y="18900"/>
                  </a:lnTo>
                  <a:lnTo>
                    <a:pt x="13500" y="21600"/>
                  </a:lnTo>
                  <a:lnTo>
                    <a:pt x="21600" y="21600"/>
                  </a:lnTo>
                  <a:lnTo>
                    <a:pt x="18900" y="12150"/>
                  </a:lnTo>
                  <a:lnTo>
                    <a:pt x="21600" y="2700"/>
                  </a:lnTo>
                  <a:lnTo>
                    <a:pt x="16200" y="2700"/>
                  </a:lnTo>
                  <a:lnTo>
                    <a:pt x="16200" y="0"/>
                  </a:lnTo>
                  <a:lnTo>
                    <a:pt x="5400" y="0"/>
                  </a:lnTo>
                  <a:lnTo>
                    <a:pt x="5400" y="2700"/>
                  </a:lnTo>
                  <a:lnTo>
                    <a:pt x="0" y="2700"/>
                  </a:lnTo>
                  <a:lnTo>
                    <a:pt x="2700" y="12150"/>
                  </a:lnTo>
                  <a:close/>
                </a:path>
                <a:path w="21600" h="21600" fill="none" extrusionOk="0">
                  <a:moveTo>
                    <a:pt x="8100" y="18900"/>
                  </a:moveTo>
                  <a:lnTo>
                    <a:pt x="5400" y="18900"/>
                  </a:lnTo>
                  <a:lnTo>
                    <a:pt x="5400" y="2700"/>
                  </a:lnTo>
                </a:path>
                <a:path w="21600" h="21600" fill="none" extrusionOk="0">
                  <a:moveTo>
                    <a:pt x="5400" y="18900"/>
                  </a:moveTo>
                  <a:lnTo>
                    <a:pt x="8100" y="21600"/>
                  </a:lnTo>
                </a:path>
                <a:path w="21600" h="21600" fill="none" extrusionOk="0">
                  <a:moveTo>
                    <a:pt x="13500" y="18900"/>
                  </a:moveTo>
                  <a:lnTo>
                    <a:pt x="16200" y="18900"/>
                  </a:lnTo>
                  <a:lnTo>
                    <a:pt x="16200" y="2700"/>
                  </a:lnTo>
                </a:path>
                <a:path w="21600" h="21600" fill="none" extrusionOk="0">
                  <a:moveTo>
                    <a:pt x="16200" y="18900"/>
                  </a:moveTo>
                  <a:lnTo>
                    <a:pt x="13500" y="21600"/>
                  </a:lnTo>
                </a:path>
              </a:pathLst>
            </a:custGeom>
            <a:solidFill>
              <a:srgbClr val="4F81BD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Tree"/>
            <p:cNvSpPr>
              <a:spLocks noEditPoints="1" noChangeArrowheads="1"/>
            </p:cNvSpPr>
            <p:nvPr/>
          </p:nvSpPr>
          <p:spPr bwMode="auto">
            <a:xfrm>
              <a:off x="-214313" y="2633712"/>
              <a:ext cx="504826" cy="438150"/>
            </a:xfrm>
            <a:custGeom>
              <a:avLst/>
              <a:gdLst>
                <a:gd name="G0" fmla="+- 0 0 0"/>
                <a:gd name="G1" fmla="*/ 18900 1 3"/>
                <a:gd name="G2" fmla="*/ 18900 2 3"/>
                <a:gd name="G3" fmla="+- 18900 0 0"/>
                <a:gd name="T0" fmla="*/ 10800 w 21600"/>
                <a:gd name="T1" fmla="*/ 0 h 21600"/>
                <a:gd name="T2" fmla="*/ 6171 w 21600"/>
                <a:gd name="T3" fmla="*/ 6300 h 21600"/>
                <a:gd name="T4" fmla="*/ 3086 w 21600"/>
                <a:gd name="T5" fmla="*/ 12600 h 21600"/>
                <a:gd name="T6" fmla="*/ 0 w 21600"/>
                <a:gd name="T7" fmla="*/ 18900 h 21600"/>
                <a:gd name="T8" fmla="*/ 15429 w 21600"/>
                <a:gd name="T9" fmla="*/ 6300 h 21600"/>
                <a:gd name="T10" fmla="*/ 18514 w 21600"/>
                <a:gd name="T11" fmla="*/ 12600 h 21600"/>
                <a:gd name="T12" fmla="*/ 21600 w 21600"/>
                <a:gd name="T13" fmla="*/ 18900 h 21600"/>
                <a:gd name="T14" fmla="*/ 17694720 60000 65536"/>
                <a:gd name="T15" fmla="*/ 11796480 60000 65536"/>
                <a:gd name="T16" fmla="*/ 11796480 60000 65536"/>
                <a:gd name="T17" fmla="*/ 11796480 60000 65536"/>
                <a:gd name="T18" fmla="*/ 0 60000 65536"/>
                <a:gd name="T19" fmla="*/ 0 60000 65536"/>
                <a:gd name="T20" fmla="*/ 0 60000 65536"/>
                <a:gd name="T21" fmla="*/ 761 w 21600"/>
                <a:gd name="T22" fmla="*/ 22454 h 21600"/>
                <a:gd name="T23" fmla="*/ 21069 w 21600"/>
                <a:gd name="T24" fmla="*/ 28282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0" y="18900"/>
                  </a:moveTo>
                  <a:lnTo>
                    <a:pt x="9257" y="18900"/>
                  </a:lnTo>
                  <a:lnTo>
                    <a:pt x="9257" y="21600"/>
                  </a:lnTo>
                  <a:lnTo>
                    <a:pt x="12343" y="21600"/>
                  </a:lnTo>
                  <a:lnTo>
                    <a:pt x="12343" y="18900"/>
                  </a:lnTo>
                  <a:lnTo>
                    <a:pt x="21600" y="18900"/>
                  </a:lnTo>
                  <a:lnTo>
                    <a:pt x="12343" y="12600"/>
                  </a:lnTo>
                  <a:lnTo>
                    <a:pt x="18514" y="12600"/>
                  </a:lnTo>
                  <a:lnTo>
                    <a:pt x="12343" y="6300"/>
                  </a:lnTo>
                  <a:lnTo>
                    <a:pt x="15429" y="6300"/>
                  </a:lnTo>
                  <a:lnTo>
                    <a:pt x="10800" y="0"/>
                  </a:lnTo>
                  <a:lnTo>
                    <a:pt x="6171" y="6300"/>
                  </a:lnTo>
                  <a:lnTo>
                    <a:pt x="9257" y="6300"/>
                  </a:lnTo>
                  <a:lnTo>
                    <a:pt x="3086" y="12600"/>
                  </a:lnTo>
                  <a:lnTo>
                    <a:pt x="9257" y="12600"/>
                  </a:lnTo>
                  <a:close/>
                </a:path>
              </a:pathLst>
            </a:custGeom>
            <a:gradFill rotWithShape="0">
              <a:gsLst>
                <a:gs pos="0">
                  <a:srgbClr val="F79646"/>
                </a:gs>
                <a:gs pos="100000">
                  <a:srgbClr val="DF6A09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dist="28398" dir="3806097" algn="ctr" rotWithShape="0">
                <a:srgbClr val="974706"/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79359" y="112910"/>
            <a:ext cx="5626963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pperplate Gothic Bold" panose="020E07050202060204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Begur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pperplate Gothic Bold" panose="020E07050202060204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Heights Owners Welfare Association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79359" y="453241"/>
            <a:ext cx="6314549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Begur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Heights Apartment,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Begur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Woods Layout,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Begur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Koppa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Road,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Begur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Taluk,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Bommanahalli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, Bangalore – 560 068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611993" y="80961"/>
            <a:ext cx="443882" cy="4089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P1</a:t>
            </a:r>
            <a:endParaRPr lang="en-US" sz="1000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0" y="75509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 Same Side Corner Rectangle 12"/>
          <p:cNvSpPr/>
          <p:nvPr/>
        </p:nvSpPr>
        <p:spPr>
          <a:xfrm>
            <a:off x="57303" y="799495"/>
            <a:ext cx="1926454" cy="19530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Bank Report (T)</a:t>
            </a:r>
          </a:p>
        </p:txBody>
      </p:sp>
      <p:sp>
        <p:nvSpPr>
          <p:cNvPr id="14" name="Round Same Side Corner Rectangle 13"/>
          <p:cNvSpPr/>
          <p:nvPr/>
        </p:nvSpPr>
        <p:spPr>
          <a:xfrm>
            <a:off x="2084956" y="799495"/>
            <a:ext cx="1926454" cy="195309"/>
          </a:xfrm>
          <a:prstGeom prst="round2Same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Unclaimed Income (T)</a:t>
            </a:r>
          </a:p>
        </p:txBody>
      </p:sp>
      <p:sp>
        <p:nvSpPr>
          <p:cNvPr id="15" name="Round Same Side Corner Rectangle 14"/>
          <p:cNvSpPr/>
          <p:nvPr/>
        </p:nvSpPr>
        <p:spPr>
          <a:xfrm>
            <a:off x="6140262" y="799495"/>
            <a:ext cx="1926454" cy="19530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Map Unclaimed Expense(T)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 Same Side Corner Rectangle 15"/>
          <p:cNvSpPr/>
          <p:nvPr/>
        </p:nvSpPr>
        <p:spPr>
          <a:xfrm>
            <a:off x="4112609" y="799495"/>
            <a:ext cx="1926454" cy="19530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Approve New Income(P)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>
            <a:off x="8167915" y="799495"/>
            <a:ext cx="1926454" cy="19530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Approve New Expenses(P)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 Same Side Corner Rectangle 17"/>
          <p:cNvSpPr/>
          <p:nvPr/>
        </p:nvSpPr>
        <p:spPr>
          <a:xfrm>
            <a:off x="10195568" y="799495"/>
            <a:ext cx="1926454" cy="19530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My Account Details(M)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-7399" y="104954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336460" y="1074556"/>
            <a:ext cx="7785533" cy="53355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945" y="966584"/>
            <a:ext cx="319831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Welcome Dear &lt; User Name&gt;,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altLang="en-US" sz="900" dirty="0" smtClean="0">
                <a:cs typeface="Arial" panose="020B0604020202020204" pitchFamily="34" charset="0"/>
              </a:rPr>
              <a:t>Here you can map Unclaimed Income to the right category.</a:t>
            </a:r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336460" y="1100434"/>
            <a:ext cx="1499128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Last</a:t>
            </a:r>
            <a:r>
              <a:rPr kumimoji="0" lang="en-US" altLang="en-US" sz="9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Mapping Done By :</a:t>
            </a:r>
            <a:endParaRPr lang="en-US" altLang="en-US" b="1" dirty="0">
              <a:cs typeface="Arial" panose="020B0604020202020204" pitchFamily="34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4364129" y="1316216"/>
            <a:ext cx="992579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altLang="en-US" sz="900" b="1" i="0" u="none" strike="noStrike" cap="none" normalizeH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Uploaded By : </a:t>
            </a:r>
            <a:endParaRPr lang="en-US" altLang="en-US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6228842" y="1316216"/>
            <a:ext cx="1005403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altLang="en-US" sz="900" b="1" i="0" u="none" strike="noStrike" cap="none" normalizeH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Uploaded On : </a:t>
            </a:r>
            <a:endParaRPr lang="en-US" altLang="en-US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8523405" y="1316216"/>
            <a:ext cx="1191352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altLang="en-US" sz="900" b="1" dirty="0" smtClean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Transaction Date</a:t>
            </a:r>
            <a:r>
              <a:rPr kumimoji="0" lang="en-US" altLang="en-US" sz="900" b="1" i="0" u="none" strike="noStrike" cap="none" normalizeH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endParaRPr lang="en-US" altLang="en-US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190674" y="1316216"/>
            <a:ext cx="960519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900" dirty="0" smtClean="0">
                <a:ea typeface="Calibri" panose="020F0502020204030204" pitchFamily="34" charset="0"/>
                <a:cs typeface="Arial" panose="020B0604020202020204" pitchFamily="34" charset="0"/>
              </a:rPr>
              <a:t>Vishesh Nigam</a:t>
            </a:r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7134391" y="1316216"/>
            <a:ext cx="1274708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900" dirty="0" smtClean="0">
                <a:ea typeface="Calibri" panose="020F0502020204030204" pitchFamily="34" charset="0"/>
                <a:cs typeface="Arial" panose="020B0604020202020204" pitchFamily="34" charset="0"/>
              </a:rPr>
              <a:t>08-Jul-2016 13:50:15</a:t>
            </a:r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9616722" y="1307117"/>
            <a:ext cx="845103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900" dirty="0" smtClean="0">
                <a:ea typeface="Calibri" panose="020F0502020204030204" pitchFamily="34" charset="0"/>
                <a:cs typeface="Arial" panose="020B0604020202020204" pitchFamily="34" charset="0"/>
              </a:rPr>
              <a:t>31-Mar-2016</a:t>
            </a:r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800496" y="1119921"/>
            <a:ext cx="221941" cy="2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</a:t>
            </a:r>
            <a:endParaRPr lang="en-US" sz="1100" dirty="0"/>
          </a:p>
        </p:txBody>
      </p:sp>
      <p:sp>
        <p:nvSpPr>
          <p:cNvPr id="38" name="Rectangle 37"/>
          <p:cNvSpPr/>
          <p:nvPr/>
        </p:nvSpPr>
        <p:spPr>
          <a:xfrm>
            <a:off x="57304" y="1638482"/>
            <a:ext cx="4287968" cy="34592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48134" y="1725350"/>
            <a:ext cx="160172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altLang="en-US" sz="900" b="1" dirty="0" smtClean="0">
                <a:ea typeface="Calibri" panose="020F0502020204030204" pitchFamily="34" charset="0"/>
                <a:cs typeface="Arial" panose="020B0604020202020204" pitchFamily="34" charset="0"/>
              </a:rPr>
              <a:t>Open Unclaimed Income </a:t>
            </a:r>
            <a:r>
              <a:rPr kumimoji="0" lang="en-US" altLang="en-US" sz="9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altLang="en-US" b="1" dirty="0">
              <a:cs typeface="Arial" panose="020B0604020202020204" pitchFamily="34" charset="0"/>
            </a:endParaRP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4340343" y="4221447"/>
            <a:ext cx="3698448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altLang="en-US" sz="900" b="1" i="0" u="none" strike="noStrike" cap="none" normalizeH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Overwrite Previous Upload, If this file already uploaded before.</a:t>
            </a:r>
            <a:endParaRPr lang="en-US" altLang="en-US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191587" y="4220026"/>
            <a:ext cx="221941" cy="221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X</a:t>
            </a:r>
            <a:endParaRPr lang="en-US" sz="1100" dirty="0"/>
          </a:p>
        </p:txBody>
      </p:sp>
      <p:sp>
        <p:nvSpPr>
          <p:cNvPr id="45" name="Rounded Rectangle 44"/>
          <p:cNvSpPr/>
          <p:nvPr/>
        </p:nvSpPr>
        <p:spPr>
          <a:xfrm>
            <a:off x="6236891" y="4629792"/>
            <a:ext cx="1463040" cy="442377"/>
          </a:xfrm>
          <a:prstGeom prst="roundRect">
            <a:avLst>
              <a:gd name="adj" fmla="val 341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Validate Files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8041522" y="4629792"/>
            <a:ext cx="1463040" cy="442377"/>
          </a:xfrm>
          <a:prstGeom prst="roundRect">
            <a:avLst>
              <a:gd name="adj" fmla="val 341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Move to Staging (T1)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9846154" y="4629792"/>
            <a:ext cx="1463040" cy="442377"/>
          </a:xfrm>
          <a:prstGeom prst="roundRect">
            <a:avLst>
              <a:gd name="adj" fmla="val 341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Move to Unclaimed * T2/T3)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Isosceles Triangle 49"/>
          <p:cNvSpPr/>
          <p:nvPr/>
        </p:nvSpPr>
        <p:spPr>
          <a:xfrm rot="5400000">
            <a:off x="7721029" y="4726914"/>
            <a:ext cx="367788" cy="1775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4432260" y="4629792"/>
            <a:ext cx="1463040" cy="442377"/>
          </a:xfrm>
          <a:prstGeom prst="roundRect">
            <a:avLst>
              <a:gd name="adj" fmla="val 341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Upload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Isosceles Triangle 51"/>
          <p:cNvSpPr/>
          <p:nvPr/>
        </p:nvSpPr>
        <p:spPr>
          <a:xfrm rot="5400000">
            <a:off x="9521947" y="4737359"/>
            <a:ext cx="367788" cy="1775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193847" y="5201928"/>
            <a:ext cx="4429667" cy="204964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go Map Unclaimed Income and Expense section</a:t>
            </a:r>
            <a:endParaRPr lang="en-US" sz="1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Isosceles Triangle 55"/>
          <p:cNvSpPr/>
          <p:nvPr/>
        </p:nvSpPr>
        <p:spPr>
          <a:xfrm rot="5400000">
            <a:off x="5920111" y="4730600"/>
            <a:ext cx="367788" cy="1775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-7399" y="548985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-7399" y="588195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763706"/>
              </p:ext>
            </p:extLst>
          </p:nvPr>
        </p:nvGraphicFramePr>
        <p:xfrm>
          <a:off x="139263" y="1987848"/>
          <a:ext cx="4547601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951"/>
                <a:gridCol w="1475568"/>
                <a:gridCol w="1053567"/>
                <a:gridCol w="719092"/>
                <a:gridCol w="727423"/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HP Simplified" panose="020B0604020204020204" pitchFamily="34" charset="0"/>
                        </a:rPr>
                        <a:t>Date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P Simplified" panose="020B0604020204020204" pitchFamily="34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P Simplified" panose="020B0604020204020204" pitchFamily="34" charset="0"/>
                        </a:rPr>
                        <a:t>Chq / Ref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HP Simplified" panose="020B0604020204020204" pitchFamily="34" charset="0"/>
                        </a:rPr>
                        <a:t>Amount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Unclaimed</a:t>
                      </a:r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18/05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NEFT 971020308 VIVEK</a:t>
                      </a:r>
                    </a:p>
                    <a:p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SHARMA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NEFTINW-0041525369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10,000.00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5,000.00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17/05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IMPS FROM PHANI KRISH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REF 613818443058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7,000.00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7,000.00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fr-FR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17/05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GOVULA MADHURI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CHQ 762782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10,000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10,000.00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17/05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67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EC73E7C-7E23-45BA-9768-A2FE02B9C418}">
  <we:reference id="wa104380169" version="1.1.0.0" store="en-US" storeType="OMEX"/>
  <we:alternateReferences>
    <we:reference id="WA104380169" version="1.1.0.0" store="WA1043801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1029</Words>
  <Application>Microsoft Office PowerPoint</Application>
  <PresentationFormat>Widescreen</PresentationFormat>
  <Paragraphs>298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Copperplate Gothic Bold</vt:lpstr>
      <vt:lpstr>HP Simplified</vt:lpstr>
      <vt:lpstr>Times New Roman</vt:lpstr>
      <vt:lpstr>Office Theme</vt:lpstr>
      <vt:lpstr>PowerPoint Presentation</vt:lpstr>
      <vt:lpstr>Channel -1 From Bank Statement</vt:lpstr>
      <vt:lpstr>Channel -2 Maintenance Paid by Cash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Nigam, Vishesh</dc:creator>
  <cp:lastModifiedBy>Nigam, Vishesh</cp:lastModifiedBy>
  <cp:revision>112</cp:revision>
  <dcterms:created xsi:type="dcterms:W3CDTF">2016-07-04T17:09:57Z</dcterms:created>
  <dcterms:modified xsi:type="dcterms:W3CDTF">2016-07-10T15:46:09Z</dcterms:modified>
</cp:coreProperties>
</file>