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  <p:sldId id="265" r:id="rId9"/>
    <p:sldId id="270" r:id="rId10"/>
    <p:sldId id="271" r:id="rId11"/>
    <p:sldId id="272" r:id="rId12"/>
    <p:sldId id="273" r:id="rId13"/>
    <p:sldId id="275" r:id="rId14"/>
    <p:sldId id="279" r:id="rId15"/>
    <p:sldId id="278" r:id="rId16"/>
    <p:sldId id="281" r:id="rId17"/>
    <p:sldId id="283" r:id="rId18"/>
    <p:sldId id="282" r:id="rId19"/>
    <p:sldId id="285" r:id="rId20"/>
    <p:sldId id="286" r:id="rId21"/>
    <p:sldId id="28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4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6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57A3-4F5B-4622-8A12-A5DA632EF7ED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C6AA-65F8-4CE7-B3B9-28FC2D99926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53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57A3-4F5B-4622-8A12-A5DA632EF7ED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C6AA-65F8-4CE7-B3B9-28FC2D999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46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57A3-4F5B-4622-8A12-A5DA632EF7ED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C6AA-65F8-4CE7-B3B9-28FC2D999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06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57A3-4F5B-4622-8A12-A5DA632EF7ED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C6AA-65F8-4CE7-B3B9-28FC2D999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57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57A3-4F5B-4622-8A12-A5DA632EF7ED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C6AA-65F8-4CE7-B3B9-28FC2D99926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1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57A3-4F5B-4622-8A12-A5DA632EF7ED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C6AA-65F8-4CE7-B3B9-28FC2D999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12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57A3-4F5B-4622-8A12-A5DA632EF7ED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C6AA-65F8-4CE7-B3B9-28FC2D999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03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57A3-4F5B-4622-8A12-A5DA632EF7ED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C6AA-65F8-4CE7-B3B9-28FC2D999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80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57A3-4F5B-4622-8A12-A5DA632EF7ED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C6AA-65F8-4CE7-B3B9-28FC2D999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38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4A57A3-4F5B-4622-8A12-A5DA632EF7ED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8C6AA-65F8-4CE7-B3B9-28FC2D999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42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57A3-4F5B-4622-8A12-A5DA632EF7ED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C6AA-65F8-4CE7-B3B9-28FC2D999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5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4A57A3-4F5B-4622-8A12-A5DA632EF7ED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E8C6AA-65F8-4CE7-B3B9-28FC2D99926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7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A8E3-D5D2-4DEF-8955-7D62C16CD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8938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Grandview" panose="020B0502040204020203" pitchFamily="34" charset="0"/>
              </a:rPr>
              <a:t>Parallel Counting for the N-Queens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4F9F4-DFE1-4141-A681-4261132E3301}"/>
              </a:ext>
            </a:extLst>
          </p:cNvPr>
          <p:cNvSpPr txBox="1"/>
          <p:nvPr/>
        </p:nvSpPr>
        <p:spPr>
          <a:xfrm>
            <a:off x="-1" y="4543245"/>
            <a:ext cx="12192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Grandview" panose="020B0502040204020203" pitchFamily="34" charset="0"/>
              </a:rPr>
              <a:t>Ben Howard (1905021)</a:t>
            </a:r>
          </a:p>
          <a:p>
            <a:pPr algn="ctr"/>
            <a:endParaRPr lang="en-GB" sz="2000" dirty="0">
              <a:latin typeface="Grandview" panose="020B0502040204020203" pitchFamily="34" charset="0"/>
            </a:endParaRPr>
          </a:p>
          <a:p>
            <a:pPr algn="ctr"/>
            <a:r>
              <a:rPr lang="en-GB" sz="2000" dirty="0">
                <a:latin typeface="Grandview" panose="020B0502040204020203" pitchFamily="34" charset="0"/>
              </a:rPr>
              <a:t>Supervisor – Oliver </a:t>
            </a:r>
            <a:r>
              <a:rPr lang="en-GB" sz="2000" dirty="0" err="1">
                <a:latin typeface="Grandview" panose="020B0502040204020203" pitchFamily="34" charset="0"/>
              </a:rPr>
              <a:t>Kullmann</a:t>
            </a:r>
            <a:endParaRPr lang="en-GB" sz="2000" dirty="0">
              <a:latin typeface="Grandview" panose="020B0502040204020203" pitchFamily="34" charset="0"/>
            </a:endParaRPr>
          </a:p>
          <a:p>
            <a:pPr algn="ctr"/>
            <a:endParaRPr lang="en-GB" sz="2000" dirty="0">
              <a:latin typeface="Grandview" panose="020B0502040204020203" pitchFamily="34" charset="0"/>
            </a:endParaRPr>
          </a:p>
          <a:p>
            <a:pPr algn="ctr"/>
            <a:r>
              <a:rPr lang="en-GB" sz="2000" dirty="0">
                <a:latin typeface="Grandview" panose="020B0502040204020203" pitchFamily="34" charset="0"/>
              </a:rPr>
              <a:t>Presentation – 19/01/2022</a:t>
            </a:r>
          </a:p>
        </p:txBody>
      </p:sp>
    </p:spTree>
    <p:extLst>
      <p:ext uri="{BB962C8B-B14F-4D97-AF65-F5344CB8AC3E}">
        <p14:creationId xmlns:p14="http://schemas.microsoft.com/office/powerpoint/2010/main" val="264168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F26A-8A1D-4141-884A-2F56654A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00"/>
            <a:r>
              <a:rPr lang="en-GB" sz="4800" dirty="0">
                <a:latin typeface="Grandview" panose="020B0502040204020203" pitchFamily="34" charset="0"/>
              </a:rPr>
              <a:t>Aim 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8F92285-BA0C-4207-A31F-A670DC83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GB" sz="5400" dirty="0">
                <a:latin typeface="Grandview" panose="020B0502040204020203" pitchFamily="34" charset="0"/>
              </a:rPr>
              <a:t>Use the speed and accuracy data collected to improve and redesign</a:t>
            </a:r>
            <a:br>
              <a:rPr lang="en-GB" sz="5400" dirty="0">
                <a:latin typeface="Grandview" panose="020B0502040204020203" pitchFamily="34" charset="0"/>
              </a:rPr>
            </a:br>
            <a:r>
              <a:rPr lang="en-GB" sz="5400" dirty="0">
                <a:latin typeface="Grandview" panose="020B0502040204020203" pitchFamily="34" charset="0"/>
              </a:rPr>
              <a:t>the algorithm.</a:t>
            </a:r>
            <a:br>
              <a:rPr lang="en-GB" sz="4800" dirty="0">
                <a:effectLst/>
              </a:rPr>
            </a:br>
            <a:endParaRPr lang="en-GB" sz="4800" dirty="0">
              <a:effectLst/>
            </a:endParaRPr>
          </a:p>
          <a:p>
            <a:br>
              <a:rPr lang="en-GB" sz="4800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en-GB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4AC56-6B9D-4AF3-A45C-87975E5DB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82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F26A-8A1D-4141-884A-2F56654A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00"/>
            <a:r>
              <a:rPr lang="en-GB" sz="4800" dirty="0">
                <a:latin typeface="Grandview" panose="020B0502040204020203" pitchFamily="34" charset="0"/>
              </a:rPr>
              <a:t>Aim 4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8F92285-BA0C-4207-A31F-A670DC83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latin typeface="Grandview" panose="020B0502040204020203" pitchFamily="34" charset="0"/>
              </a:rPr>
              <a:t>Summarise my findings and compare the various algorithms implemented.</a:t>
            </a:r>
            <a:endParaRPr lang="en-GB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4AC56-6B9D-4AF3-A45C-87975E5DB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57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F26A-8A1D-4141-884A-2F56654A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00"/>
            <a:r>
              <a:rPr lang="en-GB" sz="4800" dirty="0">
                <a:latin typeface="Grandview" panose="020B0502040204020203" pitchFamily="34" charset="0"/>
              </a:rPr>
              <a:t>Aim 5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8F92285-BA0C-4207-A31F-A670DC83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latin typeface="Grandview" panose="020B0502040204020203" pitchFamily="34" charset="0"/>
              </a:rPr>
              <a:t>To correctly calculate the highest value of n I can sensibly achieve</a:t>
            </a:r>
            <a:endParaRPr lang="en-GB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4AC56-6B9D-4AF3-A45C-87975E5DB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21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732A-1343-4EC4-B8D0-E2C6F1E5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andview" panose="020B0502040204020203" pitchFamily="34" charset="0"/>
              </a:rPr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18BE-ED36-4BB3-B9DE-4F005FCE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The N-Queens Problem  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The Goal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solidFill>
                  <a:schemeClr val="accent1"/>
                </a:solidFill>
                <a:latin typeface="Grandview" panose="020B0502040204020203" pitchFamily="34" charset="0"/>
              </a:rPr>
              <a:t>Serial Results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Starting Parallel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In Conclusion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endParaRPr lang="en-GB" dirty="0"/>
          </a:p>
          <a:p>
            <a:pPr marL="8890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54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2749-A710-4CE3-9D28-9F3C0148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A0988-46AD-47B9-8D02-5B54211D8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45A87-BBAE-4611-B256-528A984F0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err="1"/>
              <a:t>checkSquare</a:t>
            </a:r>
            <a:r>
              <a:rPr lang="en-GB" dirty="0"/>
              <a:t>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A77B2-D1BA-4820-982A-068FDA94C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04" y="792480"/>
            <a:ext cx="764356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2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F26A-8A1D-4141-884A-2F56654A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00"/>
            <a:r>
              <a:rPr lang="en-GB" sz="4800" dirty="0">
                <a:latin typeface="Grandview" panose="020B0502040204020203" pitchFamily="34" charset="0"/>
              </a:rPr>
              <a:t>Java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4AC56-6B9D-4AF3-A45C-87975E5DB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err="1"/>
              <a:t>navigateBoard</a:t>
            </a:r>
            <a:r>
              <a:rPr lang="en-GB" dirty="0"/>
              <a:t>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7AFFCE-F699-4F76-981C-F3979DB59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B37FD8-CE6B-484C-A89F-484761DD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69" y="637533"/>
            <a:ext cx="7502901" cy="544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23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ED16-0F18-4A61-B884-36282A44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to run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ED394B-B191-436A-9920-792A5DE57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5800" y="1350963"/>
            <a:ext cx="4562475" cy="40195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84F2E-8BCF-4CB6-ABB4-73E74B6A0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24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732A-1343-4EC4-B8D0-E2C6F1E5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andview" panose="020B0502040204020203" pitchFamily="34" charset="0"/>
              </a:rPr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18BE-ED36-4BB3-B9DE-4F005FCE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The N-Queens Problem  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The Goal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Serial Results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solidFill>
                  <a:schemeClr val="accent1"/>
                </a:solidFill>
                <a:latin typeface="Grandview" panose="020B0502040204020203" pitchFamily="34" charset="0"/>
              </a:rPr>
              <a:t>Starting Parallel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In Conclusion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endParaRPr lang="en-GB" dirty="0"/>
          </a:p>
          <a:p>
            <a:pPr marL="8890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280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D62BAF-FA5A-466A-969B-4002A796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to Parallel </a:t>
            </a:r>
          </a:p>
        </p:txBody>
      </p:sp>
      <p:pic>
        <p:nvPicPr>
          <p:cNvPr id="25" name="Content Placeholder 24" descr="Square&#10;&#10;Description automatically generated with medium confidence">
            <a:extLst>
              <a:ext uri="{FF2B5EF4-FFF2-40B4-BE49-F238E27FC236}">
                <a16:creationId xmlns:a16="http://schemas.microsoft.com/office/drawing/2014/main" id="{F7F9CF7C-C9DF-47E2-9C5E-2B37FF3F3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" y="1737360"/>
            <a:ext cx="4022725" cy="4022725"/>
          </a:xfrm>
        </p:spPr>
      </p:pic>
      <p:pic>
        <p:nvPicPr>
          <p:cNvPr id="27" name="Picture 26" descr="A picture containing square&#10;&#10;Description automatically generated">
            <a:extLst>
              <a:ext uri="{FF2B5EF4-FFF2-40B4-BE49-F238E27FC236}">
                <a16:creationId xmlns:a16="http://schemas.microsoft.com/office/drawing/2014/main" id="{CE7A3549-2B62-4DD1-919B-F6DDCCF69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57" y="1737360"/>
            <a:ext cx="4022726" cy="402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42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57CE-FD4B-4B48-9304-8CB9620E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</a:t>
            </a:r>
          </a:p>
        </p:txBody>
      </p:sp>
      <p:pic>
        <p:nvPicPr>
          <p:cNvPr id="1026" name="Picture 2" descr="Two types of memory architecture in parallel computing [48] | Download  Scientific Diagram">
            <a:extLst>
              <a:ext uri="{FF2B5EF4-FFF2-40B4-BE49-F238E27FC236}">
                <a16:creationId xmlns:a16="http://schemas.microsoft.com/office/drawing/2014/main" id="{DBE86568-765B-4194-9311-3C84383808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2747963"/>
            <a:ext cx="80962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19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732A-1343-4EC4-B8D0-E2C6F1E5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andview" panose="020B0502040204020203" pitchFamily="34" charset="0"/>
              </a:rPr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18BE-ED36-4BB3-B9DE-4F005FCE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The N-Queens Problem  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The Goal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Serial Results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Starting Parallel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In Conclusion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endParaRPr lang="en-GB" dirty="0"/>
          </a:p>
          <a:p>
            <a:pPr marL="8890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703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732A-1343-4EC4-B8D0-E2C6F1E5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andview" panose="020B0502040204020203" pitchFamily="34" charset="0"/>
              </a:rPr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18BE-ED36-4BB3-B9DE-4F005FCE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The N-Queens Problem  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The Goal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Serial Results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Starting Parallel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solidFill>
                  <a:schemeClr val="accent1"/>
                </a:solidFill>
                <a:latin typeface="Grandview" panose="020B0502040204020203" pitchFamily="34" charset="0"/>
              </a:rPr>
              <a:t>In Conclusion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endParaRPr lang="en-GB" dirty="0"/>
          </a:p>
          <a:p>
            <a:pPr marL="8890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8649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BA85F-6869-4B75-9474-3A19B0CC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FFFF"/>
                </a:solidFill>
              </a:rPr>
              <a:t>A 27x27 board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668CE3-AEF3-4B10-B277-2788B8837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234,907,967,154,122,000 total solutions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shoji&#10;&#10;Description automatically generated">
            <a:extLst>
              <a:ext uri="{FF2B5EF4-FFF2-40B4-BE49-F238E27FC236}">
                <a16:creationId xmlns:a16="http://schemas.microsoft.com/office/drawing/2014/main" id="{90913285-ADC5-436B-B396-00C42A8789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" r="1"/>
          <a:stretch/>
        </p:blipFill>
        <p:spPr>
          <a:xfrm>
            <a:off x="5345148" y="640080"/>
            <a:ext cx="559182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8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732A-1343-4EC4-B8D0-E2C6F1E5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andview" panose="020B0502040204020203" pitchFamily="34" charset="0"/>
              </a:rPr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18BE-ED36-4BB3-B9DE-4F005FCE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solidFill>
                  <a:schemeClr val="accent1"/>
                </a:solidFill>
                <a:latin typeface="Grandview" panose="020B0502040204020203" pitchFamily="34" charset="0"/>
              </a:rPr>
              <a:t>The N-Queens Problem  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The Goal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Serial Results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Starting Parallel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In Conclusion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endParaRPr lang="en-GB" dirty="0"/>
          </a:p>
          <a:p>
            <a:pPr marL="8890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0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D63C-0C86-4EC0-94D4-0EABFC32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Eight Queens Puzzle </a:t>
            </a:r>
          </a:p>
        </p:txBody>
      </p:sp>
      <p:pic>
        <p:nvPicPr>
          <p:cNvPr id="3" name="Picture 2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2D3D0B8A-85D7-46F1-A04E-A7E0DB2CA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798" y="2016565"/>
            <a:ext cx="3794599" cy="3794599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C365EE75-7037-48A3-992D-27A71608D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03" y="2016565"/>
            <a:ext cx="3794599" cy="37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4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40A6-92DC-45A9-9B85-3219B7B8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Evolution into N-Queens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D6F91A-B1D7-447F-A225-E2E277245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56" y="1858779"/>
            <a:ext cx="3054729" cy="4227999"/>
          </a:xfrm>
          <a:prstGeom prst="rect">
            <a:avLst/>
          </a:prstGeom>
        </p:spPr>
      </p:pic>
      <p:pic>
        <p:nvPicPr>
          <p:cNvPr id="7" name="Picture 6" descr="A picture containing crossword puzzle, yellow, orange, black&#10;&#10;Description automatically generated">
            <a:extLst>
              <a:ext uri="{FF2B5EF4-FFF2-40B4-BE49-F238E27FC236}">
                <a16:creationId xmlns:a16="http://schemas.microsoft.com/office/drawing/2014/main" id="{7F1E4D64-42E2-40B5-A6A9-293D609B2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539" y="2623278"/>
            <a:ext cx="5832715" cy="25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3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6A4F-3784-44AC-A0A5-4F9FB29F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Backtracking Solution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8C92F2-F1C6-4A2F-942E-6519E6420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FEE06D-7291-44DB-AA1E-333E0E7B30C9}"/>
              </a:ext>
            </a:extLst>
          </p:cNvPr>
          <p:cNvSpPr/>
          <p:nvPr/>
        </p:nvSpPr>
        <p:spPr>
          <a:xfrm>
            <a:off x="6408615" y="1563077"/>
            <a:ext cx="5001847" cy="382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BE5C62D5-EF6D-472F-90BA-19F6936D7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944" y="400207"/>
            <a:ext cx="3663623" cy="572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5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732A-1343-4EC4-B8D0-E2C6F1E5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andview" panose="020B0502040204020203" pitchFamily="34" charset="0"/>
              </a:rPr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18BE-ED36-4BB3-B9DE-4F005FCE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The N-Queens Problem  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solidFill>
                  <a:schemeClr val="accent1"/>
                </a:solidFill>
                <a:latin typeface="Grandview" panose="020B0502040204020203" pitchFamily="34" charset="0"/>
              </a:rPr>
              <a:t>The Goal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Serial Results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Starting Parallel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r>
              <a:rPr lang="en-GB" sz="3200" dirty="0">
                <a:latin typeface="Grandview" panose="020B0502040204020203" pitchFamily="34" charset="0"/>
              </a:rPr>
              <a:t>In Conclusion</a:t>
            </a:r>
          </a:p>
          <a:p>
            <a:pPr marL="360363" indent="-271463">
              <a:buFont typeface="Calibri" panose="020F0502020204030204" pitchFamily="34" charset="0"/>
              <a:buChar char="▪"/>
            </a:pPr>
            <a:endParaRPr lang="en-GB" dirty="0"/>
          </a:p>
          <a:p>
            <a:pPr marL="8890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039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F26A-8A1D-4141-884A-2F56654A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00"/>
            <a:r>
              <a:rPr lang="en-GB" sz="4800" dirty="0">
                <a:latin typeface="Grandview" panose="020B0502040204020203" pitchFamily="34" charset="0"/>
              </a:rPr>
              <a:t>Aim 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8F92285-BA0C-4207-A31F-A670DC83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latin typeface="Grandview" panose="020B0502040204020203" pitchFamily="34" charset="0"/>
              </a:rPr>
              <a:t>To implement a parallel N-Queens algorithm on a HPC.</a:t>
            </a:r>
            <a:endParaRPr lang="en-GB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4AC56-6B9D-4AF3-A45C-87975E5DB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82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F26A-8A1D-4141-884A-2F56654A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00"/>
            <a:r>
              <a:rPr lang="en-GB" sz="4800" dirty="0">
                <a:latin typeface="Grandview" panose="020B0502040204020203" pitchFamily="34" charset="0"/>
              </a:rPr>
              <a:t>Aim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8F92285-BA0C-4207-A31F-A670DC83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latin typeface="Grandview" panose="020B0502040204020203" pitchFamily="34" charset="0"/>
              </a:rPr>
              <a:t>To measure and collect the speed and accuracy of the algorithm.</a:t>
            </a:r>
            <a:endParaRPr lang="en-GB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4AC56-6B9D-4AF3-A45C-87975E5DB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2344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D8CDBA"/>
      </a:lt1>
      <a:dk2>
        <a:srgbClr val="637052"/>
      </a:dk2>
      <a:lt2>
        <a:srgbClr val="CCDDEA"/>
      </a:lt2>
      <a:accent1>
        <a:srgbClr val="8D4220"/>
      </a:accent1>
      <a:accent2>
        <a:srgbClr val="64403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190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Grandview</vt:lpstr>
      <vt:lpstr>Lato</vt:lpstr>
      <vt:lpstr>Retrospect</vt:lpstr>
      <vt:lpstr>Parallel Counting for the N-Queens Problem</vt:lpstr>
      <vt:lpstr>Contents </vt:lpstr>
      <vt:lpstr>Contents </vt:lpstr>
      <vt:lpstr>Eight Queens Puzzle </vt:lpstr>
      <vt:lpstr>Evolution into N-Queens</vt:lpstr>
      <vt:lpstr>Backtracking Solution</vt:lpstr>
      <vt:lpstr>Contents </vt:lpstr>
      <vt:lpstr>Aim 1</vt:lpstr>
      <vt:lpstr>Aim 2</vt:lpstr>
      <vt:lpstr>Aim 3</vt:lpstr>
      <vt:lpstr>Aim 4</vt:lpstr>
      <vt:lpstr>Aim 5</vt:lpstr>
      <vt:lpstr>Contents </vt:lpstr>
      <vt:lpstr>C++</vt:lpstr>
      <vt:lpstr>Java</vt:lpstr>
      <vt:lpstr>Time to run</vt:lpstr>
      <vt:lpstr>Contents </vt:lpstr>
      <vt:lpstr>Converting to Parallel </vt:lpstr>
      <vt:lpstr>Memory </vt:lpstr>
      <vt:lpstr>Contents </vt:lpstr>
      <vt:lpstr>A 27x27 board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Counting for the N-Queens Problem</dc:title>
  <dc:creator>Ben Howard</dc:creator>
  <cp:lastModifiedBy>Ben Howard</cp:lastModifiedBy>
  <cp:revision>8</cp:revision>
  <dcterms:created xsi:type="dcterms:W3CDTF">2022-01-15T16:14:53Z</dcterms:created>
  <dcterms:modified xsi:type="dcterms:W3CDTF">2022-02-15T08:50:41Z</dcterms:modified>
</cp:coreProperties>
</file>