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notesMasterIdLst>
    <p:notesMasterId r:id="rId36"/>
  </p:notesMasterIdLst>
  <p:sldIdLst>
    <p:sldId id="256" r:id="rId2"/>
    <p:sldId id="257" r:id="rId3"/>
    <p:sldId id="258" r:id="rId4"/>
    <p:sldId id="259" r:id="rId5"/>
    <p:sldId id="260" r:id="rId6"/>
    <p:sldId id="278" r:id="rId7"/>
    <p:sldId id="261" r:id="rId8"/>
    <p:sldId id="279" r:id="rId9"/>
    <p:sldId id="262" r:id="rId10"/>
    <p:sldId id="280" r:id="rId11"/>
    <p:sldId id="263" r:id="rId12"/>
    <p:sldId id="281" r:id="rId13"/>
    <p:sldId id="264" r:id="rId14"/>
    <p:sldId id="282" r:id="rId15"/>
    <p:sldId id="265" r:id="rId16"/>
    <p:sldId id="283" r:id="rId17"/>
    <p:sldId id="266" r:id="rId18"/>
    <p:sldId id="284" r:id="rId19"/>
    <p:sldId id="272" r:id="rId20"/>
    <p:sldId id="271" r:id="rId21"/>
    <p:sldId id="275" r:id="rId22"/>
    <p:sldId id="285" r:id="rId23"/>
    <p:sldId id="273" r:id="rId24"/>
    <p:sldId id="274" r:id="rId25"/>
    <p:sldId id="276" r:id="rId26"/>
    <p:sldId id="286" r:id="rId27"/>
    <p:sldId id="288" r:id="rId28"/>
    <p:sldId id="287" r:id="rId29"/>
    <p:sldId id="289" r:id="rId30"/>
    <p:sldId id="267" r:id="rId31"/>
    <p:sldId id="268" r:id="rId32"/>
    <p:sldId id="269" r:id="rId33"/>
    <p:sldId id="270" r:id="rId34"/>
    <p:sldId id="27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473" autoAdjust="0"/>
  </p:normalViewPr>
  <p:slideViewPr>
    <p:cSldViewPr snapToGrid="0">
      <p:cViewPr>
        <p:scale>
          <a:sx n="73" d="100"/>
          <a:sy n="73"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FA119-ABAD-4707-910B-EA13D4F7367A}" type="datetimeFigureOut">
              <a:rPr lang="en-IN" smtClean="0"/>
              <a:t>04-12-2020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2754B-38F3-47B5-9FC0-912EBA26EAA9}" type="slidenum">
              <a:rPr lang="en-IN" smtClean="0"/>
              <a:t>‹#›</a:t>
            </a:fld>
            <a:endParaRPr lang="en-IN"/>
          </a:p>
        </p:txBody>
      </p:sp>
    </p:spTree>
    <p:extLst>
      <p:ext uri="{BB962C8B-B14F-4D97-AF65-F5344CB8AC3E}">
        <p14:creationId xmlns:p14="http://schemas.microsoft.com/office/powerpoint/2010/main" val="4091649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A82754B-38F3-47B5-9FC0-912EBA26EAA9}" type="slidenum">
              <a:rPr lang="en-IN" smtClean="0"/>
              <a:t>4</a:t>
            </a:fld>
            <a:endParaRPr lang="en-IN"/>
          </a:p>
        </p:txBody>
      </p:sp>
    </p:spTree>
    <p:extLst>
      <p:ext uri="{BB962C8B-B14F-4D97-AF65-F5344CB8AC3E}">
        <p14:creationId xmlns:p14="http://schemas.microsoft.com/office/powerpoint/2010/main" val="136884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itself a detailed literature review, but it gave me the direction to start off with my implementation. She analyses previous work done on emotion recognition and applies classical music knowledge to conclude the relationship between musical  features and raga emotions. She concludes that: Thayer’s valence-arousal emotional model, Tonality,</a:t>
            </a:r>
            <a:r>
              <a:rPr lang="en-US" baseline="0" dirty="0" smtClean="0"/>
              <a:t> </a:t>
            </a:r>
            <a:r>
              <a:rPr lang="en-US" baseline="0" dirty="0" err="1" smtClean="0"/>
              <a:t>Ryhthm</a:t>
            </a:r>
            <a:r>
              <a:rPr lang="en-US" baseline="0" dirty="0" smtClean="0"/>
              <a:t>, Tempo…also identifies low-level features that can be used to identify a raga </a:t>
            </a:r>
            <a:r>
              <a:rPr lang="en-US" baseline="0" dirty="0" err="1" smtClean="0"/>
              <a:t>wrt</a:t>
            </a:r>
            <a:r>
              <a:rPr lang="en-US" baseline="0" dirty="0" smtClean="0"/>
              <a:t> emotions.</a:t>
            </a:r>
            <a:endParaRPr lang="en-IN" dirty="0"/>
          </a:p>
        </p:txBody>
      </p:sp>
      <p:sp>
        <p:nvSpPr>
          <p:cNvPr id="4" name="Slide Number Placeholder 3"/>
          <p:cNvSpPr>
            <a:spLocks noGrp="1"/>
          </p:cNvSpPr>
          <p:nvPr>
            <p:ph type="sldNum" sz="quarter" idx="10"/>
          </p:nvPr>
        </p:nvSpPr>
        <p:spPr/>
        <p:txBody>
          <a:bodyPr/>
          <a:lstStyle/>
          <a:p>
            <a:fld id="{9A82754B-38F3-47B5-9FC0-912EBA26EAA9}" type="slidenum">
              <a:rPr lang="en-IN" smtClean="0"/>
              <a:t>5</a:t>
            </a:fld>
            <a:endParaRPr lang="en-IN"/>
          </a:p>
        </p:txBody>
      </p:sp>
    </p:spTree>
    <p:extLst>
      <p:ext uri="{BB962C8B-B14F-4D97-AF65-F5344CB8AC3E}">
        <p14:creationId xmlns:p14="http://schemas.microsoft.com/office/powerpoint/2010/main" val="241121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paper, I primarily focused on the emotional models section. It</a:t>
            </a:r>
            <a:r>
              <a:rPr lang="en-US" baseline="0" dirty="0" smtClean="0"/>
              <a:t> was discussed that 2 types of models:</a:t>
            </a:r>
            <a:endParaRPr lang="en-IN" dirty="0"/>
          </a:p>
        </p:txBody>
      </p:sp>
      <p:sp>
        <p:nvSpPr>
          <p:cNvPr id="4" name="Slide Number Placeholder 3"/>
          <p:cNvSpPr>
            <a:spLocks noGrp="1"/>
          </p:cNvSpPr>
          <p:nvPr>
            <p:ph type="sldNum" sz="quarter" idx="10"/>
          </p:nvPr>
        </p:nvSpPr>
        <p:spPr/>
        <p:txBody>
          <a:bodyPr/>
          <a:lstStyle/>
          <a:p>
            <a:fld id="{9A82754B-38F3-47B5-9FC0-912EBA26EAA9}" type="slidenum">
              <a:rPr lang="en-IN" smtClean="0"/>
              <a:t>7</a:t>
            </a:fld>
            <a:endParaRPr lang="en-IN"/>
          </a:p>
        </p:txBody>
      </p:sp>
    </p:spTree>
    <p:extLst>
      <p:ext uri="{BB962C8B-B14F-4D97-AF65-F5344CB8AC3E}">
        <p14:creationId xmlns:p14="http://schemas.microsoft.com/office/powerpoint/2010/main" val="919945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ACCURACY???</a:t>
            </a:r>
            <a:endParaRPr lang="en-IN" dirty="0"/>
          </a:p>
        </p:txBody>
      </p:sp>
      <p:sp>
        <p:nvSpPr>
          <p:cNvPr id="4" name="Slide Number Placeholder 3"/>
          <p:cNvSpPr>
            <a:spLocks noGrp="1"/>
          </p:cNvSpPr>
          <p:nvPr>
            <p:ph type="sldNum" sz="quarter" idx="10"/>
          </p:nvPr>
        </p:nvSpPr>
        <p:spPr/>
        <p:txBody>
          <a:bodyPr/>
          <a:lstStyle/>
          <a:p>
            <a:fld id="{9A82754B-38F3-47B5-9FC0-912EBA26EAA9}" type="slidenum">
              <a:rPr lang="en-IN" smtClean="0"/>
              <a:t>9</a:t>
            </a:fld>
            <a:endParaRPr lang="en-IN"/>
          </a:p>
        </p:txBody>
      </p:sp>
    </p:spTree>
    <p:extLst>
      <p:ext uri="{BB962C8B-B14F-4D97-AF65-F5344CB8AC3E}">
        <p14:creationId xmlns:p14="http://schemas.microsoft.com/office/powerpoint/2010/main" val="3002777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ACCURACY???</a:t>
            </a:r>
            <a:endParaRPr lang="en-IN" dirty="0"/>
          </a:p>
        </p:txBody>
      </p:sp>
      <p:sp>
        <p:nvSpPr>
          <p:cNvPr id="4" name="Slide Number Placeholder 3"/>
          <p:cNvSpPr>
            <a:spLocks noGrp="1"/>
          </p:cNvSpPr>
          <p:nvPr>
            <p:ph type="sldNum" sz="quarter" idx="10"/>
          </p:nvPr>
        </p:nvSpPr>
        <p:spPr/>
        <p:txBody>
          <a:bodyPr/>
          <a:lstStyle/>
          <a:p>
            <a:fld id="{9A82754B-38F3-47B5-9FC0-912EBA26EAA9}" type="slidenum">
              <a:rPr lang="en-IN" smtClean="0"/>
              <a:t>12</a:t>
            </a:fld>
            <a:endParaRPr lang="en-IN"/>
          </a:p>
        </p:txBody>
      </p:sp>
    </p:spTree>
    <p:extLst>
      <p:ext uri="{BB962C8B-B14F-4D97-AF65-F5344CB8AC3E}">
        <p14:creationId xmlns:p14="http://schemas.microsoft.com/office/powerpoint/2010/main" val="3466470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3A1AE7-D5EE-4472-A6BC-A073FA88AF6F}" type="datetime1">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57250F-CEB8-4D80-8052-5D9A40F45BB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4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66152F-FC30-481C-AA23-B07A914BABD9}" type="datetime1">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57250F-CEB8-4D80-8052-5D9A40F45BB5}" type="slidenum">
              <a:rPr lang="en-IN" smtClean="0"/>
              <a:t>‹#›</a:t>
            </a:fld>
            <a:endParaRPr lang="en-IN"/>
          </a:p>
        </p:txBody>
      </p:sp>
    </p:spTree>
    <p:extLst>
      <p:ext uri="{BB962C8B-B14F-4D97-AF65-F5344CB8AC3E}">
        <p14:creationId xmlns:p14="http://schemas.microsoft.com/office/powerpoint/2010/main" val="2753364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C5112-31A2-4C03-A4A8-96D501AE9860}" type="datetime1">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57250F-CEB8-4D80-8052-5D9A40F45BB5}" type="slidenum">
              <a:rPr lang="en-IN" smtClean="0"/>
              <a:t>‹#›</a:t>
            </a:fld>
            <a:endParaRPr lang="en-IN"/>
          </a:p>
        </p:txBody>
      </p:sp>
    </p:spTree>
    <p:extLst>
      <p:ext uri="{BB962C8B-B14F-4D97-AF65-F5344CB8AC3E}">
        <p14:creationId xmlns:p14="http://schemas.microsoft.com/office/powerpoint/2010/main" val="395560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72DDF5-1B6D-496E-8595-36C356D0FBB9}" type="datetime1">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57250F-CEB8-4D80-8052-5D9A40F45BB5}" type="slidenum">
              <a:rPr lang="en-IN" smtClean="0"/>
              <a:t>‹#›</a:t>
            </a:fld>
            <a:endParaRPr lang="en-IN"/>
          </a:p>
        </p:txBody>
      </p:sp>
    </p:spTree>
    <p:extLst>
      <p:ext uri="{BB962C8B-B14F-4D97-AF65-F5344CB8AC3E}">
        <p14:creationId xmlns:p14="http://schemas.microsoft.com/office/powerpoint/2010/main" val="3290820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8F0ABB-A042-429B-8C70-6A52A2AC9358}" type="datetime1">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57250F-CEB8-4D80-8052-5D9A40F45BB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245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BBA41C-B643-49E0-9C24-1CC8DD6D5C8B}" type="datetime1">
              <a:rPr lang="en-IN" smtClean="0"/>
              <a:t>04-12-2020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57250F-CEB8-4D80-8052-5D9A40F45BB5}" type="slidenum">
              <a:rPr lang="en-IN" smtClean="0"/>
              <a:t>‹#›</a:t>
            </a:fld>
            <a:endParaRPr lang="en-IN"/>
          </a:p>
        </p:txBody>
      </p:sp>
    </p:spTree>
    <p:extLst>
      <p:ext uri="{BB962C8B-B14F-4D97-AF65-F5344CB8AC3E}">
        <p14:creationId xmlns:p14="http://schemas.microsoft.com/office/powerpoint/2010/main" val="1413835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3B1654-7D51-41F2-AED7-00A9C7B38BE4}" type="datetime1">
              <a:rPr lang="en-IN" smtClean="0"/>
              <a:t>04-12-2020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57250F-CEB8-4D80-8052-5D9A40F45BB5}" type="slidenum">
              <a:rPr lang="en-IN" smtClean="0"/>
              <a:t>‹#›</a:t>
            </a:fld>
            <a:endParaRPr lang="en-IN"/>
          </a:p>
        </p:txBody>
      </p:sp>
    </p:spTree>
    <p:extLst>
      <p:ext uri="{BB962C8B-B14F-4D97-AF65-F5344CB8AC3E}">
        <p14:creationId xmlns:p14="http://schemas.microsoft.com/office/powerpoint/2010/main" val="209011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D72D53-0D3A-46F6-8E2F-ED60A9AD3B32}" type="datetime1">
              <a:rPr lang="en-IN" smtClean="0"/>
              <a:t>04-12-2020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57250F-CEB8-4D80-8052-5D9A40F45BB5}" type="slidenum">
              <a:rPr lang="en-IN" smtClean="0"/>
              <a:t>‹#›</a:t>
            </a:fld>
            <a:endParaRPr lang="en-IN"/>
          </a:p>
        </p:txBody>
      </p:sp>
    </p:spTree>
    <p:extLst>
      <p:ext uri="{BB962C8B-B14F-4D97-AF65-F5344CB8AC3E}">
        <p14:creationId xmlns:p14="http://schemas.microsoft.com/office/powerpoint/2010/main" val="267735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270999-EE38-45F5-9925-0EE82DD96C68}" type="datetime1">
              <a:rPr lang="en-IN" smtClean="0"/>
              <a:t>04-12-2020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C57250F-CEB8-4D80-8052-5D9A40F45BB5}" type="slidenum">
              <a:rPr lang="en-IN" smtClean="0"/>
              <a:t>‹#›</a:t>
            </a:fld>
            <a:endParaRPr lang="en-IN"/>
          </a:p>
        </p:txBody>
      </p:sp>
    </p:spTree>
    <p:extLst>
      <p:ext uri="{BB962C8B-B14F-4D97-AF65-F5344CB8AC3E}">
        <p14:creationId xmlns:p14="http://schemas.microsoft.com/office/powerpoint/2010/main" val="119607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032CE9-9683-4D01-BD05-29C9AFCCEA6D}" type="datetime1">
              <a:rPr lang="en-IN" smtClean="0"/>
              <a:t>04-12-2020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57250F-CEB8-4D80-8052-5D9A40F45BB5}" type="slidenum">
              <a:rPr lang="en-IN" smtClean="0"/>
              <a:t>‹#›</a:t>
            </a:fld>
            <a:endParaRPr lang="en-IN"/>
          </a:p>
        </p:txBody>
      </p:sp>
    </p:spTree>
    <p:extLst>
      <p:ext uri="{BB962C8B-B14F-4D97-AF65-F5344CB8AC3E}">
        <p14:creationId xmlns:p14="http://schemas.microsoft.com/office/powerpoint/2010/main" val="357791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901C99-D531-43DD-A05C-4815715A482A}" type="datetime1">
              <a:rPr lang="en-IN" smtClean="0"/>
              <a:t>04-12-2020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57250F-CEB8-4D80-8052-5D9A40F45BB5}" type="slidenum">
              <a:rPr lang="en-IN" smtClean="0"/>
              <a:t>‹#›</a:t>
            </a:fld>
            <a:endParaRPr lang="en-IN"/>
          </a:p>
        </p:txBody>
      </p:sp>
    </p:spTree>
    <p:extLst>
      <p:ext uri="{BB962C8B-B14F-4D97-AF65-F5344CB8AC3E}">
        <p14:creationId xmlns:p14="http://schemas.microsoft.com/office/powerpoint/2010/main" val="207722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2EF8D8-CE19-4A80-BE07-998740ED6D28}" type="datetime1">
              <a:rPr lang="en-IN" smtClean="0"/>
              <a:t>04-12-2020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57250F-CEB8-4D80-8052-5D9A40F45BB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716876"/>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b="1" dirty="0"/>
              <a:t>HINDUSTANI CLASSICAL MUSIC VISUALISATION USING FEATURE EXTRACTION AND EMOTION RECOGNITION</a:t>
            </a:r>
            <a:endParaRPr lang="en-IN" sz="4000" dirty="0"/>
          </a:p>
        </p:txBody>
      </p:sp>
      <p:sp>
        <p:nvSpPr>
          <p:cNvPr id="3" name="Subtitle 2"/>
          <p:cNvSpPr>
            <a:spLocks noGrp="1"/>
          </p:cNvSpPr>
          <p:nvPr>
            <p:ph type="subTitle" idx="1"/>
          </p:nvPr>
        </p:nvSpPr>
        <p:spPr/>
        <p:txBody>
          <a:bodyPr>
            <a:normAutofit fontScale="85000" lnSpcReduction="20000"/>
          </a:bodyPr>
          <a:lstStyle/>
          <a:p>
            <a:r>
              <a:rPr lang="en-US" dirty="0" smtClean="0"/>
              <a:t>SEMINAR PRESENTATION</a:t>
            </a:r>
            <a:endParaRPr lang="en-US" dirty="0" smtClean="0"/>
          </a:p>
          <a:p>
            <a:r>
              <a:rPr lang="en-US" dirty="0" smtClean="0"/>
              <a:t>Anusha Bhowmick [RA1811003010572</a:t>
            </a:r>
            <a:r>
              <a:rPr lang="en-US" dirty="0" smtClean="0"/>
              <a:t>]</a:t>
            </a:r>
          </a:p>
          <a:p>
            <a:r>
              <a:rPr lang="en-US" dirty="0" smtClean="0"/>
              <a:t>CSE-B2</a:t>
            </a:r>
            <a:endParaRPr lang="en-IN" dirty="0"/>
          </a:p>
        </p:txBody>
      </p:sp>
      <p:sp>
        <p:nvSpPr>
          <p:cNvPr id="4" name="Slide Number Placeholder 3"/>
          <p:cNvSpPr>
            <a:spLocks noGrp="1"/>
          </p:cNvSpPr>
          <p:nvPr>
            <p:ph type="sldNum" sz="quarter" idx="12"/>
          </p:nvPr>
        </p:nvSpPr>
        <p:spPr/>
        <p:txBody>
          <a:bodyPr/>
          <a:lstStyle/>
          <a:p>
            <a:fld id="{8C57250F-CEB8-4D80-8052-5D9A40F45BB5}" type="slidenum">
              <a:rPr lang="en-IN" smtClean="0"/>
              <a:t>1</a:t>
            </a:fld>
            <a:endParaRPr lang="en-IN" dirty="0"/>
          </a:p>
        </p:txBody>
      </p:sp>
    </p:spTree>
    <p:extLst>
      <p:ext uri="{BB962C8B-B14F-4D97-AF65-F5344CB8AC3E}">
        <p14:creationId xmlns:p14="http://schemas.microsoft.com/office/powerpoint/2010/main" val="785839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Pros</a:t>
            </a:r>
            <a:r>
              <a:rPr lang="en-IN" dirty="0"/>
              <a:t>:</a:t>
            </a:r>
          </a:p>
          <a:p>
            <a:pPr lvl="0">
              <a:buFont typeface="Wingdings" panose="05000000000000000000" pitchFamily="2" charset="2"/>
              <a:buChar char="§"/>
            </a:pPr>
            <a:r>
              <a:rPr lang="en-IN" dirty="0"/>
              <a:t>Paper explains in detail on features extracted</a:t>
            </a:r>
          </a:p>
          <a:p>
            <a:pPr lvl="0">
              <a:buFont typeface="Wingdings" panose="05000000000000000000" pitchFamily="2" charset="2"/>
              <a:buChar char="§"/>
            </a:pPr>
            <a:r>
              <a:rPr lang="en-IN" dirty="0"/>
              <a:t>Shows satisfactory results on all 4 ML models</a:t>
            </a:r>
          </a:p>
          <a:p>
            <a:pPr lvl="0">
              <a:buFont typeface="Wingdings" panose="05000000000000000000" pitchFamily="2" charset="2"/>
              <a:buChar char="§"/>
            </a:pPr>
            <a:r>
              <a:rPr lang="en-IN" dirty="0"/>
              <a:t>Applies feature augmentation for improvement of performance</a:t>
            </a:r>
          </a:p>
          <a:p>
            <a:r>
              <a:rPr lang="en-IN" dirty="0"/>
              <a:t>Cons:</a:t>
            </a:r>
          </a:p>
          <a:p>
            <a:pPr lvl="0">
              <a:buFont typeface="Wingdings" panose="05000000000000000000" pitchFamily="2" charset="2"/>
              <a:buChar char="§"/>
            </a:pPr>
            <a:r>
              <a:rPr lang="en-IN" dirty="0"/>
              <a:t>Applies to mostly instrumentals</a:t>
            </a:r>
          </a:p>
          <a:p>
            <a:pPr>
              <a:buFont typeface="Wingdings" panose="05000000000000000000" pitchFamily="2" charset="2"/>
              <a:buChar char="§"/>
            </a:pPr>
            <a:r>
              <a:rPr lang="en-IN" dirty="0"/>
              <a:t>Intended for multi-label annotation</a:t>
            </a:r>
          </a:p>
        </p:txBody>
      </p:sp>
      <p:sp>
        <p:nvSpPr>
          <p:cNvPr id="4" name="Title 1"/>
          <p:cNvSpPr>
            <a:spLocks noGrp="1"/>
          </p:cNvSpPr>
          <p:nvPr>
            <p:ph type="title"/>
          </p:nvPr>
        </p:nvSpPr>
        <p:spPr>
          <a:xfrm>
            <a:off x="1097280" y="286603"/>
            <a:ext cx="10058400" cy="1450757"/>
          </a:xfrm>
        </p:spPr>
        <p:txBody>
          <a:bodyPr/>
          <a:lstStyle/>
          <a:p>
            <a:r>
              <a:rPr lang="en-US" dirty="0" smtClean="0"/>
              <a:t>PROS &amp; CONS</a:t>
            </a:r>
            <a:endParaRPr lang="en-IN" dirty="0"/>
          </a:p>
        </p:txBody>
      </p:sp>
      <p:sp>
        <p:nvSpPr>
          <p:cNvPr id="2" name="Slide Number Placeholder 1"/>
          <p:cNvSpPr>
            <a:spLocks noGrp="1"/>
          </p:cNvSpPr>
          <p:nvPr>
            <p:ph type="sldNum" sz="quarter" idx="12"/>
          </p:nvPr>
        </p:nvSpPr>
        <p:spPr/>
        <p:txBody>
          <a:bodyPr/>
          <a:lstStyle/>
          <a:p>
            <a:fld id="{8C57250F-CEB8-4D80-8052-5D9A40F45BB5}" type="slidenum">
              <a:rPr lang="en-IN" smtClean="0"/>
              <a:t>10</a:t>
            </a:fld>
            <a:endParaRPr lang="en-IN"/>
          </a:p>
        </p:txBody>
      </p:sp>
    </p:spTree>
    <p:extLst>
      <p:ext uri="{BB962C8B-B14F-4D97-AF65-F5344CB8AC3E}">
        <p14:creationId xmlns:p14="http://schemas.microsoft.com/office/powerpoint/2010/main" val="349363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62449"/>
            <a:ext cx="10058400" cy="1450757"/>
          </a:xfrm>
        </p:spPr>
        <p:txBody>
          <a:bodyPr>
            <a:noAutofit/>
          </a:bodyPr>
          <a:lstStyle/>
          <a:p>
            <a:r>
              <a:rPr lang="en-IN" sz="2800" b="1" dirty="0"/>
              <a:t>Paper 4: D. Liu, L. Lu and H-J. </a:t>
            </a:r>
            <a:r>
              <a:rPr lang="en-IN" sz="2800" b="1" dirty="0" err="1"/>
              <a:t>Zang</a:t>
            </a:r>
            <a:r>
              <a:rPr lang="en-IN" sz="2800" b="1" dirty="0"/>
              <a:t>, “Automatic Mood Detection from Acoustic Music Data” </a:t>
            </a:r>
            <a:r>
              <a:rPr lang="en-IN" sz="2800" dirty="0"/>
              <a:t/>
            </a:r>
            <a:br>
              <a:rPr lang="en-IN" sz="2800" dirty="0"/>
            </a:br>
            <a:r>
              <a:rPr lang="en-IN" sz="2800" b="1" dirty="0"/>
              <a:t>Published in: ISMIR 2003</a:t>
            </a:r>
            <a:r>
              <a:rPr lang="en-IN" sz="2800" dirty="0"/>
              <a:t/>
            </a:r>
            <a:br>
              <a:rPr lang="en-IN" sz="2800" dirty="0"/>
            </a:br>
            <a:endParaRPr lang="en-IN" sz="2800" dirty="0"/>
          </a:p>
        </p:txBody>
      </p:sp>
      <p:sp>
        <p:nvSpPr>
          <p:cNvPr id="3" name="Content Placeholder 2"/>
          <p:cNvSpPr>
            <a:spLocks noGrp="1"/>
          </p:cNvSpPr>
          <p:nvPr>
            <p:ph idx="1"/>
          </p:nvPr>
        </p:nvSpPr>
        <p:spPr>
          <a:xfrm>
            <a:off x="1097280" y="1737360"/>
            <a:ext cx="10058400" cy="4023360"/>
          </a:xfrm>
        </p:spPr>
        <p:txBody>
          <a:bodyPr>
            <a:noAutofit/>
          </a:bodyPr>
          <a:lstStyle/>
          <a:p>
            <a:pPr>
              <a:buFont typeface="Wingdings" panose="05000000000000000000" pitchFamily="2" charset="2"/>
              <a:buChar char="§"/>
            </a:pPr>
            <a:r>
              <a:rPr lang="en-IN" sz="1800" dirty="0"/>
              <a:t>In [4], they present a mood recognition </a:t>
            </a:r>
            <a:r>
              <a:rPr lang="en-IN" sz="1800" dirty="0" smtClean="0"/>
              <a:t>system. They worked on a </a:t>
            </a:r>
            <a:r>
              <a:rPr lang="en-IN" sz="1800" dirty="0"/>
              <a:t>particular piece of Western classical </a:t>
            </a:r>
            <a:r>
              <a:rPr lang="en-IN" sz="1800" dirty="0" smtClean="0"/>
              <a:t>music. </a:t>
            </a:r>
          </a:p>
          <a:p>
            <a:pPr>
              <a:buFont typeface="Wingdings" panose="05000000000000000000" pitchFamily="2" charset="2"/>
              <a:buChar char="§"/>
            </a:pPr>
            <a:r>
              <a:rPr lang="en-IN" sz="1800" u="sng" dirty="0" smtClean="0"/>
              <a:t>For </a:t>
            </a:r>
            <a:r>
              <a:rPr lang="en-IN" sz="1800" u="sng" dirty="0"/>
              <a:t>timbre</a:t>
            </a:r>
            <a:r>
              <a:rPr lang="en-IN" sz="1800" dirty="0"/>
              <a:t>: the timbre of sound is determined primarily by the spectral information in different sub-bands. </a:t>
            </a:r>
          </a:p>
          <a:p>
            <a:pPr>
              <a:buFont typeface="Wingdings" panose="05000000000000000000" pitchFamily="2" charset="2"/>
              <a:buChar char="§"/>
            </a:pPr>
            <a:r>
              <a:rPr lang="en-IN" sz="1800" u="sng" dirty="0"/>
              <a:t>For intensity</a:t>
            </a:r>
            <a:r>
              <a:rPr lang="en-IN" sz="1800" dirty="0"/>
              <a:t>: Intensity is approximated by the signal’s root mean-square (RMS) level in decibels. </a:t>
            </a:r>
            <a:r>
              <a:rPr lang="en-IN" sz="1800" dirty="0" smtClean="0"/>
              <a:t>Intensity </a:t>
            </a:r>
            <a:r>
              <a:rPr lang="en-IN" sz="1800" dirty="0"/>
              <a:t>in music of Contentment and Depression is usually little, but that of Exuberance and Anxious is usually big. </a:t>
            </a:r>
            <a:endParaRPr lang="en-IN" sz="1800" dirty="0" smtClean="0"/>
          </a:p>
          <a:p>
            <a:pPr>
              <a:buFont typeface="Wingdings" panose="05000000000000000000" pitchFamily="2" charset="2"/>
              <a:buChar char="§"/>
            </a:pPr>
            <a:r>
              <a:rPr lang="en-IN" sz="1800" u="sng" dirty="0"/>
              <a:t>For rhythm</a:t>
            </a:r>
            <a:r>
              <a:rPr lang="en-IN" sz="1800" dirty="0"/>
              <a:t>: Three aspects of rhythm are closely related with people’s mood response: strength, regularity and tempo. </a:t>
            </a:r>
            <a:r>
              <a:rPr lang="en-IN" sz="1800" dirty="0" smtClean="0"/>
              <a:t>In </a:t>
            </a:r>
            <a:r>
              <a:rPr lang="en-IN" sz="1800" dirty="0"/>
              <a:t>the Exuberance cluster, the rhythm is usually strong, steady and the tempo is fast; while in Depression, music is usually slow and with no distinct rhythm pattern. </a:t>
            </a:r>
            <a:endParaRPr lang="en-IN" sz="1800" dirty="0" smtClean="0"/>
          </a:p>
          <a:p>
            <a:pPr>
              <a:buFont typeface="Wingdings" panose="05000000000000000000" pitchFamily="2" charset="2"/>
              <a:buChar char="§"/>
            </a:pPr>
            <a:r>
              <a:rPr lang="en-IN" sz="1800" u="sng" dirty="0" smtClean="0"/>
              <a:t>Mode</a:t>
            </a:r>
            <a:r>
              <a:rPr lang="en-IN" sz="1800" dirty="0" smtClean="0"/>
              <a:t> </a:t>
            </a:r>
            <a:r>
              <a:rPr lang="en-IN" sz="1800" dirty="0"/>
              <a:t>forms an important feature in ragas, which are given by major keys and minor keys. Major keys are consistently associated with positive emotions, whereas minor ones are associated with negative emotions. However, mode is very difficult to obtain from acoustic data</a:t>
            </a:r>
            <a:r>
              <a:rPr lang="en-IN" sz="1800" dirty="0" smtClean="0"/>
              <a:t>.</a:t>
            </a:r>
            <a:endParaRPr lang="en-IN" sz="1800" dirty="0"/>
          </a:p>
          <a:p>
            <a:pPr>
              <a:buFont typeface="Wingdings" panose="05000000000000000000" pitchFamily="2" charset="2"/>
              <a:buChar char="§"/>
            </a:pPr>
            <a:r>
              <a:rPr lang="en-IN" sz="1800" u="sng" dirty="0"/>
              <a:t>Gaussian Mixture Model (GMM)</a:t>
            </a:r>
            <a:r>
              <a:rPr lang="en-IN" sz="1800" dirty="0"/>
              <a:t> is utilized to model each feature set. </a:t>
            </a:r>
            <a:r>
              <a:rPr lang="en-IN" sz="1800" dirty="0" smtClean="0"/>
              <a:t>For </a:t>
            </a:r>
            <a:r>
              <a:rPr lang="en-IN" sz="1800" dirty="0"/>
              <a:t>a given music clip X, it is firstly classified into Group 1 (Contentment and Depression) or Group 2 (Exuberance and Anxious) based on its intensity information; and then classification is performed in each group based on timbre and rhythm </a:t>
            </a:r>
            <a:r>
              <a:rPr lang="en-IN" sz="1800" dirty="0" smtClean="0"/>
              <a:t>features.</a:t>
            </a:r>
            <a:endParaRPr lang="en-IN" sz="1800" dirty="0"/>
          </a:p>
        </p:txBody>
      </p:sp>
      <p:sp>
        <p:nvSpPr>
          <p:cNvPr id="4" name="Slide Number Placeholder 3"/>
          <p:cNvSpPr>
            <a:spLocks noGrp="1"/>
          </p:cNvSpPr>
          <p:nvPr>
            <p:ph type="sldNum" sz="quarter" idx="12"/>
          </p:nvPr>
        </p:nvSpPr>
        <p:spPr/>
        <p:txBody>
          <a:bodyPr/>
          <a:lstStyle/>
          <a:p>
            <a:fld id="{8C57250F-CEB8-4D80-8052-5D9A40F45BB5}" type="slidenum">
              <a:rPr lang="en-IN" smtClean="0"/>
              <a:t>11</a:t>
            </a:fld>
            <a:endParaRPr lang="en-IN"/>
          </a:p>
        </p:txBody>
      </p:sp>
    </p:spTree>
    <p:extLst>
      <p:ext uri="{BB962C8B-B14F-4D97-AF65-F5344CB8AC3E}">
        <p14:creationId xmlns:p14="http://schemas.microsoft.com/office/powerpoint/2010/main" val="1267708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737360"/>
            <a:ext cx="10058400" cy="5819322"/>
          </a:xfrm>
        </p:spPr>
        <p:txBody>
          <a:bodyPr>
            <a:normAutofit/>
          </a:bodyPr>
          <a:lstStyle/>
          <a:p>
            <a:r>
              <a:rPr lang="en-IN" dirty="0" smtClean="0"/>
              <a:t>Pros</a:t>
            </a:r>
            <a:r>
              <a:rPr lang="en-IN" dirty="0"/>
              <a:t>:</a:t>
            </a:r>
          </a:p>
          <a:p>
            <a:pPr lvl="0">
              <a:buFont typeface="Wingdings" panose="05000000000000000000" pitchFamily="2" charset="2"/>
              <a:buChar char="§"/>
            </a:pPr>
            <a:r>
              <a:rPr lang="en-IN" dirty="0"/>
              <a:t>Present their own mood detection algorithm</a:t>
            </a:r>
          </a:p>
          <a:p>
            <a:pPr lvl="0">
              <a:buFont typeface="Wingdings" panose="05000000000000000000" pitchFamily="2" charset="2"/>
              <a:buChar char="§"/>
            </a:pPr>
            <a:r>
              <a:rPr lang="en-IN" dirty="0"/>
              <a:t>Methodology can be utilised in cases to improve accuracy</a:t>
            </a:r>
          </a:p>
          <a:p>
            <a:pPr lvl="0">
              <a:buFont typeface="Wingdings" panose="05000000000000000000" pitchFamily="2" charset="2"/>
              <a:buChar char="§"/>
            </a:pPr>
            <a:r>
              <a:rPr lang="en-IN" dirty="0"/>
              <a:t>By introducing two GMM models, divides emotion classification and improves accuracy</a:t>
            </a:r>
          </a:p>
          <a:p>
            <a:r>
              <a:rPr lang="en-IN" dirty="0"/>
              <a:t>Cons</a:t>
            </a:r>
          </a:p>
          <a:p>
            <a:pPr lvl="0">
              <a:buFont typeface="Wingdings" panose="05000000000000000000" pitchFamily="2" charset="2"/>
              <a:buChar char="§"/>
            </a:pPr>
            <a:r>
              <a:rPr lang="en-IN" dirty="0"/>
              <a:t>Requires two models to be created</a:t>
            </a:r>
          </a:p>
          <a:p>
            <a:pPr lvl="0">
              <a:buFont typeface="Wingdings" panose="05000000000000000000" pitchFamily="2" charset="2"/>
              <a:buChar char="§"/>
            </a:pPr>
            <a:r>
              <a:rPr lang="en-IN" dirty="0"/>
              <a:t>Methodology may not be accurate for all emotion recognition systems, depending on the problem and dataset</a:t>
            </a:r>
          </a:p>
          <a:p>
            <a:endParaRPr lang="en-IN" dirty="0"/>
          </a:p>
        </p:txBody>
      </p:sp>
      <p:sp>
        <p:nvSpPr>
          <p:cNvPr id="4" name="Title 1"/>
          <p:cNvSpPr>
            <a:spLocks noGrp="1"/>
          </p:cNvSpPr>
          <p:nvPr>
            <p:ph type="title"/>
          </p:nvPr>
        </p:nvSpPr>
        <p:spPr>
          <a:xfrm>
            <a:off x="1097280" y="286603"/>
            <a:ext cx="10058400" cy="1450757"/>
          </a:xfrm>
        </p:spPr>
        <p:txBody>
          <a:bodyPr/>
          <a:lstStyle/>
          <a:p>
            <a:r>
              <a:rPr lang="en-US" dirty="0" smtClean="0"/>
              <a:t>PROS &amp; CONS</a:t>
            </a:r>
            <a:endParaRPr lang="en-IN" dirty="0"/>
          </a:p>
        </p:txBody>
      </p:sp>
      <p:sp>
        <p:nvSpPr>
          <p:cNvPr id="2" name="Slide Number Placeholder 1"/>
          <p:cNvSpPr>
            <a:spLocks noGrp="1"/>
          </p:cNvSpPr>
          <p:nvPr>
            <p:ph type="sldNum" sz="quarter" idx="12"/>
          </p:nvPr>
        </p:nvSpPr>
        <p:spPr/>
        <p:txBody>
          <a:bodyPr/>
          <a:lstStyle/>
          <a:p>
            <a:fld id="{8C57250F-CEB8-4D80-8052-5D9A40F45BB5}" type="slidenum">
              <a:rPr lang="en-IN" smtClean="0"/>
              <a:t>12</a:t>
            </a:fld>
            <a:endParaRPr lang="en-IN"/>
          </a:p>
        </p:txBody>
      </p:sp>
    </p:spTree>
    <p:extLst>
      <p:ext uri="{BB962C8B-B14F-4D97-AF65-F5344CB8AC3E}">
        <p14:creationId xmlns:p14="http://schemas.microsoft.com/office/powerpoint/2010/main" val="886642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9664"/>
            <a:ext cx="10058400" cy="1450757"/>
          </a:xfrm>
        </p:spPr>
        <p:txBody>
          <a:bodyPr>
            <a:noAutofit/>
          </a:bodyPr>
          <a:lstStyle/>
          <a:p>
            <a:r>
              <a:rPr lang="en-IN" sz="2400" b="1" dirty="0"/>
              <a:t>Paper 5: </a:t>
            </a:r>
            <a:r>
              <a:rPr lang="en-IN" sz="2400" b="1" dirty="0" err="1"/>
              <a:t>Byeong-jun</a:t>
            </a:r>
            <a:r>
              <a:rPr lang="en-IN" sz="2400" b="1" dirty="0"/>
              <a:t> Han, </a:t>
            </a:r>
            <a:r>
              <a:rPr lang="en-IN" sz="2400" b="1" dirty="0" err="1"/>
              <a:t>Seungmin</a:t>
            </a:r>
            <a:r>
              <a:rPr lang="en-IN" sz="2400" b="1" dirty="0"/>
              <a:t> Rho </a:t>
            </a:r>
            <a:r>
              <a:rPr lang="en-IN" sz="2400" b="1" dirty="0" err="1"/>
              <a:t>Roger,B</a:t>
            </a:r>
            <a:r>
              <a:rPr lang="en-IN" sz="2400" b="1" dirty="0"/>
              <a:t> Dannenberg, </a:t>
            </a:r>
            <a:r>
              <a:rPr lang="en-IN" sz="2400" b="1" dirty="0" err="1"/>
              <a:t>Eenjun</a:t>
            </a:r>
            <a:r>
              <a:rPr lang="en-IN" sz="2400" b="1" dirty="0"/>
              <a:t> Hwang, 2009. SMERS: Music Emotion Recognition Using Support Vector Regression</a:t>
            </a:r>
            <a:r>
              <a:rPr lang="en-IN" sz="2400" dirty="0"/>
              <a:t/>
            </a:r>
            <a:br>
              <a:rPr lang="en-IN" sz="2400" dirty="0"/>
            </a:br>
            <a:r>
              <a:rPr lang="en-IN" sz="2400" b="1" dirty="0"/>
              <a:t>Published in: ISMIR 2009</a:t>
            </a:r>
            <a:r>
              <a:rPr lang="en-IN" sz="2400" dirty="0"/>
              <a:t/>
            </a:r>
            <a:br>
              <a:rPr lang="en-IN" sz="2400" dirty="0"/>
            </a:br>
            <a:endParaRPr lang="en-IN" sz="24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1800" dirty="0"/>
              <a:t>In [5], </a:t>
            </a:r>
            <a:r>
              <a:rPr lang="en-IN" sz="1800" dirty="0" err="1"/>
              <a:t>Byeong-jun</a:t>
            </a:r>
            <a:r>
              <a:rPr lang="en-IN" sz="1800" dirty="0"/>
              <a:t> Han, Rho, Hwang et al, extract the following features:</a:t>
            </a:r>
          </a:p>
          <a:p>
            <a:pPr>
              <a:buFont typeface="Wingdings" panose="05000000000000000000" pitchFamily="2" charset="2"/>
              <a:buChar char="§"/>
            </a:pPr>
            <a:r>
              <a:rPr lang="en-IN" sz="1800" u="sng" dirty="0"/>
              <a:t>Scale: </a:t>
            </a:r>
            <a:r>
              <a:rPr lang="en-IN" sz="1800" dirty="0"/>
              <a:t>Scale is an overall rule of tonic formation of music. In their study, they defined scale as a set of key, mode, and tonality. </a:t>
            </a:r>
            <a:endParaRPr lang="en-IN" sz="1800" dirty="0" smtClean="0"/>
          </a:p>
          <a:p>
            <a:pPr>
              <a:buFont typeface="Wingdings" panose="05000000000000000000" pitchFamily="2" charset="2"/>
              <a:buChar char="§"/>
            </a:pPr>
            <a:r>
              <a:rPr lang="en-IN" sz="1800" u="sng" dirty="0" smtClean="0"/>
              <a:t>Rhythm</a:t>
            </a:r>
            <a:r>
              <a:rPr lang="en-IN" sz="1800" dirty="0"/>
              <a:t>: Rhythm, which is composed of rhythmic features such as tempo and </a:t>
            </a:r>
            <a:r>
              <a:rPr lang="en-IN" sz="1800" dirty="0" err="1" smtClean="0"/>
              <a:t>beat.Beat</a:t>
            </a:r>
            <a:r>
              <a:rPr lang="en-IN" sz="1800" dirty="0" smtClean="0"/>
              <a:t> </a:t>
            </a:r>
            <a:r>
              <a:rPr lang="en-IN" sz="1800" dirty="0"/>
              <a:t>is a fundamental rhythmic element of music. Tempo is usually defined as the beats per a minute (BPM) which is used to represent the global rhythmic feature of music. </a:t>
            </a:r>
            <a:endParaRPr lang="en-IN" sz="1800" dirty="0" smtClean="0"/>
          </a:p>
          <a:p>
            <a:pPr>
              <a:buFont typeface="Wingdings" panose="05000000000000000000" pitchFamily="2" charset="2"/>
              <a:buChar char="§"/>
            </a:pPr>
            <a:r>
              <a:rPr lang="en-IN" sz="1800" u="sng" dirty="0" smtClean="0"/>
              <a:t>Harmonics</a:t>
            </a:r>
            <a:r>
              <a:rPr lang="en-IN" sz="1800" dirty="0"/>
              <a:t>: Harmonics can be observed in musical tones. </a:t>
            </a:r>
            <a:endParaRPr lang="en-IN" sz="1800" dirty="0" smtClean="0"/>
          </a:p>
          <a:p>
            <a:pPr>
              <a:buFont typeface="Wingdings" panose="05000000000000000000" pitchFamily="2" charset="2"/>
              <a:buChar char="§"/>
            </a:pPr>
            <a:r>
              <a:rPr lang="en-IN" sz="1800" dirty="0"/>
              <a:t>The authors use SVR, SVM and GMM. </a:t>
            </a:r>
            <a:r>
              <a:rPr lang="en-IN" sz="1800" dirty="0" smtClean="0"/>
              <a:t>The </a:t>
            </a:r>
            <a:r>
              <a:rPr lang="en-IN" sz="1800" dirty="0"/>
              <a:t>result of </a:t>
            </a:r>
            <a:r>
              <a:rPr lang="en-IN" sz="1800" dirty="0" smtClean="0"/>
              <a:t>SVR </a:t>
            </a:r>
            <a:r>
              <a:rPr lang="en-IN" sz="1800" dirty="0"/>
              <a:t>in the Cartesian coordinate </a:t>
            </a:r>
            <a:r>
              <a:rPr lang="en-IN" sz="1800" dirty="0" smtClean="0"/>
              <a:t>system </a:t>
            </a:r>
            <a:r>
              <a:rPr lang="en-IN" sz="1800" dirty="0"/>
              <a:t>91.52%. </a:t>
            </a:r>
            <a:r>
              <a:rPr lang="en-IN" sz="1800" dirty="0" smtClean="0"/>
              <a:t>Using a polar coordinate system, the </a:t>
            </a:r>
            <a:r>
              <a:rPr lang="en-IN" sz="1800" dirty="0"/>
              <a:t>accuracy was increased to 94.55% </a:t>
            </a:r>
            <a:r>
              <a:rPr lang="en-IN" sz="1800" dirty="0" smtClean="0"/>
              <a:t>and </a:t>
            </a:r>
            <a:r>
              <a:rPr lang="en-IN" sz="1800" dirty="0"/>
              <a:t>92.73% </a:t>
            </a:r>
            <a:r>
              <a:rPr lang="en-IN" sz="1800" dirty="0" smtClean="0"/>
              <a:t>using </a:t>
            </a:r>
            <a:r>
              <a:rPr lang="en-IN" sz="1800" dirty="0"/>
              <a:t>GMM.</a:t>
            </a:r>
            <a:endParaRPr lang="en-IN" sz="1800" dirty="0"/>
          </a:p>
        </p:txBody>
      </p:sp>
      <p:sp>
        <p:nvSpPr>
          <p:cNvPr id="4" name="Slide Number Placeholder 3"/>
          <p:cNvSpPr>
            <a:spLocks noGrp="1"/>
          </p:cNvSpPr>
          <p:nvPr>
            <p:ph type="sldNum" sz="quarter" idx="12"/>
          </p:nvPr>
        </p:nvSpPr>
        <p:spPr/>
        <p:txBody>
          <a:bodyPr/>
          <a:lstStyle/>
          <a:p>
            <a:fld id="{8C57250F-CEB8-4D80-8052-5D9A40F45BB5}" type="slidenum">
              <a:rPr lang="en-IN" smtClean="0"/>
              <a:t>13</a:t>
            </a:fld>
            <a:endParaRPr lang="en-IN"/>
          </a:p>
        </p:txBody>
      </p:sp>
    </p:spTree>
    <p:extLst>
      <p:ext uri="{BB962C8B-B14F-4D97-AF65-F5344CB8AC3E}">
        <p14:creationId xmlns:p14="http://schemas.microsoft.com/office/powerpoint/2010/main" val="2842814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Pros</a:t>
            </a:r>
            <a:r>
              <a:rPr lang="en-IN" dirty="0"/>
              <a:t>:</a:t>
            </a:r>
          </a:p>
          <a:p>
            <a:pPr lvl="0">
              <a:buFont typeface="Wingdings" panose="05000000000000000000" pitchFamily="2" charset="2"/>
              <a:buChar char="§"/>
            </a:pPr>
            <a:r>
              <a:rPr lang="en-IN" dirty="0"/>
              <a:t>Evaluates in detail the results of the model</a:t>
            </a:r>
          </a:p>
          <a:p>
            <a:pPr lvl="0">
              <a:buFont typeface="Wingdings" panose="05000000000000000000" pitchFamily="2" charset="2"/>
              <a:buChar char="§"/>
            </a:pPr>
            <a:r>
              <a:rPr lang="en-IN" dirty="0"/>
              <a:t>Gives good results</a:t>
            </a:r>
          </a:p>
          <a:p>
            <a:pPr lvl="0">
              <a:buFont typeface="Wingdings" panose="05000000000000000000" pitchFamily="2" charset="2"/>
              <a:buChar char="§"/>
            </a:pPr>
            <a:r>
              <a:rPr lang="en-IN" dirty="0"/>
              <a:t>Demonstrates good methodology and in depth</a:t>
            </a:r>
          </a:p>
          <a:p>
            <a:r>
              <a:rPr lang="en-IN" dirty="0"/>
              <a:t>Cons:</a:t>
            </a:r>
          </a:p>
          <a:p>
            <a:pPr lvl="0">
              <a:buFont typeface="Wingdings" panose="05000000000000000000" pitchFamily="2" charset="2"/>
              <a:buChar char="§"/>
            </a:pPr>
            <a:r>
              <a:rPr lang="en-IN" dirty="0"/>
              <a:t>Evaluated on Western music dataset</a:t>
            </a:r>
          </a:p>
          <a:p>
            <a:endParaRPr lang="en-IN" dirty="0"/>
          </a:p>
        </p:txBody>
      </p:sp>
      <p:sp>
        <p:nvSpPr>
          <p:cNvPr id="4" name="Title 1"/>
          <p:cNvSpPr>
            <a:spLocks noGrp="1"/>
          </p:cNvSpPr>
          <p:nvPr>
            <p:ph type="title"/>
          </p:nvPr>
        </p:nvSpPr>
        <p:spPr>
          <a:xfrm>
            <a:off x="1097280" y="286603"/>
            <a:ext cx="10058400" cy="1450757"/>
          </a:xfrm>
        </p:spPr>
        <p:txBody>
          <a:bodyPr/>
          <a:lstStyle/>
          <a:p>
            <a:r>
              <a:rPr lang="en-US" dirty="0" smtClean="0"/>
              <a:t>PROS &amp; CONS</a:t>
            </a:r>
            <a:endParaRPr lang="en-IN" dirty="0"/>
          </a:p>
        </p:txBody>
      </p:sp>
      <p:sp>
        <p:nvSpPr>
          <p:cNvPr id="2" name="Slide Number Placeholder 1"/>
          <p:cNvSpPr>
            <a:spLocks noGrp="1"/>
          </p:cNvSpPr>
          <p:nvPr>
            <p:ph type="sldNum" sz="quarter" idx="12"/>
          </p:nvPr>
        </p:nvSpPr>
        <p:spPr/>
        <p:txBody>
          <a:bodyPr/>
          <a:lstStyle/>
          <a:p>
            <a:fld id="{8C57250F-CEB8-4D80-8052-5D9A40F45BB5}" type="slidenum">
              <a:rPr lang="en-IN" smtClean="0"/>
              <a:t>14</a:t>
            </a:fld>
            <a:endParaRPr lang="en-IN"/>
          </a:p>
        </p:txBody>
      </p:sp>
    </p:spTree>
    <p:extLst>
      <p:ext uri="{BB962C8B-B14F-4D97-AF65-F5344CB8AC3E}">
        <p14:creationId xmlns:p14="http://schemas.microsoft.com/office/powerpoint/2010/main" val="220087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t>Paper 6: Yi-</a:t>
            </a:r>
            <a:r>
              <a:rPr lang="en-IN" sz="2800" b="1" dirty="0" err="1"/>
              <a:t>Hsuan</a:t>
            </a:r>
            <a:r>
              <a:rPr lang="en-IN" sz="2800" b="1" dirty="0"/>
              <a:t> Yang, Chia-Chu Liu, and Homer H. Chen, “Music Emotion Classification: A Fuzzy Approach”</a:t>
            </a:r>
            <a:r>
              <a:rPr lang="en-IN" sz="2800" dirty="0"/>
              <a:t/>
            </a:r>
            <a:br>
              <a:rPr lang="en-IN" sz="2800" dirty="0"/>
            </a:br>
            <a:r>
              <a:rPr lang="en-IN" sz="2800" b="1" dirty="0"/>
              <a:t>Published in: ACM, 2006.</a:t>
            </a:r>
            <a:endParaRPr lang="en-IN" sz="2800"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IN" sz="1800" dirty="0"/>
              <a:t>In [6], a Fuzzy approach is used. The proposed system can be divided into two parts: model generator (MG) and emotion classifier (EC). The MG generates a model according to the features of the training samples, while the EC applies the resulting model to classify the input samples. </a:t>
            </a:r>
          </a:p>
          <a:p>
            <a:pPr>
              <a:buFont typeface="Wingdings" panose="05000000000000000000" pitchFamily="2" charset="2"/>
              <a:buChar char="§"/>
            </a:pPr>
            <a:r>
              <a:rPr lang="en-IN" sz="1800" dirty="0"/>
              <a:t>Compared to traditional classifiers which can only assign one class to the input sample, fuzzy classifiers assign a “fuzzy vector” that indicates the relative strength of each class. The ambiguity that fuzzy vectors carry is very important since the music emotion is intrinsically subjective. The following two fuzzy classifiers were adopted in this paper: </a:t>
            </a:r>
          </a:p>
          <a:p>
            <a:pPr>
              <a:buFont typeface="Wingdings" panose="05000000000000000000" pitchFamily="2" charset="2"/>
              <a:buChar char="§"/>
            </a:pPr>
            <a:r>
              <a:rPr lang="en-IN" sz="1800" dirty="0"/>
              <a:t>Fuzzy k-NN classifier (FKNN): </a:t>
            </a:r>
            <a:r>
              <a:rPr lang="en-IN" sz="1800" dirty="0" smtClean="0"/>
              <a:t>Fuzzy </a:t>
            </a:r>
            <a:r>
              <a:rPr lang="en-IN" sz="1800" dirty="0"/>
              <a:t>k-NN classifier, a combination of fuzzy logic and k-NN classifier, is designed to solve the above problem. It contains two steps: fuzzy labelling that computes the fuzzy vectors of the training samples (done in MG), and fuzzy classification that computes the fuzzy vectors of the input samples (done in EC). </a:t>
            </a:r>
          </a:p>
          <a:p>
            <a:pPr>
              <a:buFont typeface="Wingdings" panose="05000000000000000000" pitchFamily="2" charset="2"/>
              <a:buChar char="§"/>
            </a:pPr>
            <a:r>
              <a:rPr lang="en-IN" sz="1800" dirty="0"/>
              <a:t>Fuzzy Nearest-Mean classifier (FNM): For the fuzzy Nearest-Mean classifier, we need to calculate the mean of each feature of the classes in </a:t>
            </a:r>
            <a:r>
              <a:rPr lang="en-IN" sz="1800" dirty="0" smtClean="0"/>
              <a:t>MG.</a:t>
            </a:r>
          </a:p>
          <a:p>
            <a:pPr>
              <a:buFont typeface="Wingdings" panose="05000000000000000000" pitchFamily="2" charset="2"/>
              <a:buChar char="§"/>
            </a:pPr>
            <a:r>
              <a:rPr lang="en-IN" sz="1800" dirty="0"/>
              <a:t>FNM performs better than FKNN (78.33% vs. 70.88%). </a:t>
            </a:r>
          </a:p>
          <a:p>
            <a:pPr>
              <a:buFont typeface="Wingdings" panose="05000000000000000000" pitchFamily="2" charset="2"/>
              <a:buChar char="§"/>
            </a:pPr>
            <a:endParaRPr lang="en-US" sz="1800" u="sng" dirty="0"/>
          </a:p>
        </p:txBody>
      </p:sp>
      <p:sp>
        <p:nvSpPr>
          <p:cNvPr id="4" name="Slide Number Placeholder 3"/>
          <p:cNvSpPr>
            <a:spLocks noGrp="1"/>
          </p:cNvSpPr>
          <p:nvPr>
            <p:ph type="sldNum" sz="quarter" idx="12"/>
          </p:nvPr>
        </p:nvSpPr>
        <p:spPr/>
        <p:txBody>
          <a:bodyPr/>
          <a:lstStyle/>
          <a:p>
            <a:fld id="{8C57250F-CEB8-4D80-8052-5D9A40F45BB5}" type="slidenum">
              <a:rPr lang="en-IN" smtClean="0"/>
              <a:t>15</a:t>
            </a:fld>
            <a:endParaRPr lang="en-IN"/>
          </a:p>
        </p:txBody>
      </p:sp>
    </p:spTree>
    <p:extLst>
      <p:ext uri="{BB962C8B-B14F-4D97-AF65-F5344CB8AC3E}">
        <p14:creationId xmlns:p14="http://schemas.microsoft.com/office/powerpoint/2010/main" val="1342506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Pros</a:t>
            </a:r>
            <a:r>
              <a:rPr lang="en-IN" dirty="0"/>
              <a:t>:</a:t>
            </a:r>
          </a:p>
          <a:p>
            <a:pPr lvl="0">
              <a:buFont typeface="Wingdings" panose="05000000000000000000" pitchFamily="2" charset="2"/>
              <a:buChar char="§"/>
            </a:pPr>
            <a:r>
              <a:rPr lang="en-IN" dirty="0"/>
              <a:t>Most apt approach for emotion recognition as emotions in a song vary from person to person and can be different for different segments of a music clip</a:t>
            </a:r>
          </a:p>
          <a:p>
            <a:pPr lvl="0">
              <a:buFont typeface="Wingdings" panose="05000000000000000000" pitchFamily="2" charset="2"/>
              <a:buChar char="§"/>
            </a:pPr>
            <a:r>
              <a:rPr lang="en-IN" dirty="0"/>
              <a:t>Methodology explained in detail</a:t>
            </a:r>
          </a:p>
          <a:p>
            <a:r>
              <a:rPr lang="en-IN" dirty="0"/>
              <a:t>Cons:</a:t>
            </a:r>
          </a:p>
          <a:p>
            <a:pPr lvl="0">
              <a:buFont typeface="Wingdings" panose="05000000000000000000" pitchFamily="2" charset="2"/>
              <a:buChar char="§"/>
            </a:pPr>
            <a:r>
              <a:rPr lang="en-IN" dirty="0"/>
              <a:t>Focuses on the Fuzzy approach model</a:t>
            </a:r>
          </a:p>
          <a:p>
            <a:pPr lvl="0">
              <a:buFont typeface="Wingdings" panose="05000000000000000000" pitchFamily="2" charset="2"/>
              <a:buChar char="§"/>
            </a:pPr>
            <a:r>
              <a:rPr lang="en-IN" dirty="0"/>
              <a:t>Less detailed on feature extraction</a:t>
            </a:r>
          </a:p>
          <a:p>
            <a:endParaRPr lang="en-IN" dirty="0"/>
          </a:p>
        </p:txBody>
      </p:sp>
      <p:sp>
        <p:nvSpPr>
          <p:cNvPr id="4" name="Title 1"/>
          <p:cNvSpPr>
            <a:spLocks noGrp="1"/>
          </p:cNvSpPr>
          <p:nvPr>
            <p:ph type="title"/>
          </p:nvPr>
        </p:nvSpPr>
        <p:spPr>
          <a:xfrm>
            <a:off x="1097280" y="286603"/>
            <a:ext cx="10058400" cy="1450757"/>
          </a:xfrm>
        </p:spPr>
        <p:txBody>
          <a:bodyPr/>
          <a:lstStyle/>
          <a:p>
            <a:r>
              <a:rPr lang="en-US" dirty="0" smtClean="0"/>
              <a:t>PROS &amp; CONS</a:t>
            </a:r>
            <a:endParaRPr lang="en-IN" dirty="0"/>
          </a:p>
        </p:txBody>
      </p:sp>
      <p:sp>
        <p:nvSpPr>
          <p:cNvPr id="2" name="Slide Number Placeholder 1"/>
          <p:cNvSpPr>
            <a:spLocks noGrp="1"/>
          </p:cNvSpPr>
          <p:nvPr>
            <p:ph type="sldNum" sz="quarter" idx="12"/>
          </p:nvPr>
        </p:nvSpPr>
        <p:spPr/>
        <p:txBody>
          <a:bodyPr/>
          <a:lstStyle/>
          <a:p>
            <a:fld id="{8C57250F-CEB8-4D80-8052-5D9A40F45BB5}" type="slidenum">
              <a:rPr lang="en-IN" smtClean="0"/>
              <a:t>16</a:t>
            </a:fld>
            <a:endParaRPr lang="en-IN"/>
          </a:p>
        </p:txBody>
      </p:sp>
    </p:spTree>
    <p:extLst>
      <p:ext uri="{BB962C8B-B14F-4D97-AF65-F5344CB8AC3E}">
        <p14:creationId xmlns:p14="http://schemas.microsoft.com/office/powerpoint/2010/main" val="1308098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9664"/>
            <a:ext cx="10058400" cy="1450757"/>
          </a:xfrm>
        </p:spPr>
        <p:txBody>
          <a:bodyPr>
            <a:noAutofit/>
          </a:bodyPr>
          <a:lstStyle/>
          <a:p>
            <a:r>
              <a:rPr lang="en-IN" sz="2800" b="1" dirty="0"/>
              <a:t>Paper 7: An Introduction to Processing and Music Visualization, Christopher </a:t>
            </a:r>
            <a:r>
              <a:rPr lang="en-IN" sz="2800" b="1" dirty="0" err="1"/>
              <a:t>Pramerdorfer</a:t>
            </a:r>
            <a:r>
              <a:rPr lang="en-IN" sz="2800" b="1" dirty="0"/>
              <a:t>∗ Vienna University of Technology</a:t>
            </a:r>
            <a:r>
              <a:rPr lang="en-IN" sz="2800" dirty="0"/>
              <a:t/>
            </a:r>
            <a:br>
              <a:rPr lang="en-IN" sz="2800" dirty="0"/>
            </a:br>
            <a:endParaRPr lang="en-IN" sz="28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1800" dirty="0"/>
              <a:t>In [7], the author gives an introduction to what Processing is. Processing is a programming language and environment based on the Java programming language that processes information in a visual way. Data visualisation is used for information interpretation</a:t>
            </a:r>
            <a:r>
              <a:rPr lang="en-IN" sz="1800" dirty="0" smtClean="0"/>
              <a:t>.</a:t>
            </a:r>
          </a:p>
          <a:p>
            <a:pPr>
              <a:buFont typeface="Wingdings" panose="05000000000000000000" pitchFamily="2" charset="2"/>
              <a:buChar char="§"/>
            </a:pPr>
            <a:r>
              <a:rPr lang="en-IN" sz="1800" dirty="0"/>
              <a:t>Processing was created to make it easier to develop visually oriented applications with emphasis on animation and provide users with instant feedback through interaction. Interactivity is done through event functions.</a:t>
            </a:r>
          </a:p>
          <a:p>
            <a:pPr>
              <a:buFont typeface="Wingdings" panose="05000000000000000000" pitchFamily="2" charset="2"/>
              <a:buChar char="§"/>
            </a:pPr>
            <a:r>
              <a:rPr lang="en-IN" sz="1800" dirty="0" smtClean="0"/>
              <a:t>Programs </a:t>
            </a:r>
            <a:r>
              <a:rPr lang="en-IN" sz="1800" dirty="0"/>
              <a:t>written with Processing are called sketches</a:t>
            </a:r>
            <a:r>
              <a:rPr lang="en-IN" sz="1800" dirty="0" smtClean="0"/>
              <a:t>. </a:t>
            </a:r>
            <a:r>
              <a:rPr lang="en-IN" sz="1800" dirty="0"/>
              <a:t>The setup method is called once when the program </a:t>
            </a:r>
            <a:r>
              <a:rPr lang="en-IN" sz="1800" dirty="0" smtClean="0"/>
              <a:t>starts, and is executed </a:t>
            </a:r>
            <a:r>
              <a:rPr lang="en-IN" sz="1800" dirty="0"/>
              <a:t>only </a:t>
            </a:r>
            <a:r>
              <a:rPr lang="en-IN" sz="1800" dirty="0" smtClean="0"/>
              <a:t>once.</a:t>
            </a:r>
          </a:p>
          <a:p>
            <a:pPr>
              <a:buFont typeface="Wingdings" panose="05000000000000000000" pitchFamily="2" charset="2"/>
              <a:buChar char="§"/>
            </a:pPr>
            <a:r>
              <a:rPr lang="en-IN" sz="1800" dirty="0" smtClean="0"/>
              <a:t>The </a:t>
            </a:r>
            <a:r>
              <a:rPr lang="en-IN" sz="1800" dirty="0"/>
              <a:t>draw method, </a:t>
            </a:r>
            <a:r>
              <a:rPr lang="en-IN" sz="1800" dirty="0" smtClean="0"/>
              <a:t>is </a:t>
            </a:r>
            <a:r>
              <a:rPr lang="en-IN" sz="1800" dirty="0" smtClean="0"/>
              <a:t>called </a:t>
            </a:r>
            <a:r>
              <a:rPr lang="en-IN" sz="1800" dirty="0" smtClean="0"/>
              <a:t>by </a:t>
            </a:r>
            <a:r>
              <a:rPr lang="en-IN" sz="1800" dirty="0"/>
              <a:t>default at a rate of 60 times per second which provides interactivity.</a:t>
            </a:r>
          </a:p>
          <a:p>
            <a:pPr>
              <a:buFont typeface="Wingdings" panose="05000000000000000000" pitchFamily="2" charset="2"/>
              <a:buChar char="§"/>
            </a:pPr>
            <a:r>
              <a:rPr lang="en-IN" sz="1800" dirty="0" smtClean="0"/>
              <a:t>Thus </a:t>
            </a:r>
            <a:r>
              <a:rPr lang="en-IN" sz="1800" dirty="0"/>
              <a:t>processing can be used to visually represent the extracted musical features and emotions detected using the various functionalities provided in it.</a:t>
            </a:r>
          </a:p>
          <a:p>
            <a:pPr>
              <a:buFont typeface="Wingdings" panose="05000000000000000000" pitchFamily="2" charset="2"/>
              <a:buChar char="§"/>
            </a:pPr>
            <a:endParaRPr lang="en-IN" sz="1800" dirty="0"/>
          </a:p>
        </p:txBody>
      </p:sp>
      <p:sp>
        <p:nvSpPr>
          <p:cNvPr id="4" name="Slide Number Placeholder 3"/>
          <p:cNvSpPr>
            <a:spLocks noGrp="1"/>
          </p:cNvSpPr>
          <p:nvPr>
            <p:ph type="sldNum" sz="quarter" idx="12"/>
          </p:nvPr>
        </p:nvSpPr>
        <p:spPr/>
        <p:txBody>
          <a:bodyPr/>
          <a:lstStyle/>
          <a:p>
            <a:fld id="{8C57250F-CEB8-4D80-8052-5D9A40F45BB5}" type="slidenum">
              <a:rPr lang="en-IN" smtClean="0"/>
              <a:t>17</a:t>
            </a:fld>
            <a:endParaRPr lang="en-IN"/>
          </a:p>
        </p:txBody>
      </p:sp>
    </p:spTree>
    <p:extLst>
      <p:ext uri="{BB962C8B-B14F-4D97-AF65-F5344CB8AC3E}">
        <p14:creationId xmlns:p14="http://schemas.microsoft.com/office/powerpoint/2010/main" val="2646849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dirty="0" smtClean="0"/>
              <a:t>PROS &amp; CONS</a:t>
            </a:r>
            <a:endParaRPr lang="en-IN" dirty="0"/>
          </a:p>
        </p:txBody>
      </p:sp>
      <p:sp>
        <p:nvSpPr>
          <p:cNvPr id="3" name="Content Placeholder 2"/>
          <p:cNvSpPr>
            <a:spLocks noGrp="1"/>
          </p:cNvSpPr>
          <p:nvPr>
            <p:ph idx="1"/>
          </p:nvPr>
        </p:nvSpPr>
        <p:spPr/>
        <p:txBody>
          <a:bodyPr/>
          <a:lstStyle/>
          <a:p>
            <a:r>
              <a:rPr lang="en-IN" dirty="0"/>
              <a:t>Pros:</a:t>
            </a:r>
          </a:p>
          <a:p>
            <a:pPr lvl="0">
              <a:buFont typeface="Wingdings" panose="05000000000000000000" pitchFamily="2" charset="2"/>
              <a:buChar char="§"/>
            </a:pPr>
            <a:r>
              <a:rPr lang="en-IN" dirty="0"/>
              <a:t>Easy read, easy to get an overview of the topic</a:t>
            </a:r>
          </a:p>
          <a:p>
            <a:r>
              <a:rPr lang="en-IN" dirty="0"/>
              <a:t>Cons:</a:t>
            </a:r>
          </a:p>
          <a:p>
            <a:pPr lvl="0">
              <a:buFont typeface="Wingdings" panose="05000000000000000000" pitchFamily="2" charset="2"/>
              <a:buChar char="§"/>
            </a:pPr>
            <a:r>
              <a:rPr lang="en-IN" dirty="0"/>
              <a:t>Does not talk about a specific methodology in depth</a:t>
            </a:r>
          </a:p>
          <a:p>
            <a:endParaRPr lang="en-IN" dirty="0"/>
          </a:p>
        </p:txBody>
      </p:sp>
      <p:sp>
        <p:nvSpPr>
          <p:cNvPr id="4" name="Slide Number Placeholder 3"/>
          <p:cNvSpPr>
            <a:spLocks noGrp="1"/>
          </p:cNvSpPr>
          <p:nvPr>
            <p:ph type="sldNum" sz="quarter" idx="12"/>
          </p:nvPr>
        </p:nvSpPr>
        <p:spPr/>
        <p:txBody>
          <a:bodyPr/>
          <a:lstStyle/>
          <a:p>
            <a:fld id="{8C57250F-CEB8-4D80-8052-5D9A40F45BB5}" type="slidenum">
              <a:rPr lang="en-IN" smtClean="0"/>
              <a:t>18</a:t>
            </a:fld>
            <a:endParaRPr lang="en-IN"/>
          </a:p>
        </p:txBody>
      </p:sp>
    </p:spTree>
    <p:extLst>
      <p:ext uri="{BB962C8B-B14F-4D97-AF65-F5344CB8AC3E}">
        <p14:creationId xmlns:p14="http://schemas.microsoft.com/office/powerpoint/2010/main" val="82686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166" y="1924335"/>
            <a:ext cx="10058400" cy="1450757"/>
          </a:xfrm>
        </p:spPr>
        <p:txBody>
          <a:bodyPr/>
          <a:lstStyle/>
          <a:p>
            <a:pPr algn="ctr"/>
            <a:r>
              <a:rPr lang="en-US" dirty="0" smtClean="0"/>
              <a:t>IMPLEMENTATION</a:t>
            </a:r>
            <a:endParaRPr lang="en-IN" dirty="0"/>
          </a:p>
        </p:txBody>
      </p:sp>
      <p:sp>
        <p:nvSpPr>
          <p:cNvPr id="3" name="Slide Number Placeholder 2"/>
          <p:cNvSpPr>
            <a:spLocks noGrp="1"/>
          </p:cNvSpPr>
          <p:nvPr>
            <p:ph type="sldNum" sz="quarter" idx="12"/>
          </p:nvPr>
        </p:nvSpPr>
        <p:spPr/>
        <p:txBody>
          <a:bodyPr/>
          <a:lstStyle/>
          <a:p>
            <a:fld id="{8C57250F-CEB8-4D80-8052-5D9A40F45BB5}" type="slidenum">
              <a:rPr lang="en-IN" smtClean="0"/>
              <a:t>19</a:t>
            </a:fld>
            <a:endParaRPr lang="en-IN"/>
          </a:p>
        </p:txBody>
      </p:sp>
    </p:spTree>
    <p:extLst>
      <p:ext uri="{BB962C8B-B14F-4D97-AF65-F5344CB8AC3E}">
        <p14:creationId xmlns:p14="http://schemas.microsoft.com/office/powerpoint/2010/main" val="4191788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IN" dirty="0"/>
          </a:p>
        </p:txBody>
      </p:sp>
      <p:sp>
        <p:nvSpPr>
          <p:cNvPr id="3" name="Content Placeholder 2"/>
          <p:cNvSpPr>
            <a:spLocks noGrp="1"/>
          </p:cNvSpPr>
          <p:nvPr>
            <p:ph idx="1"/>
          </p:nvPr>
        </p:nvSpPr>
        <p:spPr/>
        <p:txBody>
          <a:bodyPr>
            <a:normAutofit/>
          </a:bodyPr>
          <a:lstStyle/>
          <a:p>
            <a:pPr marL="0" indent="0">
              <a:buNone/>
            </a:pPr>
            <a:r>
              <a:rPr lang="en-US" dirty="0"/>
              <a:t>I would like to express my deep gratitude to Asst. Professor </a:t>
            </a:r>
            <a:r>
              <a:rPr lang="en-US" dirty="0" err="1"/>
              <a:t>Nithya</a:t>
            </a:r>
            <a:r>
              <a:rPr lang="en-US" dirty="0"/>
              <a:t> P.S. </a:t>
            </a:r>
            <a:r>
              <a:rPr lang="en-US" dirty="0" smtClean="0"/>
              <a:t>Ma’am, for her </a:t>
            </a:r>
            <a:r>
              <a:rPr lang="en-US" dirty="0"/>
              <a:t>patient guidance, enthusiastic encouragement and useful critiques of this review. I would also like to thank her for her advice and assistance in keeping my progress on schedule. </a:t>
            </a:r>
            <a:endParaRPr lang="en-IN" dirty="0"/>
          </a:p>
          <a:p>
            <a:pPr marL="0" indent="0">
              <a:buNone/>
            </a:pPr>
            <a:endParaRPr lang="en-IN" dirty="0"/>
          </a:p>
          <a:p>
            <a:pPr marL="0" indent="0">
              <a:buNone/>
            </a:pPr>
            <a:r>
              <a:rPr lang="en-US" dirty="0"/>
              <a:t>Finally, I wish to thank my parents for their support and encouragement throughout my study.</a:t>
            </a:r>
            <a:endParaRPr lang="en-IN" dirty="0"/>
          </a:p>
        </p:txBody>
      </p:sp>
      <p:sp>
        <p:nvSpPr>
          <p:cNvPr id="4" name="Slide Number Placeholder 3"/>
          <p:cNvSpPr>
            <a:spLocks noGrp="1"/>
          </p:cNvSpPr>
          <p:nvPr>
            <p:ph type="sldNum" sz="quarter" idx="12"/>
          </p:nvPr>
        </p:nvSpPr>
        <p:spPr/>
        <p:txBody>
          <a:bodyPr/>
          <a:lstStyle/>
          <a:p>
            <a:fld id="{8C57250F-CEB8-4D80-8052-5D9A40F45BB5}" type="slidenum">
              <a:rPr lang="en-IN" smtClean="0"/>
              <a:t>2</a:t>
            </a:fld>
            <a:endParaRPr lang="en-IN"/>
          </a:p>
        </p:txBody>
      </p:sp>
    </p:spTree>
    <p:extLst>
      <p:ext uri="{BB962C8B-B14F-4D97-AF65-F5344CB8AC3E}">
        <p14:creationId xmlns:p14="http://schemas.microsoft.com/office/powerpoint/2010/main" val="260268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936" y="2283977"/>
            <a:ext cx="11066992" cy="1866097"/>
          </a:xfrm>
          <a:prstGeom prst="rect">
            <a:avLst/>
          </a:prstGeom>
        </p:spPr>
      </p:pic>
      <p:sp>
        <p:nvSpPr>
          <p:cNvPr id="3" name="TextBox 2"/>
          <p:cNvSpPr txBox="1"/>
          <p:nvPr/>
        </p:nvSpPr>
        <p:spPr>
          <a:xfrm>
            <a:off x="3616036" y="4696691"/>
            <a:ext cx="4378037" cy="369332"/>
          </a:xfrm>
          <a:prstGeom prst="rect">
            <a:avLst/>
          </a:prstGeom>
          <a:noFill/>
        </p:spPr>
        <p:txBody>
          <a:bodyPr wrap="square" rtlCol="0">
            <a:spAutoFit/>
          </a:bodyPr>
          <a:lstStyle/>
          <a:p>
            <a:r>
              <a:rPr lang="en-US" dirty="0" smtClean="0"/>
              <a:t>Fig. Flowchart of implementation approach</a:t>
            </a:r>
            <a:endParaRPr lang="en-IN" dirty="0"/>
          </a:p>
        </p:txBody>
      </p:sp>
      <p:sp>
        <p:nvSpPr>
          <p:cNvPr id="5" name="Title 4"/>
          <p:cNvSpPr>
            <a:spLocks noGrp="1"/>
          </p:cNvSpPr>
          <p:nvPr>
            <p:ph type="title"/>
          </p:nvPr>
        </p:nvSpPr>
        <p:spPr/>
        <p:txBody>
          <a:bodyPr/>
          <a:lstStyle/>
          <a:p>
            <a:r>
              <a:rPr lang="en-US" dirty="0" smtClean="0"/>
              <a:t>DIAGRAM: Implementation flowchart</a:t>
            </a:r>
            <a:endParaRPr lang="en-IN" dirty="0"/>
          </a:p>
        </p:txBody>
      </p:sp>
      <p:sp>
        <p:nvSpPr>
          <p:cNvPr id="6" name="Slide Number Placeholder 5"/>
          <p:cNvSpPr>
            <a:spLocks noGrp="1"/>
          </p:cNvSpPr>
          <p:nvPr>
            <p:ph type="sldNum" sz="quarter" idx="12"/>
          </p:nvPr>
        </p:nvSpPr>
        <p:spPr/>
        <p:txBody>
          <a:bodyPr/>
          <a:lstStyle/>
          <a:p>
            <a:fld id="{8C57250F-CEB8-4D80-8052-5D9A40F45BB5}" type="slidenum">
              <a:rPr lang="en-IN" smtClean="0"/>
              <a:t>20</a:t>
            </a:fld>
            <a:endParaRPr lang="en-IN"/>
          </a:p>
        </p:txBody>
      </p:sp>
    </p:spTree>
    <p:extLst>
      <p:ext uri="{BB962C8B-B14F-4D97-AF65-F5344CB8AC3E}">
        <p14:creationId xmlns:p14="http://schemas.microsoft.com/office/powerpoint/2010/main" val="1527850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075" y="1833574"/>
            <a:ext cx="5445456" cy="4382528"/>
          </a:xfrm>
          <a:prstGeom prst="rect">
            <a:avLst/>
          </a:prstGeom>
        </p:spPr>
      </p:pic>
      <p:sp>
        <p:nvSpPr>
          <p:cNvPr id="9" name="TextBox 8"/>
          <p:cNvSpPr txBox="1"/>
          <p:nvPr/>
        </p:nvSpPr>
        <p:spPr>
          <a:xfrm>
            <a:off x="7222548" y="2760952"/>
            <a:ext cx="683200" cy="646331"/>
          </a:xfrm>
          <a:prstGeom prst="rect">
            <a:avLst/>
          </a:prstGeom>
          <a:noFill/>
        </p:spPr>
        <p:txBody>
          <a:bodyPr wrap="none" rtlCol="0">
            <a:spAutoFit/>
          </a:bodyPr>
          <a:lstStyle/>
          <a:p>
            <a:r>
              <a:rPr lang="en-US" dirty="0" smtClean="0"/>
              <a:t>V    A</a:t>
            </a:r>
          </a:p>
          <a:p>
            <a:r>
              <a:rPr lang="en-US" dirty="0" smtClean="0"/>
              <a:t>1     1</a:t>
            </a:r>
            <a:endParaRPr lang="en-IN" dirty="0"/>
          </a:p>
        </p:txBody>
      </p:sp>
      <p:sp>
        <p:nvSpPr>
          <p:cNvPr id="19" name="TextBox 18"/>
          <p:cNvSpPr txBox="1"/>
          <p:nvPr/>
        </p:nvSpPr>
        <p:spPr>
          <a:xfrm>
            <a:off x="3274002" y="2957686"/>
            <a:ext cx="683200" cy="646331"/>
          </a:xfrm>
          <a:prstGeom prst="rect">
            <a:avLst/>
          </a:prstGeom>
          <a:noFill/>
        </p:spPr>
        <p:txBody>
          <a:bodyPr wrap="none" rtlCol="0">
            <a:spAutoFit/>
          </a:bodyPr>
          <a:lstStyle/>
          <a:p>
            <a:r>
              <a:rPr lang="en-US" dirty="0" smtClean="0"/>
              <a:t>V    A</a:t>
            </a:r>
          </a:p>
          <a:p>
            <a:r>
              <a:rPr lang="en-US" dirty="0"/>
              <a:t>2</a:t>
            </a:r>
            <a:r>
              <a:rPr lang="en-US" dirty="0" smtClean="0"/>
              <a:t>     1</a:t>
            </a:r>
            <a:endParaRPr lang="en-IN" dirty="0"/>
          </a:p>
        </p:txBody>
      </p:sp>
      <p:sp>
        <p:nvSpPr>
          <p:cNvPr id="21" name="TextBox 20"/>
          <p:cNvSpPr txBox="1"/>
          <p:nvPr/>
        </p:nvSpPr>
        <p:spPr>
          <a:xfrm>
            <a:off x="3274002" y="5074661"/>
            <a:ext cx="683200" cy="646331"/>
          </a:xfrm>
          <a:prstGeom prst="rect">
            <a:avLst/>
          </a:prstGeom>
          <a:noFill/>
        </p:spPr>
        <p:txBody>
          <a:bodyPr wrap="none" rtlCol="0">
            <a:spAutoFit/>
          </a:bodyPr>
          <a:lstStyle/>
          <a:p>
            <a:r>
              <a:rPr lang="en-US" dirty="0" smtClean="0"/>
              <a:t>V    A</a:t>
            </a:r>
          </a:p>
          <a:p>
            <a:r>
              <a:rPr lang="en-US" dirty="0"/>
              <a:t>2</a:t>
            </a:r>
            <a:r>
              <a:rPr lang="en-US" dirty="0" smtClean="0"/>
              <a:t>     2</a:t>
            </a:r>
            <a:endParaRPr lang="en-IN" dirty="0"/>
          </a:p>
        </p:txBody>
      </p:sp>
      <p:sp>
        <p:nvSpPr>
          <p:cNvPr id="22" name="TextBox 21"/>
          <p:cNvSpPr txBox="1"/>
          <p:nvPr/>
        </p:nvSpPr>
        <p:spPr>
          <a:xfrm>
            <a:off x="7185748" y="4944261"/>
            <a:ext cx="683200" cy="646331"/>
          </a:xfrm>
          <a:prstGeom prst="rect">
            <a:avLst/>
          </a:prstGeom>
          <a:noFill/>
        </p:spPr>
        <p:txBody>
          <a:bodyPr wrap="none" rtlCol="0">
            <a:spAutoFit/>
          </a:bodyPr>
          <a:lstStyle/>
          <a:p>
            <a:r>
              <a:rPr lang="en-US" dirty="0" smtClean="0"/>
              <a:t>V    A</a:t>
            </a:r>
          </a:p>
          <a:p>
            <a:r>
              <a:rPr lang="en-US" dirty="0"/>
              <a:t>1</a:t>
            </a:r>
            <a:r>
              <a:rPr lang="en-US" dirty="0" smtClean="0"/>
              <a:t>     2</a:t>
            </a:r>
            <a:endParaRPr lang="en-IN" dirty="0"/>
          </a:p>
        </p:txBody>
      </p:sp>
      <p:sp>
        <p:nvSpPr>
          <p:cNvPr id="10" name="TextBox 9"/>
          <p:cNvSpPr txBox="1"/>
          <p:nvPr/>
        </p:nvSpPr>
        <p:spPr>
          <a:xfrm>
            <a:off x="3905357" y="5658100"/>
            <a:ext cx="3497299" cy="369332"/>
          </a:xfrm>
          <a:prstGeom prst="rect">
            <a:avLst/>
          </a:prstGeom>
          <a:solidFill>
            <a:schemeClr val="bg1"/>
          </a:solidFill>
        </p:spPr>
        <p:txBody>
          <a:bodyPr wrap="square" rtlCol="0">
            <a:spAutoFit/>
          </a:bodyPr>
          <a:lstStyle/>
          <a:p>
            <a:r>
              <a:rPr lang="en-US" dirty="0" smtClean="0"/>
              <a:t>Fig. Thayer’s 2D emotional model</a:t>
            </a:r>
            <a:endParaRPr lang="en-IN" dirty="0"/>
          </a:p>
        </p:txBody>
      </p:sp>
      <p:sp>
        <p:nvSpPr>
          <p:cNvPr id="11" name="Title 10"/>
          <p:cNvSpPr>
            <a:spLocks noGrp="1"/>
          </p:cNvSpPr>
          <p:nvPr>
            <p:ph type="title"/>
          </p:nvPr>
        </p:nvSpPr>
        <p:spPr/>
        <p:txBody>
          <a:bodyPr/>
          <a:lstStyle/>
          <a:p>
            <a:r>
              <a:rPr lang="en-US" dirty="0" smtClean="0"/>
              <a:t>DIAGRAM: Thayer’s emotion model</a:t>
            </a:r>
            <a:endParaRPr lang="en-IN" dirty="0"/>
          </a:p>
        </p:txBody>
      </p:sp>
      <p:sp>
        <p:nvSpPr>
          <p:cNvPr id="13" name="Slide Number Placeholder 12"/>
          <p:cNvSpPr>
            <a:spLocks noGrp="1"/>
          </p:cNvSpPr>
          <p:nvPr>
            <p:ph type="sldNum" sz="quarter" idx="12"/>
          </p:nvPr>
        </p:nvSpPr>
        <p:spPr/>
        <p:txBody>
          <a:bodyPr/>
          <a:lstStyle/>
          <a:p>
            <a:fld id="{8C57250F-CEB8-4D80-8052-5D9A40F45BB5}" type="slidenum">
              <a:rPr lang="en-IN" smtClean="0"/>
              <a:t>21</a:t>
            </a:fld>
            <a:endParaRPr lang="en-IN"/>
          </a:p>
        </p:txBody>
      </p:sp>
    </p:spTree>
    <p:extLst>
      <p:ext uri="{BB962C8B-B14F-4D97-AF65-F5344CB8AC3E}">
        <p14:creationId xmlns:p14="http://schemas.microsoft.com/office/powerpoint/2010/main" val="3768188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48" y="3674101"/>
            <a:ext cx="6677025" cy="24860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48" y="418946"/>
            <a:ext cx="6677025" cy="2486025"/>
          </a:xfrm>
          <a:prstGeom prst="rect">
            <a:avLst/>
          </a:prstGeom>
        </p:spPr>
      </p:pic>
      <p:sp>
        <p:nvSpPr>
          <p:cNvPr id="4" name="TextBox 3"/>
          <p:cNvSpPr txBox="1"/>
          <p:nvPr/>
        </p:nvSpPr>
        <p:spPr>
          <a:xfrm>
            <a:off x="443820" y="3150881"/>
            <a:ext cx="5630140" cy="523220"/>
          </a:xfrm>
          <a:prstGeom prst="rect">
            <a:avLst/>
          </a:prstGeom>
          <a:noFill/>
        </p:spPr>
        <p:txBody>
          <a:bodyPr wrap="square" rtlCol="0">
            <a:spAutoFit/>
          </a:bodyPr>
          <a:lstStyle/>
          <a:p>
            <a:r>
              <a:rPr lang="en-US" sz="1400" dirty="0" smtClean="0"/>
              <a:t>Fig. Classification of four emotion classes into Positive and Negative Valence classes</a:t>
            </a:r>
            <a:endParaRPr lang="en-US" sz="1400" dirty="0" smtClean="0"/>
          </a:p>
        </p:txBody>
      </p:sp>
      <p:sp>
        <p:nvSpPr>
          <p:cNvPr id="5" name="TextBox 4"/>
          <p:cNvSpPr txBox="1"/>
          <p:nvPr/>
        </p:nvSpPr>
        <p:spPr>
          <a:xfrm>
            <a:off x="443820" y="6311441"/>
            <a:ext cx="5630140" cy="523220"/>
          </a:xfrm>
          <a:prstGeom prst="rect">
            <a:avLst/>
          </a:prstGeom>
          <a:noFill/>
        </p:spPr>
        <p:txBody>
          <a:bodyPr wrap="square" rtlCol="0">
            <a:spAutoFit/>
          </a:bodyPr>
          <a:lstStyle/>
          <a:p>
            <a:r>
              <a:rPr lang="en-US" sz="1400" dirty="0" smtClean="0"/>
              <a:t>Fig. Classification of four emotion classes into Positive and Negative Arousal classes</a:t>
            </a:r>
            <a:endParaRPr lang="en-US" sz="1400" dirty="0" smtClean="0"/>
          </a:p>
        </p:txBody>
      </p:sp>
      <p:sp>
        <p:nvSpPr>
          <p:cNvPr id="6" name="TextBox 5"/>
          <p:cNvSpPr txBox="1"/>
          <p:nvPr/>
        </p:nvSpPr>
        <p:spPr>
          <a:xfrm>
            <a:off x="7120845" y="1440872"/>
            <a:ext cx="4489264" cy="1446550"/>
          </a:xfrm>
          <a:prstGeom prst="rect">
            <a:avLst/>
          </a:prstGeom>
          <a:solidFill>
            <a:schemeClr val="bg1"/>
          </a:solidFill>
        </p:spPr>
        <p:txBody>
          <a:bodyPr wrap="square" rtlCol="0">
            <a:spAutoFit/>
          </a:bodyPr>
          <a:lstStyle/>
          <a:p>
            <a:r>
              <a:rPr lang="en-US" sz="4400" dirty="0" smtClean="0">
                <a:solidFill>
                  <a:schemeClr val="tx1">
                    <a:lumMod val="75000"/>
                    <a:lumOff val="25000"/>
                  </a:schemeClr>
                </a:solidFill>
                <a:latin typeface="+mj-lt"/>
              </a:rPr>
              <a:t>DIAGRAM: Emotion Classes</a:t>
            </a:r>
            <a:endParaRPr lang="en-IN" sz="4400" dirty="0">
              <a:solidFill>
                <a:schemeClr val="tx1">
                  <a:lumMod val="75000"/>
                  <a:lumOff val="25000"/>
                </a:schemeClr>
              </a:solidFill>
              <a:latin typeface="+mj-lt"/>
            </a:endParaRPr>
          </a:p>
        </p:txBody>
      </p:sp>
      <p:sp>
        <p:nvSpPr>
          <p:cNvPr id="7" name="Slide Number Placeholder 6"/>
          <p:cNvSpPr>
            <a:spLocks noGrp="1"/>
          </p:cNvSpPr>
          <p:nvPr>
            <p:ph type="sldNum" sz="quarter" idx="12"/>
          </p:nvPr>
        </p:nvSpPr>
        <p:spPr/>
        <p:txBody>
          <a:bodyPr/>
          <a:lstStyle/>
          <a:p>
            <a:fld id="{8C57250F-CEB8-4D80-8052-5D9A40F45BB5}" type="slidenum">
              <a:rPr lang="en-IN" smtClean="0"/>
              <a:t>22</a:t>
            </a:fld>
            <a:endParaRPr lang="en-IN"/>
          </a:p>
        </p:txBody>
      </p:sp>
    </p:spTree>
    <p:extLst>
      <p:ext uri="{BB962C8B-B14F-4D97-AF65-F5344CB8AC3E}">
        <p14:creationId xmlns:p14="http://schemas.microsoft.com/office/powerpoint/2010/main" val="3989277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IMPROVE ACCURACY</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Added more audio clips in dataset</a:t>
            </a:r>
          </a:p>
          <a:p>
            <a:pPr>
              <a:buFont typeface="Arial" panose="020B0604020202020204" pitchFamily="34" charset="0"/>
              <a:buChar char="•"/>
            </a:pPr>
            <a:r>
              <a:rPr lang="en-US" dirty="0" smtClean="0"/>
              <a:t>Removed redundant musical features as variables or parameters from the dataset</a:t>
            </a:r>
          </a:p>
          <a:p>
            <a:pPr>
              <a:buFont typeface="Arial" panose="020B0604020202020204" pitchFamily="34" charset="0"/>
              <a:buChar char="•"/>
            </a:pPr>
            <a:r>
              <a:rPr lang="en-US" dirty="0" smtClean="0"/>
              <a:t>Divided one ML model into two, for better and easier classification</a:t>
            </a:r>
          </a:p>
          <a:p>
            <a:pPr>
              <a:buFont typeface="Arial" panose="020B0604020202020204" pitchFamily="34" charset="0"/>
              <a:buChar char="•"/>
            </a:pPr>
            <a:r>
              <a:rPr lang="en-US" dirty="0" smtClean="0"/>
              <a:t>For this, identified musical features corresponding to Valence emotions and Arousal emotions. </a:t>
            </a:r>
            <a:r>
              <a:rPr lang="en-US" dirty="0" err="1" smtClean="0"/>
              <a:t>i.e</a:t>
            </a:r>
            <a:r>
              <a:rPr lang="en-US" dirty="0" smtClean="0"/>
              <a:t>, for classifying into High Valence or Low valence, I took </a:t>
            </a:r>
            <a:r>
              <a:rPr lang="en-US" dirty="0" err="1" smtClean="0"/>
              <a:t>attacktime</a:t>
            </a:r>
            <a:r>
              <a:rPr lang="en-US" dirty="0" smtClean="0"/>
              <a:t>, </a:t>
            </a:r>
            <a:r>
              <a:rPr lang="en-US" dirty="0" err="1" smtClean="0"/>
              <a:t>zerocross</a:t>
            </a:r>
            <a:r>
              <a:rPr lang="en-US" dirty="0" smtClean="0"/>
              <a:t>, </a:t>
            </a:r>
            <a:r>
              <a:rPr lang="en-US" dirty="0" err="1" smtClean="0"/>
              <a:t>rolloff</a:t>
            </a:r>
            <a:r>
              <a:rPr lang="en-US" dirty="0" smtClean="0"/>
              <a:t>, brightness, centroid, roughness, regularity, and pitch as parameters, &amp; for classifying into High Arousal or Low Arousal</a:t>
            </a:r>
            <a:r>
              <a:rPr lang="en-US" dirty="0" smtClean="0"/>
              <a:t>, took </a:t>
            </a:r>
            <a:r>
              <a:rPr lang="en-US" dirty="0" smtClean="0"/>
              <a:t>RMS, low-energy and tempo as parameters</a:t>
            </a:r>
          </a:p>
          <a:p>
            <a:pPr>
              <a:buFont typeface="Arial" panose="020B0604020202020204" pitchFamily="34" charset="0"/>
              <a:buChar char="•"/>
            </a:pPr>
            <a:r>
              <a:rPr lang="en-US" dirty="0" smtClean="0"/>
              <a:t>Changed hyper-parameters for each model to get best accuracy</a:t>
            </a:r>
          </a:p>
          <a:p>
            <a:endParaRPr lang="en-IN" dirty="0"/>
          </a:p>
        </p:txBody>
      </p:sp>
      <p:sp>
        <p:nvSpPr>
          <p:cNvPr id="4" name="Slide Number Placeholder 3"/>
          <p:cNvSpPr>
            <a:spLocks noGrp="1"/>
          </p:cNvSpPr>
          <p:nvPr>
            <p:ph type="sldNum" sz="quarter" idx="12"/>
          </p:nvPr>
        </p:nvSpPr>
        <p:spPr/>
        <p:txBody>
          <a:bodyPr/>
          <a:lstStyle/>
          <a:p>
            <a:fld id="{8C57250F-CEB8-4D80-8052-5D9A40F45BB5}" type="slidenum">
              <a:rPr lang="en-IN" smtClean="0"/>
              <a:t>23</a:t>
            </a:fld>
            <a:endParaRPr lang="en-IN"/>
          </a:p>
        </p:txBody>
      </p:sp>
    </p:spTree>
    <p:extLst>
      <p:ext uri="{BB962C8B-B14F-4D97-AF65-F5344CB8AC3E}">
        <p14:creationId xmlns:p14="http://schemas.microsoft.com/office/powerpoint/2010/main" val="3268590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18603585"/>
              </p:ext>
            </p:extLst>
          </p:nvPr>
        </p:nvGraphicFramePr>
        <p:xfrm>
          <a:off x="750419" y="798588"/>
          <a:ext cx="11150636" cy="5459236"/>
        </p:xfrm>
        <a:graphic>
          <a:graphicData uri="http://schemas.openxmlformats.org/drawingml/2006/table">
            <a:tbl>
              <a:tblPr firstRow="1" bandRow="1">
                <a:tableStyleId>{5C22544A-7EE6-4342-B048-85BDC9FD1C3A}</a:tableStyleId>
              </a:tblPr>
              <a:tblGrid>
                <a:gridCol w="2787659">
                  <a:extLst>
                    <a:ext uri="{9D8B030D-6E8A-4147-A177-3AD203B41FA5}">
                      <a16:colId xmlns:a16="http://schemas.microsoft.com/office/drawing/2014/main" val="3857115420"/>
                    </a:ext>
                  </a:extLst>
                </a:gridCol>
                <a:gridCol w="2787659">
                  <a:extLst>
                    <a:ext uri="{9D8B030D-6E8A-4147-A177-3AD203B41FA5}">
                      <a16:colId xmlns:a16="http://schemas.microsoft.com/office/drawing/2014/main" val="3147833041"/>
                    </a:ext>
                  </a:extLst>
                </a:gridCol>
                <a:gridCol w="2787659">
                  <a:extLst>
                    <a:ext uri="{9D8B030D-6E8A-4147-A177-3AD203B41FA5}">
                      <a16:colId xmlns:a16="http://schemas.microsoft.com/office/drawing/2014/main" val="2992214185"/>
                    </a:ext>
                  </a:extLst>
                </a:gridCol>
                <a:gridCol w="2787659">
                  <a:extLst>
                    <a:ext uri="{9D8B030D-6E8A-4147-A177-3AD203B41FA5}">
                      <a16:colId xmlns:a16="http://schemas.microsoft.com/office/drawing/2014/main" val="3566593721"/>
                    </a:ext>
                  </a:extLst>
                </a:gridCol>
              </a:tblGrid>
              <a:tr h="328628">
                <a:tc>
                  <a:txBody>
                    <a:bodyPr/>
                    <a:lstStyle/>
                    <a:p>
                      <a:r>
                        <a:rPr lang="en-US" dirty="0" smtClean="0"/>
                        <a:t>Model/Algorithm</a:t>
                      </a:r>
                      <a:endParaRPr lang="en-IN" dirty="0"/>
                    </a:p>
                  </a:txBody>
                  <a:tcPr/>
                </a:tc>
                <a:tc>
                  <a:txBody>
                    <a:bodyPr/>
                    <a:lstStyle/>
                    <a:p>
                      <a:r>
                        <a:rPr lang="en-US" dirty="0" smtClean="0"/>
                        <a:t>Best Accuracy</a:t>
                      </a:r>
                      <a:r>
                        <a:rPr lang="en-US" baseline="0" dirty="0" smtClean="0"/>
                        <a:t> in Python</a:t>
                      </a:r>
                      <a:endParaRPr lang="en-IN" dirty="0"/>
                    </a:p>
                  </a:txBody>
                  <a:tcPr/>
                </a:tc>
                <a:tc>
                  <a:txBody>
                    <a:bodyPr/>
                    <a:lstStyle/>
                    <a:p>
                      <a:r>
                        <a:rPr lang="en-US" dirty="0" smtClean="0"/>
                        <a:t>Best Accuracy in </a:t>
                      </a:r>
                      <a:r>
                        <a:rPr lang="en-US" dirty="0" err="1" smtClean="0"/>
                        <a:t>Matlab</a:t>
                      </a:r>
                      <a:endParaRPr lang="en-IN" dirty="0"/>
                    </a:p>
                  </a:txBody>
                  <a:tcPr/>
                </a:tc>
                <a:tc>
                  <a:txBody>
                    <a:bodyPr/>
                    <a:lstStyle/>
                    <a:p>
                      <a:r>
                        <a:rPr lang="en-US" dirty="0" smtClean="0"/>
                        <a:t>Best</a:t>
                      </a:r>
                      <a:r>
                        <a:rPr lang="en-US" baseline="0" dirty="0" smtClean="0"/>
                        <a:t> </a:t>
                      </a:r>
                      <a:r>
                        <a:rPr lang="en-US" dirty="0" smtClean="0"/>
                        <a:t>Hyper-parameters</a:t>
                      </a:r>
                      <a:endParaRPr lang="en-IN" dirty="0"/>
                    </a:p>
                  </a:txBody>
                  <a:tcPr/>
                </a:tc>
                <a:extLst>
                  <a:ext uri="{0D108BD9-81ED-4DB2-BD59-A6C34878D82A}">
                    <a16:rowId xmlns:a16="http://schemas.microsoft.com/office/drawing/2014/main" val="22837708"/>
                  </a:ext>
                </a:extLst>
              </a:tr>
              <a:tr h="1253778">
                <a:tc>
                  <a:txBody>
                    <a:bodyPr/>
                    <a:lstStyle/>
                    <a:p>
                      <a:r>
                        <a:rPr lang="en-US" sz="1400" dirty="0" smtClean="0"/>
                        <a:t>KNN</a:t>
                      </a:r>
                      <a:endParaRPr lang="en-IN" sz="1400" dirty="0"/>
                    </a:p>
                  </a:txBody>
                  <a:tcPr/>
                </a:tc>
                <a:tc>
                  <a:txBody>
                    <a:bodyPr/>
                    <a:lstStyle/>
                    <a:p>
                      <a:r>
                        <a:rPr lang="en-US" sz="1400" dirty="0" smtClean="0"/>
                        <a:t>67.53%</a:t>
                      </a:r>
                      <a:endParaRPr lang="en-IN" sz="1400" dirty="0"/>
                    </a:p>
                  </a:txBody>
                  <a:tcPr/>
                </a:tc>
                <a:tc>
                  <a:txBody>
                    <a:bodyPr/>
                    <a:lstStyle/>
                    <a:p>
                      <a:r>
                        <a:rPr lang="en-US" sz="1400" dirty="0" smtClean="0"/>
                        <a:t>53%</a:t>
                      </a:r>
                      <a:endParaRPr lang="en-IN" sz="1400" dirty="0"/>
                    </a:p>
                  </a:txBody>
                  <a:tcPr/>
                </a:tc>
                <a:tc>
                  <a:txBody>
                    <a:bodyPr/>
                    <a:lstStyle/>
                    <a:p>
                      <a:r>
                        <a:rPr lang="en-IN" sz="1400" dirty="0" smtClean="0"/>
                        <a:t>'algorithm': 'auto', '</a:t>
                      </a:r>
                      <a:r>
                        <a:rPr lang="en-IN" sz="1400" dirty="0" err="1" smtClean="0"/>
                        <a:t>leaf_size</a:t>
                      </a:r>
                      <a:r>
                        <a:rPr lang="en-IN" sz="1400" dirty="0" smtClean="0"/>
                        <a:t>': 6, 'metric': '</a:t>
                      </a:r>
                      <a:r>
                        <a:rPr lang="en-IN" sz="1400" dirty="0" err="1" smtClean="0"/>
                        <a:t>minkowski</a:t>
                      </a:r>
                      <a:r>
                        <a:rPr lang="en-IN" sz="1400" dirty="0" smtClean="0"/>
                        <a:t>', '</a:t>
                      </a:r>
                      <a:r>
                        <a:rPr lang="en-IN" sz="1400" dirty="0" err="1" smtClean="0"/>
                        <a:t>n_jobs</a:t>
                      </a:r>
                      <a:r>
                        <a:rPr lang="en-IN" sz="1400" dirty="0" smtClean="0"/>
                        <a:t>': -1, '</a:t>
                      </a:r>
                      <a:r>
                        <a:rPr lang="en-IN" sz="1400" dirty="0" err="1" smtClean="0"/>
                        <a:t>n_neighbors</a:t>
                      </a:r>
                      <a:r>
                        <a:rPr lang="en-IN" sz="1400" dirty="0" smtClean="0"/>
                        <a:t>': 8, 'weights': 'distance'</a:t>
                      </a:r>
                      <a:endParaRPr lang="en-IN" sz="1400" dirty="0"/>
                    </a:p>
                  </a:txBody>
                  <a:tcPr/>
                </a:tc>
                <a:extLst>
                  <a:ext uri="{0D108BD9-81ED-4DB2-BD59-A6C34878D82A}">
                    <a16:rowId xmlns:a16="http://schemas.microsoft.com/office/drawing/2014/main" val="2358995512"/>
                  </a:ext>
                </a:extLst>
              </a:tr>
              <a:tr h="1018696">
                <a:tc>
                  <a:txBody>
                    <a:bodyPr/>
                    <a:lstStyle/>
                    <a:p>
                      <a:r>
                        <a:rPr lang="en-US" sz="1400" dirty="0" smtClean="0"/>
                        <a:t>Decision</a:t>
                      </a:r>
                      <a:r>
                        <a:rPr lang="en-US" sz="1400" baseline="0" dirty="0" smtClean="0"/>
                        <a:t> Tree</a:t>
                      </a:r>
                      <a:endParaRPr lang="en-IN" sz="1400" dirty="0"/>
                    </a:p>
                  </a:txBody>
                  <a:tcPr/>
                </a:tc>
                <a:tc>
                  <a:txBody>
                    <a:bodyPr/>
                    <a:lstStyle/>
                    <a:p>
                      <a:r>
                        <a:rPr lang="en-US" sz="1400" dirty="0" smtClean="0"/>
                        <a:t>67.53%</a:t>
                      </a:r>
                      <a:endParaRPr lang="en-IN" sz="1400" dirty="0"/>
                    </a:p>
                  </a:txBody>
                  <a:tcPr/>
                </a:tc>
                <a:tc>
                  <a:txBody>
                    <a:bodyPr/>
                    <a:lstStyle/>
                    <a:p>
                      <a:r>
                        <a:rPr lang="en-US" sz="1400" dirty="0" smtClean="0"/>
                        <a:t>-</a:t>
                      </a:r>
                      <a:endParaRPr lang="en-IN" sz="1400" dirty="0"/>
                    </a:p>
                  </a:txBody>
                  <a:tcPr/>
                </a:tc>
                <a:tc>
                  <a:txBody>
                    <a:bodyPr/>
                    <a:lstStyle/>
                    <a:p>
                      <a:r>
                        <a:rPr lang="en-IN" sz="1400" dirty="0" err="1" smtClean="0"/>
                        <a:t>max_features</a:t>
                      </a:r>
                      <a:r>
                        <a:rPr lang="en-IN" sz="1400" dirty="0" smtClean="0"/>
                        <a:t>': 'auto', '</a:t>
                      </a:r>
                      <a:r>
                        <a:rPr lang="en-IN" sz="1400" dirty="0" err="1" smtClean="0"/>
                        <a:t>min_samples_leaf</a:t>
                      </a:r>
                      <a:r>
                        <a:rPr lang="en-IN" sz="1400" dirty="0" smtClean="0"/>
                        <a:t>': 1, '</a:t>
                      </a:r>
                      <a:r>
                        <a:rPr lang="en-IN" sz="1400" dirty="0" err="1" smtClean="0"/>
                        <a:t>min_samples_split</a:t>
                      </a:r>
                      <a:r>
                        <a:rPr lang="en-IN" sz="1400" dirty="0" smtClean="0"/>
                        <a:t>': 5, '</a:t>
                      </a:r>
                      <a:r>
                        <a:rPr lang="en-IN" sz="1400" dirty="0" err="1" smtClean="0"/>
                        <a:t>random_state</a:t>
                      </a:r>
                      <a:r>
                        <a:rPr lang="en-IN" sz="1400" dirty="0" smtClean="0"/>
                        <a:t>': 123</a:t>
                      </a:r>
                      <a:endParaRPr lang="en-IN" sz="1400" dirty="0"/>
                    </a:p>
                  </a:txBody>
                  <a:tcPr/>
                </a:tc>
                <a:extLst>
                  <a:ext uri="{0D108BD9-81ED-4DB2-BD59-A6C34878D82A}">
                    <a16:rowId xmlns:a16="http://schemas.microsoft.com/office/drawing/2014/main" val="1734797246"/>
                  </a:ext>
                </a:extLst>
              </a:tr>
              <a:tr h="548528">
                <a:tc>
                  <a:txBody>
                    <a:bodyPr/>
                    <a:lstStyle/>
                    <a:p>
                      <a:r>
                        <a:rPr lang="en-US" sz="1400" dirty="0" smtClean="0"/>
                        <a:t>SVM</a:t>
                      </a:r>
                      <a:endParaRPr lang="en-IN" sz="1400" dirty="0"/>
                    </a:p>
                  </a:txBody>
                  <a:tcPr/>
                </a:tc>
                <a:tc>
                  <a:txBody>
                    <a:bodyPr/>
                    <a:lstStyle/>
                    <a:p>
                      <a:r>
                        <a:rPr lang="en-US" sz="1400" dirty="0" smtClean="0"/>
                        <a:t>49.35%</a:t>
                      </a:r>
                      <a:endParaRPr lang="en-IN" sz="1400" dirty="0"/>
                    </a:p>
                  </a:txBody>
                  <a:tcPr/>
                </a:tc>
                <a:tc>
                  <a:txBody>
                    <a:bodyPr/>
                    <a:lstStyle/>
                    <a:p>
                      <a:r>
                        <a:rPr lang="en-US" sz="1400" dirty="0" smtClean="0"/>
                        <a:t>37.641%</a:t>
                      </a:r>
                      <a:endParaRPr lang="en-IN" sz="1400" dirty="0"/>
                    </a:p>
                  </a:txBody>
                  <a:tcPr/>
                </a:tc>
                <a:tc>
                  <a:txBody>
                    <a:bodyPr/>
                    <a:lstStyle/>
                    <a:p>
                      <a:r>
                        <a:rPr lang="en-IN" sz="1400" dirty="0" smtClean="0"/>
                        <a:t>'C': [6,7,8,9,10,11,12], </a:t>
                      </a:r>
                    </a:p>
                    <a:p>
                      <a:r>
                        <a:rPr lang="en-IN" sz="1400" dirty="0" smtClean="0"/>
                        <a:t>          'kernel': ['linear','</a:t>
                      </a:r>
                      <a:r>
                        <a:rPr lang="en-IN" sz="1400" dirty="0" err="1" smtClean="0"/>
                        <a:t>rbf</a:t>
                      </a:r>
                      <a:r>
                        <a:rPr lang="en-IN" sz="1400" dirty="0" smtClean="0"/>
                        <a:t>']</a:t>
                      </a:r>
                      <a:endParaRPr lang="en-IN" sz="1400" dirty="0"/>
                    </a:p>
                  </a:txBody>
                  <a:tcPr/>
                </a:tc>
                <a:extLst>
                  <a:ext uri="{0D108BD9-81ED-4DB2-BD59-A6C34878D82A}">
                    <a16:rowId xmlns:a16="http://schemas.microsoft.com/office/drawing/2014/main" val="4148368957"/>
                  </a:ext>
                </a:extLst>
              </a:tr>
              <a:tr h="313445">
                <a:tc>
                  <a:txBody>
                    <a:bodyPr/>
                    <a:lstStyle/>
                    <a:p>
                      <a:r>
                        <a:rPr lang="en-US" sz="1400" dirty="0" smtClean="0"/>
                        <a:t>Fuzzy-KNN</a:t>
                      </a:r>
                      <a:endParaRPr lang="en-IN" sz="1400" dirty="0"/>
                    </a:p>
                  </a:txBody>
                  <a:tcPr/>
                </a:tc>
                <a:tc>
                  <a:txBody>
                    <a:bodyPr/>
                    <a:lstStyle/>
                    <a:p>
                      <a:r>
                        <a:rPr lang="en-US" sz="1400" dirty="0" smtClean="0"/>
                        <a:t>-</a:t>
                      </a:r>
                      <a:endParaRPr lang="en-IN" sz="1400" dirty="0"/>
                    </a:p>
                  </a:txBody>
                  <a:tcPr/>
                </a:tc>
                <a:tc>
                  <a:txBody>
                    <a:bodyPr/>
                    <a:lstStyle/>
                    <a:p>
                      <a:r>
                        <a:rPr lang="en-US" sz="1400" dirty="0" smtClean="0"/>
                        <a:t>57%</a:t>
                      </a:r>
                      <a:endParaRPr lang="en-IN" sz="1400" dirty="0"/>
                    </a:p>
                  </a:txBody>
                  <a:tcPr/>
                </a:tc>
                <a:tc>
                  <a:txBody>
                    <a:bodyPr/>
                    <a:lstStyle/>
                    <a:p>
                      <a:endParaRPr lang="en-IN" sz="1400" dirty="0"/>
                    </a:p>
                  </a:txBody>
                  <a:tcPr/>
                </a:tc>
                <a:extLst>
                  <a:ext uri="{0D108BD9-81ED-4DB2-BD59-A6C34878D82A}">
                    <a16:rowId xmlns:a16="http://schemas.microsoft.com/office/drawing/2014/main" val="2425100719"/>
                  </a:ext>
                </a:extLst>
              </a:tr>
              <a:tr h="1959029">
                <a:tc>
                  <a:txBody>
                    <a:bodyPr/>
                    <a:lstStyle/>
                    <a:p>
                      <a:r>
                        <a:rPr lang="en-US" sz="1400" dirty="0" smtClean="0"/>
                        <a:t>Random</a:t>
                      </a:r>
                      <a:r>
                        <a:rPr lang="en-US" sz="1400" baseline="0" dirty="0" smtClean="0"/>
                        <a:t> Forest</a:t>
                      </a:r>
                      <a:endParaRPr lang="en-IN" sz="1400" dirty="0"/>
                    </a:p>
                  </a:txBody>
                  <a:tcPr/>
                </a:tc>
                <a:tc>
                  <a:txBody>
                    <a:bodyPr/>
                    <a:lstStyle/>
                    <a:p>
                      <a:r>
                        <a:rPr lang="en-US" sz="1400" dirty="0" smtClean="0"/>
                        <a:t>79.22% : model1</a:t>
                      </a:r>
                    </a:p>
                    <a:p>
                      <a:r>
                        <a:rPr lang="en-US" sz="1400" dirty="0" smtClean="0"/>
                        <a:t>67.53%</a:t>
                      </a:r>
                      <a:r>
                        <a:rPr lang="en-US" sz="1400" baseline="0" dirty="0" smtClean="0"/>
                        <a:t> : model2</a:t>
                      </a:r>
                      <a:endParaRPr lang="en-IN" sz="1400" dirty="0"/>
                    </a:p>
                  </a:txBody>
                  <a:tcPr/>
                </a:tc>
                <a:tc>
                  <a:txBody>
                    <a:bodyPr/>
                    <a:lstStyle/>
                    <a:p>
                      <a:r>
                        <a:rPr lang="en-US" sz="1400" dirty="0" smtClean="0"/>
                        <a:t>-</a:t>
                      </a:r>
                      <a:endParaRPr lang="en-IN" sz="1400" dirty="0"/>
                    </a:p>
                  </a:txBody>
                  <a:tcPr/>
                </a:tc>
                <a:tc>
                  <a:txBody>
                    <a:bodyPr/>
                    <a:lstStyle/>
                    <a:p>
                      <a:r>
                        <a:rPr lang="en-US" sz="1400" dirty="0" smtClean="0"/>
                        <a:t>'criterion': '</a:t>
                      </a:r>
                      <a:r>
                        <a:rPr lang="en-US" sz="1400" dirty="0" err="1" smtClean="0"/>
                        <a:t>gini</a:t>
                      </a:r>
                      <a:r>
                        <a:rPr lang="en-US" sz="1400" dirty="0" smtClean="0"/>
                        <a:t>', '</a:t>
                      </a:r>
                      <a:r>
                        <a:rPr lang="en-US" sz="1400" dirty="0" err="1" smtClean="0"/>
                        <a:t>min_samples_leaf</a:t>
                      </a:r>
                      <a:r>
                        <a:rPr lang="en-US" sz="1400" dirty="0" smtClean="0"/>
                        <a:t>': 1, '</a:t>
                      </a:r>
                      <a:r>
                        <a:rPr lang="en-US" sz="1400" dirty="0" err="1" smtClean="0"/>
                        <a:t>min_samples_split</a:t>
                      </a:r>
                      <a:r>
                        <a:rPr lang="en-US" sz="1400" dirty="0" smtClean="0"/>
                        <a:t>': 10, '</a:t>
                      </a:r>
                      <a:r>
                        <a:rPr lang="en-US" sz="1400" dirty="0" err="1" smtClean="0"/>
                        <a:t>n_estimators</a:t>
                      </a:r>
                      <a:r>
                        <a:rPr lang="en-US" sz="1400" dirty="0" smtClean="0"/>
                        <a:t>': 35, '</a:t>
                      </a:r>
                      <a:r>
                        <a:rPr lang="en-US" sz="1400" dirty="0" err="1" smtClean="0"/>
                        <a:t>n_jobs</a:t>
                      </a:r>
                      <a:r>
                        <a:rPr lang="en-US" sz="1400" dirty="0" smtClean="0"/>
                        <a:t>': -1, '</a:t>
                      </a:r>
                      <a:r>
                        <a:rPr lang="en-US" sz="1400" dirty="0" err="1" smtClean="0"/>
                        <a:t>random_state</a:t>
                      </a:r>
                      <a:r>
                        <a:rPr lang="en-US" sz="1400" dirty="0" smtClean="0"/>
                        <a:t>': </a:t>
                      </a:r>
                      <a:r>
                        <a:rPr lang="en-US" sz="1400" dirty="0" smtClean="0"/>
                        <a:t>123</a:t>
                      </a:r>
                      <a:r>
                        <a:rPr lang="en-US" sz="1400" baseline="0" dirty="0" smtClean="0"/>
                        <a:t>  (for model1)</a:t>
                      </a:r>
                      <a:endParaRPr lang="en-US" sz="1400" dirty="0" smtClean="0"/>
                    </a:p>
                    <a:p>
                      <a:r>
                        <a:rPr lang="en-IN" sz="1400" dirty="0" smtClean="0"/>
                        <a:t>'criterion': 'entropy‘</a:t>
                      </a:r>
                      <a:r>
                        <a:rPr lang="en-IN" sz="1400" baseline="0" dirty="0" smtClean="0"/>
                        <a:t> (for model2)</a:t>
                      </a:r>
                      <a:endParaRPr lang="en-IN" sz="1400" dirty="0"/>
                    </a:p>
                  </a:txBody>
                  <a:tcPr/>
                </a:tc>
                <a:extLst>
                  <a:ext uri="{0D108BD9-81ED-4DB2-BD59-A6C34878D82A}">
                    <a16:rowId xmlns:a16="http://schemas.microsoft.com/office/drawing/2014/main" val="418882204"/>
                  </a:ext>
                </a:extLst>
              </a:tr>
            </a:tbl>
          </a:graphicData>
        </a:graphic>
      </p:graphicFrame>
      <p:sp>
        <p:nvSpPr>
          <p:cNvPr id="5" name="Rectangle 4"/>
          <p:cNvSpPr/>
          <p:nvPr/>
        </p:nvSpPr>
        <p:spPr>
          <a:xfrm>
            <a:off x="3523603" y="4255413"/>
            <a:ext cx="2212179" cy="662950"/>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750419" y="263002"/>
            <a:ext cx="11150636" cy="369332"/>
          </a:xfrm>
          <a:prstGeom prst="rect">
            <a:avLst/>
          </a:prstGeom>
          <a:solidFill>
            <a:schemeClr val="accent1"/>
          </a:solidFill>
        </p:spPr>
        <p:txBody>
          <a:bodyPr wrap="square" rtlCol="0">
            <a:spAutoFit/>
          </a:bodyPr>
          <a:lstStyle/>
          <a:p>
            <a:r>
              <a:rPr lang="en-US" b="1" dirty="0" smtClean="0">
                <a:solidFill>
                  <a:schemeClr val="bg1"/>
                </a:solidFill>
              </a:rPr>
              <a:t>TABLE: ACCURACIES OF ML MODELS IMPLEMENTED AND THEIR BEST HYPER-PARAMETERS</a:t>
            </a:r>
            <a:endParaRPr lang="en-IN" b="1" dirty="0">
              <a:solidFill>
                <a:schemeClr val="bg1"/>
              </a:solidFill>
            </a:endParaRPr>
          </a:p>
        </p:txBody>
      </p:sp>
      <p:sp>
        <p:nvSpPr>
          <p:cNvPr id="3" name="Slide Number Placeholder 2"/>
          <p:cNvSpPr>
            <a:spLocks noGrp="1"/>
          </p:cNvSpPr>
          <p:nvPr>
            <p:ph type="sldNum" sz="quarter" idx="12"/>
          </p:nvPr>
        </p:nvSpPr>
        <p:spPr/>
        <p:txBody>
          <a:bodyPr/>
          <a:lstStyle/>
          <a:p>
            <a:fld id="{8C57250F-CEB8-4D80-8052-5D9A40F45BB5}" type="slidenum">
              <a:rPr lang="en-IN" smtClean="0"/>
              <a:t>24</a:t>
            </a:fld>
            <a:endParaRPr lang="en-IN"/>
          </a:p>
        </p:txBody>
      </p:sp>
    </p:spTree>
    <p:extLst>
      <p:ext uri="{BB962C8B-B14F-4D97-AF65-F5344CB8AC3E}">
        <p14:creationId xmlns:p14="http://schemas.microsoft.com/office/powerpoint/2010/main" val="104063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6" y="1815358"/>
            <a:ext cx="10058400" cy="1450757"/>
          </a:xfrm>
        </p:spPr>
        <p:txBody>
          <a:bodyPr/>
          <a:lstStyle/>
          <a:p>
            <a:pPr algn="ctr"/>
            <a:r>
              <a:rPr lang="en-US" dirty="0" smtClean="0"/>
              <a:t>DEMO</a:t>
            </a:r>
            <a:endParaRPr lang="en-IN" dirty="0"/>
          </a:p>
        </p:txBody>
      </p:sp>
      <p:sp>
        <p:nvSpPr>
          <p:cNvPr id="3" name="Slide Number Placeholder 2"/>
          <p:cNvSpPr>
            <a:spLocks noGrp="1"/>
          </p:cNvSpPr>
          <p:nvPr>
            <p:ph type="sldNum" sz="quarter" idx="12"/>
          </p:nvPr>
        </p:nvSpPr>
        <p:spPr/>
        <p:txBody>
          <a:bodyPr/>
          <a:lstStyle/>
          <a:p>
            <a:fld id="{8C57250F-CEB8-4D80-8052-5D9A40F45BB5}" type="slidenum">
              <a:rPr lang="en-IN" smtClean="0"/>
              <a:t>25</a:t>
            </a:fld>
            <a:endParaRPr lang="en-IN"/>
          </a:p>
        </p:txBody>
      </p:sp>
    </p:spTree>
    <p:extLst>
      <p:ext uri="{BB962C8B-B14F-4D97-AF65-F5344CB8AC3E}">
        <p14:creationId xmlns:p14="http://schemas.microsoft.com/office/powerpoint/2010/main" val="1235123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57250F-CEB8-4D80-8052-5D9A40F45BB5}" type="slidenum">
              <a:rPr lang="en-IN" smtClean="0"/>
              <a:t>26</a:t>
            </a:fld>
            <a:endParaRPr lang="en-IN"/>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701" t="2348" r="39624" b="4709"/>
          <a:stretch/>
        </p:blipFill>
        <p:spPr>
          <a:xfrm>
            <a:off x="797760" y="996583"/>
            <a:ext cx="4896000" cy="525600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1255" t="6140" r="39347" b="3462"/>
          <a:stretch/>
        </p:blipFill>
        <p:spPr>
          <a:xfrm>
            <a:off x="5953829" y="996583"/>
            <a:ext cx="4968000" cy="5112000"/>
          </a:xfrm>
          <a:prstGeom prst="rect">
            <a:avLst/>
          </a:prstGeom>
        </p:spPr>
      </p:pic>
      <p:sp>
        <p:nvSpPr>
          <p:cNvPr id="5" name="Title 4"/>
          <p:cNvSpPr>
            <a:spLocks noGrp="1"/>
          </p:cNvSpPr>
          <p:nvPr>
            <p:ph type="title"/>
          </p:nvPr>
        </p:nvSpPr>
        <p:spPr>
          <a:xfrm>
            <a:off x="664560" y="0"/>
            <a:ext cx="10058400" cy="900980"/>
          </a:xfrm>
        </p:spPr>
        <p:txBody>
          <a:bodyPr>
            <a:normAutofit/>
          </a:bodyPr>
          <a:lstStyle/>
          <a:p>
            <a:r>
              <a:rPr lang="en-US" sz="3200" dirty="0" smtClean="0"/>
              <a:t>CODE SCREENSHOT: model generation and class prediction</a:t>
            </a:r>
            <a:endParaRPr lang="en-IN" sz="3200" dirty="0"/>
          </a:p>
        </p:txBody>
      </p:sp>
    </p:spTree>
    <p:extLst>
      <p:ext uri="{BB962C8B-B14F-4D97-AF65-F5344CB8AC3E}">
        <p14:creationId xmlns:p14="http://schemas.microsoft.com/office/powerpoint/2010/main" val="3479100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57250F-CEB8-4D80-8052-5D9A40F45BB5}" type="slidenum">
              <a:rPr lang="en-IN" smtClean="0"/>
              <a:t>27</a:t>
            </a:fld>
            <a:endParaRPr lang="en-IN"/>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170" t="2517" r="38797" b="3902"/>
          <a:stretch/>
        </p:blipFill>
        <p:spPr>
          <a:xfrm>
            <a:off x="649234" y="958629"/>
            <a:ext cx="4932000" cy="529200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2436" t="2722" r="38531" b="3697"/>
          <a:stretch/>
        </p:blipFill>
        <p:spPr>
          <a:xfrm>
            <a:off x="6084541" y="958629"/>
            <a:ext cx="4932000" cy="5292000"/>
          </a:xfrm>
          <a:prstGeom prst="rect">
            <a:avLst/>
          </a:prstGeom>
        </p:spPr>
      </p:pic>
      <p:sp>
        <p:nvSpPr>
          <p:cNvPr id="5" name="Rectangle 4"/>
          <p:cNvSpPr/>
          <p:nvPr/>
        </p:nvSpPr>
        <p:spPr>
          <a:xfrm>
            <a:off x="509451" y="5812972"/>
            <a:ext cx="1658983" cy="287382"/>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5939245" y="5447213"/>
            <a:ext cx="1611087" cy="222067"/>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09451" y="380141"/>
            <a:ext cx="10803470" cy="523220"/>
          </a:xfrm>
          <a:prstGeom prst="rect">
            <a:avLst/>
          </a:prstGeom>
          <a:noFill/>
        </p:spPr>
        <p:txBody>
          <a:bodyPr wrap="none" rtlCol="0">
            <a:spAutoFit/>
          </a:bodyPr>
          <a:lstStyle/>
          <a:p>
            <a:r>
              <a:rPr lang="en-US" sz="2800" dirty="0" smtClean="0">
                <a:solidFill>
                  <a:schemeClr val="tx1">
                    <a:lumMod val="75000"/>
                    <a:lumOff val="25000"/>
                  </a:schemeClr>
                </a:solidFill>
              </a:rPr>
              <a:t>OUTPUT: Random Forest Classifier model generation and class prediction</a:t>
            </a:r>
            <a:endParaRPr lang="en-IN" sz="2800" dirty="0">
              <a:solidFill>
                <a:schemeClr val="tx1">
                  <a:lumMod val="75000"/>
                  <a:lumOff val="25000"/>
                </a:schemeClr>
              </a:solidFill>
            </a:endParaRPr>
          </a:p>
        </p:txBody>
      </p:sp>
      <p:sp>
        <p:nvSpPr>
          <p:cNvPr id="8" name="TextBox 7"/>
          <p:cNvSpPr txBox="1"/>
          <p:nvPr/>
        </p:nvSpPr>
        <p:spPr>
          <a:xfrm>
            <a:off x="649234" y="6369787"/>
            <a:ext cx="1688283" cy="369332"/>
          </a:xfrm>
          <a:prstGeom prst="rect">
            <a:avLst/>
          </a:prstGeom>
          <a:noFill/>
        </p:spPr>
        <p:txBody>
          <a:bodyPr wrap="none" rtlCol="0">
            <a:spAutoFit/>
          </a:bodyPr>
          <a:lstStyle/>
          <a:p>
            <a:r>
              <a:rPr lang="en-US" dirty="0" smtClean="0"/>
              <a:t>Model 1 Output</a:t>
            </a:r>
            <a:endParaRPr lang="en-IN" dirty="0"/>
          </a:p>
        </p:txBody>
      </p:sp>
      <p:sp>
        <p:nvSpPr>
          <p:cNvPr id="10" name="TextBox 9"/>
          <p:cNvSpPr txBox="1"/>
          <p:nvPr/>
        </p:nvSpPr>
        <p:spPr>
          <a:xfrm>
            <a:off x="6006164" y="6363053"/>
            <a:ext cx="1688283" cy="369332"/>
          </a:xfrm>
          <a:prstGeom prst="rect">
            <a:avLst/>
          </a:prstGeom>
          <a:noFill/>
        </p:spPr>
        <p:txBody>
          <a:bodyPr wrap="none" rtlCol="0">
            <a:spAutoFit/>
          </a:bodyPr>
          <a:lstStyle/>
          <a:p>
            <a:r>
              <a:rPr lang="en-US" dirty="0" smtClean="0"/>
              <a:t>Model 2 Output</a:t>
            </a:r>
            <a:endParaRPr lang="en-IN" dirty="0"/>
          </a:p>
        </p:txBody>
      </p:sp>
    </p:spTree>
    <p:extLst>
      <p:ext uri="{BB962C8B-B14F-4D97-AF65-F5344CB8AC3E}">
        <p14:creationId xmlns:p14="http://schemas.microsoft.com/office/powerpoint/2010/main" val="2508059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CODE SCREENSHOT: Processing sketch</a:t>
            </a:r>
            <a:endParaRPr lang="en-IN" dirty="0"/>
          </a:p>
        </p:txBody>
      </p:sp>
      <p:sp>
        <p:nvSpPr>
          <p:cNvPr id="2" name="Slide Number Placeholder 1"/>
          <p:cNvSpPr>
            <a:spLocks noGrp="1"/>
          </p:cNvSpPr>
          <p:nvPr>
            <p:ph type="sldNum" sz="quarter" idx="12"/>
          </p:nvPr>
        </p:nvSpPr>
        <p:spPr/>
        <p:txBody>
          <a:bodyPr/>
          <a:lstStyle/>
          <a:p>
            <a:fld id="{8C57250F-CEB8-4D80-8052-5D9A40F45BB5}" type="slidenum">
              <a:rPr lang="en-IN" smtClean="0"/>
              <a:t>28</a:t>
            </a:fld>
            <a:endParaRPr lang="en-IN"/>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4698" t="10797" r="24832" b="12170"/>
          <a:stretch/>
        </p:blipFill>
        <p:spPr>
          <a:xfrm>
            <a:off x="2769326" y="1920572"/>
            <a:ext cx="5076000" cy="4356000"/>
          </a:xfrm>
          <a:prstGeom prst="rect">
            <a:avLst/>
          </a:prstGeom>
        </p:spPr>
      </p:pic>
      <p:sp>
        <p:nvSpPr>
          <p:cNvPr id="16" name="TextBox 15"/>
          <p:cNvSpPr txBox="1"/>
          <p:nvPr/>
        </p:nvSpPr>
        <p:spPr>
          <a:xfrm>
            <a:off x="3118746" y="6276572"/>
            <a:ext cx="4377160" cy="369332"/>
          </a:xfrm>
          <a:prstGeom prst="rect">
            <a:avLst/>
          </a:prstGeom>
          <a:noFill/>
        </p:spPr>
        <p:txBody>
          <a:bodyPr wrap="none" rtlCol="0">
            <a:spAutoFit/>
          </a:bodyPr>
          <a:lstStyle/>
          <a:p>
            <a:r>
              <a:rPr lang="en-US" dirty="0" smtClean="0"/>
              <a:t>Fig. Screenshot of code for processing sketch</a:t>
            </a:r>
            <a:endParaRPr lang="en-IN" dirty="0"/>
          </a:p>
        </p:txBody>
      </p:sp>
    </p:spTree>
    <p:extLst>
      <p:ext uri="{BB962C8B-B14F-4D97-AF65-F5344CB8AC3E}">
        <p14:creationId xmlns:p14="http://schemas.microsoft.com/office/powerpoint/2010/main" val="4034667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OUTPUT: Audio waveform visualization</a:t>
            </a:r>
            <a:endParaRPr lang="en-IN" dirty="0"/>
          </a:p>
        </p:txBody>
      </p:sp>
      <p:sp>
        <p:nvSpPr>
          <p:cNvPr id="2" name="Slide Number Placeholder 1"/>
          <p:cNvSpPr>
            <a:spLocks noGrp="1"/>
          </p:cNvSpPr>
          <p:nvPr>
            <p:ph type="sldNum" sz="quarter" idx="12"/>
          </p:nvPr>
        </p:nvSpPr>
        <p:spPr/>
        <p:txBody>
          <a:bodyPr/>
          <a:lstStyle/>
          <a:p>
            <a:fld id="{8C57250F-CEB8-4D80-8052-5D9A40F45BB5}" type="slidenum">
              <a:rPr lang="en-IN" smtClean="0"/>
              <a:t>29</a:t>
            </a:fld>
            <a:endParaRPr lang="en-IN"/>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0959" t="17225" r="20337" b="14026"/>
          <a:stretch/>
        </p:blipFill>
        <p:spPr>
          <a:xfrm>
            <a:off x="5791397" y="1971453"/>
            <a:ext cx="5421086" cy="3569983"/>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0843" t="17571" r="20458" b="14310"/>
          <a:stretch/>
        </p:blipFill>
        <p:spPr>
          <a:xfrm>
            <a:off x="192547" y="1971453"/>
            <a:ext cx="5427437" cy="3541072"/>
          </a:xfrm>
          <a:prstGeom prst="rect">
            <a:avLst/>
          </a:prstGeom>
        </p:spPr>
      </p:pic>
      <p:sp>
        <p:nvSpPr>
          <p:cNvPr id="6" name="TextBox 5"/>
          <p:cNvSpPr txBox="1"/>
          <p:nvPr/>
        </p:nvSpPr>
        <p:spPr>
          <a:xfrm>
            <a:off x="887021" y="5831979"/>
            <a:ext cx="9465925" cy="369332"/>
          </a:xfrm>
          <a:prstGeom prst="rect">
            <a:avLst/>
          </a:prstGeom>
          <a:noFill/>
        </p:spPr>
        <p:txBody>
          <a:bodyPr wrap="none" rtlCol="0">
            <a:spAutoFit/>
          </a:bodyPr>
          <a:lstStyle/>
          <a:p>
            <a:r>
              <a:rPr lang="en-US" dirty="0" smtClean="0"/>
              <a:t>Figs. Audio waveform visualization output in Processing for emotion class 3 (Sad, bored, depressed)</a:t>
            </a:r>
            <a:endParaRPr lang="en-IN" dirty="0"/>
          </a:p>
        </p:txBody>
      </p:sp>
    </p:spTree>
    <p:extLst>
      <p:ext uri="{BB962C8B-B14F-4D97-AF65-F5344CB8AC3E}">
        <p14:creationId xmlns:p14="http://schemas.microsoft.com/office/powerpoint/2010/main" val="1994652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normAutofit/>
          </a:bodyPr>
          <a:lstStyle/>
          <a:p>
            <a:r>
              <a:rPr lang="en-US" dirty="0"/>
              <a:t>Traditionally, Hindustani classical ragas have been depicted </a:t>
            </a:r>
            <a:r>
              <a:rPr lang="en-US" dirty="0" smtClean="0"/>
              <a:t>traditionally in miniature </a:t>
            </a:r>
            <a:r>
              <a:rPr lang="en-US" dirty="0"/>
              <a:t>paintings called Ragamalas. In this seminar, I review previous work done on classifying music into emotions and find the methods of classification and representing a Hindustani music clip visually, by using Machine Learning, audio signal processing and visual programming libraries.</a:t>
            </a:r>
            <a:endParaRPr lang="en-IN" dirty="0"/>
          </a:p>
          <a:p>
            <a:r>
              <a:rPr lang="en-US" dirty="0"/>
              <a:t>Previously, research work has been done to correlate the relationship between raga or Hindustani classical music features with emotions. Many research work has also been done on Western music datasets. Emotion classification can be done as single-labelling or multi-labelling. The models which have been worked with and studied here, are: </a:t>
            </a:r>
            <a:r>
              <a:rPr lang="en-IN" dirty="0"/>
              <a:t>SVM, KNN, MMG, GMM, ML-KNN, M3L, and Fuzzy K-NN approach. These methods have shown good accuracy, and have been used in music recommendation and tagging systems. Feature extraction for emotion recognition and classification has also been discussed and methods have been stated for their processing. A song or audio file can be represented visually with the help libraries of Processing written in Java.</a:t>
            </a:r>
          </a:p>
          <a:p>
            <a:pPr marL="0" indent="0">
              <a:buNone/>
            </a:pPr>
            <a:endParaRPr lang="en-IN" dirty="0"/>
          </a:p>
        </p:txBody>
      </p:sp>
      <p:sp>
        <p:nvSpPr>
          <p:cNvPr id="4" name="Slide Number Placeholder 3"/>
          <p:cNvSpPr>
            <a:spLocks noGrp="1"/>
          </p:cNvSpPr>
          <p:nvPr>
            <p:ph type="sldNum" sz="quarter" idx="12"/>
          </p:nvPr>
        </p:nvSpPr>
        <p:spPr/>
        <p:txBody>
          <a:bodyPr/>
          <a:lstStyle/>
          <a:p>
            <a:fld id="{8C57250F-CEB8-4D80-8052-5D9A40F45BB5}" type="slidenum">
              <a:rPr lang="en-IN" smtClean="0"/>
              <a:t>3</a:t>
            </a:fld>
            <a:endParaRPr lang="en-IN"/>
          </a:p>
        </p:txBody>
      </p:sp>
    </p:spTree>
    <p:extLst>
      <p:ext uri="{BB962C8B-B14F-4D97-AF65-F5344CB8AC3E}">
        <p14:creationId xmlns:p14="http://schemas.microsoft.com/office/powerpoint/2010/main" val="25301782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INFERENCES</a:t>
            </a:r>
            <a:endParaRPr lang="en-IN" dirty="0"/>
          </a:p>
        </p:txBody>
      </p:sp>
      <p:sp>
        <p:nvSpPr>
          <p:cNvPr id="3" name="Content Placeholder 2"/>
          <p:cNvSpPr>
            <a:spLocks noGrp="1"/>
          </p:cNvSpPr>
          <p:nvPr>
            <p:ph idx="1"/>
          </p:nvPr>
        </p:nvSpPr>
        <p:spPr/>
        <p:txBody>
          <a:bodyPr>
            <a:normAutofit fontScale="70000" lnSpcReduction="20000"/>
          </a:bodyPr>
          <a:lstStyle/>
          <a:p>
            <a:pPr lvl="0">
              <a:buFont typeface="Wingdings" panose="05000000000000000000" pitchFamily="2" charset="2"/>
              <a:buChar char="§"/>
            </a:pPr>
            <a:r>
              <a:rPr lang="en-IN" sz="2300" dirty="0"/>
              <a:t>For classifying a Hindustani classical music audio clip into an emotion, it needs to be classified into an emotion group. A particular emotion cannot be pinpointed for a particular audio clip since human emotions that can be linked to music vary from person to person. </a:t>
            </a:r>
          </a:p>
          <a:p>
            <a:pPr lvl="0">
              <a:buFont typeface="Wingdings" panose="05000000000000000000" pitchFamily="2" charset="2"/>
              <a:buChar char="§"/>
            </a:pPr>
            <a:r>
              <a:rPr lang="en-IN" sz="2300" dirty="0"/>
              <a:t>Out of two major emotion models which consist of emotion classes, Thayer’s emotion model seems best to use as it involves classifying into class groups which constitute a group or cluster of emotions instead of one particular specific emotion.</a:t>
            </a:r>
          </a:p>
          <a:p>
            <a:pPr lvl="0">
              <a:buFont typeface="Wingdings" panose="05000000000000000000" pitchFamily="2" charset="2"/>
              <a:buChar char="§"/>
            </a:pPr>
            <a:r>
              <a:rPr lang="en-IN" sz="2300" dirty="0" smtClean="0"/>
              <a:t>For </a:t>
            </a:r>
            <a:r>
              <a:rPr lang="en-IN" sz="2300" dirty="0"/>
              <a:t>musical features, rhythm, pitch, tone and timbre are the primary features chosen. These are the features which can uniquely identify and differentiate among the audio clips.</a:t>
            </a:r>
          </a:p>
          <a:p>
            <a:pPr lvl="0">
              <a:buFont typeface="Wingdings" panose="05000000000000000000" pitchFamily="2" charset="2"/>
              <a:buChar char="§"/>
            </a:pPr>
            <a:r>
              <a:rPr lang="en-IN" sz="2300" dirty="0"/>
              <a:t>To be specific, </a:t>
            </a:r>
            <a:r>
              <a:rPr lang="en-IN" sz="2300" dirty="0" err="1"/>
              <a:t>attacktime</a:t>
            </a:r>
            <a:r>
              <a:rPr lang="en-IN" sz="2300" dirty="0"/>
              <a:t>, </a:t>
            </a:r>
            <a:r>
              <a:rPr lang="en-IN" sz="2300" dirty="0" err="1"/>
              <a:t>zerocross</a:t>
            </a:r>
            <a:r>
              <a:rPr lang="en-IN" sz="2300" dirty="0"/>
              <a:t>, </a:t>
            </a:r>
            <a:r>
              <a:rPr lang="en-IN" sz="2300" dirty="0" err="1"/>
              <a:t>rolloff</a:t>
            </a:r>
            <a:r>
              <a:rPr lang="en-IN" sz="2300" dirty="0"/>
              <a:t>, brightness or intensity, centroid, roughness, regularity, pitch, RMS energy, tempo, mode are the features which can be worked upon. These features, depending on how they are extracted, are processed for ease in associating it with a particular audio clip and for the purpose of classification by an ML model.</a:t>
            </a:r>
          </a:p>
          <a:p>
            <a:pPr lvl="0">
              <a:buFont typeface="Wingdings" panose="05000000000000000000" pitchFamily="2" charset="2"/>
              <a:buChar char="§"/>
            </a:pPr>
            <a:r>
              <a:rPr lang="en-IN" sz="2300" dirty="0"/>
              <a:t>There are many applications of emotion classification of music: Music recommendation systems, label tagging, music players, etc. For all these, music information retrieval forms the basis</a:t>
            </a:r>
            <a:r>
              <a:rPr lang="en-IN" sz="2300" dirty="0" smtClean="0"/>
              <a:t>.</a:t>
            </a:r>
          </a:p>
          <a:p>
            <a:pPr>
              <a:buFont typeface="Wingdings" panose="05000000000000000000" pitchFamily="2" charset="2"/>
              <a:buChar char="§"/>
            </a:pPr>
            <a:r>
              <a:rPr lang="en-IN" sz="2300" dirty="0"/>
              <a:t>Various Machine Learning algorithms have been used for multi-label classification: SVM, KNN, MMG, GMM, ML-KNN, M3L</a:t>
            </a:r>
          </a:p>
          <a:p>
            <a:pPr marL="0" lvl="0" indent="0">
              <a:buNone/>
            </a:pPr>
            <a:endParaRPr lang="en-IN" sz="2300" dirty="0"/>
          </a:p>
          <a:p>
            <a:endParaRPr lang="en-IN" dirty="0"/>
          </a:p>
        </p:txBody>
      </p:sp>
      <p:sp>
        <p:nvSpPr>
          <p:cNvPr id="4" name="Slide Number Placeholder 3"/>
          <p:cNvSpPr>
            <a:spLocks noGrp="1"/>
          </p:cNvSpPr>
          <p:nvPr>
            <p:ph type="sldNum" sz="quarter" idx="12"/>
          </p:nvPr>
        </p:nvSpPr>
        <p:spPr/>
        <p:txBody>
          <a:bodyPr/>
          <a:lstStyle/>
          <a:p>
            <a:fld id="{8C57250F-CEB8-4D80-8052-5D9A40F45BB5}" type="slidenum">
              <a:rPr lang="en-IN" smtClean="0"/>
              <a:t>30</a:t>
            </a:fld>
            <a:endParaRPr lang="en-IN"/>
          </a:p>
        </p:txBody>
      </p:sp>
    </p:spTree>
    <p:extLst>
      <p:ext uri="{BB962C8B-B14F-4D97-AF65-F5344CB8AC3E}">
        <p14:creationId xmlns:p14="http://schemas.microsoft.com/office/powerpoint/2010/main" val="1204457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INFERENCES CONTINUED…</a:t>
            </a:r>
            <a:endParaRPr lang="en-IN"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
            </a:pPr>
            <a:r>
              <a:rPr lang="en-IN" sz="1600" dirty="0" smtClean="0"/>
              <a:t>Some </a:t>
            </a:r>
            <a:r>
              <a:rPr lang="en-IN" sz="1600" dirty="0"/>
              <a:t>models have shown a low accuracy due the subjectivity of emotions in music when it comes to classifying into a particular emotion class. However, most other models have shown better accuracy with better model formations and multi label tagging or classification.</a:t>
            </a:r>
          </a:p>
          <a:p>
            <a:pPr lvl="0">
              <a:buFont typeface="Wingdings" panose="05000000000000000000" pitchFamily="2" charset="2"/>
              <a:buChar char="§"/>
            </a:pPr>
            <a:r>
              <a:rPr lang="en-IN" sz="1600" dirty="0"/>
              <a:t>Accuracy for emotion classification can be improved by choosing better datasets, cleaner audio clips (which have been properly processed) to exclude noise as much as possible, to extract musical features as efficiently and cleanly as possible. </a:t>
            </a:r>
          </a:p>
          <a:p>
            <a:pPr lvl="0">
              <a:buFont typeface="Wingdings" panose="05000000000000000000" pitchFamily="2" charset="2"/>
              <a:buChar char="§"/>
            </a:pPr>
            <a:r>
              <a:rPr lang="en-IN" sz="1600" dirty="0"/>
              <a:t>Also, the varying of emotions in a music clip has to be taken care of. Thus, using long music clips should be avoided and should be segmented into short overlapping clips for better classification and results.</a:t>
            </a:r>
          </a:p>
          <a:p>
            <a:pPr lvl="0">
              <a:buFont typeface="Wingdings" panose="05000000000000000000" pitchFamily="2" charset="2"/>
              <a:buChar char="§"/>
            </a:pPr>
            <a:r>
              <a:rPr lang="en-IN" sz="1600" dirty="0" smtClean="0"/>
              <a:t>The </a:t>
            </a:r>
            <a:r>
              <a:rPr lang="en-IN" sz="1600" dirty="0"/>
              <a:t>fuzzy approach classifies into multiple emotion classes along with the percentage of its belonging to that class. Fuzzy approach seems most justified as an approach or methodology, as a particular music clip may inspire multiple emotions in varying degrees. Thus, it is closest to human classification of a music piece into emotions.</a:t>
            </a:r>
          </a:p>
          <a:p>
            <a:pPr lvl="0">
              <a:buFont typeface="Wingdings" panose="05000000000000000000" pitchFamily="2" charset="2"/>
              <a:buChar char="§"/>
            </a:pPr>
            <a:r>
              <a:rPr lang="en-IN" sz="1600" dirty="0"/>
              <a:t>For the visual representation of a music clip and the emotions it inspires, Processing in Java can be used as it has ample libraries and functionalities to represent sound and audio, visually in real time, using the desired visual parameters.</a:t>
            </a:r>
          </a:p>
          <a:p>
            <a:endParaRPr lang="en-IN" dirty="0"/>
          </a:p>
        </p:txBody>
      </p:sp>
      <p:sp>
        <p:nvSpPr>
          <p:cNvPr id="4" name="Slide Number Placeholder 3"/>
          <p:cNvSpPr>
            <a:spLocks noGrp="1"/>
          </p:cNvSpPr>
          <p:nvPr>
            <p:ph type="sldNum" sz="quarter" idx="12"/>
          </p:nvPr>
        </p:nvSpPr>
        <p:spPr/>
        <p:txBody>
          <a:bodyPr/>
          <a:lstStyle/>
          <a:p>
            <a:fld id="{8C57250F-CEB8-4D80-8052-5D9A40F45BB5}" type="slidenum">
              <a:rPr lang="en-IN" smtClean="0"/>
              <a:t>31</a:t>
            </a:fld>
            <a:endParaRPr lang="en-IN"/>
          </a:p>
        </p:txBody>
      </p:sp>
    </p:spTree>
    <p:extLst>
      <p:ext uri="{BB962C8B-B14F-4D97-AF65-F5344CB8AC3E}">
        <p14:creationId xmlns:p14="http://schemas.microsoft.com/office/powerpoint/2010/main" val="29108978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r>
              <a:rPr lang="en-IN" dirty="0"/>
              <a:t>Thus, from the literature review, we conclude that there has been ample work done on emotion classification of music. However more future research work needs to be done in the same field on Hindustani classical music especially, as it is difficult to implement the same on Hindustani Classical than on Western and general music. Furthermore, music has been represented visually so far in many commercial music player systems and recommendation systems, but those do not account for representing the emotion which the music belongs to or evokes. Thus, further research work needs to be done to accurately classify and represent emotions in Hindustani Classical music visually.</a:t>
            </a:r>
          </a:p>
        </p:txBody>
      </p:sp>
      <p:sp>
        <p:nvSpPr>
          <p:cNvPr id="4" name="Slide Number Placeholder 3"/>
          <p:cNvSpPr>
            <a:spLocks noGrp="1"/>
          </p:cNvSpPr>
          <p:nvPr>
            <p:ph type="sldNum" sz="quarter" idx="12"/>
          </p:nvPr>
        </p:nvSpPr>
        <p:spPr/>
        <p:txBody>
          <a:bodyPr/>
          <a:lstStyle/>
          <a:p>
            <a:fld id="{8C57250F-CEB8-4D80-8052-5D9A40F45BB5}" type="slidenum">
              <a:rPr lang="en-IN" smtClean="0"/>
              <a:t>32</a:t>
            </a:fld>
            <a:endParaRPr lang="en-IN"/>
          </a:p>
        </p:txBody>
      </p:sp>
    </p:spTree>
    <p:extLst>
      <p:ext uri="{BB962C8B-B14F-4D97-AF65-F5344CB8AC3E}">
        <p14:creationId xmlns:p14="http://schemas.microsoft.com/office/powerpoint/2010/main" val="13100272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[1] Analysis of Features for Mood Detection in North Indian Classical Music - A Literature Review, </a:t>
            </a:r>
            <a:r>
              <a:rPr lang="en-IN" dirty="0" err="1"/>
              <a:t>Bhavana</a:t>
            </a:r>
            <a:r>
              <a:rPr lang="en-IN" dirty="0"/>
              <a:t> Tiple* 1 , </a:t>
            </a:r>
            <a:r>
              <a:rPr lang="en-IN" dirty="0" err="1"/>
              <a:t>Prof.</a:t>
            </a:r>
            <a:r>
              <a:rPr lang="en-IN" dirty="0"/>
              <a:t> </a:t>
            </a:r>
            <a:r>
              <a:rPr lang="en-IN" dirty="0" err="1"/>
              <a:t>Achamma</a:t>
            </a:r>
            <a:r>
              <a:rPr lang="en-IN" dirty="0"/>
              <a:t> Thomas 2 Research Scholar, </a:t>
            </a:r>
            <a:r>
              <a:rPr lang="en-IN" dirty="0" err="1"/>
              <a:t>G.H.Raisoni</a:t>
            </a:r>
            <a:r>
              <a:rPr lang="en-IN" dirty="0"/>
              <a:t> College of </a:t>
            </a:r>
            <a:r>
              <a:rPr lang="en-IN" dirty="0" err="1"/>
              <a:t>Engineering,Nagpur</a:t>
            </a:r>
            <a:r>
              <a:rPr lang="en-IN" dirty="0"/>
              <a:t>, CSE Department Head CSE, </a:t>
            </a:r>
            <a:r>
              <a:rPr lang="en-IN" dirty="0" err="1"/>
              <a:t>G.H.Raisoni</a:t>
            </a:r>
            <a:r>
              <a:rPr lang="en-IN" dirty="0"/>
              <a:t> College of Engineering,</a:t>
            </a:r>
          </a:p>
          <a:p>
            <a:r>
              <a:rPr lang="en-IN" dirty="0"/>
              <a:t>[2] Marius </a:t>
            </a:r>
            <a:r>
              <a:rPr lang="en-IN" dirty="0" err="1"/>
              <a:t>Kaminskas</a:t>
            </a:r>
            <a:r>
              <a:rPr lang="en-IN" dirty="0"/>
              <a:t>, Francesco Ricci, Contextual music information retrieval and recommendation: State of the art and challenges, Computer science review6, 2012, 89 -11.</a:t>
            </a:r>
          </a:p>
          <a:p>
            <a:r>
              <a:rPr lang="en-IN" dirty="0"/>
              <a:t>[3] Hiba Ahsan, Vijay Kumar and C.V. Jawahar, “Multi- Label Annotation of Music”, IEEE 2015</a:t>
            </a:r>
          </a:p>
          <a:p>
            <a:r>
              <a:rPr lang="en-IN" dirty="0"/>
              <a:t>[4] D. Liu, L. Lu and H-J. </a:t>
            </a:r>
            <a:r>
              <a:rPr lang="en-IN" dirty="0" err="1"/>
              <a:t>Zang</a:t>
            </a:r>
            <a:r>
              <a:rPr lang="en-IN" dirty="0"/>
              <a:t>, “Automatic Mood Detection from Acoustic Music Data” ISMIR 2003</a:t>
            </a:r>
          </a:p>
          <a:p>
            <a:r>
              <a:rPr lang="en-IN" dirty="0"/>
              <a:t>[5] </a:t>
            </a:r>
            <a:r>
              <a:rPr lang="en-IN" dirty="0" err="1"/>
              <a:t>Byeong-jun</a:t>
            </a:r>
            <a:r>
              <a:rPr lang="en-IN" dirty="0"/>
              <a:t> Han, </a:t>
            </a:r>
            <a:r>
              <a:rPr lang="en-IN" dirty="0" err="1"/>
              <a:t>Seungmin</a:t>
            </a:r>
            <a:r>
              <a:rPr lang="en-IN" dirty="0"/>
              <a:t> Rho </a:t>
            </a:r>
            <a:r>
              <a:rPr lang="en-IN" dirty="0" err="1"/>
              <a:t>Roger,B</a:t>
            </a:r>
            <a:r>
              <a:rPr lang="en-IN" dirty="0"/>
              <a:t> Dannenberg, </a:t>
            </a:r>
            <a:r>
              <a:rPr lang="en-IN" dirty="0" err="1"/>
              <a:t>Eenjun</a:t>
            </a:r>
            <a:r>
              <a:rPr lang="en-IN" dirty="0"/>
              <a:t> Hwang, 2009. SMERS: Music Emotion Recognition Using Support Vector Regression, (ISMIR 2009), 651-656</a:t>
            </a:r>
          </a:p>
          <a:p>
            <a:r>
              <a:rPr lang="en-IN" dirty="0"/>
              <a:t>[6] Yi-</a:t>
            </a:r>
            <a:r>
              <a:rPr lang="en-IN" dirty="0" err="1"/>
              <a:t>Hsuan</a:t>
            </a:r>
            <a:r>
              <a:rPr lang="en-IN" dirty="0"/>
              <a:t> Yang, Chia-Chu Liu, and Homer H. Chen, “Music Emotion Classification: A Fuzzy Approach”, ACM, 2006.</a:t>
            </a:r>
          </a:p>
          <a:p>
            <a:r>
              <a:rPr lang="en-IN" dirty="0"/>
              <a:t>[7] An Introduction to Processing and Music Visualization Christopher </a:t>
            </a:r>
            <a:r>
              <a:rPr lang="en-IN" dirty="0" err="1"/>
              <a:t>Pramerdorfer</a:t>
            </a:r>
            <a:r>
              <a:rPr lang="en-IN" dirty="0"/>
              <a:t>∗ Vienna University of Technology</a:t>
            </a:r>
          </a:p>
          <a:p>
            <a:endParaRPr lang="en-IN" dirty="0"/>
          </a:p>
        </p:txBody>
      </p:sp>
      <p:sp>
        <p:nvSpPr>
          <p:cNvPr id="4" name="Slide Number Placeholder 3"/>
          <p:cNvSpPr>
            <a:spLocks noGrp="1"/>
          </p:cNvSpPr>
          <p:nvPr>
            <p:ph type="sldNum" sz="quarter" idx="12"/>
          </p:nvPr>
        </p:nvSpPr>
        <p:spPr/>
        <p:txBody>
          <a:bodyPr/>
          <a:lstStyle/>
          <a:p>
            <a:fld id="{8C57250F-CEB8-4D80-8052-5D9A40F45BB5}" type="slidenum">
              <a:rPr lang="en-IN" smtClean="0"/>
              <a:t>33</a:t>
            </a:fld>
            <a:endParaRPr lang="en-IN"/>
          </a:p>
        </p:txBody>
      </p:sp>
    </p:spTree>
    <p:extLst>
      <p:ext uri="{BB962C8B-B14F-4D97-AF65-F5344CB8AC3E}">
        <p14:creationId xmlns:p14="http://schemas.microsoft.com/office/powerpoint/2010/main" val="10019701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223" y="1760562"/>
            <a:ext cx="10058400" cy="1450757"/>
          </a:xfrm>
        </p:spPr>
        <p:txBody>
          <a:bodyPr/>
          <a:lstStyle/>
          <a:p>
            <a:pPr algn="ctr"/>
            <a:r>
              <a:rPr lang="en-US" dirty="0" smtClean="0"/>
              <a:t>THANK YOU</a:t>
            </a:r>
            <a:endParaRPr lang="en-IN" dirty="0"/>
          </a:p>
        </p:txBody>
      </p:sp>
      <p:sp>
        <p:nvSpPr>
          <p:cNvPr id="3" name="Slide Number Placeholder 2"/>
          <p:cNvSpPr>
            <a:spLocks noGrp="1"/>
          </p:cNvSpPr>
          <p:nvPr>
            <p:ph type="sldNum" sz="quarter" idx="12"/>
          </p:nvPr>
        </p:nvSpPr>
        <p:spPr/>
        <p:txBody>
          <a:bodyPr/>
          <a:lstStyle/>
          <a:p>
            <a:fld id="{8C57250F-CEB8-4D80-8052-5D9A40F45BB5}" type="slidenum">
              <a:rPr lang="en-IN" smtClean="0"/>
              <a:t>34</a:t>
            </a:fld>
            <a:endParaRPr lang="en-IN"/>
          </a:p>
        </p:txBody>
      </p:sp>
    </p:spTree>
    <p:extLst>
      <p:ext uri="{BB962C8B-B14F-4D97-AF65-F5344CB8AC3E}">
        <p14:creationId xmlns:p14="http://schemas.microsoft.com/office/powerpoint/2010/main" val="1384574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1097280" y="1737360"/>
            <a:ext cx="10515600" cy="4771244"/>
          </a:xfrm>
        </p:spPr>
        <p:txBody>
          <a:bodyPr>
            <a:normAutofit/>
          </a:bodyPr>
          <a:lstStyle/>
          <a:p>
            <a:r>
              <a:rPr lang="en-US" dirty="0" smtClean="0"/>
              <a:t>My </a:t>
            </a:r>
            <a:r>
              <a:rPr lang="en-US" dirty="0"/>
              <a:t>literature review focuses on four major </a:t>
            </a:r>
            <a:r>
              <a:rPr lang="en-US" dirty="0" smtClean="0"/>
              <a:t>themes: </a:t>
            </a:r>
          </a:p>
          <a:p>
            <a:pPr>
              <a:buFont typeface="Wingdings" panose="05000000000000000000" pitchFamily="2" charset="2"/>
              <a:buChar char="§"/>
            </a:pPr>
            <a:r>
              <a:rPr lang="en-US" u="sng" dirty="0" smtClean="0"/>
              <a:t>selection </a:t>
            </a:r>
            <a:r>
              <a:rPr lang="en-US" u="sng" dirty="0"/>
              <a:t>of emotion model for emotion classification of a music file; </a:t>
            </a:r>
            <a:endParaRPr lang="en-US" u="sng" dirty="0" smtClean="0"/>
          </a:p>
          <a:p>
            <a:pPr>
              <a:buFont typeface="Wingdings" panose="05000000000000000000" pitchFamily="2" charset="2"/>
              <a:buChar char="§"/>
            </a:pPr>
            <a:r>
              <a:rPr lang="en-US" u="sng" dirty="0" smtClean="0"/>
              <a:t>gathering </a:t>
            </a:r>
            <a:r>
              <a:rPr lang="en-US" u="sng" dirty="0"/>
              <a:t>of musical features like tempo, pitch, intensity, spectral resolution and rhythm from audio files; </a:t>
            </a:r>
            <a:endParaRPr lang="en-US" u="sng" dirty="0" smtClean="0"/>
          </a:p>
          <a:p>
            <a:pPr>
              <a:buFont typeface="Wingdings" panose="05000000000000000000" pitchFamily="2" charset="2"/>
              <a:buChar char="§"/>
            </a:pPr>
            <a:r>
              <a:rPr lang="en-US" u="sng" dirty="0" smtClean="0"/>
              <a:t>generating </a:t>
            </a:r>
            <a:r>
              <a:rPr lang="en-US" u="sng" dirty="0"/>
              <a:t>or training a Machine Learning model that can detect the emotions in any audio file put as input, the features and benefits of this training model; </a:t>
            </a:r>
            <a:endParaRPr lang="en-US" u="sng" dirty="0" smtClean="0"/>
          </a:p>
          <a:p>
            <a:pPr>
              <a:buFont typeface="Wingdings" panose="05000000000000000000" pitchFamily="2" charset="2"/>
              <a:buChar char="§"/>
            </a:pPr>
            <a:r>
              <a:rPr lang="en-US" u="sng" dirty="0" smtClean="0"/>
              <a:t>and using emotion </a:t>
            </a:r>
            <a:r>
              <a:rPr lang="en-US" u="sng" dirty="0"/>
              <a:t>class </a:t>
            </a:r>
            <a:r>
              <a:rPr lang="en-US" u="sng" dirty="0" smtClean="0"/>
              <a:t>values </a:t>
            </a:r>
            <a:r>
              <a:rPr lang="en-US" u="sng" dirty="0"/>
              <a:t>as data input into a Processing </a:t>
            </a:r>
            <a:r>
              <a:rPr lang="en-US" u="sng" dirty="0" smtClean="0"/>
              <a:t>program.</a:t>
            </a:r>
            <a:endParaRPr lang="en-IN" dirty="0"/>
          </a:p>
          <a:p>
            <a:endParaRPr lang="en-IN" dirty="0"/>
          </a:p>
        </p:txBody>
      </p:sp>
      <p:sp>
        <p:nvSpPr>
          <p:cNvPr id="4" name="Slide Number Placeholder 3"/>
          <p:cNvSpPr>
            <a:spLocks noGrp="1"/>
          </p:cNvSpPr>
          <p:nvPr>
            <p:ph type="sldNum" sz="quarter" idx="12"/>
          </p:nvPr>
        </p:nvSpPr>
        <p:spPr/>
        <p:txBody>
          <a:bodyPr/>
          <a:lstStyle/>
          <a:p>
            <a:fld id="{8C57250F-CEB8-4D80-8052-5D9A40F45BB5}" type="slidenum">
              <a:rPr lang="en-IN" smtClean="0"/>
              <a:t>4</a:t>
            </a:fld>
            <a:endParaRPr lang="en-IN"/>
          </a:p>
        </p:txBody>
      </p:sp>
    </p:spTree>
    <p:extLst>
      <p:ext uri="{BB962C8B-B14F-4D97-AF65-F5344CB8AC3E}">
        <p14:creationId xmlns:p14="http://schemas.microsoft.com/office/powerpoint/2010/main" val="2194415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70411"/>
            <a:ext cx="9888940" cy="953709"/>
          </a:xfrm>
        </p:spPr>
        <p:txBody>
          <a:bodyPr>
            <a:noAutofit/>
          </a:bodyPr>
          <a:lstStyle/>
          <a:p>
            <a:r>
              <a:rPr lang="en-IN" sz="2000" b="1" dirty="0"/>
              <a:t>Paper 1: Analysis of Features for Mood Detection in North Indian Classical Music - A Literature Review, </a:t>
            </a:r>
            <a:r>
              <a:rPr lang="en-IN" sz="2000" b="1" dirty="0" err="1"/>
              <a:t>Bhavana</a:t>
            </a:r>
            <a:r>
              <a:rPr lang="en-IN" sz="2000" b="1" dirty="0"/>
              <a:t> Tiple* 1 , </a:t>
            </a:r>
            <a:r>
              <a:rPr lang="en-IN" sz="2000" b="1" dirty="0" err="1"/>
              <a:t>Prof.</a:t>
            </a:r>
            <a:r>
              <a:rPr lang="en-IN" sz="2000" b="1" dirty="0"/>
              <a:t> </a:t>
            </a:r>
            <a:r>
              <a:rPr lang="en-IN" sz="2000" b="1" dirty="0" err="1"/>
              <a:t>Achamma</a:t>
            </a:r>
            <a:r>
              <a:rPr lang="en-IN" sz="2000" b="1" dirty="0"/>
              <a:t> Thomas 2 Research Scholar, </a:t>
            </a:r>
            <a:r>
              <a:rPr lang="en-IN" sz="2000" b="1" dirty="0" err="1"/>
              <a:t>G.H.Raisoni</a:t>
            </a:r>
            <a:r>
              <a:rPr lang="en-IN" sz="2000" b="1" dirty="0"/>
              <a:t> College of </a:t>
            </a:r>
            <a:r>
              <a:rPr lang="en-IN" sz="2000" b="1" dirty="0" err="1"/>
              <a:t>Engineering,Nagpur</a:t>
            </a:r>
            <a:r>
              <a:rPr lang="en-IN" sz="2000" b="1" dirty="0"/>
              <a:t>, CSE Department Head CSE, </a:t>
            </a:r>
            <a:r>
              <a:rPr lang="en-IN" sz="2000" b="1" dirty="0" err="1"/>
              <a:t>G.H.Raisoni</a:t>
            </a:r>
            <a:r>
              <a:rPr lang="en-IN" sz="2000" b="1" dirty="0"/>
              <a:t> College of Engineering,</a:t>
            </a:r>
            <a:r>
              <a:rPr lang="en-IN" sz="2000" dirty="0"/>
              <a:t/>
            </a:r>
            <a:br>
              <a:rPr lang="en-IN" sz="2000" dirty="0"/>
            </a:br>
            <a:r>
              <a:rPr lang="en-IN" sz="2000" b="1" dirty="0"/>
              <a:t>Published in: International Journal of Research in computer and communication Technology , Vol 6, Issue- 6, June- 2017</a:t>
            </a:r>
            <a:r>
              <a:rPr lang="en-IN" sz="2000" dirty="0"/>
              <a:t/>
            </a:r>
            <a:br>
              <a:rPr lang="en-IN" sz="2000" dirty="0"/>
            </a:br>
            <a:endParaRPr lang="en-IN" sz="2000" dirty="0"/>
          </a:p>
        </p:txBody>
      </p:sp>
      <p:sp>
        <p:nvSpPr>
          <p:cNvPr id="3" name="Content Placeholder 2"/>
          <p:cNvSpPr>
            <a:spLocks noGrp="1"/>
          </p:cNvSpPr>
          <p:nvPr>
            <p:ph idx="1"/>
          </p:nvPr>
        </p:nvSpPr>
        <p:spPr>
          <a:xfrm>
            <a:off x="1097280" y="1790316"/>
            <a:ext cx="10058400" cy="4691544"/>
          </a:xfrm>
        </p:spPr>
        <p:txBody>
          <a:bodyPr>
            <a:normAutofit/>
          </a:bodyPr>
          <a:lstStyle/>
          <a:p>
            <a:pPr>
              <a:buFont typeface="Wingdings" panose="05000000000000000000" pitchFamily="2" charset="2"/>
              <a:buChar char="§"/>
            </a:pPr>
            <a:r>
              <a:rPr lang="en-IN" sz="1800" dirty="0" err="1"/>
              <a:t>Bhavana</a:t>
            </a:r>
            <a:r>
              <a:rPr lang="en-IN" sz="1800" dirty="0"/>
              <a:t> Tiple[1] analyses the features that are required for mood/emotion detection in North Indian Classical music. </a:t>
            </a:r>
            <a:endParaRPr lang="en-IN" sz="1800" dirty="0" smtClean="0"/>
          </a:p>
          <a:p>
            <a:pPr>
              <a:buFont typeface="Wingdings" panose="05000000000000000000" pitchFamily="2" charset="2"/>
              <a:buChar char="§"/>
            </a:pPr>
            <a:r>
              <a:rPr lang="en-IN" sz="1800" dirty="0" smtClean="0"/>
              <a:t>She </a:t>
            </a:r>
            <a:r>
              <a:rPr lang="en-IN" sz="1800" dirty="0"/>
              <a:t>maps music features to mood and gives a table correlating </a:t>
            </a:r>
            <a:r>
              <a:rPr lang="en-IN" sz="1800" dirty="0" err="1"/>
              <a:t>shruti</a:t>
            </a:r>
            <a:r>
              <a:rPr lang="en-IN" sz="1800" dirty="0"/>
              <a:t>, rasa and musical features. The paper uses Thayer’s 2-D valence-Arousal emotional model as the basis for deciding the emotion classes to categorize into. </a:t>
            </a:r>
            <a:endParaRPr lang="en-IN" sz="1800" dirty="0" smtClean="0"/>
          </a:p>
          <a:p>
            <a:pPr>
              <a:buFont typeface="Wingdings" panose="05000000000000000000" pitchFamily="2" charset="2"/>
              <a:buChar char="§"/>
            </a:pPr>
            <a:r>
              <a:rPr lang="en-IN" sz="1800" dirty="0" smtClean="0"/>
              <a:t>The </a:t>
            </a:r>
            <a:r>
              <a:rPr lang="en-IN" sz="1800" dirty="0"/>
              <a:t>different features of raga that contribute to its mood are: Sur (Tonality), </a:t>
            </a:r>
            <a:r>
              <a:rPr lang="en-IN" sz="1800" dirty="0" err="1"/>
              <a:t>Taal</a:t>
            </a:r>
            <a:r>
              <a:rPr lang="en-IN" sz="1800" dirty="0"/>
              <a:t> (Rhythm) and </a:t>
            </a:r>
            <a:r>
              <a:rPr lang="en-IN" sz="1800" dirty="0" err="1"/>
              <a:t>Laya</a:t>
            </a:r>
            <a:r>
              <a:rPr lang="en-IN" sz="1800" dirty="0"/>
              <a:t> (Tempo). Thus the low level features of musical signal and with high level emotional labels i.e. Rasa, along with </a:t>
            </a:r>
            <a:r>
              <a:rPr lang="en-IN" sz="1800" dirty="0" err="1"/>
              <a:t>Pakad</a:t>
            </a:r>
            <a:r>
              <a:rPr lang="en-IN" sz="1800" dirty="0"/>
              <a:t> and </a:t>
            </a:r>
            <a:r>
              <a:rPr lang="en-IN" sz="1800" dirty="0" err="1"/>
              <a:t>Chalan</a:t>
            </a:r>
            <a:r>
              <a:rPr lang="en-IN" sz="1800" dirty="0"/>
              <a:t>, the pitch quality, tonality, intensity, rhythm, timbre, lyrics, and musical environment are some other key parameters that can affect the mood of the listener. </a:t>
            </a:r>
            <a:endParaRPr lang="en-IN" sz="1800" dirty="0" smtClean="0"/>
          </a:p>
          <a:p>
            <a:pPr>
              <a:buFont typeface="Wingdings" panose="05000000000000000000" pitchFamily="2" charset="2"/>
              <a:buChar char="§"/>
            </a:pPr>
            <a:r>
              <a:rPr lang="en-IN" sz="1800" dirty="0"/>
              <a:t>Since detection of mood from Hindustani classical music based on the above mentioned factors has very less work done on it, so Tiple[1] used analysis done on western music features. Various emotional models like Thayer’s Model, Russell’s Circumplex Model and Raga - Nava Rasa theory were analysed to discover the relationship between Indian Classical Music features and Mood</a:t>
            </a:r>
            <a:r>
              <a:rPr lang="en-IN" sz="1800" dirty="0" smtClean="0"/>
              <a:t>.</a:t>
            </a:r>
            <a:endParaRPr lang="en-IN" sz="1800" dirty="0"/>
          </a:p>
        </p:txBody>
      </p:sp>
      <p:sp>
        <p:nvSpPr>
          <p:cNvPr id="4" name="Slide Number Placeholder 3"/>
          <p:cNvSpPr>
            <a:spLocks noGrp="1"/>
          </p:cNvSpPr>
          <p:nvPr>
            <p:ph type="sldNum" sz="quarter" idx="12"/>
          </p:nvPr>
        </p:nvSpPr>
        <p:spPr/>
        <p:txBody>
          <a:bodyPr/>
          <a:lstStyle/>
          <a:p>
            <a:fld id="{8C57250F-CEB8-4D80-8052-5D9A40F45BB5}" type="slidenum">
              <a:rPr lang="en-IN" smtClean="0"/>
              <a:t>5</a:t>
            </a:fld>
            <a:endParaRPr lang="en-IN"/>
          </a:p>
        </p:txBody>
      </p:sp>
    </p:spTree>
    <p:extLst>
      <p:ext uri="{BB962C8B-B14F-4D97-AF65-F5344CB8AC3E}">
        <p14:creationId xmlns:p14="http://schemas.microsoft.com/office/powerpoint/2010/main" val="592507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737360"/>
            <a:ext cx="10058400" cy="4023360"/>
          </a:xfrm>
        </p:spPr>
        <p:txBody>
          <a:bodyPr>
            <a:normAutofit/>
          </a:bodyPr>
          <a:lstStyle/>
          <a:p>
            <a:r>
              <a:rPr lang="en-IN" dirty="0" smtClean="0"/>
              <a:t>Pros</a:t>
            </a:r>
            <a:r>
              <a:rPr lang="en-IN" dirty="0"/>
              <a:t>:</a:t>
            </a:r>
          </a:p>
          <a:p>
            <a:pPr>
              <a:buFont typeface="Wingdings" panose="05000000000000000000" pitchFamily="2" charset="2"/>
              <a:buChar char="§"/>
            </a:pPr>
            <a:r>
              <a:rPr lang="en-IN" dirty="0"/>
              <a:t>The paper gives a direction on how to approach emotion recognition for Hindustani classical </a:t>
            </a:r>
            <a:r>
              <a:rPr lang="en-IN" dirty="0" smtClean="0"/>
              <a:t>music</a:t>
            </a:r>
          </a:p>
          <a:p>
            <a:pPr>
              <a:buFont typeface="Wingdings" panose="05000000000000000000" pitchFamily="2" charset="2"/>
              <a:buChar char="§"/>
            </a:pPr>
            <a:r>
              <a:rPr lang="en-IN" dirty="0" smtClean="0"/>
              <a:t>Paper </a:t>
            </a:r>
            <a:r>
              <a:rPr lang="en-IN" dirty="0"/>
              <a:t>gives an overview on the characteristics of Hindustani classical music necessary for detailed emotion recognition using Machine Learning</a:t>
            </a:r>
          </a:p>
          <a:p>
            <a:pPr>
              <a:buFont typeface="Wingdings" panose="05000000000000000000" pitchFamily="2" charset="2"/>
              <a:buChar char="§"/>
            </a:pPr>
            <a:r>
              <a:rPr lang="en-IN" dirty="0"/>
              <a:t>Is an overall </a:t>
            </a:r>
            <a:r>
              <a:rPr lang="en-IN" dirty="0" smtClean="0"/>
              <a:t>study/literature review </a:t>
            </a:r>
            <a:r>
              <a:rPr lang="en-IN" dirty="0"/>
              <a:t>on the entire emotion recognition in Hindustani classical music, derived from other papers</a:t>
            </a:r>
          </a:p>
          <a:p>
            <a:r>
              <a:rPr lang="en-IN" dirty="0"/>
              <a:t>Cons:</a:t>
            </a:r>
          </a:p>
          <a:p>
            <a:pPr lvl="0">
              <a:buFont typeface="Wingdings" panose="05000000000000000000" pitchFamily="2" charset="2"/>
              <a:buChar char="§"/>
            </a:pPr>
            <a:r>
              <a:rPr lang="en-IN" dirty="0"/>
              <a:t>Does not go into detail on the methodologies</a:t>
            </a:r>
          </a:p>
          <a:p>
            <a:pPr lvl="0">
              <a:buFont typeface="Wingdings" panose="05000000000000000000" pitchFamily="2" charset="2"/>
              <a:buChar char="§"/>
            </a:pPr>
            <a:r>
              <a:rPr lang="en-IN" dirty="0"/>
              <a:t>Is </a:t>
            </a:r>
            <a:r>
              <a:rPr lang="en-IN" dirty="0" smtClean="0"/>
              <a:t>not a focussed literature</a:t>
            </a:r>
            <a:endParaRPr lang="en-IN" dirty="0"/>
          </a:p>
          <a:p>
            <a:endParaRPr lang="en-IN" dirty="0"/>
          </a:p>
        </p:txBody>
      </p:sp>
      <p:sp>
        <p:nvSpPr>
          <p:cNvPr id="4" name="Title 1"/>
          <p:cNvSpPr>
            <a:spLocks noGrp="1"/>
          </p:cNvSpPr>
          <p:nvPr>
            <p:ph type="title"/>
          </p:nvPr>
        </p:nvSpPr>
        <p:spPr>
          <a:xfrm>
            <a:off x="1097280" y="286603"/>
            <a:ext cx="10058400" cy="1450757"/>
          </a:xfrm>
        </p:spPr>
        <p:txBody>
          <a:bodyPr/>
          <a:lstStyle/>
          <a:p>
            <a:r>
              <a:rPr lang="en-US" dirty="0" smtClean="0"/>
              <a:t>PROS &amp; CONS</a:t>
            </a:r>
            <a:endParaRPr lang="en-IN" dirty="0"/>
          </a:p>
        </p:txBody>
      </p:sp>
      <p:sp>
        <p:nvSpPr>
          <p:cNvPr id="2" name="Slide Number Placeholder 1"/>
          <p:cNvSpPr>
            <a:spLocks noGrp="1"/>
          </p:cNvSpPr>
          <p:nvPr>
            <p:ph type="sldNum" sz="quarter" idx="12"/>
          </p:nvPr>
        </p:nvSpPr>
        <p:spPr/>
        <p:txBody>
          <a:bodyPr/>
          <a:lstStyle/>
          <a:p>
            <a:fld id="{8C57250F-CEB8-4D80-8052-5D9A40F45BB5}" type="slidenum">
              <a:rPr lang="en-IN" smtClean="0"/>
              <a:t>6</a:t>
            </a:fld>
            <a:endParaRPr lang="en-IN"/>
          </a:p>
        </p:txBody>
      </p:sp>
    </p:spTree>
    <p:extLst>
      <p:ext uri="{BB962C8B-B14F-4D97-AF65-F5344CB8AC3E}">
        <p14:creationId xmlns:p14="http://schemas.microsoft.com/office/powerpoint/2010/main" val="158713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95609"/>
            <a:ext cx="10058400" cy="1450757"/>
          </a:xfrm>
        </p:spPr>
        <p:txBody>
          <a:bodyPr>
            <a:noAutofit/>
          </a:bodyPr>
          <a:lstStyle/>
          <a:p>
            <a:r>
              <a:rPr lang="en-IN" sz="2400" b="1" dirty="0"/>
              <a:t>Paper 2: Marius </a:t>
            </a:r>
            <a:r>
              <a:rPr lang="en-IN" sz="2400" b="1" dirty="0" err="1"/>
              <a:t>Kaminskas</a:t>
            </a:r>
            <a:r>
              <a:rPr lang="en-IN" sz="2400" b="1" dirty="0"/>
              <a:t>, Francesco Ricci, Contextual music information retrieval and recommendation: State of the art and challenges, Computer science review6, 2012, 89 -11.</a:t>
            </a:r>
            <a:r>
              <a:rPr lang="en-IN" sz="2400" dirty="0"/>
              <a:t/>
            </a:r>
            <a:br>
              <a:rPr lang="en-IN" sz="2400" dirty="0"/>
            </a:br>
            <a:r>
              <a:rPr lang="en-IN" sz="2400" b="1" dirty="0"/>
              <a:t>Published in: Computer Science Review, 7 April 2012</a:t>
            </a:r>
            <a:r>
              <a:rPr lang="en-IN" sz="2400" dirty="0"/>
              <a:t/>
            </a:r>
            <a:br>
              <a:rPr lang="en-IN" sz="2400" dirty="0"/>
            </a:br>
            <a:endParaRPr lang="en-IN" sz="2400" dirty="0"/>
          </a:p>
        </p:txBody>
      </p:sp>
      <p:sp>
        <p:nvSpPr>
          <p:cNvPr id="3" name="Content Placeholder 2"/>
          <p:cNvSpPr>
            <a:spLocks noGrp="1"/>
          </p:cNvSpPr>
          <p:nvPr>
            <p:ph idx="1"/>
          </p:nvPr>
        </p:nvSpPr>
        <p:spPr>
          <a:xfrm>
            <a:off x="1097280" y="1737360"/>
            <a:ext cx="10058400" cy="4023360"/>
          </a:xfrm>
        </p:spPr>
        <p:txBody>
          <a:bodyPr>
            <a:noAutofit/>
          </a:bodyPr>
          <a:lstStyle/>
          <a:p>
            <a:pPr>
              <a:buFont typeface="Wingdings" panose="05000000000000000000" pitchFamily="2" charset="2"/>
              <a:buChar char="§"/>
            </a:pPr>
            <a:r>
              <a:rPr lang="en-IN" sz="1600" dirty="0" smtClean="0"/>
              <a:t>Emotional </a:t>
            </a:r>
            <a:r>
              <a:rPr lang="en-IN" sz="1600" dirty="0"/>
              <a:t>models for music cognition are </a:t>
            </a:r>
            <a:r>
              <a:rPr lang="en-IN" sz="1600" dirty="0" smtClean="0"/>
              <a:t>discussed. </a:t>
            </a:r>
            <a:r>
              <a:rPr lang="en-IN" sz="1600" dirty="0"/>
              <a:t>Emotional models are divide into two categories: two groups of models</a:t>
            </a:r>
            <a:r>
              <a:rPr lang="en-IN" sz="1600" b="1" dirty="0"/>
              <a:t>: category-based models</a:t>
            </a:r>
            <a:r>
              <a:rPr lang="en-IN" sz="1600" dirty="0"/>
              <a:t>, </a:t>
            </a:r>
            <a:r>
              <a:rPr lang="en-IN" sz="1600" dirty="0" smtClean="0"/>
              <a:t>and </a:t>
            </a:r>
            <a:r>
              <a:rPr lang="en-IN" sz="1600" b="1" dirty="0"/>
              <a:t>dimensional </a:t>
            </a:r>
            <a:r>
              <a:rPr lang="en-IN" sz="1600" b="1" dirty="0" smtClean="0"/>
              <a:t>models</a:t>
            </a:r>
            <a:r>
              <a:rPr lang="en-IN" sz="1600" dirty="0" smtClean="0"/>
              <a:t>.</a:t>
            </a:r>
          </a:p>
          <a:p>
            <a:pPr>
              <a:buFont typeface="Wingdings" panose="05000000000000000000" pitchFamily="2" charset="2"/>
              <a:buChar char="§"/>
            </a:pPr>
            <a:r>
              <a:rPr lang="en-IN" sz="1600" dirty="0" smtClean="0"/>
              <a:t>A </a:t>
            </a:r>
            <a:r>
              <a:rPr lang="en-IN" sz="1600" dirty="0"/>
              <a:t>number of emotion adjectives</a:t>
            </a:r>
            <a:r>
              <a:rPr lang="en-IN" sz="1600" dirty="0" smtClean="0"/>
              <a:t>, </a:t>
            </a:r>
            <a:r>
              <a:rPr lang="en-IN" sz="1600" dirty="0"/>
              <a:t>were organised into 9 </a:t>
            </a:r>
            <a:r>
              <a:rPr lang="en-IN" sz="1600" dirty="0" smtClean="0"/>
              <a:t>clusters and the </a:t>
            </a:r>
            <a:r>
              <a:rPr lang="en-IN" sz="1600" dirty="0"/>
              <a:t>Geneva Emotional Music Scale (GEMS) </a:t>
            </a:r>
            <a:r>
              <a:rPr lang="en-IN" sz="1600" dirty="0" smtClean="0"/>
              <a:t>model was formed. </a:t>
            </a:r>
            <a:r>
              <a:rPr lang="en-IN" sz="1600" dirty="0"/>
              <a:t>The emotions representing the clusters are: wonder, transcendence, tenderness, nostalgia, peacefulness, power, joyful activation, tension, and sadness.</a:t>
            </a:r>
          </a:p>
          <a:p>
            <a:pPr>
              <a:buFont typeface="Wingdings" panose="05000000000000000000" pitchFamily="2" charset="2"/>
              <a:buChar char="§"/>
            </a:pPr>
            <a:r>
              <a:rPr lang="en-IN" sz="1600" dirty="0"/>
              <a:t>Dimensional models represent emotional states </a:t>
            </a:r>
            <a:r>
              <a:rPr lang="en-IN" sz="1600" dirty="0" smtClean="0"/>
              <a:t>using independent </a:t>
            </a:r>
            <a:r>
              <a:rPr lang="en-IN" sz="1600" dirty="0"/>
              <a:t>dimensions, i.e. activeness and positiveness of emotion. </a:t>
            </a:r>
            <a:r>
              <a:rPr lang="en-IN" sz="1600" dirty="0" smtClean="0"/>
              <a:t>The </a:t>
            </a:r>
            <a:r>
              <a:rPr lang="en-IN" sz="1600" dirty="0"/>
              <a:t>first dimension represents the </a:t>
            </a:r>
            <a:r>
              <a:rPr lang="en-IN" sz="1600" u="sng" dirty="0"/>
              <a:t>Activation </a:t>
            </a:r>
            <a:r>
              <a:rPr lang="en-IN" sz="1600" u="sng" dirty="0" smtClean="0"/>
              <a:t>level,</a:t>
            </a:r>
            <a:r>
              <a:rPr lang="en-IN" sz="1600" dirty="0" smtClean="0"/>
              <a:t> </a:t>
            </a:r>
            <a:r>
              <a:rPr lang="en-IN" sz="1600" dirty="0"/>
              <a:t>which contains values between quiet and energetic; and the second dimension represents the </a:t>
            </a:r>
            <a:r>
              <a:rPr lang="en-IN" sz="1600" u="sng" dirty="0"/>
              <a:t>Valence </a:t>
            </a:r>
            <a:r>
              <a:rPr lang="en-IN" sz="1600" u="sng" dirty="0" smtClean="0"/>
              <a:t>level</a:t>
            </a:r>
            <a:r>
              <a:rPr lang="en-IN" sz="1600" dirty="0" smtClean="0"/>
              <a:t>, </a:t>
            </a:r>
            <a:r>
              <a:rPr lang="en-IN" sz="1600" dirty="0"/>
              <a:t>which contains values between negative and positive. </a:t>
            </a:r>
          </a:p>
          <a:p>
            <a:pPr>
              <a:buFont typeface="Wingdings" panose="05000000000000000000" pitchFamily="2" charset="2"/>
              <a:buChar char="§"/>
            </a:pPr>
            <a:r>
              <a:rPr lang="en-IN" sz="1600" dirty="0"/>
              <a:t>The most famous 2-D emotion models are: Russell’s Circumplex model, Thayer’s model, and Tellegen–Watson–Clark (TWC) model. Russell designed a model where emotions are placed in a circle on a 2-D space where the dimensions are called Arousal and Pleasure. </a:t>
            </a:r>
            <a:endParaRPr lang="en-IN" sz="1600" dirty="0" smtClean="0"/>
          </a:p>
          <a:p>
            <a:pPr>
              <a:buFont typeface="Wingdings" panose="05000000000000000000" pitchFamily="2" charset="2"/>
              <a:buChar char="§"/>
            </a:pPr>
            <a:r>
              <a:rPr lang="en-IN" sz="1600" dirty="0" smtClean="0"/>
              <a:t>2D </a:t>
            </a:r>
            <a:r>
              <a:rPr lang="en-IN" sz="1600" dirty="0"/>
              <a:t>models reduce complex human emotions into two </a:t>
            </a:r>
            <a:r>
              <a:rPr lang="en-IN" sz="1600" dirty="0" smtClean="0"/>
              <a:t>dimensions. Thus, there </a:t>
            </a:r>
            <a:r>
              <a:rPr lang="en-IN" sz="1600" dirty="0"/>
              <a:t>is information loss. </a:t>
            </a:r>
            <a:r>
              <a:rPr lang="en-IN" sz="1600" dirty="0" smtClean="0"/>
              <a:t>Category-based </a:t>
            </a:r>
            <a:r>
              <a:rPr lang="en-IN" sz="1600" dirty="0"/>
              <a:t>models are suitable for applications that require tagging </a:t>
            </a:r>
            <a:r>
              <a:rPr lang="en-IN" sz="1600" dirty="0" smtClean="0"/>
              <a:t> and dimensional </a:t>
            </a:r>
            <a:r>
              <a:rPr lang="en-IN" sz="1600" dirty="0"/>
              <a:t>models are better for the visualization of emotions, </a:t>
            </a:r>
            <a:r>
              <a:rPr lang="en-IN" sz="1600" dirty="0" smtClean="0"/>
              <a:t>in </a:t>
            </a:r>
            <a:r>
              <a:rPr lang="en-IN" sz="1600" dirty="0"/>
              <a:t>applications that use visual navigation and content discovery systems. </a:t>
            </a:r>
            <a:endParaRPr lang="en-IN" sz="1600" dirty="0" smtClean="0"/>
          </a:p>
          <a:p>
            <a:pPr>
              <a:buFont typeface="Wingdings" panose="05000000000000000000" pitchFamily="2" charset="2"/>
              <a:buChar char="§"/>
            </a:pPr>
            <a:r>
              <a:rPr lang="en-IN" sz="1600" dirty="0"/>
              <a:t>The main classification approaches found in the literature include Support Vector Machines (SVM</a:t>
            </a:r>
            <a:r>
              <a:rPr lang="en-IN" sz="1600" dirty="0" smtClean="0"/>
              <a:t>) (accuracy of 50% for 6 emotion clusters), </a:t>
            </a:r>
            <a:r>
              <a:rPr lang="en-IN" sz="1600" dirty="0"/>
              <a:t>k-Nearest </a:t>
            </a:r>
            <a:r>
              <a:rPr lang="en-IN" sz="1600" dirty="0" err="1"/>
              <a:t>Neighbors</a:t>
            </a:r>
            <a:r>
              <a:rPr lang="en-IN" sz="1600" dirty="0"/>
              <a:t> (</a:t>
            </a:r>
            <a:r>
              <a:rPr lang="en-IN" sz="1600" dirty="0" err="1"/>
              <a:t>kNN</a:t>
            </a:r>
            <a:r>
              <a:rPr lang="en-IN" sz="1600" dirty="0"/>
              <a:t>), Mixed Media Graph (MMG</a:t>
            </a:r>
            <a:r>
              <a:rPr lang="en-IN" sz="1600" dirty="0" smtClean="0"/>
              <a:t>)(accuracy of 50%), </a:t>
            </a:r>
            <a:r>
              <a:rPr lang="en-IN" sz="1600" dirty="0"/>
              <a:t>and Gaussian Mixture Models (GMM). </a:t>
            </a:r>
            <a:endParaRPr lang="en-IN" sz="1600" dirty="0"/>
          </a:p>
          <a:p>
            <a:endParaRPr lang="en-IN" sz="1400" dirty="0"/>
          </a:p>
        </p:txBody>
      </p:sp>
      <p:sp>
        <p:nvSpPr>
          <p:cNvPr id="4" name="Slide Number Placeholder 3"/>
          <p:cNvSpPr>
            <a:spLocks noGrp="1"/>
          </p:cNvSpPr>
          <p:nvPr>
            <p:ph type="sldNum" sz="quarter" idx="12"/>
          </p:nvPr>
        </p:nvSpPr>
        <p:spPr/>
        <p:txBody>
          <a:bodyPr/>
          <a:lstStyle/>
          <a:p>
            <a:fld id="{8C57250F-CEB8-4D80-8052-5D9A40F45BB5}" type="slidenum">
              <a:rPr lang="en-IN" smtClean="0"/>
              <a:t>7</a:t>
            </a:fld>
            <a:endParaRPr lang="en-IN"/>
          </a:p>
        </p:txBody>
      </p:sp>
    </p:spTree>
    <p:extLst>
      <p:ext uri="{BB962C8B-B14F-4D97-AF65-F5344CB8AC3E}">
        <p14:creationId xmlns:p14="http://schemas.microsoft.com/office/powerpoint/2010/main" val="2648040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927" y="1709257"/>
            <a:ext cx="10058400" cy="4023360"/>
          </a:xfrm>
        </p:spPr>
        <p:txBody>
          <a:bodyPr>
            <a:noAutofit/>
          </a:bodyPr>
          <a:lstStyle/>
          <a:p>
            <a:r>
              <a:rPr lang="en-IN" dirty="0" smtClean="0"/>
              <a:t>Pros</a:t>
            </a:r>
            <a:r>
              <a:rPr lang="en-IN" dirty="0"/>
              <a:t>:</a:t>
            </a:r>
          </a:p>
          <a:p>
            <a:pPr lvl="0">
              <a:buFont typeface="Wingdings" panose="05000000000000000000" pitchFamily="2" charset="2"/>
              <a:buChar char="§"/>
            </a:pPr>
            <a:r>
              <a:rPr lang="en-IN" dirty="0"/>
              <a:t>The paper explains in depth about the various emotional models</a:t>
            </a:r>
          </a:p>
          <a:p>
            <a:pPr lvl="0">
              <a:buFont typeface="Wingdings" panose="05000000000000000000" pitchFamily="2" charset="2"/>
              <a:buChar char="§"/>
            </a:pPr>
            <a:r>
              <a:rPr lang="en-IN" dirty="0"/>
              <a:t>Forms the basis for choosing the emotion model to work with</a:t>
            </a:r>
          </a:p>
          <a:p>
            <a:pPr lvl="0">
              <a:buFont typeface="Wingdings" panose="05000000000000000000" pitchFamily="2" charset="2"/>
              <a:buChar char="§"/>
            </a:pPr>
            <a:r>
              <a:rPr lang="en-IN" dirty="0"/>
              <a:t>Paper also describes in depth about Music Information Retrieval</a:t>
            </a:r>
          </a:p>
          <a:p>
            <a:pPr>
              <a:buFont typeface="Wingdings" panose="05000000000000000000" pitchFamily="2" charset="2"/>
              <a:buChar char="§"/>
            </a:pPr>
            <a:r>
              <a:rPr lang="en-IN" dirty="0"/>
              <a:t>Evaluates and compares different models </a:t>
            </a:r>
          </a:p>
          <a:p>
            <a:r>
              <a:rPr lang="en-IN" dirty="0"/>
              <a:t>Cons:</a:t>
            </a:r>
          </a:p>
          <a:p>
            <a:pPr lvl="0">
              <a:buFont typeface="Wingdings" panose="05000000000000000000" pitchFamily="2" charset="2"/>
              <a:buChar char="§"/>
            </a:pPr>
            <a:r>
              <a:rPr lang="en-IN" dirty="0"/>
              <a:t>Long, and in-depth read</a:t>
            </a:r>
          </a:p>
        </p:txBody>
      </p:sp>
      <p:sp>
        <p:nvSpPr>
          <p:cNvPr id="4" name="Title 1"/>
          <p:cNvSpPr>
            <a:spLocks noGrp="1"/>
          </p:cNvSpPr>
          <p:nvPr>
            <p:ph type="title"/>
          </p:nvPr>
        </p:nvSpPr>
        <p:spPr>
          <a:xfrm>
            <a:off x="1097280" y="286603"/>
            <a:ext cx="10058400" cy="1450757"/>
          </a:xfrm>
        </p:spPr>
        <p:txBody>
          <a:bodyPr/>
          <a:lstStyle/>
          <a:p>
            <a:r>
              <a:rPr lang="en-US" dirty="0" smtClean="0"/>
              <a:t>PROS &amp; CONS</a:t>
            </a:r>
            <a:endParaRPr lang="en-IN" dirty="0"/>
          </a:p>
        </p:txBody>
      </p:sp>
      <p:sp>
        <p:nvSpPr>
          <p:cNvPr id="2" name="Slide Number Placeholder 1"/>
          <p:cNvSpPr>
            <a:spLocks noGrp="1"/>
          </p:cNvSpPr>
          <p:nvPr>
            <p:ph type="sldNum" sz="quarter" idx="12"/>
          </p:nvPr>
        </p:nvSpPr>
        <p:spPr/>
        <p:txBody>
          <a:bodyPr/>
          <a:lstStyle/>
          <a:p>
            <a:fld id="{8C57250F-CEB8-4D80-8052-5D9A40F45BB5}" type="slidenum">
              <a:rPr lang="en-IN" smtClean="0"/>
              <a:t>8</a:t>
            </a:fld>
            <a:endParaRPr lang="en-IN"/>
          </a:p>
        </p:txBody>
      </p:sp>
    </p:spTree>
    <p:extLst>
      <p:ext uri="{BB962C8B-B14F-4D97-AF65-F5344CB8AC3E}">
        <p14:creationId xmlns:p14="http://schemas.microsoft.com/office/powerpoint/2010/main" val="332739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t>Paper 3: Hiba Ahsan, Vijay Kumar and C.V. Jawahar, “Multi- Label Annotation of Music”</a:t>
            </a:r>
            <a:r>
              <a:rPr lang="en-IN" sz="2800" dirty="0"/>
              <a:t/>
            </a:r>
            <a:br>
              <a:rPr lang="en-IN" sz="2800" dirty="0"/>
            </a:br>
            <a:r>
              <a:rPr lang="en-IN" sz="2800" b="1" dirty="0"/>
              <a:t>Published in: IEEE 2015</a:t>
            </a:r>
            <a:endParaRPr lang="en-IN" sz="2800"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IN" sz="1800" dirty="0"/>
              <a:t>In [3], Ahsan, Kumar, Jawahar et al extract standard Mel-frequency Cepstral Coefficients (MFCC) features in MIRToolbox and work on an Indian classical dataset. They extracted two kinds of features- rhythmic and timbre. </a:t>
            </a:r>
            <a:endParaRPr lang="en-IN" sz="1800" dirty="0" smtClean="0"/>
          </a:p>
          <a:p>
            <a:pPr>
              <a:buFont typeface="Wingdings" panose="05000000000000000000" pitchFamily="2" charset="2"/>
              <a:buChar char="§"/>
            </a:pPr>
            <a:r>
              <a:rPr lang="en-IN" sz="1800" dirty="0" smtClean="0"/>
              <a:t>In </a:t>
            </a:r>
            <a:r>
              <a:rPr lang="en-IN" sz="1800" dirty="0"/>
              <a:t>this paper music annotation is modelled as a multi-label classification problem. Multiple tags are assigned to a music piece. They evaluate the following ML models for emotion tagging: Support Vector Machine (SVM), K-Nearest Neighbour (KNN), Multi-Label KNN (ML-KNN) and Max-Margin Multi-Label Classification (M3L). SVM and KNN are adapted for multi-label classification using one-vs-rest strategy while ML-KNN and M3L are the direct formulations of multi-label classification.</a:t>
            </a:r>
          </a:p>
          <a:p>
            <a:pPr>
              <a:buFont typeface="Wingdings" panose="05000000000000000000" pitchFamily="2" charset="2"/>
              <a:buChar char="§"/>
            </a:pPr>
            <a:r>
              <a:rPr lang="en-IN" sz="1800" dirty="0"/>
              <a:t>For the emotion classification model, they compared both Multi-single label classification in KNN and SVM, and Multiple label classification (ML-KNN and M3L classification</a:t>
            </a:r>
            <a:r>
              <a:rPr lang="en-IN" sz="1800" dirty="0" smtClean="0"/>
              <a:t>).</a:t>
            </a:r>
          </a:p>
          <a:p>
            <a:pPr>
              <a:buFont typeface="Wingdings" panose="05000000000000000000" pitchFamily="2" charset="2"/>
              <a:buChar char="§"/>
            </a:pPr>
            <a:r>
              <a:rPr lang="en-IN" sz="1800" dirty="0" smtClean="0"/>
              <a:t>They </a:t>
            </a:r>
            <a:r>
              <a:rPr lang="en-IN" sz="1800" dirty="0"/>
              <a:t>thus suggest that all the four algorithms have similar performance and can be used for multi-label annotation of music.</a:t>
            </a:r>
          </a:p>
          <a:p>
            <a:endParaRPr lang="en-IN" sz="1800" dirty="0"/>
          </a:p>
        </p:txBody>
      </p:sp>
      <p:sp>
        <p:nvSpPr>
          <p:cNvPr id="4" name="Slide Number Placeholder 3"/>
          <p:cNvSpPr>
            <a:spLocks noGrp="1"/>
          </p:cNvSpPr>
          <p:nvPr>
            <p:ph type="sldNum" sz="quarter" idx="12"/>
          </p:nvPr>
        </p:nvSpPr>
        <p:spPr/>
        <p:txBody>
          <a:bodyPr/>
          <a:lstStyle/>
          <a:p>
            <a:fld id="{8C57250F-CEB8-4D80-8052-5D9A40F45BB5}" type="slidenum">
              <a:rPr lang="en-IN" smtClean="0"/>
              <a:t>9</a:t>
            </a:fld>
            <a:endParaRPr lang="en-IN"/>
          </a:p>
        </p:txBody>
      </p:sp>
    </p:spTree>
    <p:extLst>
      <p:ext uri="{BB962C8B-B14F-4D97-AF65-F5344CB8AC3E}">
        <p14:creationId xmlns:p14="http://schemas.microsoft.com/office/powerpoint/2010/main" val="154917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583</TotalTime>
  <Words>3570</Words>
  <Application>Microsoft Office PowerPoint</Application>
  <PresentationFormat>Widescreen</PresentationFormat>
  <Paragraphs>235</Paragraphs>
  <Slides>34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Wingdings</vt:lpstr>
      <vt:lpstr>Retrospect</vt:lpstr>
      <vt:lpstr>HINDUSTANI CLASSICAL MUSIC VISUALISATION USING FEATURE EXTRACTION AND EMOTION RECOGNITION</vt:lpstr>
      <vt:lpstr>ACKNOWLEDGEMENT</vt:lpstr>
      <vt:lpstr>ABSTRACT</vt:lpstr>
      <vt:lpstr>INTRODUCTION</vt:lpstr>
      <vt:lpstr>Paper 1: Analysis of Features for Mood Detection in North Indian Classical Music - A Literature Review, Bhavana Tiple* 1 , Prof. Achamma Thomas 2 Research Scholar, G.H.Raisoni College of Engineering,Nagpur, CSE Department Head CSE, G.H.Raisoni College of Engineering, Published in: International Journal of Research in computer and communication Technology , Vol 6, Issue- 6, June- 2017 </vt:lpstr>
      <vt:lpstr>PROS &amp; CONS</vt:lpstr>
      <vt:lpstr>Paper 2: Marius Kaminskas, Francesco Ricci, Contextual music information retrieval and recommendation: State of the art and challenges, Computer science review6, 2012, 89 -11. Published in: Computer Science Review, 7 April 2012 </vt:lpstr>
      <vt:lpstr>PROS &amp; CONS</vt:lpstr>
      <vt:lpstr>Paper 3: Hiba Ahsan, Vijay Kumar and C.V. Jawahar, “Multi- Label Annotation of Music” Published in: IEEE 2015</vt:lpstr>
      <vt:lpstr>PROS &amp; CONS</vt:lpstr>
      <vt:lpstr>Paper 4: D. Liu, L. Lu and H-J. Zang, “Automatic Mood Detection from Acoustic Music Data”  Published in: ISMIR 2003 </vt:lpstr>
      <vt:lpstr>PROS &amp; CONS</vt:lpstr>
      <vt:lpstr>Paper 5: Byeong-jun Han, Seungmin Rho Roger,B Dannenberg, Eenjun Hwang, 2009. SMERS: Music Emotion Recognition Using Support Vector Regression Published in: ISMIR 2009 </vt:lpstr>
      <vt:lpstr>PROS &amp; CONS</vt:lpstr>
      <vt:lpstr>Paper 6: Yi-Hsuan Yang, Chia-Chu Liu, and Homer H. Chen, “Music Emotion Classification: A Fuzzy Approach” Published in: ACM, 2006.</vt:lpstr>
      <vt:lpstr>PROS &amp; CONS</vt:lpstr>
      <vt:lpstr>Paper 7: An Introduction to Processing and Music Visualization, Christopher Pramerdorfer∗ Vienna University of Technology </vt:lpstr>
      <vt:lpstr>PROS &amp; CONS</vt:lpstr>
      <vt:lpstr>IMPLEMENTATION</vt:lpstr>
      <vt:lpstr>DIAGRAM: Implementation flowchart</vt:lpstr>
      <vt:lpstr>DIAGRAM: Thayer’s emotion model</vt:lpstr>
      <vt:lpstr>PowerPoint Presentation</vt:lpstr>
      <vt:lpstr>TO IMPROVE ACCURACY</vt:lpstr>
      <vt:lpstr>PowerPoint Presentation</vt:lpstr>
      <vt:lpstr>DEMO</vt:lpstr>
      <vt:lpstr>CODE SCREENSHOT: model generation and class prediction</vt:lpstr>
      <vt:lpstr>PowerPoint Presentation</vt:lpstr>
      <vt:lpstr>CODE SCREENSHOT: Processing sketch</vt:lpstr>
      <vt:lpstr>OUTPUT: Audio waveform visualization</vt:lpstr>
      <vt:lpstr>INFERENCES</vt:lpstr>
      <vt:lpstr>INFERENCES CONTINUED…</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Bhowmik</dc:creator>
  <cp:lastModifiedBy>Bhowmik</cp:lastModifiedBy>
  <cp:revision>41</cp:revision>
  <dcterms:created xsi:type="dcterms:W3CDTF">2020-10-23T08:35:38Z</dcterms:created>
  <dcterms:modified xsi:type="dcterms:W3CDTF">2020-12-04T06:41:26Z</dcterms:modified>
</cp:coreProperties>
</file>