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64" r:id="rId5"/>
    <p:sldId id="263" r:id="rId6"/>
    <p:sldId id="261" r:id="rId7"/>
    <p:sldId id="260" r:id="rId8"/>
    <p:sldId id="259" r:id="rId9"/>
    <p:sldId id="258"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14A6ADF-3E22-42CC-8AF9-71CE0A99CC1E}" type="datetimeFigureOut">
              <a:rPr lang="en-GB" smtClean="0"/>
              <a:t>08/04/2024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3A9184C7-3F00-4C29-9FD5-4D668F462112}"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4A6ADF-3E22-42CC-8AF9-71CE0A99CC1E}"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4A6ADF-3E22-42CC-8AF9-71CE0A99CC1E}"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4A6ADF-3E22-42CC-8AF9-71CE0A99CC1E}"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4A6ADF-3E22-42CC-8AF9-71CE0A99CC1E}"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9184C7-3F00-4C29-9FD5-4D668F462112}"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4A6ADF-3E22-42CC-8AF9-71CE0A99CC1E}"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4A6ADF-3E22-42CC-8AF9-71CE0A99CC1E}" type="datetimeFigureOut">
              <a:rPr lang="en-GB" smtClean="0"/>
              <a:t>08/04/2024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4A6ADF-3E22-42CC-8AF9-71CE0A99CC1E}" type="datetimeFigureOut">
              <a:rPr lang="en-GB" smtClean="0"/>
              <a:t>08/04/2024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A6ADF-3E22-42CC-8AF9-71CE0A99CC1E}" type="datetimeFigureOut">
              <a:rPr lang="en-GB" smtClean="0"/>
              <a:t>08/04/2024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4A6ADF-3E22-42CC-8AF9-71CE0A99CC1E}"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9184C7-3F00-4C29-9FD5-4D668F462112}"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4A6ADF-3E22-42CC-8AF9-71CE0A99CC1E}"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3A9184C7-3F00-4C29-9FD5-4D668F462112}"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4A6ADF-3E22-42CC-8AF9-71CE0A99CC1E}" type="datetimeFigureOut">
              <a:rPr lang="en-GB" smtClean="0"/>
              <a:t>08/04/2024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184C7-3F00-4C29-9FD5-4D668F462112}"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u="sng" dirty="0" smtClean="0">
                <a:effectLst/>
              </a:rPr>
              <a:t>Price </a:t>
            </a:r>
            <a:r>
              <a:rPr lang="en-GB" u="sng" dirty="0">
                <a:effectLst/>
              </a:rPr>
              <a:t>Prediction for Mobile Phones</a:t>
            </a:r>
            <a:endParaRPr lang="en-GB" dirty="0"/>
          </a:p>
        </p:txBody>
      </p:sp>
      <p:sp>
        <p:nvSpPr>
          <p:cNvPr id="3" name="Subtitle 2"/>
          <p:cNvSpPr>
            <a:spLocks noGrp="1"/>
          </p:cNvSpPr>
          <p:nvPr>
            <p:ph type="subTitle" idx="1"/>
          </p:nvPr>
        </p:nvSpPr>
        <p:spPr/>
        <p:txBody>
          <a:bodyPr>
            <a:normAutofit lnSpcReduction="10000"/>
          </a:bodyPr>
          <a:lstStyle/>
          <a:p>
            <a:r>
              <a:rPr lang="en-GB" dirty="0"/>
              <a:t>feature extraction analysis to identify the most influential features.</a:t>
            </a:r>
          </a:p>
          <a:p>
            <a:r>
              <a:rPr lang="en-GB" dirty="0"/>
              <a:t/>
            </a:r>
            <a:br>
              <a:rPr lang="en-GB" dirty="0"/>
            </a:br>
            <a:endParaRPr lang="en-GB" dirty="0"/>
          </a:p>
        </p:txBody>
      </p:sp>
    </p:spTree>
    <p:extLst>
      <p:ext uri="{BB962C8B-B14F-4D97-AF65-F5344CB8AC3E}">
        <p14:creationId xmlns:p14="http://schemas.microsoft.com/office/powerpoint/2010/main" val="51037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Exploring Smartphone Data Through </a:t>
            </a:r>
            <a:r>
              <a:rPr lang="en-GB" dirty="0" smtClean="0"/>
              <a:t>Visualization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Price </a:t>
            </a:r>
            <a:r>
              <a:rPr lang="en-GB" dirty="0"/>
              <a:t>Range: Most smartphones fall within the lower to mid price range, with fewer in the higher price range. This indicates a trend towards more affordable models.</a:t>
            </a:r>
          </a:p>
          <a:p>
            <a:r>
              <a:rPr lang="en-GB" dirty="0"/>
              <a:t>Memory Sizes: 128 GB and 64 GB are the most common memory sizes, suggesting a preference for moderate to high storage capacity.</a:t>
            </a:r>
          </a:p>
          <a:p>
            <a:r>
              <a:rPr lang="en-GB" dirty="0"/>
              <a:t>RAM Distribution: Many smartphones have 4 GB and 8 GB RAM, followed by 6 GB, while fewer have 2 GB and 3 GB RAM.</a:t>
            </a:r>
          </a:p>
          <a:p>
            <a:r>
              <a:rPr lang="en-GB" dirty="0"/>
              <a:t>Battery Capacity vs. Price: The scatter plot of battery capacity against price doesn't show a strong linear relationship. This means battery capacity isn't a major factor influencing smartphone prices, as both lower and higher priced models offer high capacity batteries.</a:t>
            </a:r>
          </a:p>
          <a:p>
            <a:endParaRPr lang="en-GB" dirty="0"/>
          </a:p>
        </p:txBody>
      </p:sp>
    </p:spTree>
    <p:extLst>
      <p:ext uri="{BB962C8B-B14F-4D97-AF65-F5344CB8AC3E}">
        <p14:creationId xmlns:p14="http://schemas.microsoft.com/office/powerpoint/2010/main" val="257651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Data </a:t>
            </a:r>
            <a:r>
              <a:rPr lang="en-GB" sz="4400" dirty="0" smtClean="0"/>
              <a:t>Pre processing</a:t>
            </a:r>
            <a:endParaRPr lang="en-GB" sz="4400" dirty="0"/>
          </a:p>
        </p:txBody>
      </p:sp>
      <p:sp>
        <p:nvSpPr>
          <p:cNvPr id="3" name="Content Placeholder 2"/>
          <p:cNvSpPr>
            <a:spLocks noGrp="1"/>
          </p:cNvSpPr>
          <p:nvPr>
            <p:ph idx="1"/>
          </p:nvPr>
        </p:nvSpPr>
        <p:spPr/>
        <p:txBody>
          <a:bodyPr>
            <a:normAutofit/>
          </a:bodyPr>
          <a:lstStyle/>
          <a:p>
            <a:r>
              <a:rPr lang="en-GB" sz="2000" dirty="0"/>
              <a:t>Handled missing values, outliers and inconsistencies in the dataset. Converted categorical variables into a suitable numerical format, using One-hot encoding, Ordinal encoding and Label Encoding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806489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4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Extraction</a:t>
            </a:r>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624" y="1935163"/>
            <a:ext cx="7934752"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555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Visualizing </a:t>
            </a:r>
            <a:r>
              <a:rPr lang="en-GB" sz="3200" b="1" dirty="0"/>
              <a:t>these components and Exploring the explained variance </a:t>
            </a:r>
            <a:r>
              <a:rPr lang="en-GB" sz="3200" b="1" dirty="0" smtClean="0"/>
              <a:t>ratio</a:t>
            </a:r>
            <a:endParaRPr lang="en-GB" sz="32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276872"/>
            <a:ext cx="74676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27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Model Building and Evaluation</a:t>
            </a:r>
          </a:p>
        </p:txBody>
      </p:sp>
      <p:cxnSp>
        <p:nvCxnSpPr>
          <p:cNvPr id="5" name="Straight Connector 4"/>
          <p:cNvCxnSpPr>
            <a:stCxn id="2" idx="2"/>
          </p:cNvCxnSpPr>
          <p:nvPr/>
        </p:nvCxnSpPr>
        <p:spPr>
          <a:xfrm>
            <a:off x="4572000" y="1847088"/>
            <a:ext cx="72008" cy="50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1520" y="1844824"/>
            <a:ext cx="8208912"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255" y="1950404"/>
            <a:ext cx="3821360" cy="342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661248"/>
            <a:ext cx="374441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988840"/>
            <a:ext cx="381642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55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Linear Regression</a:t>
            </a:r>
            <a:endParaRPr lang="en-GB" dirty="0"/>
          </a:p>
        </p:txBody>
      </p:sp>
      <p:sp>
        <p:nvSpPr>
          <p:cNvPr id="4" name="Content Placeholder 3"/>
          <p:cNvSpPr>
            <a:spLocks noGrp="1"/>
          </p:cNvSpPr>
          <p:nvPr>
            <p:ph idx="1"/>
          </p:nvPr>
        </p:nvSpPr>
        <p:spPr/>
        <p:txBody>
          <a:bodyPr/>
          <a:lstStyle/>
          <a:p>
            <a:r>
              <a:rPr lang="en-GB" dirty="0" smtClean="0"/>
              <a:t>Random Forest Tree </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20888"/>
            <a:ext cx="6989836" cy="414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8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Decision </a:t>
            </a:r>
            <a:r>
              <a:rPr lang="en-GB" sz="4000" b="1" dirty="0" smtClean="0"/>
              <a:t>tree</a:t>
            </a:r>
            <a:r>
              <a:rPr lang="en-GB" sz="4000" dirty="0"/>
              <a:t> </a:t>
            </a:r>
            <a:r>
              <a:rPr lang="en-GB" sz="4000" dirty="0" smtClean="0"/>
              <a:t>and </a:t>
            </a:r>
            <a:r>
              <a:rPr lang="en-GB" sz="4000" b="1" dirty="0"/>
              <a:t>Gradient </a:t>
            </a:r>
            <a:r>
              <a:rPr lang="en-GB" sz="4000" b="1" dirty="0" smtClean="0"/>
              <a:t>Boosting</a:t>
            </a:r>
            <a:endParaRPr lang="en-GB" sz="4000" dirty="0"/>
          </a:p>
        </p:txBody>
      </p:sp>
      <p:sp>
        <p:nvSpPr>
          <p:cNvPr id="3" name="Content Placeholder 2"/>
          <p:cNvSpPr>
            <a:spLocks noGrp="1"/>
          </p:cNvSpPr>
          <p:nvPr>
            <p:ph idx="1"/>
          </p:nvPr>
        </p:nvSpPr>
        <p:spPr/>
        <p:txBody>
          <a:bodyPr/>
          <a:lstStyle/>
          <a:p>
            <a:r>
              <a:rPr lang="en-GB" dirty="0" smtClean="0"/>
              <a:t>Decision Tree			Gradient Boosting</a:t>
            </a:r>
            <a:endParaRPr lang="en-GB" dirty="0"/>
          </a:p>
        </p:txBody>
      </p:sp>
      <p:cxnSp>
        <p:nvCxnSpPr>
          <p:cNvPr id="5" name="Straight Connector 4"/>
          <p:cNvCxnSpPr/>
          <p:nvPr/>
        </p:nvCxnSpPr>
        <p:spPr>
          <a:xfrm>
            <a:off x="4572000" y="1844824"/>
            <a:ext cx="0" cy="50131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1844824"/>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555460"/>
            <a:ext cx="4176464" cy="363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589740"/>
            <a:ext cx="42767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56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Feature </a:t>
            </a:r>
            <a:r>
              <a:rPr lang="en-GB" sz="4000" b="1" dirty="0"/>
              <a:t>Importance Analysis</a:t>
            </a:r>
            <a:endParaRPr lang="en-GB" sz="4000" dirty="0"/>
          </a:p>
        </p:txBody>
      </p:sp>
      <p:sp>
        <p:nvSpPr>
          <p:cNvPr id="4" name="Content Placeholder 3"/>
          <p:cNvSpPr>
            <a:spLocks noGrp="1"/>
          </p:cNvSpPr>
          <p:nvPr>
            <p:ph idx="1"/>
          </p:nvPr>
        </p:nvSpPr>
        <p:spPr/>
        <p:txBody>
          <a:bodyPr/>
          <a:lstStyle/>
          <a:p>
            <a:pPr marL="0" indent="0">
              <a:buNone/>
            </a:pPr>
            <a:r>
              <a:rPr lang="en-GB" dirty="0"/>
              <a:t>Random Forest </a:t>
            </a:r>
            <a:r>
              <a:rPr lang="en-GB" dirty="0" smtClean="0"/>
              <a:t>model			Decision </a:t>
            </a:r>
            <a:r>
              <a:rPr lang="en-GB" dirty="0"/>
              <a:t>Tree</a:t>
            </a:r>
          </a:p>
          <a:p>
            <a:pPr marL="0" indent="0">
              <a:buNone/>
            </a:pPr>
            <a:r>
              <a:rPr lang="en-GB" dirty="0" smtClean="0"/>
              <a:t>		</a:t>
            </a:r>
            <a:endParaRPr lang="en-GB" dirty="0"/>
          </a:p>
          <a:p>
            <a:r>
              <a:rPr lang="en-GB" dirty="0" smtClean="0"/>
              <a:t>		</a:t>
            </a:r>
          </a:p>
          <a:p>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415612"/>
            <a:ext cx="432048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636912"/>
            <a:ext cx="4207663"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2415612"/>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a:off x="4572000" y="1847088"/>
            <a:ext cx="72008" cy="501091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84482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86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Gradient </a:t>
            </a:r>
            <a:r>
              <a:rPr lang="en-GB" dirty="0" smtClean="0"/>
              <a:t>boosting</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3968" y="2132856"/>
            <a:ext cx="4042792" cy="397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88840"/>
            <a:ext cx="3672407"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27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Recommendations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Focus on boosting memory in premium phone models, especially for customers who care about performance. Let them know about this in your marketing.</a:t>
            </a:r>
          </a:p>
          <a:p>
            <a:r>
              <a:rPr lang="en-GB" dirty="0"/>
              <a:t>Understand that different groups of people want different things from their phones. For example, gamers might care more about how fast the processor is and how much RAM there is, while </a:t>
            </a:r>
            <a:r>
              <a:rPr lang="en-GB" dirty="0" smtClean="0"/>
              <a:t>travellers </a:t>
            </a:r>
            <a:r>
              <a:rPr lang="en-GB" dirty="0"/>
              <a:t>might care more about battery life and durability.</a:t>
            </a:r>
          </a:p>
          <a:p>
            <a:r>
              <a:rPr lang="en-GB" dirty="0"/>
              <a:t>Keep an eye on what your competitors are doing. See how they're promoting their products based on these key features. This can help you understand what's popular in the market and what customers expect.</a:t>
            </a:r>
          </a:p>
          <a:p>
            <a:r>
              <a:rPr lang="en-GB" dirty="0"/>
              <a:t>Talk to your customers directly to find out what they think. Ask them which features are most important to them and how they feel about your products compared to others. This feedback can be really valuable for improving your offerings.</a:t>
            </a:r>
          </a:p>
          <a:p>
            <a:endParaRPr lang="en-GB" dirty="0"/>
          </a:p>
        </p:txBody>
      </p:sp>
    </p:spTree>
    <p:extLst>
      <p:ext uri="{BB962C8B-B14F-4D97-AF65-F5344CB8AC3E}">
        <p14:creationId xmlns:p14="http://schemas.microsoft.com/office/powerpoint/2010/main" val="393052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Introduction</a:t>
            </a:r>
            <a:endParaRPr lang="en-GB" dirty="0"/>
          </a:p>
        </p:txBody>
      </p:sp>
      <p:sp>
        <p:nvSpPr>
          <p:cNvPr id="3" name="Content Placeholder 2"/>
          <p:cNvSpPr>
            <a:spLocks noGrp="1"/>
          </p:cNvSpPr>
          <p:nvPr>
            <p:ph idx="1"/>
          </p:nvPr>
        </p:nvSpPr>
        <p:spPr/>
        <p:txBody>
          <a:bodyPr>
            <a:noAutofit/>
          </a:bodyPr>
          <a:lstStyle/>
          <a:p>
            <a:r>
              <a:rPr lang="en-GB" sz="2000" dirty="0"/>
              <a:t>In today's fiercely competitive mobile phone market, understanding the factors that drive pricing is crucial for businesses to stay ahead. </a:t>
            </a:r>
            <a:endParaRPr lang="en-GB" sz="2000" dirty="0" smtClean="0"/>
          </a:p>
          <a:p>
            <a:r>
              <a:rPr lang="en-GB" sz="2000" dirty="0" smtClean="0"/>
              <a:t>This </a:t>
            </a:r>
            <a:r>
              <a:rPr lang="en-GB" sz="2000" dirty="0"/>
              <a:t>project focuses on leveraging detailed information about mobile phone specifications to develop a predictive model for estimating mobile phone prices accurately. </a:t>
            </a:r>
            <a:endParaRPr lang="en-GB" sz="2000" dirty="0" smtClean="0"/>
          </a:p>
          <a:p>
            <a:r>
              <a:rPr lang="en-GB" sz="2000" dirty="0" smtClean="0"/>
              <a:t>The </a:t>
            </a:r>
            <a:r>
              <a:rPr lang="en-GB" sz="2000" dirty="0"/>
              <a:t>dataset encompasses a variety of features including model, </a:t>
            </a:r>
            <a:r>
              <a:rPr lang="en-GB" sz="2000" dirty="0" smtClean="0"/>
              <a:t>colour, </a:t>
            </a:r>
            <a:r>
              <a:rPr lang="en-GB" sz="2000" dirty="0"/>
              <a:t>memory, RAM, battery capacity, camera specifications, presence of AI lens, mobile height, and processor, with price being the primary target variable. </a:t>
            </a:r>
            <a:endParaRPr lang="en-GB" sz="2000" dirty="0" smtClean="0"/>
          </a:p>
          <a:p>
            <a:r>
              <a:rPr lang="en-GB" sz="2000" dirty="0" smtClean="0"/>
              <a:t>We aim to </a:t>
            </a:r>
            <a:r>
              <a:rPr lang="en-GB" sz="2000" dirty="0"/>
              <a:t>uncover the key determinants influencing mobile phone prices. Through this analysis, our objective is to provide valuable insights that can inform pricing strategies and enhance decision-making processes </a:t>
            </a:r>
            <a:r>
              <a:rPr lang="en-GB" sz="2000" dirty="0" smtClean="0"/>
              <a:t>in the </a:t>
            </a:r>
            <a:r>
              <a:rPr lang="en-GB" sz="2000" dirty="0"/>
              <a:t>dynamic landscape of the mobile phone industry.</a:t>
            </a:r>
          </a:p>
        </p:txBody>
      </p:sp>
    </p:spTree>
    <p:extLst>
      <p:ext uri="{BB962C8B-B14F-4D97-AF65-F5344CB8AC3E}">
        <p14:creationId xmlns:p14="http://schemas.microsoft.com/office/powerpoint/2010/main" val="2834424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Conclusion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When </a:t>
            </a:r>
            <a:r>
              <a:rPr lang="en-GB" dirty="0"/>
              <a:t>we use Principal Component Analysis (PCA) to understand data, the first few components capture the most important information. In this case, PC1 is the most important, showing that it holds a lot of the key details for predicting mobile phone prices. PC2 is also important but not as much as PC1.</a:t>
            </a:r>
          </a:p>
          <a:p>
            <a:r>
              <a:rPr lang="en-GB" dirty="0"/>
              <a:t>When we look at memory size (RAM and storage) in phones, we see that having more memory and storage tends to make a phone more expensive. This is good news for people who care about performance because it means they're getting their money's worth when they buy phones with more memory and storage</a:t>
            </a:r>
            <a:r>
              <a:rPr lang="en-GB" dirty="0" smtClean="0"/>
              <a:t>.</a:t>
            </a:r>
            <a:endParaRPr lang="en-GB" dirty="0"/>
          </a:p>
        </p:txBody>
      </p:sp>
    </p:spTree>
    <p:extLst>
      <p:ext uri="{BB962C8B-B14F-4D97-AF65-F5344CB8AC3E}">
        <p14:creationId xmlns:p14="http://schemas.microsoft.com/office/powerpoint/2010/main" val="166867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Dataset overview</a:t>
            </a:r>
            <a:endParaRPr lang="en-GB" dirty="0"/>
          </a:p>
        </p:txBody>
      </p:sp>
      <p:sp>
        <p:nvSpPr>
          <p:cNvPr id="3" name="Content Placeholder 2"/>
          <p:cNvSpPr>
            <a:spLocks noGrp="1"/>
          </p:cNvSpPr>
          <p:nvPr>
            <p:ph idx="1"/>
          </p:nvPr>
        </p:nvSpPr>
        <p:spPr/>
        <p:txBody>
          <a:bodyPr>
            <a:noAutofit/>
          </a:bodyPr>
          <a:lstStyle/>
          <a:p>
            <a:pPr marL="0" indent="0">
              <a:buNone/>
            </a:pPr>
            <a:r>
              <a:rPr lang="en-GB" sz="1800" dirty="0"/>
              <a:t>Our dataset comprises comprehensive information about various mobile phones, providing insights into the factors influencing their prices in today's competitive market. The key features included in the dataset are:</a:t>
            </a:r>
          </a:p>
          <a:p>
            <a:r>
              <a:rPr lang="en-GB" sz="1800" b="1" dirty="0" smtClean="0"/>
              <a:t>Model(</a:t>
            </a:r>
            <a:r>
              <a:rPr lang="en-GB" sz="1800" dirty="0" smtClean="0"/>
              <a:t>specific model or brand), </a:t>
            </a:r>
            <a:r>
              <a:rPr lang="en-GB" sz="1800" b="1" dirty="0" smtClean="0"/>
              <a:t>Colour(</a:t>
            </a:r>
            <a:r>
              <a:rPr lang="en-GB" sz="1800" dirty="0" smtClean="0"/>
              <a:t>Indicates the colour variants), M</a:t>
            </a:r>
            <a:r>
              <a:rPr lang="en-GB" sz="1800" b="1" dirty="0" smtClean="0"/>
              <a:t>emory(</a:t>
            </a:r>
            <a:r>
              <a:rPr lang="en-GB" sz="1800" dirty="0" smtClean="0"/>
              <a:t> </a:t>
            </a:r>
            <a:r>
              <a:rPr lang="en-GB" sz="1800" dirty="0"/>
              <a:t>Denotes the storage </a:t>
            </a:r>
            <a:r>
              <a:rPr lang="en-GB" sz="1800" dirty="0" smtClean="0"/>
              <a:t>capacity)</a:t>
            </a:r>
            <a:r>
              <a:rPr lang="en-GB" sz="1800" b="1" dirty="0" smtClean="0"/>
              <a:t>RAM</a:t>
            </a:r>
            <a:r>
              <a:rPr lang="en-GB" sz="1800" dirty="0"/>
              <a:t>: Represents the Random Access Memory (RAM) capacity of the </a:t>
            </a:r>
            <a:r>
              <a:rPr lang="en-GB" sz="1800" dirty="0" smtClean="0"/>
              <a:t>device, </a:t>
            </a:r>
            <a:r>
              <a:rPr lang="en-GB" sz="1800" b="1" dirty="0" smtClean="0"/>
              <a:t>Battery Capacity</a:t>
            </a:r>
            <a:r>
              <a:rPr lang="en-GB" sz="1800" dirty="0" smtClean="0"/>
              <a:t>(battery capacity in </a:t>
            </a:r>
            <a:r>
              <a:rPr lang="en-GB" sz="1800" dirty="0" err="1" smtClean="0"/>
              <a:t>mAh</a:t>
            </a:r>
            <a:r>
              <a:rPr lang="en-GB" sz="1800" dirty="0"/>
              <a:t>).</a:t>
            </a:r>
          </a:p>
          <a:p>
            <a:r>
              <a:rPr lang="en-GB" sz="1800" b="1" dirty="0"/>
              <a:t>Camera Specifications</a:t>
            </a:r>
            <a:r>
              <a:rPr lang="en-GB" sz="1800" dirty="0"/>
              <a:t>: Includes details about the rear and front camera </a:t>
            </a:r>
            <a:r>
              <a:rPr lang="en-GB" sz="1800" dirty="0" smtClean="0"/>
              <a:t>specifications.</a:t>
            </a:r>
          </a:p>
          <a:p>
            <a:r>
              <a:rPr lang="en-GB" sz="1800" b="1" dirty="0" smtClean="0"/>
              <a:t>Presence </a:t>
            </a:r>
            <a:r>
              <a:rPr lang="en-GB" sz="1800" b="1" dirty="0"/>
              <a:t>of AI Lens</a:t>
            </a:r>
            <a:r>
              <a:rPr lang="en-GB" sz="1800" dirty="0"/>
              <a:t>: Indicates whether the mobile phone is equipped with an Artificial Intelligence (AI) lens for camera functionalities.</a:t>
            </a:r>
          </a:p>
          <a:p>
            <a:r>
              <a:rPr lang="en-GB" sz="1800" b="1" dirty="0"/>
              <a:t>Mobile Height</a:t>
            </a:r>
            <a:r>
              <a:rPr lang="en-GB" sz="1800" dirty="0"/>
              <a:t>: Represents the physical </a:t>
            </a:r>
            <a:r>
              <a:rPr lang="en-GB" sz="1800" dirty="0" smtClean="0"/>
              <a:t>height in millimetres </a:t>
            </a:r>
            <a:r>
              <a:rPr lang="en-GB" sz="1800" dirty="0"/>
              <a:t>(mm).</a:t>
            </a:r>
          </a:p>
          <a:p>
            <a:r>
              <a:rPr lang="en-GB" sz="1800" b="1" dirty="0"/>
              <a:t>Processor</a:t>
            </a:r>
            <a:r>
              <a:rPr lang="en-GB" sz="1800" dirty="0"/>
              <a:t>: Specifies the processor or chipset used in the mobile phone for processing tasks.</a:t>
            </a:r>
          </a:p>
          <a:p>
            <a:r>
              <a:rPr lang="en-GB" sz="1800" b="1" dirty="0"/>
              <a:t>Price</a:t>
            </a:r>
            <a:r>
              <a:rPr lang="en-GB" sz="1800" dirty="0"/>
              <a:t>: The target variable, representing the price of the mobile phone.</a:t>
            </a:r>
          </a:p>
        </p:txBody>
      </p:sp>
    </p:spTree>
    <p:extLst>
      <p:ext uri="{BB962C8B-B14F-4D97-AF65-F5344CB8AC3E}">
        <p14:creationId xmlns:p14="http://schemas.microsoft.com/office/powerpoint/2010/main" val="112277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Tasks </a:t>
            </a:r>
          </a:p>
        </p:txBody>
      </p:sp>
      <p:sp>
        <p:nvSpPr>
          <p:cNvPr id="3" name="Content Placeholder 2"/>
          <p:cNvSpPr>
            <a:spLocks noGrp="1"/>
          </p:cNvSpPr>
          <p:nvPr>
            <p:ph idx="1"/>
          </p:nvPr>
        </p:nvSpPr>
        <p:spPr/>
        <p:txBody>
          <a:bodyPr/>
          <a:lstStyle/>
          <a:p>
            <a:r>
              <a:rPr lang="en-GB" dirty="0" smtClean="0"/>
              <a:t> </a:t>
            </a:r>
            <a:r>
              <a:rPr lang="en-GB" dirty="0"/>
              <a:t>Data Exploration </a:t>
            </a:r>
            <a:endParaRPr lang="en-GB" dirty="0" smtClean="0"/>
          </a:p>
          <a:p>
            <a:r>
              <a:rPr lang="en-GB" dirty="0" smtClean="0"/>
              <a:t> </a:t>
            </a:r>
            <a:r>
              <a:rPr lang="en-GB" dirty="0"/>
              <a:t>Data </a:t>
            </a:r>
            <a:r>
              <a:rPr lang="en-GB" dirty="0" smtClean="0"/>
              <a:t>Pre-processing </a:t>
            </a:r>
          </a:p>
          <a:p>
            <a:r>
              <a:rPr lang="en-GB" dirty="0" smtClean="0"/>
              <a:t> </a:t>
            </a:r>
            <a:r>
              <a:rPr lang="en-GB" dirty="0"/>
              <a:t>Feature Extraction </a:t>
            </a:r>
            <a:endParaRPr lang="en-GB" dirty="0" smtClean="0"/>
          </a:p>
          <a:p>
            <a:r>
              <a:rPr lang="en-GB" dirty="0" smtClean="0"/>
              <a:t> </a:t>
            </a:r>
            <a:r>
              <a:rPr lang="en-GB" dirty="0"/>
              <a:t>Model </a:t>
            </a:r>
            <a:r>
              <a:rPr lang="en-GB" dirty="0" smtClean="0"/>
              <a:t>Building</a:t>
            </a:r>
          </a:p>
          <a:p>
            <a:r>
              <a:rPr lang="en-GB" dirty="0" smtClean="0"/>
              <a:t> </a:t>
            </a:r>
            <a:r>
              <a:rPr lang="en-GB" dirty="0"/>
              <a:t>Model Evaluation </a:t>
            </a:r>
            <a:endParaRPr lang="en-GB" dirty="0" smtClean="0"/>
          </a:p>
          <a:p>
            <a:r>
              <a:rPr lang="en-GB" dirty="0" smtClean="0"/>
              <a:t> </a:t>
            </a:r>
            <a:r>
              <a:rPr lang="en-GB" dirty="0"/>
              <a:t>Feature Importance Analysis </a:t>
            </a:r>
            <a:endParaRPr lang="en-GB" dirty="0" smtClean="0"/>
          </a:p>
          <a:p>
            <a:r>
              <a:rPr lang="en-GB" dirty="0" smtClean="0"/>
              <a:t>Recommendation</a:t>
            </a:r>
            <a:endParaRPr lang="en-GB" dirty="0"/>
          </a:p>
        </p:txBody>
      </p:sp>
    </p:spTree>
    <p:extLst>
      <p:ext uri="{BB962C8B-B14F-4D97-AF65-F5344CB8AC3E}">
        <p14:creationId xmlns:p14="http://schemas.microsoft.com/office/powerpoint/2010/main" val="49132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Important libraries,</a:t>
            </a:r>
            <a:br>
              <a:rPr lang="en-GB" dirty="0" smtClean="0"/>
            </a:br>
            <a:r>
              <a:rPr lang="en-GB" dirty="0" smtClean="0"/>
              <a:t>Load and exploration the data</a:t>
            </a:r>
            <a:endParaRPr lang="en-GB" dirty="0"/>
          </a:p>
        </p:txBody>
      </p:sp>
      <p:sp>
        <p:nvSpPr>
          <p:cNvPr id="3" name="Content Placeholder 2"/>
          <p:cNvSpPr>
            <a:spLocks noGrp="1"/>
          </p:cNvSpPr>
          <p:nvPr>
            <p:ph idx="1"/>
          </p:nvPr>
        </p:nvSpPr>
        <p:spPr/>
        <p:txBody>
          <a:bodyPr>
            <a:normAutofit/>
          </a:bodyPr>
          <a:lstStyle/>
          <a:p>
            <a:r>
              <a:rPr lang="en-GB" sz="1600" dirty="0" smtClean="0"/>
              <a:t>Load </a:t>
            </a:r>
            <a:r>
              <a:rPr lang="en-GB" sz="1600" dirty="0"/>
              <a:t>the dataset data = </a:t>
            </a:r>
            <a:r>
              <a:rPr lang="en-GB" sz="1600" dirty="0" smtClean="0"/>
              <a:t>Load the data using read.csv commend.</a:t>
            </a:r>
          </a:p>
          <a:p>
            <a:pPr marL="0" indent="0">
              <a:buNone/>
            </a:pPr>
            <a:endParaRPr lang="en-GB" sz="1600" dirty="0" smtClean="0"/>
          </a:p>
          <a:p>
            <a:r>
              <a:rPr lang="en-GB" sz="1600" dirty="0" smtClean="0"/>
              <a:t>Data </a:t>
            </a:r>
            <a:r>
              <a:rPr lang="en-GB" sz="1600" dirty="0"/>
              <a:t>Exploration </a:t>
            </a:r>
            <a:r>
              <a:rPr lang="en-GB" sz="1600" dirty="0" smtClean="0"/>
              <a:t>:  We use the below commend.</a:t>
            </a:r>
          </a:p>
          <a:p>
            <a:pPr marL="0" indent="0">
              <a:buNone/>
            </a:pPr>
            <a:r>
              <a:rPr lang="en-GB" sz="1600" dirty="0"/>
              <a:t> </a:t>
            </a:r>
            <a:r>
              <a:rPr lang="en-GB" sz="1600" dirty="0" smtClean="0"/>
              <a:t>       print(</a:t>
            </a:r>
            <a:r>
              <a:rPr lang="en-GB" sz="1600" dirty="0" err="1" smtClean="0"/>
              <a:t>data.head</a:t>
            </a:r>
            <a:r>
              <a:rPr lang="en-GB" sz="1600" dirty="0"/>
              <a:t>()) </a:t>
            </a:r>
            <a:endParaRPr lang="en-GB" sz="1600" dirty="0" smtClean="0"/>
          </a:p>
          <a:p>
            <a:pPr marL="0" indent="0">
              <a:buNone/>
            </a:pPr>
            <a:r>
              <a:rPr lang="en-GB" sz="1600" dirty="0" smtClean="0"/>
              <a:t>        print(data.info</a:t>
            </a:r>
            <a:r>
              <a:rPr lang="en-GB" sz="1600" dirty="0"/>
              <a:t>()) 	</a:t>
            </a:r>
            <a:r>
              <a:rPr lang="en-GB" sz="1600" dirty="0" smtClean="0"/>
              <a:t>			</a:t>
            </a:r>
          </a:p>
          <a:p>
            <a:pPr marL="0" indent="0">
              <a:buNone/>
            </a:pPr>
            <a:r>
              <a:rPr lang="en-GB" sz="1600" dirty="0" smtClean="0"/>
              <a:t>        print(</a:t>
            </a:r>
            <a:r>
              <a:rPr lang="en-GB" sz="1600" dirty="0" err="1" smtClean="0"/>
              <a:t>data.describe</a:t>
            </a:r>
            <a:r>
              <a:rPr lang="en-GB" sz="1600" dirty="0" smtClean="0"/>
              <a:t>())</a:t>
            </a:r>
          </a:p>
          <a:p>
            <a:pPr marL="0" indent="0">
              <a:buNone/>
            </a:pPr>
            <a:endParaRPr lang="en-GB" sz="16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3789040"/>
            <a:ext cx="805021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46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Correlation Matrix </a:t>
            </a:r>
            <a:endParaRPr lang="en-GB" dirty="0"/>
          </a:p>
        </p:txBody>
      </p:sp>
      <p:sp>
        <p:nvSpPr>
          <p:cNvPr id="3" name="Content Placeholder 2"/>
          <p:cNvSpPr>
            <a:spLocks noGrp="1"/>
          </p:cNvSpPr>
          <p:nvPr>
            <p:ph idx="1"/>
          </p:nvPr>
        </p:nvSpPr>
        <p:spPr/>
        <p:txBody>
          <a:bodyPr>
            <a:normAutofit/>
          </a:bodyPr>
          <a:lstStyle/>
          <a:p>
            <a:pPr marL="0" indent="0">
              <a:buNone/>
            </a:pPr>
            <a:r>
              <a:rPr lang="en-GB" dirty="0"/>
              <a:t/>
            </a:r>
            <a:br>
              <a:rPr lang="en-GB" dirty="0"/>
            </a:br>
            <a:endParaRPr lang="en-GB" dirty="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549" y="2420888"/>
            <a:ext cx="7343775" cy="404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86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Key Observations from Smartphone Features Correlation </a:t>
            </a:r>
            <a:r>
              <a:rPr lang="en-GB" sz="4000" dirty="0" smtClean="0"/>
              <a:t>Matrix</a:t>
            </a:r>
            <a:endParaRPr lang="en-GB" sz="4000" dirty="0"/>
          </a:p>
        </p:txBody>
      </p:sp>
      <p:sp>
        <p:nvSpPr>
          <p:cNvPr id="3" name="Content Placeholder 2"/>
          <p:cNvSpPr>
            <a:spLocks noGrp="1"/>
          </p:cNvSpPr>
          <p:nvPr>
            <p:ph idx="1"/>
          </p:nvPr>
        </p:nvSpPr>
        <p:spPr/>
        <p:txBody>
          <a:bodyPr>
            <a:noAutofit/>
          </a:bodyPr>
          <a:lstStyle/>
          <a:p>
            <a:r>
              <a:rPr lang="en-GB" sz="1800" dirty="0"/>
              <a:t>Memory and Price: When smartphones have more internal storage, they usually cost more. So, as the memory increases, expect the price to go up too.</a:t>
            </a:r>
          </a:p>
          <a:p>
            <a:r>
              <a:rPr lang="en-GB" sz="1800" dirty="0"/>
              <a:t>RAM and Price: Just like memory, if a phone has more RAM, it tends to be pricier. So, higher RAM often means a higher price tag.</a:t>
            </a:r>
          </a:p>
          <a:p>
            <a:r>
              <a:rPr lang="en-GB" sz="1800" dirty="0"/>
              <a:t>Battery Capacity and Price: Surprisingly, having a bigger battery doesn't necessarily mean a much higher price for smartphones. The relationship between battery size and price isn't very strong.</a:t>
            </a:r>
          </a:p>
          <a:p>
            <a:r>
              <a:rPr lang="en-GB" sz="1800" dirty="0"/>
              <a:t>Phone Height and Other Features: The height of a phone doesn't seem to have much impact on its memory, RAM, battery size, or price. So, how tall or short a phone is doesn't really affect these specs.</a:t>
            </a:r>
          </a:p>
          <a:p>
            <a:r>
              <a:rPr lang="en-GB" sz="1800" dirty="0"/>
              <a:t>Memory and RAM: Phones with more internal storage often also have more RAM. So, it's common for high-end models to have both larger memory and RAM capacities.</a:t>
            </a:r>
          </a:p>
          <a:p>
            <a:r>
              <a:rPr lang="en-GB" sz="1800" dirty="0"/>
              <a:t>AI Camera and Price: Having an AI camera feature doesn't seem to make a big difference in the price of smartphones. So, whether a phone has AI capabilities or not doesn't really affect its </a:t>
            </a:r>
            <a:r>
              <a:rPr lang="en-GB" sz="1800" dirty="0" smtClean="0"/>
              <a:t>price</a:t>
            </a:r>
            <a:endParaRPr lang="en-GB" sz="1800" dirty="0"/>
          </a:p>
        </p:txBody>
      </p:sp>
    </p:spTree>
    <p:extLst>
      <p:ext uri="{BB962C8B-B14F-4D97-AF65-F5344CB8AC3E}">
        <p14:creationId xmlns:p14="http://schemas.microsoft.com/office/powerpoint/2010/main" val="72557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Plotting a </a:t>
            </a:r>
            <a:r>
              <a:rPr lang="en-GB" dirty="0" smtClean="0"/>
              <a:t>box plot </a:t>
            </a:r>
            <a:r>
              <a:rPr lang="en-GB" dirty="0"/>
              <a:t>for the 'Prize' column to check for outliers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2372348"/>
            <a:ext cx="5976664" cy="327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15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Some More Data Exploration By Visualization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018567"/>
            <a:ext cx="3744416" cy="21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870935"/>
            <a:ext cx="4112751" cy="240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280807"/>
            <a:ext cx="4176464" cy="246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9814" y="4268123"/>
            <a:ext cx="3706945"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149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264</TotalTime>
  <Words>1046</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Price Prediction for Mobile Phones</vt:lpstr>
      <vt:lpstr>  Introduction</vt:lpstr>
      <vt:lpstr>Dataset overview</vt:lpstr>
      <vt:lpstr>Project Tasks </vt:lpstr>
      <vt:lpstr>Important libraries, Load and exploration the data</vt:lpstr>
      <vt:lpstr>Correlation Matrix </vt:lpstr>
      <vt:lpstr>Key Observations from Smartphone Features Correlation Matrix</vt:lpstr>
      <vt:lpstr>Plotting a box plot for the 'Prize' column to check for outliers</vt:lpstr>
      <vt:lpstr>Some More Data Exploration By Visualization</vt:lpstr>
      <vt:lpstr> Exploring Smartphone Data Through Visualization</vt:lpstr>
      <vt:lpstr>Data Pre processing</vt:lpstr>
      <vt:lpstr>Feature Extraction</vt:lpstr>
      <vt:lpstr>Visualizing these components and Exploring the explained variance ratio</vt:lpstr>
      <vt:lpstr>Model Building and Evaluation</vt:lpstr>
      <vt:lpstr>Linear Regression</vt:lpstr>
      <vt:lpstr>Decision tree and Gradient Boosting</vt:lpstr>
      <vt:lpstr>Feature Importance Analysis</vt:lpstr>
      <vt:lpstr>Gradient boosting</vt:lpstr>
      <vt:lpstr>Recommendations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for Mobile Phones</dc:title>
  <dc:creator>Smeer Arya</dc:creator>
  <cp:lastModifiedBy>Smeer Arya</cp:lastModifiedBy>
  <cp:revision>17</cp:revision>
  <dcterms:created xsi:type="dcterms:W3CDTF">2024-03-10T13:00:54Z</dcterms:created>
  <dcterms:modified xsi:type="dcterms:W3CDTF">2024-04-08T05:30:12Z</dcterms:modified>
</cp:coreProperties>
</file>