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4" r:id="rId5"/>
    <p:sldId id="263" r:id="rId6"/>
    <p:sldId id="261" r:id="rId7"/>
    <p:sldId id="260" r:id="rId8"/>
    <p:sldId id="259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A6ADF-3E22-42CC-8AF9-71CE0A99CC1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u="sng" dirty="0" smtClean="0">
                <a:effectLst/>
              </a:rPr>
              <a:t>Price </a:t>
            </a:r>
            <a:r>
              <a:rPr lang="en-GB" u="sng" dirty="0">
                <a:effectLst/>
              </a:rPr>
              <a:t>Prediction for Mobile Phones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feature extraction analysis to identify the most influential features.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37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Exploring Smartphone Data Through </a:t>
            </a:r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Price </a:t>
            </a:r>
            <a:r>
              <a:rPr lang="en-GB" dirty="0"/>
              <a:t>Range: Most smartphones fall within the lower to mid price range, with fewer in the higher price range. This indicates a trend towards more affordable models.</a:t>
            </a:r>
          </a:p>
          <a:p>
            <a:r>
              <a:rPr lang="en-GB" dirty="0"/>
              <a:t>Memory Sizes: 128 GB and 64 GB are the most common memory sizes, suggesting a preference for moderate to high storage capacity.</a:t>
            </a:r>
          </a:p>
          <a:p>
            <a:r>
              <a:rPr lang="en-GB" dirty="0"/>
              <a:t>RAM Distribution: Many smartphones have 4 GB and 8 GB RAM, followed by 6 GB, while fewer have 2 GB and 3 GB RAM.</a:t>
            </a:r>
          </a:p>
          <a:p>
            <a:r>
              <a:rPr lang="en-GB" dirty="0"/>
              <a:t>Battery Capacity vs. Price: The scatter plot of battery capacity against price doesn't show a strong linear relationship. This means battery capacity isn't a major factor influencing smartphone prices, as both lower and higher priced models offer high capacity batteries.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51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Data </a:t>
            </a:r>
            <a:r>
              <a:rPr lang="en-GB" sz="4400" dirty="0" smtClean="0"/>
              <a:t>Pre processing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Handled missing values, outliers and inconsistencies in the dataset. Converted categorical variables into a suitable numerical format, using One-hot encoding, Ordinal encoding and Label Encoding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806489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4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4" y="1935163"/>
            <a:ext cx="7934752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5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Visualizing </a:t>
            </a:r>
            <a:r>
              <a:rPr lang="en-GB" sz="3200" b="1" dirty="0"/>
              <a:t>these components and Exploring the explained variance </a:t>
            </a:r>
            <a:r>
              <a:rPr lang="en-GB" sz="3200" b="1" dirty="0" smtClean="0"/>
              <a:t>ratio</a:t>
            </a:r>
            <a:endParaRPr lang="en-GB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467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27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Building and Evaluation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23973"/>
            <a:ext cx="3960440" cy="3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17232"/>
            <a:ext cx="3312368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23973"/>
            <a:ext cx="3744416" cy="277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847088"/>
            <a:ext cx="72008" cy="501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520" y="184482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55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Linear Regression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Random Forest Tree 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24220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68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Decision </a:t>
            </a:r>
            <a:r>
              <a:rPr lang="en-GB" sz="4000" b="1" dirty="0" smtClean="0"/>
              <a:t>tree</a:t>
            </a:r>
            <a:r>
              <a:rPr lang="en-GB" sz="4000" dirty="0"/>
              <a:t> </a:t>
            </a:r>
            <a:r>
              <a:rPr lang="en-GB" sz="4000" dirty="0" smtClean="0"/>
              <a:t>and </a:t>
            </a:r>
            <a:r>
              <a:rPr lang="en-GB" sz="4000" b="1" dirty="0"/>
              <a:t>Gradient </a:t>
            </a:r>
            <a:r>
              <a:rPr lang="en-GB" sz="4000" b="1" dirty="0" smtClean="0"/>
              <a:t>Boosting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Decision Tree			Gradient Boosting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0862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26116"/>
            <a:ext cx="42195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0" y="1844824"/>
            <a:ext cx="0" cy="5013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84482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Feature </a:t>
            </a:r>
            <a:r>
              <a:rPr lang="en-GB" sz="4000" b="1" dirty="0"/>
              <a:t>Importance Analysis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7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7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	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In today's fiercely competitive mobile phone market, understanding the factors that drive pricing is crucial for businesses to stay ahead. </a:t>
            </a:r>
            <a:endParaRPr lang="en-GB" sz="2000" dirty="0" smtClean="0"/>
          </a:p>
          <a:p>
            <a:r>
              <a:rPr lang="en-GB" sz="2000" dirty="0" smtClean="0"/>
              <a:t>This </a:t>
            </a:r>
            <a:r>
              <a:rPr lang="en-GB" sz="2000" dirty="0"/>
              <a:t>project focuses on leveraging detailed information about mobile phone specifications to develop a predictive model for estimating mobile phone prices accurately.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dataset encompasses a variety of features including model, </a:t>
            </a:r>
            <a:r>
              <a:rPr lang="en-GB" sz="2000" dirty="0" smtClean="0"/>
              <a:t>colour, </a:t>
            </a:r>
            <a:r>
              <a:rPr lang="en-GB" sz="2000" dirty="0"/>
              <a:t>memory, RAM, battery capacity, camera specifications, presence of AI lens, mobile height, and processor, with price being the primary target variable. </a:t>
            </a:r>
            <a:endParaRPr lang="en-GB" sz="2000" dirty="0" smtClean="0"/>
          </a:p>
          <a:p>
            <a:r>
              <a:rPr lang="en-GB" sz="2000" dirty="0" smtClean="0"/>
              <a:t>We aim to </a:t>
            </a:r>
            <a:r>
              <a:rPr lang="en-GB" sz="2000" dirty="0"/>
              <a:t>uncover the key determinants influencing mobile phone prices. Through this analysis, our objective is to provide valuable insights that can inform pricing strategies and enhance decision-making processes </a:t>
            </a:r>
            <a:r>
              <a:rPr lang="en-GB" sz="2000" dirty="0" smtClean="0"/>
              <a:t>in the </a:t>
            </a:r>
            <a:r>
              <a:rPr lang="en-GB" sz="2000" dirty="0"/>
              <a:t>dynamic landscape of the mobile phone industry.</a:t>
            </a:r>
          </a:p>
        </p:txBody>
      </p:sp>
    </p:spTree>
    <p:extLst>
      <p:ext uri="{BB962C8B-B14F-4D97-AF65-F5344CB8AC3E}">
        <p14:creationId xmlns:p14="http://schemas.microsoft.com/office/powerpoint/2010/main" val="283442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2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Dataset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Our dataset comprises comprehensive information about various mobile phones, providing insights into the factors influencing their prices in today's competitive market. The key features included in the dataset are:</a:t>
            </a:r>
          </a:p>
          <a:p>
            <a:r>
              <a:rPr lang="en-GB" sz="1800" b="1" dirty="0" smtClean="0"/>
              <a:t>Model(</a:t>
            </a:r>
            <a:r>
              <a:rPr lang="en-GB" sz="1800" dirty="0" smtClean="0"/>
              <a:t>specific model or brand), </a:t>
            </a:r>
            <a:r>
              <a:rPr lang="en-GB" sz="1800" b="1" dirty="0" smtClean="0"/>
              <a:t>Colour(</a:t>
            </a:r>
            <a:r>
              <a:rPr lang="en-GB" sz="1800" dirty="0" smtClean="0"/>
              <a:t>Indicates the colour variants), M</a:t>
            </a:r>
            <a:r>
              <a:rPr lang="en-GB" sz="1800" b="1" dirty="0" smtClean="0"/>
              <a:t>emory(</a:t>
            </a:r>
            <a:r>
              <a:rPr lang="en-GB" sz="1800" dirty="0" smtClean="0"/>
              <a:t> </a:t>
            </a:r>
            <a:r>
              <a:rPr lang="en-GB" sz="1800" dirty="0"/>
              <a:t>Denotes the storage </a:t>
            </a:r>
            <a:r>
              <a:rPr lang="en-GB" sz="1800" dirty="0" smtClean="0"/>
              <a:t>capacity)</a:t>
            </a:r>
            <a:r>
              <a:rPr lang="en-GB" sz="1800" b="1" dirty="0" smtClean="0"/>
              <a:t>RAM</a:t>
            </a:r>
            <a:r>
              <a:rPr lang="en-GB" sz="1800" dirty="0"/>
              <a:t>: Represents the Random Access Memory (RAM) capacity of the </a:t>
            </a:r>
            <a:r>
              <a:rPr lang="en-GB" sz="1800" dirty="0" smtClean="0"/>
              <a:t>device, </a:t>
            </a:r>
            <a:r>
              <a:rPr lang="en-GB" sz="1800" b="1" dirty="0" smtClean="0"/>
              <a:t>Battery Capacity</a:t>
            </a:r>
            <a:r>
              <a:rPr lang="en-GB" sz="1800" dirty="0" smtClean="0"/>
              <a:t>(battery capacity in </a:t>
            </a:r>
            <a:r>
              <a:rPr lang="en-GB" sz="1800" dirty="0" err="1" smtClean="0"/>
              <a:t>mAh</a:t>
            </a:r>
            <a:r>
              <a:rPr lang="en-GB" sz="1800" dirty="0"/>
              <a:t>).</a:t>
            </a:r>
          </a:p>
          <a:p>
            <a:r>
              <a:rPr lang="en-GB" sz="1800" b="1" dirty="0"/>
              <a:t>Camera Specifications</a:t>
            </a:r>
            <a:r>
              <a:rPr lang="en-GB" sz="1800" dirty="0"/>
              <a:t>: Includes details about the rear and front camera </a:t>
            </a:r>
            <a:r>
              <a:rPr lang="en-GB" sz="1800" dirty="0" smtClean="0"/>
              <a:t>specifications.</a:t>
            </a:r>
          </a:p>
          <a:p>
            <a:r>
              <a:rPr lang="en-GB" sz="1800" b="1" dirty="0" smtClean="0"/>
              <a:t>Presence </a:t>
            </a:r>
            <a:r>
              <a:rPr lang="en-GB" sz="1800" b="1" dirty="0"/>
              <a:t>of AI Lens</a:t>
            </a:r>
            <a:r>
              <a:rPr lang="en-GB" sz="1800" dirty="0"/>
              <a:t>: Indicates whether the mobile phone is equipped with an Artificial Intelligence (AI) lens for camera functionalities.</a:t>
            </a:r>
          </a:p>
          <a:p>
            <a:r>
              <a:rPr lang="en-GB" sz="1800" b="1" dirty="0"/>
              <a:t>Mobile Height</a:t>
            </a:r>
            <a:r>
              <a:rPr lang="en-GB" sz="1800" dirty="0"/>
              <a:t>: Represents the physical </a:t>
            </a:r>
            <a:r>
              <a:rPr lang="en-GB" sz="1800" dirty="0" smtClean="0"/>
              <a:t>height in millimetres </a:t>
            </a:r>
            <a:r>
              <a:rPr lang="en-GB" sz="1800" dirty="0"/>
              <a:t>(mm).</a:t>
            </a:r>
          </a:p>
          <a:p>
            <a:r>
              <a:rPr lang="en-GB" sz="1800" b="1" dirty="0"/>
              <a:t>Processor</a:t>
            </a:r>
            <a:r>
              <a:rPr lang="en-GB" sz="1800" dirty="0"/>
              <a:t>: Specifies the processor or chipset used in the mobile phone for processing tasks.</a:t>
            </a:r>
          </a:p>
          <a:p>
            <a:r>
              <a:rPr lang="en-GB" sz="1800" b="1" dirty="0"/>
              <a:t>Price</a:t>
            </a:r>
            <a:r>
              <a:rPr lang="en-GB" sz="1800" dirty="0"/>
              <a:t>: The target variable, representing the price of the mobile phone.</a:t>
            </a:r>
          </a:p>
        </p:txBody>
      </p:sp>
    </p:spTree>
    <p:extLst>
      <p:ext uri="{BB962C8B-B14F-4D97-AF65-F5344CB8AC3E}">
        <p14:creationId xmlns:p14="http://schemas.microsoft.com/office/powerpoint/2010/main" val="11227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Tasks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Data Exploration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Data </a:t>
            </a:r>
            <a:r>
              <a:rPr lang="en-GB" dirty="0" smtClean="0"/>
              <a:t>Pre-processing </a:t>
            </a:r>
          </a:p>
          <a:p>
            <a:r>
              <a:rPr lang="en-GB" dirty="0" smtClean="0"/>
              <a:t> </a:t>
            </a:r>
            <a:r>
              <a:rPr lang="en-GB" dirty="0"/>
              <a:t>Feature Extraction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Model </a:t>
            </a:r>
            <a:r>
              <a:rPr lang="en-GB" dirty="0" smtClean="0"/>
              <a:t>Building</a:t>
            </a:r>
          </a:p>
          <a:p>
            <a:r>
              <a:rPr lang="en-GB" dirty="0" smtClean="0"/>
              <a:t> </a:t>
            </a:r>
            <a:r>
              <a:rPr lang="en-GB" dirty="0"/>
              <a:t>Model Evaluation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Feature Importance Analysis </a:t>
            </a:r>
            <a:endParaRPr lang="en-GB" dirty="0" smtClean="0"/>
          </a:p>
          <a:p>
            <a:r>
              <a:rPr lang="en-GB" dirty="0" smtClean="0"/>
              <a:t>Recommendation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3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Important libraries,</a:t>
            </a:r>
            <a:br>
              <a:rPr lang="en-GB" dirty="0" smtClean="0"/>
            </a:br>
            <a:r>
              <a:rPr lang="en-GB" dirty="0" smtClean="0"/>
              <a:t>Load </a:t>
            </a:r>
            <a:r>
              <a:rPr lang="en-GB" dirty="0" smtClean="0"/>
              <a:t>and exploration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Load </a:t>
            </a:r>
            <a:r>
              <a:rPr lang="en-GB" sz="1600" dirty="0"/>
              <a:t>the dataset data = </a:t>
            </a:r>
            <a:r>
              <a:rPr lang="en-GB" sz="1600" dirty="0" smtClean="0"/>
              <a:t>Load the data using read.csv commend.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Data </a:t>
            </a:r>
            <a:r>
              <a:rPr lang="en-GB" sz="1600" dirty="0"/>
              <a:t>Exploration </a:t>
            </a:r>
            <a:r>
              <a:rPr lang="en-GB" sz="1600" dirty="0" smtClean="0"/>
              <a:t>:  We use the below commend.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print(</a:t>
            </a:r>
            <a:r>
              <a:rPr lang="en-GB" sz="1600" dirty="0" err="1" smtClean="0"/>
              <a:t>data.head</a:t>
            </a:r>
            <a:r>
              <a:rPr lang="en-GB" sz="1600" dirty="0"/>
              <a:t>())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    print(data.info</a:t>
            </a:r>
            <a:r>
              <a:rPr lang="en-GB" sz="1600" dirty="0"/>
              <a:t>()) 	</a:t>
            </a:r>
            <a:r>
              <a:rPr lang="en-GB" sz="1600" dirty="0" smtClean="0"/>
              <a:t>			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    print(</a:t>
            </a:r>
            <a:r>
              <a:rPr lang="en-GB" sz="1600" dirty="0" err="1" smtClean="0"/>
              <a:t>data.describe</a:t>
            </a:r>
            <a:r>
              <a:rPr lang="en-GB" sz="1600" dirty="0" smtClean="0"/>
              <a:t>())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789040"/>
            <a:ext cx="805021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46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Correlation Matrix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49" y="2420888"/>
            <a:ext cx="7343775" cy="404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8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Key Observations from Smartphone Features Correlation </a:t>
            </a:r>
            <a:r>
              <a:rPr lang="en-GB" sz="4000" dirty="0" smtClean="0"/>
              <a:t>Matrix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Memory and Price: When smartphones have more internal storage, they usually cost more. So, as the memory increases, expect the price to go up too.</a:t>
            </a:r>
          </a:p>
          <a:p>
            <a:r>
              <a:rPr lang="en-GB" sz="1800" dirty="0"/>
              <a:t>RAM and Price: Just like memory, if a phone has more RAM, it tends to be pricier. So, higher RAM often means a higher price tag.</a:t>
            </a:r>
          </a:p>
          <a:p>
            <a:r>
              <a:rPr lang="en-GB" sz="1800" dirty="0"/>
              <a:t>Battery Capacity and Price: Surprisingly, having a bigger battery doesn't necessarily mean a much higher price for smartphones. The relationship between battery size and price isn't very strong.</a:t>
            </a:r>
          </a:p>
          <a:p>
            <a:r>
              <a:rPr lang="en-GB" sz="1800" dirty="0"/>
              <a:t>Phone Height and Other Features: The height of a phone doesn't seem to have much impact on its memory, RAM, battery size, or price. So, how tall or short a phone is doesn't really affect these specs.</a:t>
            </a:r>
          </a:p>
          <a:p>
            <a:r>
              <a:rPr lang="en-GB" sz="1800" dirty="0"/>
              <a:t>Memory and RAM: Phones with more internal storage often also have more RAM. So, it's common for high-end models to have both larger memory and RAM capacities.</a:t>
            </a:r>
          </a:p>
          <a:p>
            <a:r>
              <a:rPr lang="en-GB" sz="1800" dirty="0"/>
              <a:t>AI Camera and Price: Having an AI camera feature doesn't seem to make a big difference in the price of smartphones. So, whether a phone has AI capabilities or not doesn't really affect its </a:t>
            </a:r>
            <a:r>
              <a:rPr lang="en-GB" sz="1800" dirty="0" smtClean="0"/>
              <a:t>price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2557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Plotting a </a:t>
            </a:r>
            <a:r>
              <a:rPr lang="en-GB" dirty="0" smtClean="0"/>
              <a:t>box plot </a:t>
            </a:r>
            <a:r>
              <a:rPr lang="en-GB" dirty="0"/>
              <a:t>for the 'Prize' column to check for outliers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72348"/>
            <a:ext cx="5976664" cy="327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1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More Data Exploration By Visualization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8567"/>
            <a:ext cx="3744416" cy="21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70935"/>
            <a:ext cx="4112751" cy="24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80807"/>
            <a:ext cx="4176464" cy="246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14" y="4268123"/>
            <a:ext cx="370694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4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</TotalTime>
  <Words>771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Price Prediction for Mobile Phones</vt:lpstr>
      <vt:lpstr>  Introduction</vt:lpstr>
      <vt:lpstr>Dataset overview</vt:lpstr>
      <vt:lpstr>Project Tasks </vt:lpstr>
      <vt:lpstr>Important libraries, Load and exploration the data</vt:lpstr>
      <vt:lpstr>Correlation Matrix </vt:lpstr>
      <vt:lpstr>Key Observations from Smartphone Features Correlation Matrix</vt:lpstr>
      <vt:lpstr>Plotting a box plot for the 'Prize' column to check for outliers</vt:lpstr>
      <vt:lpstr>Some More Data Exploration By Visualization</vt:lpstr>
      <vt:lpstr> Exploring Smartphone Data Through Visualization</vt:lpstr>
      <vt:lpstr>Data Pre processing</vt:lpstr>
      <vt:lpstr>Feature Extraction</vt:lpstr>
      <vt:lpstr>Visualizing these components and Exploring the explained variance ratio</vt:lpstr>
      <vt:lpstr>Model Building and Evaluation</vt:lpstr>
      <vt:lpstr>Linear Regression</vt:lpstr>
      <vt:lpstr>Decision tree and Gradient Boosting</vt:lpstr>
      <vt:lpstr>Feature Importance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Prediction for Mobile Phones</dc:title>
  <dc:creator>Smeer Arya</dc:creator>
  <cp:lastModifiedBy>Smeer Arya</cp:lastModifiedBy>
  <cp:revision>13</cp:revision>
  <dcterms:created xsi:type="dcterms:W3CDTF">2024-03-10T13:00:54Z</dcterms:created>
  <dcterms:modified xsi:type="dcterms:W3CDTF">2024-04-07T13:19:27Z</dcterms:modified>
</cp:coreProperties>
</file>