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96" r:id="rId3"/>
    <p:sldId id="297" r:id="rId4"/>
    <p:sldId id="258" r:id="rId5"/>
    <p:sldId id="259" r:id="rId6"/>
    <p:sldId id="260" r:id="rId7"/>
    <p:sldId id="261" r:id="rId8"/>
    <p:sldId id="262" r:id="rId9"/>
    <p:sldId id="263" r:id="rId10"/>
    <p:sldId id="264" r:id="rId11"/>
    <p:sldId id="265" r:id="rId12"/>
    <p:sldId id="266" r:id="rId13"/>
    <p:sldId id="273" r:id="rId14"/>
    <p:sldId id="272" r:id="rId15"/>
    <p:sldId id="271" r:id="rId16"/>
    <p:sldId id="270" r:id="rId17"/>
    <p:sldId id="269"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6D27C5-DD95-43F9-8419-6155EBC3F01E}" type="datetimeFigureOut">
              <a:rPr lang="en-GB" smtClean="0"/>
              <a:t>04/09/2024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FFF07-5172-459B-8765-94661E919B4C}" type="slidenum">
              <a:rPr lang="en-GB" smtClean="0"/>
              <a:t>‹#›</a:t>
            </a:fld>
            <a:endParaRPr lang="en-GB"/>
          </a:p>
        </p:txBody>
      </p:sp>
    </p:spTree>
    <p:extLst>
      <p:ext uri="{BB962C8B-B14F-4D97-AF65-F5344CB8AC3E}">
        <p14:creationId xmlns:p14="http://schemas.microsoft.com/office/powerpoint/2010/main" val="12266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16FFF07-5172-459B-8765-94661E919B4C}" type="slidenum">
              <a:rPr lang="en-GB" smtClean="0"/>
              <a:t>22</a:t>
            </a:fld>
            <a:endParaRPr lang="en-GB"/>
          </a:p>
        </p:txBody>
      </p:sp>
    </p:spTree>
    <p:extLst>
      <p:ext uri="{BB962C8B-B14F-4D97-AF65-F5344CB8AC3E}">
        <p14:creationId xmlns:p14="http://schemas.microsoft.com/office/powerpoint/2010/main" val="204594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ED2FE46-2BD0-410C-B74E-2BBB0C0F1F9D}" type="datetimeFigureOut">
              <a:rPr lang="en-GB" smtClean="0"/>
              <a:t>04/09/2024</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4444BA41-F7D6-4E11-8AE7-8AB32218474B}"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2FE46-2BD0-410C-B74E-2BBB0C0F1F9D}" type="datetimeFigureOut">
              <a:rPr lang="en-GB" smtClean="0"/>
              <a:t>04/09/2024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2FE46-2BD0-410C-B74E-2BBB0C0F1F9D}" type="datetimeFigureOut">
              <a:rPr lang="en-GB" smtClean="0"/>
              <a:t>04/09/2024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2FE46-2BD0-410C-B74E-2BBB0C0F1F9D}" type="datetimeFigureOut">
              <a:rPr lang="en-GB" smtClean="0"/>
              <a:t>04/09/2024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ED2FE46-2BD0-410C-B74E-2BBB0C0F1F9D}" type="datetimeFigureOut">
              <a:rPr lang="en-GB" smtClean="0"/>
              <a:t>04/09/2024</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44BA41-F7D6-4E11-8AE7-8AB32218474B}"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2FE46-2BD0-410C-B74E-2BBB0C0F1F9D}" type="datetimeFigureOut">
              <a:rPr lang="en-GB" smtClean="0"/>
              <a:t>04/09/2024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2FE46-2BD0-410C-B74E-2BBB0C0F1F9D}" type="datetimeFigureOut">
              <a:rPr lang="en-GB" smtClean="0"/>
              <a:t>04/09/2024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D2FE46-2BD0-410C-B74E-2BBB0C0F1F9D}" type="datetimeFigureOut">
              <a:rPr lang="en-GB" smtClean="0"/>
              <a:t>04/09/2024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ED2FE46-2BD0-410C-B74E-2BBB0C0F1F9D}" type="datetimeFigureOut">
              <a:rPr lang="en-GB" smtClean="0"/>
              <a:t>04/09/2024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44BA41-F7D6-4E11-8AE7-8AB32218474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2FE46-2BD0-410C-B74E-2BBB0C0F1F9D}" type="datetimeFigureOut">
              <a:rPr lang="en-GB" smtClean="0"/>
              <a:t>04/09/2024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44BA41-F7D6-4E11-8AE7-8AB32218474B}"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ED2FE46-2BD0-410C-B74E-2BBB0C0F1F9D}" type="datetimeFigureOut">
              <a:rPr lang="en-GB" smtClean="0"/>
              <a:t>04/09/2024</a:t>
            </a:fld>
            <a:endParaRPr lang="en-GB"/>
          </a:p>
        </p:txBody>
      </p:sp>
      <p:sp>
        <p:nvSpPr>
          <p:cNvPr id="7" name="Slide Number Placeholder 6"/>
          <p:cNvSpPr>
            <a:spLocks noGrp="1"/>
          </p:cNvSpPr>
          <p:nvPr>
            <p:ph type="sldNum" sz="quarter" idx="12"/>
          </p:nvPr>
        </p:nvSpPr>
        <p:spPr/>
        <p:txBody>
          <a:bodyPr/>
          <a:lstStyle/>
          <a:p>
            <a:fld id="{4444BA41-F7D6-4E11-8AE7-8AB32218474B}"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EED2FE46-2BD0-410C-B74E-2BBB0C0F1F9D}" type="datetimeFigureOut">
              <a:rPr lang="en-GB" smtClean="0"/>
              <a:t>04/09/2024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444BA41-F7D6-4E11-8AE7-8AB32218474B}"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GB" dirty="0"/>
              <a:t>Leveraging Machine Learning to Accurately Forecast Sales Across Multiple Stores</a:t>
            </a:r>
          </a:p>
        </p:txBody>
      </p:sp>
      <p:sp>
        <p:nvSpPr>
          <p:cNvPr id="2" name="Title 1"/>
          <p:cNvSpPr>
            <a:spLocks noGrp="1"/>
          </p:cNvSpPr>
          <p:nvPr>
            <p:ph type="ctrTitle"/>
          </p:nvPr>
        </p:nvSpPr>
        <p:spPr/>
        <p:txBody>
          <a:bodyPr/>
          <a:lstStyle/>
          <a:p>
            <a:r>
              <a:rPr lang="en-GB" sz="2800" dirty="0"/>
              <a:t>Project on Pharmaceutical Sales Prediction</a:t>
            </a:r>
          </a:p>
        </p:txBody>
      </p:sp>
    </p:spTree>
    <p:extLst>
      <p:ext uri="{BB962C8B-B14F-4D97-AF65-F5344CB8AC3E}">
        <p14:creationId xmlns:p14="http://schemas.microsoft.com/office/powerpoint/2010/main" val="422921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Task 1 - Exploration of customer purchasing </a:t>
            </a:r>
            <a:r>
              <a:rPr lang="en-GB" dirty="0" smtClean="0"/>
              <a:t>behaviour</a:t>
            </a:r>
            <a:endParaRPr lang="en-GB"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309634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63888" y="1772816"/>
            <a:ext cx="5112568" cy="1200329"/>
          </a:xfrm>
          <a:prstGeom prst="rect">
            <a:avLst/>
          </a:prstGeom>
          <a:solidFill>
            <a:schemeClr val="bg2">
              <a:lumMod val="75000"/>
            </a:schemeClr>
          </a:solidFill>
          <a:ln>
            <a:solidFill>
              <a:schemeClr val="bg1"/>
            </a:solidFill>
          </a:ln>
        </p:spPr>
        <p:txBody>
          <a:bodyPr wrap="square">
            <a:spAutoFit/>
          </a:bodyPr>
          <a:lstStyle/>
          <a:p>
            <a:r>
              <a:rPr lang="en-GB" dirty="0"/>
              <a:t>The promotion distributions in the training and test sets are quite similar, showing a consistent approach to promotions in both sets.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948" y="3068960"/>
            <a:ext cx="5090508"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652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5536" y="404664"/>
            <a:ext cx="8260672" cy="1039427"/>
          </a:xfrm>
          <a:prstGeom prst="rect">
            <a:avLst/>
          </a:prstGeom>
          <a:solidFill>
            <a:schemeClr val="bg1"/>
          </a:solidFill>
        </p:spPr>
        <p:txBody>
          <a:bodyPr vert="horz" lIns="91440" tIns="45720" rIns="91440" bIns="45720" rtlCol="0" anchor="ctr">
            <a:normAutofit fontScale="75000" lnSpcReduction="2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GB" dirty="0"/>
              <a:t>Distribution of promotions in training and test sets for </a:t>
            </a:r>
            <a:r>
              <a:rPr lang="en-GB" dirty="0" smtClean="0"/>
              <a:t>visualization</a:t>
            </a:r>
            <a:endParaRPr lang="en-GB" dirty="0"/>
          </a:p>
        </p:txBody>
      </p:sp>
      <p:sp>
        <p:nvSpPr>
          <p:cNvPr id="8" name="Content Placeholder 7"/>
          <p:cNvSpPr>
            <a:spLocks noGrp="1"/>
          </p:cNvSpPr>
          <p:nvPr>
            <p:ph idx="1"/>
          </p:nvPr>
        </p:nvSpPr>
        <p:spPr>
          <a:xfrm>
            <a:off x="295714" y="1752601"/>
            <a:ext cx="8391086" cy="2583472"/>
          </a:xfrm>
        </p:spPr>
        <p:txBody>
          <a:bodyPr>
            <a:normAutofit fontScale="70000" lnSpcReduction="20000"/>
          </a:bodyPr>
          <a:lstStyle/>
          <a:p>
            <a:r>
              <a:rPr lang="en-GB" dirty="0"/>
              <a:t>The bar chart shows how promotion days (Promo) are distributed in both the training and test sets. Here are the main points:</a:t>
            </a:r>
          </a:p>
          <a:p>
            <a:r>
              <a:rPr lang="en-GB" dirty="0"/>
              <a:t>A</a:t>
            </a:r>
          </a:p>
          <a:p>
            <a:r>
              <a:rPr lang="en-GB" dirty="0"/>
              <a:t>- </a:t>
            </a:r>
            <a:r>
              <a:rPr lang="en-GB" b="1" dirty="0"/>
              <a:t>**Promotion Distribution:**</a:t>
            </a:r>
            <a:r>
              <a:rPr lang="en-GB" dirty="0"/>
              <a:t> Both datasets have similar promotion and non-promotion days. In the training set, about 38% of the days have promotions (Promo = 1), and 62% do not (Promo = 0). The test set has about 40% promotion days and 60% non-promotion days.</a:t>
            </a:r>
          </a:p>
          <a:p>
            <a:r>
              <a:rPr lang="en-GB" dirty="0"/>
              <a:t/>
            </a:r>
            <a:br>
              <a:rPr lang="en-GB" dirty="0"/>
            </a:br>
            <a:r>
              <a:rPr lang="en-GB" dirty="0"/>
              <a:t>- </a:t>
            </a:r>
            <a:r>
              <a:rPr lang="en-GB" b="1" dirty="0"/>
              <a:t>**Comparison:**</a:t>
            </a:r>
            <a:r>
              <a:rPr lang="en-GB" dirty="0"/>
              <a:t> The similar distribution of promotions in both sets suggests the test set is representative of the training set regarding promotional activities.</a:t>
            </a:r>
          </a:p>
          <a:p>
            <a:endParaRPr lang="en-GB" dirty="0" smtClean="0"/>
          </a:p>
          <a:p>
            <a:endParaRPr lang="en-GB"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14" y="4336073"/>
            <a:ext cx="8460316" cy="233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009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Create a </a:t>
            </a:r>
            <a:r>
              <a:rPr lang="en-GB" sz="2800" dirty="0" smtClean="0"/>
              <a:t>Data Frame </a:t>
            </a:r>
            <a:r>
              <a:rPr lang="en-GB" sz="2800" dirty="0"/>
              <a:t>to visualize sales before, during, and after the holiday</a:t>
            </a:r>
          </a:p>
        </p:txBody>
      </p:sp>
      <p:sp>
        <p:nvSpPr>
          <p:cNvPr id="3" name="Content Placeholder 2"/>
          <p:cNvSpPr>
            <a:spLocks noGrp="1"/>
          </p:cNvSpPr>
          <p:nvPr>
            <p:ph idx="1"/>
          </p:nvPr>
        </p:nvSpPr>
        <p:spPr>
          <a:xfrm>
            <a:off x="395536" y="1772816"/>
            <a:ext cx="8229600" cy="2088232"/>
          </a:xfrm>
        </p:spPr>
        <p:txBody>
          <a:bodyPr>
            <a:normAutofit fontScale="55000" lnSpcReduction="20000"/>
          </a:bodyPr>
          <a:lstStyle/>
          <a:p>
            <a:r>
              <a:rPr lang="en-GB" dirty="0"/>
              <a:t>The bar chart shows how sales behave before, during, and after a public holiday:</a:t>
            </a:r>
          </a:p>
          <a:p>
            <a:r>
              <a:rPr lang="en-GB" dirty="0"/>
              <a:t/>
            </a:r>
            <a:br>
              <a:rPr lang="en-GB" dirty="0"/>
            </a:br>
            <a:r>
              <a:rPr lang="en-GB" dirty="0"/>
              <a:t>- </a:t>
            </a:r>
            <a:r>
              <a:rPr lang="en-GB" b="1" dirty="0"/>
              <a:t>**Before the Holiday:**</a:t>
            </a:r>
            <a:r>
              <a:rPr lang="en-GB" dirty="0"/>
              <a:t> Sales are highest during this time. This might be because customers are shopping in preparation for the holiday.</a:t>
            </a:r>
          </a:p>
          <a:p>
            <a:r>
              <a:rPr lang="en-GB" dirty="0"/>
              <a:t/>
            </a:r>
            <a:br>
              <a:rPr lang="en-GB" dirty="0"/>
            </a:br>
            <a:r>
              <a:rPr lang="en-GB" dirty="0"/>
              <a:t>- </a:t>
            </a:r>
            <a:r>
              <a:rPr lang="en-GB" b="1" dirty="0"/>
              <a:t>**During the Holiday:**</a:t>
            </a:r>
            <a:r>
              <a:rPr lang="en-GB" dirty="0"/>
              <a:t> There’s a big drop in sales. This could be due to store closures or shorter hours, as well as fewer people shopping because they’re focused on holiday activities.</a:t>
            </a:r>
          </a:p>
          <a:p>
            <a:r>
              <a:rPr lang="en-GB" dirty="0"/>
              <a:t/>
            </a:r>
            <a:br>
              <a:rPr lang="en-GB" dirty="0"/>
            </a:br>
            <a:r>
              <a:rPr lang="en-GB" dirty="0"/>
              <a:t>- </a:t>
            </a:r>
            <a:r>
              <a:rPr lang="en-GB" b="1" dirty="0"/>
              <a:t>**After the Holiday:**</a:t>
            </a:r>
            <a:r>
              <a:rPr lang="en-GB" dirty="0"/>
              <a:t> Sales begin to recover but are still lower than before the holiday. This likely shows a gradual return to normal shopping patterns after the holiday.</a:t>
            </a:r>
          </a:p>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3645024"/>
            <a:ext cx="8590995"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661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smtClean="0"/>
              <a:t>Analyse </a:t>
            </a:r>
            <a:r>
              <a:rPr lang="en-GB" sz="2400" dirty="0"/>
              <a:t>seasonal purchase </a:t>
            </a:r>
            <a:r>
              <a:rPr lang="en-GB" sz="2400" dirty="0" smtClean="0"/>
              <a:t>behaviours </a:t>
            </a:r>
            <a:r>
              <a:rPr lang="en-GB" sz="2400" dirty="0"/>
              <a:t>around Christmas and </a:t>
            </a:r>
            <a:r>
              <a:rPr lang="en-GB" sz="2400" dirty="0" smtClean="0"/>
              <a:t>Easter</a:t>
            </a:r>
            <a:endParaRPr lang="en-GB" sz="2400" dirty="0"/>
          </a:p>
        </p:txBody>
      </p:sp>
      <p:sp>
        <p:nvSpPr>
          <p:cNvPr id="3" name="Content Placeholder 2"/>
          <p:cNvSpPr>
            <a:spLocks noGrp="1"/>
          </p:cNvSpPr>
          <p:nvPr>
            <p:ph idx="1"/>
          </p:nvPr>
        </p:nvSpPr>
        <p:spPr>
          <a:xfrm>
            <a:off x="323528" y="1700808"/>
            <a:ext cx="8496944" cy="2448272"/>
          </a:xfrm>
        </p:spPr>
        <p:txBody>
          <a:bodyPr>
            <a:normAutofit fontScale="40000" lnSpcReduction="20000"/>
          </a:bodyPr>
          <a:lstStyle/>
          <a:p>
            <a:r>
              <a:rPr lang="en-GB" dirty="0"/>
              <a:t>The line charts show sales trends around Easter and Christmas, highlighting seasonal shopping </a:t>
            </a:r>
            <a:r>
              <a:rPr lang="en-GB" dirty="0" err="1"/>
              <a:t>behaviors</a:t>
            </a:r>
            <a:r>
              <a:rPr lang="en-GB" dirty="0"/>
              <a:t>:</a:t>
            </a:r>
          </a:p>
          <a:p>
            <a:r>
              <a:rPr lang="en-GB" dirty="0"/>
              <a:t/>
            </a:r>
            <a:br>
              <a:rPr lang="en-GB" dirty="0"/>
            </a:br>
            <a:r>
              <a:rPr lang="en-GB" b="1" dirty="0"/>
              <a:t>### Easter Sales Trend</a:t>
            </a:r>
            <a:endParaRPr lang="en-GB" dirty="0"/>
          </a:p>
          <a:p>
            <a:r>
              <a:rPr lang="en-GB" dirty="0"/>
              <a:t/>
            </a:r>
            <a:br>
              <a:rPr lang="en-GB" dirty="0"/>
            </a:br>
            <a:r>
              <a:rPr lang="en-GB" dirty="0"/>
              <a:t>- </a:t>
            </a:r>
            <a:r>
              <a:rPr lang="en-GB" b="1" dirty="0"/>
              <a:t>**Before Easter:**</a:t>
            </a:r>
            <a:r>
              <a:rPr lang="en-GB" dirty="0"/>
              <a:t> Sales increase as the holiday approaches, likely because people are buying items for Easter celebrations.</a:t>
            </a:r>
          </a:p>
          <a:p>
            <a:r>
              <a:rPr lang="en-GB" dirty="0"/>
              <a:t>- </a:t>
            </a:r>
            <a:r>
              <a:rPr lang="en-GB" b="1" dirty="0"/>
              <a:t>**During Easter:**</a:t>
            </a:r>
            <a:r>
              <a:rPr lang="en-GB" dirty="0"/>
              <a:t> There’s usually a dip in sales on Easter itself, possibly due to store closures or less shopping as people focus on holiday activities.</a:t>
            </a:r>
          </a:p>
          <a:p>
            <a:r>
              <a:rPr lang="en-GB" dirty="0"/>
              <a:t>- </a:t>
            </a:r>
            <a:r>
              <a:rPr lang="en-GB" b="1" dirty="0"/>
              <a:t>**After Easter:**</a:t>
            </a:r>
            <a:r>
              <a:rPr lang="en-GB" dirty="0"/>
              <a:t> Sales gradually return to normal, indicating the end of the holiday shopping period.</a:t>
            </a:r>
          </a:p>
          <a:p>
            <a:r>
              <a:rPr lang="en-GB" dirty="0"/>
              <a:t/>
            </a:r>
            <a:br>
              <a:rPr lang="en-GB" dirty="0"/>
            </a:br>
            <a:r>
              <a:rPr lang="en-GB" b="1" dirty="0"/>
              <a:t>### Christmas Sales Trend</a:t>
            </a:r>
            <a:endParaRPr lang="en-GB" dirty="0"/>
          </a:p>
          <a:p>
            <a:r>
              <a:rPr lang="en-GB" dirty="0"/>
              <a:t/>
            </a:r>
            <a:br>
              <a:rPr lang="en-GB" dirty="0"/>
            </a:br>
            <a:r>
              <a:rPr lang="en-GB" dirty="0"/>
              <a:t>- </a:t>
            </a:r>
            <a:r>
              <a:rPr lang="en-GB" b="1" dirty="0"/>
              <a:t>**Before Christmas:**</a:t>
            </a:r>
            <a:r>
              <a:rPr lang="en-GB" dirty="0"/>
              <a:t> Sales rise significantly leading up to Christmas, as many consumers are buying gifts and preparing for the holiday, resulting in a big sales surge.</a:t>
            </a:r>
          </a:p>
          <a:p>
            <a:r>
              <a:rPr lang="en-GB" dirty="0"/>
              <a:t>- </a:t>
            </a:r>
            <a:r>
              <a:rPr lang="en-GB" b="1" dirty="0"/>
              <a:t>**During Christmas:**</a:t>
            </a:r>
            <a:r>
              <a:rPr lang="en-GB" dirty="0"/>
              <a:t> A sharp drop in sales occurs around Christmas, consistent with stores being closed or fewer people shopping on that day.</a:t>
            </a:r>
          </a:p>
          <a:p>
            <a:r>
              <a:rPr lang="en-GB" dirty="0"/>
              <a:t>- </a:t>
            </a:r>
            <a:r>
              <a:rPr lang="en-GB" b="1" dirty="0"/>
              <a:t>**After Christmas:**</a:t>
            </a:r>
            <a:r>
              <a:rPr lang="en-GB" dirty="0"/>
              <a:t> Sales often increase right after Christmas, reflecting post-holiday sales, exchanges, or the use of gift cards received during the holiday.</a:t>
            </a:r>
          </a:p>
          <a:p>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4149080"/>
            <a:ext cx="8640959" cy="256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232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Visualizing the trends in sales and customer counts by day of the week</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16832"/>
            <a:ext cx="82296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91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compare the general weekend sales </a:t>
            </a:r>
            <a:r>
              <a:rPr lang="en-GB" dirty="0" smtClean="0"/>
              <a:t>average</a:t>
            </a:r>
            <a:endParaRPr lang="en-GB"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828092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3212976"/>
            <a:ext cx="842493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19" y="5517232"/>
            <a:ext cx="871296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047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Aggregate sales by assortment type</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49694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085184"/>
            <a:ext cx="864096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098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Scatter plot to </a:t>
            </a:r>
            <a:r>
              <a:rPr lang="en-GB" sz="2400" dirty="0" err="1"/>
              <a:t>analyze</a:t>
            </a:r>
            <a:r>
              <a:rPr lang="en-GB" sz="2400" dirty="0"/>
              <a:t> the relationship between competition distance and sales</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52600"/>
            <a:ext cx="8568952" cy="318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019675"/>
            <a:ext cx="8756675" cy="164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25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GB" sz="2000" dirty="0"/>
              <a:t>Visualizing the relationship between competition distance and sales for high customer density stores</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56895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53" y="5733256"/>
            <a:ext cx="878497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935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Filter data for the identified stores before and after </a:t>
            </a:r>
            <a:r>
              <a:rPr lang="en-GB" dirty="0" smtClean="0"/>
              <a:t>update</a:t>
            </a:r>
            <a:endParaRPr lang="en-GB"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56895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61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GB" sz="2000" dirty="0" err="1"/>
              <a:t>Rossmann</a:t>
            </a:r>
            <a:r>
              <a:rPr lang="en-GB" sz="2000" dirty="0"/>
              <a:t> Pharmaceuticals has commissioned a project to develop a sales forecasting system. The finance team needs a tool that can accurately predict sales for all their stores across different cities, six weeks ahead. At present, store managers rely on their experience and judgment to forecast sales. However, the data team has pinpointed several key factors that significantly affect sales, including promotions, competition, school and state holidays, seasonality, and geographic location.</a:t>
            </a:r>
          </a:p>
          <a:p>
            <a:endParaRPr lang="en-GB" sz="2000" dirty="0"/>
          </a:p>
          <a:p>
            <a:r>
              <a:rPr lang="en-GB" sz="2000" dirty="0"/>
              <a:t>The aim is to create a complete end-to-end solution that delivers precise sales forecasts to the finance team, enabling them to make informed, data-driven decisions.</a:t>
            </a:r>
          </a:p>
        </p:txBody>
      </p:sp>
    </p:spTree>
    <p:extLst>
      <p:ext uri="{BB962C8B-B14F-4D97-AF65-F5344CB8AC3E}">
        <p14:creationId xmlns:p14="http://schemas.microsoft.com/office/powerpoint/2010/main" val="266396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Filter data for the identified stores before and after </a:t>
            </a:r>
            <a:r>
              <a:rPr lang="en-GB" dirty="0" smtClean="0"/>
              <a:t>update</a:t>
            </a:r>
            <a:endParaRPr lang="en-GB" dirty="0"/>
          </a:p>
        </p:txBody>
      </p:sp>
      <p:sp>
        <p:nvSpPr>
          <p:cNvPr id="3" name="Content Placeholder 2"/>
          <p:cNvSpPr>
            <a:spLocks noGrp="1"/>
          </p:cNvSpPr>
          <p:nvPr>
            <p:ph idx="1"/>
          </p:nvPr>
        </p:nvSpPr>
        <p:spPr/>
        <p:txBody>
          <a:bodyPr/>
          <a:lstStyle/>
          <a:p>
            <a:endParaRPr lang="en-GB"/>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37" y="1772816"/>
            <a:ext cx="861854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306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Task 1.2 -  </a:t>
            </a:r>
            <a:r>
              <a:rPr lang="en-GB" dirty="0" smtClean="0"/>
              <a:t>Logging</a:t>
            </a:r>
            <a:endParaRPr lang="en-GB" dirty="0"/>
          </a:p>
        </p:txBody>
      </p:sp>
      <p:sp>
        <p:nvSpPr>
          <p:cNvPr id="3" name="Content Placeholder 2"/>
          <p:cNvSpPr>
            <a:spLocks noGrp="1"/>
          </p:cNvSpPr>
          <p:nvPr>
            <p:ph idx="1"/>
          </p:nvPr>
        </p:nvSpPr>
        <p:spPr/>
        <p:txBody>
          <a:bodyPr/>
          <a:lstStyle/>
          <a:p>
            <a:r>
              <a:rPr lang="en-GB" dirty="0"/>
              <a:t>Log your steps using the logger library in python.</a:t>
            </a:r>
          </a:p>
          <a:p>
            <a:r>
              <a:rPr lang="en-GB" dirty="0"/>
              <a:t>Visualization, e.g., plotting sales trends</a:t>
            </a:r>
          </a:p>
          <a:p>
            <a:endParaRPr lang="en-GB"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80928"/>
            <a:ext cx="8640960" cy="343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636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Task </a:t>
            </a:r>
            <a:r>
              <a:rPr lang="en-GB" b="1" dirty="0"/>
              <a:t>2 - Prediction of store sales</a:t>
            </a:r>
            <a:endParaRPr lang="en-GB" dirty="0"/>
          </a:p>
        </p:txBody>
      </p:sp>
      <p:sp>
        <p:nvSpPr>
          <p:cNvPr id="3" name="Content Placeholder 2"/>
          <p:cNvSpPr>
            <a:spLocks noGrp="1"/>
          </p:cNvSpPr>
          <p:nvPr>
            <p:ph idx="1"/>
          </p:nvPr>
        </p:nvSpPr>
        <p:spPr/>
        <p:txBody>
          <a:bodyPr/>
          <a:lstStyle/>
          <a:p>
            <a:r>
              <a:rPr lang="en-GB" dirty="0"/>
              <a:t>Prediction of sales is the central task in this challenge. We will predict daily sales in various stores up to 6 weeks ahead of time. </a:t>
            </a:r>
          </a:p>
          <a:p>
            <a:endParaRPr lang="en-GB"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33056"/>
            <a:ext cx="8136904" cy="267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323528" y="2965637"/>
            <a:ext cx="8496944" cy="823403"/>
          </a:xfrm>
          <a:prstGeom prst="rect">
            <a:avLst/>
          </a:prstGeom>
          <a:solidFill>
            <a:schemeClr val="bg1"/>
          </a:solidFill>
        </p:spPr>
        <p:txBody>
          <a:bodyPr vert="horz" lIns="91440" tIns="45720" rIns="91440" bIns="45720" rtlCol="0" anchor="ctr">
            <a:normAutofit fontScale="975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GB" b="1" dirty="0" smtClean="0"/>
              <a:t>Load and show the data</a:t>
            </a:r>
            <a:endParaRPr lang="en-GB" dirty="0"/>
          </a:p>
        </p:txBody>
      </p:sp>
    </p:spTree>
    <p:extLst>
      <p:ext uri="{BB962C8B-B14F-4D97-AF65-F5344CB8AC3E}">
        <p14:creationId xmlns:p14="http://schemas.microsoft.com/office/powerpoint/2010/main" val="3696255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2.1 </a:t>
            </a:r>
            <a:r>
              <a:rPr lang="en-GB" dirty="0" smtClean="0"/>
              <a:t>Pre-processing</a:t>
            </a:r>
            <a:endParaRPr lang="en-GB" dirty="0"/>
          </a:p>
        </p:txBody>
      </p:sp>
      <p:sp>
        <p:nvSpPr>
          <p:cNvPr id="3" name="Content Placeholder 2"/>
          <p:cNvSpPr>
            <a:spLocks noGrp="1"/>
          </p:cNvSpPr>
          <p:nvPr>
            <p:ph idx="1"/>
          </p:nvPr>
        </p:nvSpPr>
        <p:spPr/>
        <p:txBody>
          <a:bodyPr>
            <a:normAutofit fontScale="77500" lnSpcReduction="20000"/>
          </a:bodyPr>
          <a:lstStyle/>
          <a:p>
            <a:r>
              <a:rPr lang="en-GB" dirty="0"/>
              <a:t>We will do the feature engineering as per </a:t>
            </a:r>
            <a:r>
              <a:rPr lang="en-GB" dirty="0" err="1"/>
              <a:t>below:‘Is</a:t>
            </a:r>
            <a:r>
              <a:rPr lang="en-GB" dirty="0"/>
              <a:t> this locus of enigma and desirable mystery the site and source of pornographic pleasure?’, asked Christopher along with others about/for this putative locus of pornographic pleasure.</a:t>
            </a:r>
          </a:p>
          <a:p>
            <a:r>
              <a:rPr lang="en-GB" dirty="0"/>
              <a:t/>
            </a:r>
            <a:br>
              <a:rPr lang="en-GB" dirty="0"/>
            </a:br>
            <a:r>
              <a:rPr lang="en-GB" dirty="0"/>
              <a:t>- Drop Unnecessary Columns: I suppose that Unnamed: 0 is not very useful in this case as it appears to be a duplicate of the index.</a:t>
            </a:r>
          </a:p>
          <a:p>
            <a:r>
              <a:rPr lang="en-GB" dirty="0"/>
              <a:t>- Date Handling: time = </a:t>
            </a:r>
            <a:r>
              <a:rPr lang="en-GB" dirty="0" err="1"/>
              <a:t>timeconvert</a:t>
            </a:r>
            <a:r>
              <a:rPr lang="en-GB" dirty="0"/>
              <a:t>(</a:t>
            </a:r>
            <a:r>
              <a:rPr lang="en-GB" dirty="0" err="1"/>
              <a:t>time,media</a:t>
            </a:r>
            <a:r>
              <a:rPr lang="en-GB" dirty="0"/>
              <a:t>)</a:t>
            </a:r>
          </a:p>
          <a:p>
            <a:r>
              <a:rPr lang="en-GB" dirty="0"/>
              <a:t>time = </a:t>
            </a:r>
            <a:r>
              <a:rPr lang="en-GB" dirty="0" err="1"/>
              <a:t>pd.to_datetime</a:t>
            </a:r>
            <a:r>
              <a:rPr lang="en-GB" dirty="0"/>
              <a:t>(time) We can also get things like the year, month and day which may be helpful to the model.</a:t>
            </a:r>
          </a:p>
          <a:p>
            <a:r>
              <a:rPr lang="en-GB" dirty="0"/>
              <a:t>- Categorical Variables: Scale the textual values of such nominal variables as </a:t>
            </a:r>
            <a:r>
              <a:rPr lang="en-GB" dirty="0" err="1"/>
              <a:t>StoreType</a:t>
            </a:r>
            <a:r>
              <a:rPr lang="en-GB" dirty="0"/>
              <a:t>, Assortment, or even </a:t>
            </a:r>
            <a:r>
              <a:rPr lang="en-GB" dirty="0" err="1"/>
              <a:t>PromoInterval</a:t>
            </a:r>
            <a:r>
              <a:rPr lang="en-GB" dirty="0"/>
              <a:t> if the model and its interpretability will require it.</a:t>
            </a:r>
          </a:p>
          <a:p>
            <a:r>
              <a:rPr lang="en-GB" dirty="0"/>
              <a:t>- </a:t>
            </a:r>
            <a:r>
              <a:rPr lang="en-GB" dirty="0" err="1"/>
              <a:t>PromoInterval</a:t>
            </a:r>
            <a:r>
              <a:rPr lang="en-GB" dirty="0"/>
              <a:t> Processing: The </a:t>
            </a:r>
            <a:r>
              <a:rPr lang="en-GB" dirty="0" err="1"/>
              <a:t>PromoInterval</a:t>
            </a:r>
            <a:r>
              <a:rPr lang="en-GB" dirty="0"/>
              <a:t> shows that independent variable needs extensive manipulation to get fitted into a format that is conducive for machine learning model</a:t>
            </a:r>
            <a:r>
              <a:rPr lang="en-GB" dirty="0" smtClean="0"/>
              <a:t>.</a:t>
            </a:r>
            <a:endParaRPr lang="en-GB" dirty="0"/>
          </a:p>
        </p:txBody>
      </p:sp>
    </p:spTree>
    <p:extLst>
      <p:ext uri="{BB962C8B-B14F-4D97-AF65-F5344CB8AC3E}">
        <p14:creationId xmlns:p14="http://schemas.microsoft.com/office/powerpoint/2010/main" val="512655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feature engineering</a:t>
            </a:r>
          </a:p>
        </p:txBody>
      </p:sp>
      <p:sp>
        <p:nvSpPr>
          <p:cNvPr id="3" name="Content Placeholder 2"/>
          <p:cNvSpPr>
            <a:spLocks noGrp="1"/>
          </p:cNvSpPr>
          <p:nvPr>
            <p:ph idx="1"/>
          </p:nvPr>
        </p:nvSpPr>
        <p:spPr/>
        <p:txBody>
          <a:bodyPr>
            <a:normAutofit/>
          </a:bodyPr>
          <a:lstStyle/>
          <a:p>
            <a:r>
              <a:rPr lang="en-GB" sz="1800" dirty="0"/>
              <a:t>The </a:t>
            </a:r>
            <a:r>
              <a:rPr lang="en-GB" sz="1800" dirty="0" err="1"/>
              <a:t>PromoInterval</a:t>
            </a:r>
            <a:r>
              <a:rPr lang="en-GB" sz="1800" dirty="0"/>
              <a:t> column has four unique values: They are ‘0’, ‘Jan, Apr, Jul, Oct’, ‘Feb, May, Aug, Nov’, and ‘Mar, Jun, Sept, Dec’. This suggests a straightforward approach to feature engineering: It results in creating binary features for each of the twelve months to describe whether a promo is active during that particular month given the </a:t>
            </a:r>
            <a:r>
              <a:rPr lang="en-GB" sz="1800" dirty="0" err="1"/>
              <a:t>PromoInterval</a:t>
            </a:r>
            <a:r>
              <a:rPr lang="en-GB" sz="1800" dirty="0"/>
              <a:t> string</a:t>
            </a:r>
            <a:r>
              <a:rPr lang="en-GB" sz="1800" dirty="0" smtClean="0"/>
              <a:t>.</a:t>
            </a:r>
            <a:endParaRPr lang="en-GB" sz="18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71" y="3789040"/>
            <a:ext cx="8669809"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290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Initialize columns for each month to 0</a:t>
            </a:r>
          </a:p>
        </p:txBody>
      </p:sp>
      <p:sp>
        <p:nvSpPr>
          <p:cNvPr id="3" name="Content Placeholder 2"/>
          <p:cNvSpPr>
            <a:spLocks noGrp="1"/>
          </p:cNvSpPr>
          <p:nvPr>
            <p:ph idx="1"/>
          </p:nvPr>
        </p:nvSpPr>
        <p:spPr/>
        <p:txBody>
          <a:bodyPr>
            <a:normAutofit/>
          </a:bodyPr>
          <a:lstStyle/>
          <a:p>
            <a:r>
              <a:rPr lang="en-GB" sz="1600" dirty="0"/>
              <a:t>The transformation of the </a:t>
            </a:r>
            <a:r>
              <a:rPr lang="en-GB" sz="1600" dirty="0" err="1"/>
              <a:t>PromoInterval</a:t>
            </a:r>
            <a:r>
              <a:rPr lang="en-GB" sz="1600" dirty="0"/>
              <a:t> column into binary features for each month has been successfully completed. For each record, there are now twelve binary features (Promo_1 to Promo_12), indicating the active promo months based on the </a:t>
            </a:r>
            <a:r>
              <a:rPr lang="en-GB" sz="1600" dirty="0" err="1"/>
              <a:t>PromoInterval</a:t>
            </a:r>
            <a:r>
              <a:rPr lang="en-GB" sz="1600" dirty="0"/>
              <a:t> information.</a:t>
            </a:r>
          </a:p>
          <a:p>
            <a:r>
              <a:rPr lang="en-GB" sz="1600" dirty="0"/>
              <a:t/>
            </a:r>
            <a:br>
              <a:rPr lang="en-GB" sz="1600" dirty="0"/>
            </a:br>
            <a:r>
              <a:rPr lang="en-GB" sz="1600" dirty="0"/>
              <a:t>With these steps, the data now includes:</a:t>
            </a:r>
          </a:p>
          <a:p>
            <a:r>
              <a:rPr lang="en-GB" sz="1600" dirty="0"/>
              <a:t/>
            </a:r>
            <a:br>
              <a:rPr lang="en-GB" sz="1600" dirty="0"/>
            </a:br>
            <a:r>
              <a:rPr lang="en-GB" sz="1600" dirty="0"/>
              <a:t>Year, month, and day extracted from the original Date column.</a:t>
            </a:r>
          </a:p>
          <a:p>
            <a:r>
              <a:rPr lang="en-GB" sz="1600" dirty="0"/>
              <a:t>Encoded categorical variables for </a:t>
            </a:r>
            <a:r>
              <a:rPr lang="en-GB" sz="1600" dirty="0" err="1"/>
              <a:t>StoreType</a:t>
            </a:r>
            <a:r>
              <a:rPr lang="en-GB" sz="1600" dirty="0"/>
              <a:t> and Assortment.</a:t>
            </a:r>
          </a:p>
          <a:p>
            <a:r>
              <a:rPr lang="en-GB" sz="1600" dirty="0"/>
              <a:t>Twelve binary features representing the active promo months.</a:t>
            </a:r>
          </a:p>
          <a:p>
            <a:endParaRPr lang="en-GB" sz="16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26" y="4653136"/>
            <a:ext cx="8613154"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313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Save and reduce the data</a:t>
            </a:r>
            <a:endParaRPr lang="en-GB"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52600"/>
            <a:ext cx="8496943"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312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2.2 Building models with </a:t>
            </a:r>
            <a:r>
              <a:rPr lang="en-GB" dirty="0" err="1"/>
              <a:t>sklearn</a:t>
            </a:r>
            <a:r>
              <a:rPr lang="en-GB" dirty="0"/>
              <a:t> pipelines</a:t>
            </a:r>
          </a:p>
        </p:txBody>
      </p:sp>
      <p:sp>
        <p:nvSpPr>
          <p:cNvPr id="3" name="Content Placeholder 2"/>
          <p:cNvSpPr>
            <a:spLocks noGrp="1"/>
          </p:cNvSpPr>
          <p:nvPr>
            <p:ph idx="1"/>
          </p:nvPr>
        </p:nvSpPr>
        <p:spPr>
          <a:solidFill>
            <a:schemeClr val="bg1"/>
          </a:solidFill>
          <a:ln>
            <a:solidFill>
              <a:schemeClr val="tx1"/>
            </a:solidFill>
          </a:ln>
        </p:spPr>
        <p:txBody>
          <a:bodyPr>
            <a:normAutofit/>
          </a:bodyPr>
          <a:lstStyle/>
          <a:p>
            <a:r>
              <a:rPr lang="en-GB" sz="1400" dirty="0"/>
              <a:t>The steps for building the model with a pipeline :</a:t>
            </a:r>
          </a:p>
          <a:p>
            <a:r>
              <a:rPr lang="en-GB" sz="1400" dirty="0"/>
              <a:t/>
            </a:r>
            <a:br>
              <a:rPr lang="en-GB" sz="1400" dirty="0"/>
            </a:br>
            <a:r>
              <a:rPr lang="en-GB" sz="1400" dirty="0"/>
              <a:t>1) Define the features (X) and the target (y). For simplicity, we'll use all scaled and encoded features for X and Sales for y.</a:t>
            </a:r>
          </a:p>
          <a:p>
            <a:r>
              <a:rPr lang="en-GB" sz="1400" dirty="0"/>
              <a:t>2) Split the dataset into training and testing sets to evaluate the model's performance.</a:t>
            </a:r>
          </a:p>
          <a:p>
            <a:r>
              <a:rPr lang="en-GB" sz="1400" dirty="0"/>
              <a:t>3) Create a pipeline that includes any necessary </a:t>
            </a:r>
            <a:r>
              <a:rPr lang="en-GB" sz="1400" dirty="0" err="1"/>
              <a:t>preprocessing</a:t>
            </a:r>
            <a:r>
              <a:rPr lang="en-GB" sz="1400" dirty="0"/>
              <a:t> steps and the Random Forest </a:t>
            </a:r>
            <a:r>
              <a:rPr lang="en-GB" sz="1400" dirty="0" err="1"/>
              <a:t>Regressor</a:t>
            </a:r>
            <a:r>
              <a:rPr lang="en-GB" sz="1400" dirty="0"/>
              <a:t>.</a:t>
            </a:r>
          </a:p>
          <a:p>
            <a:r>
              <a:rPr lang="en-GB" sz="1400" dirty="0"/>
              <a:t>4) Train the model using the training data.</a:t>
            </a:r>
          </a:p>
          <a:p>
            <a:r>
              <a:rPr lang="en-GB" sz="1400" dirty="0"/>
              <a:t>5) Evaluate the model's performance on the test </a:t>
            </a:r>
            <a:r>
              <a:rPr lang="en-GB" sz="1400" dirty="0" smtClean="0"/>
              <a:t>set.</a:t>
            </a:r>
          </a:p>
          <a:p>
            <a:endParaRPr lang="en-GB" sz="1400" dirty="0"/>
          </a:p>
        </p:txBody>
      </p:sp>
      <p:sp>
        <p:nvSpPr>
          <p:cNvPr id="4" name="Title 1"/>
          <p:cNvSpPr txBox="1">
            <a:spLocks/>
          </p:cNvSpPr>
          <p:nvPr/>
        </p:nvSpPr>
        <p:spPr>
          <a:xfrm>
            <a:off x="467544" y="3933056"/>
            <a:ext cx="8208912" cy="792088"/>
          </a:xfrm>
          <a:prstGeom prst="rect">
            <a:avLst/>
          </a:prstGeom>
          <a:solidFill>
            <a:schemeClr val="bg2">
              <a:lumMod val="75000"/>
            </a:schemeClr>
          </a:solidFill>
        </p:spPr>
        <p:txBody>
          <a:bodyPr vert="horz" lIns="91440" tIns="45720" rIns="91440" bIns="45720" rtlCol="0" anchor="ctr">
            <a:normAutofit fontScale="975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marL="114300"/>
            <a:r>
              <a:rPr lang="en-GB" sz="2000" dirty="0"/>
              <a:t>Splitting the dataset into training and testing sets</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941168"/>
            <a:ext cx="820891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296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Creating the pipeline with a Random Forest </a:t>
            </a:r>
            <a:r>
              <a:rPr lang="en-GB" dirty="0" err="1"/>
              <a:t>Regressor</a:t>
            </a:r>
            <a:endParaRPr lang="en-GB" dirty="0"/>
          </a:p>
        </p:txBody>
      </p:sp>
      <p:sp>
        <p:nvSpPr>
          <p:cNvPr id="3" name="Content Placeholder 2"/>
          <p:cNvSpPr>
            <a:spLocks noGrp="1"/>
          </p:cNvSpPr>
          <p:nvPr>
            <p:ph idx="1"/>
          </p:nvPr>
        </p:nvSpPr>
        <p:spPr/>
        <p:txBody>
          <a:bodyPr>
            <a:noAutofit/>
          </a:bodyPr>
          <a:lstStyle/>
          <a:p>
            <a:r>
              <a:rPr lang="en-GB" sz="2000" dirty="0" smtClean="0"/>
              <a:t>Our Random Forest </a:t>
            </a:r>
            <a:r>
              <a:rPr lang="en-GB" sz="2000" dirty="0" err="1" smtClean="0"/>
              <a:t>Regressor</a:t>
            </a:r>
            <a:r>
              <a:rPr lang="en-GB" sz="2000" dirty="0" smtClean="0"/>
              <a:t> model was trained and evaluated through our </a:t>
            </a:r>
            <a:r>
              <a:rPr lang="en-GB" sz="2000" dirty="0" err="1" smtClean="0"/>
              <a:t>scikit</a:t>
            </a:r>
            <a:r>
              <a:rPr lang="en-GB" sz="2000" dirty="0" smtClean="0"/>
              <a:t>-learn pipeline to return an MSE on the test set of approximately 0.0124, with an R-squared proper value of about 0.987.</a:t>
            </a:r>
          </a:p>
          <a:p>
            <a:r>
              <a:rPr lang="en-GB" sz="2000" dirty="0" smtClean="0"/>
              <a:t>The R² value tells us that our model could explain about 98.7% of the variance in the sales data, which is pretty high performance in itself for this kind of regression problem. MSE is a measure of the average of the squared differences between the observed actual outcomes and those predicted by the model.</a:t>
            </a:r>
          </a:p>
          <a:p>
            <a:r>
              <a:rPr lang="en-GB" sz="2000" dirty="0" smtClean="0"/>
              <a:t>Overall </a:t>
            </a:r>
            <a:r>
              <a:rPr lang="en-GB" sz="2000" dirty="0"/>
              <a:t>Interpretation: The model is really good; we have a very high R² value, 0.96, with a low MSE, which tells us it does correctly predict sales, and in this case, most of the variance in sales data is captured by our model</a:t>
            </a:r>
            <a:r>
              <a:rPr lang="en-GB" sz="2000" dirty="0" smtClean="0"/>
              <a:t>.</a:t>
            </a:r>
          </a:p>
          <a:p>
            <a:endParaRPr lang="en-GB" sz="2000" dirty="0"/>
          </a:p>
        </p:txBody>
      </p:sp>
    </p:spTree>
    <p:extLst>
      <p:ext uri="{BB962C8B-B14F-4D97-AF65-F5344CB8AC3E}">
        <p14:creationId xmlns:p14="http://schemas.microsoft.com/office/powerpoint/2010/main" val="3881891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2.4 Post Prediction </a:t>
            </a:r>
            <a:r>
              <a:rPr lang="en-GB" dirty="0" smtClean="0"/>
              <a:t>analysis</a:t>
            </a:r>
            <a:endParaRPr lang="en-GB" dirty="0"/>
          </a:p>
        </p:txBody>
      </p:sp>
      <p:sp>
        <p:nvSpPr>
          <p:cNvPr id="3" name="Content Placeholder 2"/>
          <p:cNvSpPr>
            <a:spLocks noGrp="1"/>
          </p:cNvSpPr>
          <p:nvPr>
            <p:ph idx="1"/>
          </p:nvPr>
        </p:nvSpPr>
        <p:spPr/>
        <p:txBody>
          <a:bodyPr/>
          <a:lstStyle/>
          <a:p>
            <a:r>
              <a:rPr lang="en-GB" dirty="0" smtClean="0"/>
              <a:t>Feature </a:t>
            </a:r>
            <a:r>
              <a:rPr lang="en-GB" dirty="0"/>
              <a:t>Importance Analysis</a:t>
            </a:r>
            <a:br>
              <a:rPr lang="en-GB" dirty="0"/>
            </a:br>
            <a:endParaRPr lang="en-GB"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8563303" cy="43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801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Objective</a:t>
            </a:r>
            <a:endParaRPr lang="en-GB" dirty="0"/>
          </a:p>
        </p:txBody>
      </p:sp>
      <p:sp>
        <p:nvSpPr>
          <p:cNvPr id="3" name="Content Placeholder 2"/>
          <p:cNvSpPr>
            <a:spLocks noGrp="1"/>
          </p:cNvSpPr>
          <p:nvPr>
            <p:ph idx="1"/>
          </p:nvPr>
        </p:nvSpPr>
        <p:spPr/>
        <p:txBody>
          <a:bodyPr/>
          <a:lstStyle/>
          <a:p>
            <a:r>
              <a:rPr lang="en-GB" dirty="0"/>
              <a:t>The primary goal of this project is to create a dependable predictive model that forecasts future pharmaceutical sales across various store locations. This model will enable store managers to make data-driven decisions regarding inventory management and staffing, ultimately enhancing operational efficiency and customer satisfaction. Additionally, the model will empower the finance team with precise sales predictions, allowing them to refine sales strategies and improve overall business performance.</a:t>
            </a:r>
          </a:p>
        </p:txBody>
      </p:sp>
    </p:spTree>
    <p:extLst>
      <p:ext uri="{BB962C8B-B14F-4D97-AF65-F5344CB8AC3E}">
        <p14:creationId xmlns:p14="http://schemas.microsoft.com/office/powerpoint/2010/main" val="2309378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322336" cy="1039427"/>
          </a:xfrm>
          <a:noFill/>
        </p:spPr>
        <p:txBody>
          <a:bodyPr>
            <a:normAutofit/>
          </a:bodyPr>
          <a:lstStyle/>
          <a:p>
            <a:r>
              <a:rPr lang="en-GB" sz="2800" dirty="0"/>
              <a:t>2.5 Serialize models</a:t>
            </a:r>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8208912" cy="391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038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2.6 Building model with deep learning </a:t>
            </a:r>
          </a:p>
        </p:txBody>
      </p:sp>
      <p:sp>
        <p:nvSpPr>
          <p:cNvPr id="3" name="Content Placeholder 2"/>
          <p:cNvSpPr>
            <a:spLocks noGrp="1"/>
          </p:cNvSpPr>
          <p:nvPr>
            <p:ph idx="1"/>
          </p:nvPr>
        </p:nvSpPr>
        <p:spPr/>
        <p:txBody>
          <a:bodyPr>
            <a:noAutofit/>
          </a:bodyPr>
          <a:lstStyle/>
          <a:p>
            <a:r>
              <a:rPr lang="en-GB" sz="1800" dirty="0"/>
              <a:t>We will use Deep Learning, specifically a Long Short Term Memory (LSTM) model, to predict future sales and other outcomes. The steps we'll take include:</a:t>
            </a:r>
          </a:p>
          <a:p>
            <a:r>
              <a:rPr lang="en-GB" sz="1800" dirty="0"/>
              <a:t/>
            </a:r>
            <a:br>
              <a:rPr lang="en-GB" sz="1800" dirty="0"/>
            </a:br>
            <a:r>
              <a:rPr lang="en-GB" sz="1800" dirty="0"/>
              <a:t>1. Convert the </a:t>
            </a:r>
            <a:r>
              <a:rPr lang="en-GB" sz="1800" dirty="0" err="1"/>
              <a:t>Rossmann</a:t>
            </a:r>
            <a:r>
              <a:rPr lang="en-GB" sz="1800" dirty="0"/>
              <a:t> Store Sales dataset into time series data.</a:t>
            </a:r>
          </a:p>
          <a:p>
            <a:r>
              <a:rPr lang="en-GB" sz="1800" dirty="0"/>
              <a:t>2. Check if the time series data is stationary (i.e., its statistical properties remain constant over time).</a:t>
            </a:r>
          </a:p>
          <a:p>
            <a:r>
              <a:rPr lang="en-GB" sz="1800" dirty="0"/>
              <a:t>3. If the data is not stationary, apply differencing to make it stationary.</a:t>
            </a:r>
          </a:p>
          <a:p>
            <a:r>
              <a:rPr lang="en-GB" sz="1800" dirty="0"/>
              <a:t>4. </a:t>
            </a:r>
            <a:r>
              <a:rPr lang="en-GB" sz="1800" dirty="0" err="1"/>
              <a:t>Analyze</a:t>
            </a:r>
            <a:r>
              <a:rPr lang="en-GB" sz="1800" dirty="0"/>
              <a:t> the autocorrelation and partial autocorrelation of the data.</a:t>
            </a:r>
          </a:p>
          <a:p>
            <a:r>
              <a:rPr lang="en-GB" sz="1800" dirty="0"/>
              <a:t>5. Transform the time series data into a supervised learning format by creating a target column (y).</a:t>
            </a:r>
          </a:p>
          <a:p>
            <a:r>
              <a:rPr lang="en-GB" sz="1800" dirty="0"/>
              <a:t>6. Scale the data to a range of (-1, 1).</a:t>
            </a:r>
          </a:p>
          <a:p>
            <a:r>
              <a:rPr lang="en-GB" sz="1800" dirty="0"/>
              <a:t>7. Build an LSTM model to predict future sales.</a:t>
            </a:r>
          </a:p>
          <a:p>
            <a:endParaRPr lang="en-GB" sz="1800" dirty="0"/>
          </a:p>
        </p:txBody>
      </p:sp>
    </p:spTree>
    <p:extLst>
      <p:ext uri="{BB962C8B-B14F-4D97-AF65-F5344CB8AC3E}">
        <p14:creationId xmlns:p14="http://schemas.microsoft.com/office/powerpoint/2010/main" val="1865991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Check for autocorrelation and partial autocorrelation of your </a:t>
            </a:r>
            <a:r>
              <a:rPr lang="en-GB" sz="2400" dirty="0" smtClean="0"/>
              <a:t>data</a:t>
            </a:r>
            <a:endParaRPr lang="en-GB" sz="2400" dirty="0"/>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9" y="1752600"/>
            <a:ext cx="8496944" cy="369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589240"/>
            <a:ext cx="871296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792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Transform the time series data into supervised learning data by creating a new y(target) column</a:t>
            </a:r>
          </a:p>
        </p:txBody>
      </p:sp>
      <p:sp>
        <p:nvSpPr>
          <p:cNvPr id="3" name="Content Placeholder 2"/>
          <p:cNvSpPr>
            <a:spLocks noGrp="1"/>
          </p:cNvSpPr>
          <p:nvPr>
            <p:ph idx="1"/>
          </p:nvPr>
        </p:nvSpPr>
        <p:spPr/>
        <p:txBody>
          <a:bodyPr>
            <a:noAutofit/>
          </a:bodyPr>
          <a:lstStyle/>
          <a:p>
            <a:r>
              <a:rPr lang="en-GB" sz="1600" dirty="0"/>
              <a:t>The data is now structured for supervised learning, where var1(t-1) represents the sales difference at the previous day, var1(t) is the current day's sales difference (our target variable), and var1(t+1) is the next day's sales </a:t>
            </a:r>
            <a:r>
              <a:rPr lang="en-GB" sz="1600" dirty="0" smtClean="0"/>
              <a:t>difference.</a:t>
            </a:r>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r>
              <a:rPr lang="en-GB" sz="1600" dirty="0" smtClean="0"/>
              <a:t>Scale </a:t>
            </a:r>
            <a:r>
              <a:rPr lang="en-GB" sz="1600" dirty="0"/>
              <a:t>your data in the (-1, 1) range</a:t>
            </a:r>
          </a:p>
          <a:p>
            <a:r>
              <a:rPr lang="en-GB" sz="1600" dirty="0" smtClean="0"/>
              <a:t>We'll </a:t>
            </a:r>
            <a:r>
              <a:rPr lang="en-GB" sz="1600" dirty="0"/>
              <a:t>use </a:t>
            </a:r>
            <a:r>
              <a:rPr lang="en-GB" sz="1600" dirty="0" err="1"/>
              <a:t>MinMaxScaler</a:t>
            </a:r>
            <a:r>
              <a:rPr lang="en-GB" sz="1600" dirty="0"/>
              <a:t> from </a:t>
            </a:r>
            <a:r>
              <a:rPr lang="en-GB" sz="1600" dirty="0" err="1"/>
              <a:t>Scikit</a:t>
            </a:r>
            <a:r>
              <a:rPr lang="en-GB" sz="1600" dirty="0"/>
              <a:t>-learn </a:t>
            </a:r>
            <a:endParaRPr lang="en-GB" sz="1600" dirty="0" smtClean="0"/>
          </a:p>
          <a:p>
            <a:pPr marL="114300" indent="0">
              <a:buNone/>
            </a:pPr>
            <a:r>
              <a:rPr lang="en-GB" sz="1600" dirty="0" smtClean="0"/>
              <a:t>     to </a:t>
            </a:r>
            <a:r>
              <a:rPr lang="en-GB" sz="1600" dirty="0"/>
              <a:t>scale the data between -1 and 1</a:t>
            </a:r>
          </a:p>
          <a:p>
            <a:r>
              <a:rPr lang="en-GB" sz="1600" dirty="0"/>
              <a:t>The data has been scaled to the range (-1, 1), </a:t>
            </a:r>
            <a:endParaRPr lang="en-GB" sz="1600" dirty="0" smtClean="0"/>
          </a:p>
          <a:p>
            <a:r>
              <a:rPr lang="en-GB" sz="1600" dirty="0" smtClean="0"/>
              <a:t>and </a:t>
            </a:r>
            <a:r>
              <a:rPr lang="en-GB" sz="1600" dirty="0"/>
              <a:t>we now have a </a:t>
            </a:r>
            <a:r>
              <a:rPr lang="en-GB" sz="1600" dirty="0" err="1" smtClean="0"/>
              <a:t>dataframe</a:t>
            </a:r>
            <a:r>
              <a:rPr lang="en-GB" sz="1600" dirty="0" smtClean="0"/>
              <a:t> </a:t>
            </a:r>
            <a:r>
              <a:rPr lang="en-GB" sz="1600" dirty="0" err="1"/>
              <a:t>scaled_data_df</a:t>
            </a:r>
            <a:r>
              <a:rPr lang="en-GB" sz="1600" dirty="0"/>
              <a:t> </a:t>
            </a:r>
            <a:r>
              <a:rPr lang="en-GB" sz="1600" dirty="0" smtClean="0"/>
              <a:t>ready</a:t>
            </a:r>
          </a:p>
          <a:p>
            <a:r>
              <a:rPr lang="en-GB" sz="1600" dirty="0" smtClean="0"/>
              <a:t> </a:t>
            </a:r>
            <a:r>
              <a:rPr lang="en-GB" sz="1600" dirty="0"/>
              <a:t>for deep learning </a:t>
            </a:r>
            <a:r>
              <a:rPr lang="en-GB" sz="1600" dirty="0" err="1"/>
              <a:t>modeling</a:t>
            </a:r>
            <a:r>
              <a:rPr lang="en-GB" sz="1600" dirty="0"/>
              <a:t>.</a:t>
            </a:r>
          </a:p>
          <a:p>
            <a:endParaRPr lang="en-GB" sz="1600" dirty="0"/>
          </a:p>
          <a:p>
            <a:pPr marL="114300" indent="0">
              <a:buNone/>
            </a:pPr>
            <a:endParaRPr lang="en-GB" sz="16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837433"/>
            <a:ext cx="4392488" cy="18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653136"/>
            <a:ext cx="19240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5148064" y="5301208"/>
            <a:ext cx="12241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51783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Evaluate the model</a:t>
            </a:r>
          </a:p>
        </p:txBody>
      </p:sp>
      <p:sp>
        <p:nvSpPr>
          <p:cNvPr id="4" name="Content Placeholder 3"/>
          <p:cNvSpPr>
            <a:spLocks noGrp="1"/>
          </p:cNvSpPr>
          <p:nvPr>
            <p:ph idx="1"/>
          </p:nvPr>
        </p:nvSpPr>
        <p:spPr>
          <a:xfrm>
            <a:off x="457200" y="1752600"/>
            <a:ext cx="4042792" cy="4228850"/>
          </a:xfrm>
        </p:spPr>
        <p:txBody>
          <a:bodyPr wrap="square">
            <a:spAutoFit/>
          </a:bodyPr>
          <a:lstStyle/>
          <a:p>
            <a:r>
              <a:rPr lang="en-GB" dirty="0"/>
              <a:t>Both MSE and MAE provide a snapshot of the model's error magnitude, with MSE giving more weight to larger errors. Considering the scale of our data, the values indicate that the model is performing fairly well</a:t>
            </a:r>
          </a:p>
          <a:p>
            <a:endParaRPr lang="en-GB" dirty="0"/>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416" y="1853530"/>
            <a:ext cx="4258072"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514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Serving </a:t>
            </a:r>
            <a:r>
              <a:rPr lang="en-GB" b="1" dirty="0"/>
              <a:t>predictions on a web interface</a:t>
            </a:r>
            <a:endParaRPr lang="en-GB" dirty="0"/>
          </a:p>
        </p:txBody>
      </p:sp>
      <p:sp>
        <p:nvSpPr>
          <p:cNvPr id="3" name="Content Placeholder 2"/>
          <p:cNvSpPr>
            <a:spLocks noGrp="1"/>
          </p:cNvSpPr>
          <p:nvPr>
            <p:ph idx="1"/>
          </p:nvPr>
        </p:nvSpPr>
        <p:spPr/>
        <p:txBody>
          <a:bodyPr/>
          <a:lstStyle/>
          <a:p>
            <a:r>
              <a:rPr lang="en-GB" dirty="0"/>
              <a:t>First, Now we will </a:t>
            </a:r>
            <a:r>
              <a:rPr lang="en-GB" dirty="0" err="1"/>
              <a:t>buid</a:t>
            </a:r>
            <a:r>
              <a:rPr lang="en-GB" dirty="0"/>
              <a:t> the model with reduced_df for web app creation</a:t>
            </a:r>
          </a:p>
          <a:p>
            <a:endParaRPr lang="en-GB"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90265"/>
            <a:ext cx="8316913"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15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build </a:t>
            </a:r>
            <a:r>
              <a:rPr lang="en-GB" dirty="0"/>
              <a:t>the model with reduced_df for web app </a:t>
            </a:r>
            <a:r>
              <a:rPr lang="en-GB" dirty="0" smtClean="0"/>
              <a:t>use</a:t>
            </a:r>
            <a:endParaRPr lang="en-GB" dirty="0"/>
          </a:p>
        </p:txBody>
      </p:sp>
      <p:sp>
        <p:nvSpPr>
          <p:cNvPr id="3" name="Content Placeholder 2"/>
          <p:cNvSpPr>
            <a:spLocks noGrp="1"/>
          </p:cNvSpPr>
          <p:nvPr>
            <p:ph idx="1"/>
          </p:nvPr>
        </p:nvSpPr>
        <p:spPr/>
        <p:txBody>
          <a:bodyPr/>
          <a:lstStyle/>
          <a:p>
            <a:pPr marL="114300" indent="0">
              <a:buNone/>
            </a:pPr>
            <a:r>
              <a:rPr lang="en-GB" dirty="0" smtClean="0"/>
              <a:t>Again </a:t>
            </a:r>
            <a:r>
              <a:rPr lang="en-GB" dirty="0"/>
              <a:t>now Let's start by defining our features and target, and then splitting the data into training and testing sets</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66" y="3430279"/>
            <a:ext cx="86502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520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create a pipeline that includes the Random Forest </a:t>
            </a:r>
            <a:r>
              <a:rPr lang="en-GB" dirty="0" err="1"/>
              <a:t>Regressor</a:t>
            </a:r>
            <a:endParaRPr lang="en-GB" dirty="0"/>
          </a:p>
        </p:txBody>
      </p:sp>
      <p:sp>
        <p:nvSpPr>
          <p:cNvPr id="3" name="Content Placeholder 2"/>
          <p:cNvSpPr>
            <a:spLocks noGrp="1"/>
          </p:cNvSpPr>
          <p:nvPr>
            <p:ph idx="1"/>
          </p:nvPr>
        </p:nvSpPr>
        <p:spPr/>
        <p:txBody>
          <a:bodyPr/>
          <a:lstStyle/>
          <a:p>
            <a:r>
              <a:rPr lang="en-GB" dirty="0" smtClean="0"/>
              <a:t>We'll </a:t>
            </a:r>
            <a:r>
              <a:rPr lang="en-GB" dirty="0"/>
              <a:t>train the model using the training data and then evaluate its performance on the test set. </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08921"/>
            <a:ext cx="856895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51520" y="3613709"/>
            <a:ext cx="8640960" cy="1039427"/>
          </a:xfrm>
          <a:prstGeom prst="rect">
            <a:avLst/>
          </a:prstGeom>
          <a:solidFill>
            <a:schemeClr val="bg1"/>
          </a:solidFill>
          <a:ln>
            <a:solidFill>
              <a:srgbClr val="FFC000"/>
            </a:solidFill>
          </a:ln>
        </p:spPr>
        <p:txBody>
          <a:bodyPr vert="horz" lIns="91440" tIns="45720" rIns="91440" bIns="45720" rtlCol="0" anchor="ctr">
            <a:normAutofit fontScale="975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GB" dirty="0"/>
              <a:t>Serialize the </a:t>
            </a:r>
            <a:r>
              <a:rPr lang="en-GB" dirty="0" smtClean="0"/>
              <a:t>model</a:t>
            </a:r>
            <a:endParaRPr lang="en-GB"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55" y="5157192"/>
            <a:ext cx="8197793"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176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Load the model</a:t>
            </a:r>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6048672" cy="434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117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a:t>A trained Random Forest model is used for making predictions. </a:t>
            </a:r>
            <a:endParaRPr lang="en-GB" dirty="0" smtClean="0"/>
          </a:p>
          <a:p>
            <a:r>
              <a:rPr lang="en-GB" dirty="0" smtClean="0"/>
              <a:t>Project overview: The </a:t>
            </a:r>
            <a:r>
              <a:rPr lang="en-GB" dirty="0"/>
              <a:t>project involves a Flask web application and three </a:t>
            </a:r>
            <a:r>
              <a:rPr lang="en-GB" dirty="0" err="1"/>
              <a:t>Jupyter</a:t>
            </a:r>
            <a:r>
              <a:rPr lang="en-GB" dirty="0"/>
              <a:t> notebooks tasks files focusing on data analysis and prediction </a:t>
            </a:r>
            <a:r>
              <a:rPr lang="en-GB" dirty="0" err="1"/>
              <a:t>modeling</a:t>
            </a:r>
            <a:r>
              <a:rPr lang="en-GB" dirty="0"/>
              <a:t>. </a:t>
            </a:r>
            <a:endParaRPr lang="en-GB" dirty="0" smtClean="0"/>
          </a:p>
          <a:p>
            <a:r>
              <a:rPr lang="en-GB" dirty="0"/>
              <a:t>Model overview: A trained Random Forest model is used for making </a:t>
            </a:r>
            <a:r>
              <a:rPr lang="en-GB" dirty="0" smtClean="0"/>
              <a:t>predictions</a:t>
            </a:r>
          </a:p>
          <a:p>
            <a:r>
              <a:rPr lang="en-GB" dirty="0"/>
              <a:t>Data overview: The data consists of sales records from multiple stores, including dates, sales figures, and additional store-related features</a:t>
            </a:r>
          </a:p>
        </p:txBody>
      </p:sp>
    </p:spTree>
    <p:extLst>
      <p:ext uri="{BB962C8B-B14F-4D97-AF65-F5344CB8AC3E}">
        <p14:creationId xmlns:p14="http://schemas.microsoft.com/office/powerpoint/2010/main" val="89347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 and show the data</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732192"/>
            <a:ext cx="3960439" cy="162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700808"/>
            <a:ext cx="4701530" cy="491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3429000"/>
            <a:ext cx="393205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4090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normAutofit/>
          </a:bodyPr>
          <a:lstStyle/>
          <a:p>
            <a:r>
              <a:rPr lang="en-GB" sz="2800" smtClean="0"/>
              <a:t>The project successfully provides accurate sales forecasts that can help in strategic planning. </a:t>
            </a:r>
            <a:endParaRPr lang="en-GB" sz="2800" dirty="0"/>
          </a:p>
        </p:txBody>
      </p:sp>
    </p:spTree>
    <p:extLst>
      <p:ext uri="{BB962C8B-B14F-4D97-AF65-F5344CB8AC3E}">
        <p14:creationId xmlns:p14="http://schemas.microsoft.com/office/powerpoint/2010/main" val="1180155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4145872" cy="1039427"/>
          </a:xfrm>
        </p:spPr>
        <p:txBody>
          <a:bodyPr>
            <a:normAutofit fontScale="90000"/>
          </a:bodyPr>
          <a:lstStyle/>
          <a:p>
            <a:r>
              <a:rPr lang="en-GB" dirty="0" smtClean="0"/>
              <a:t>Merge and show the data set </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7"/>
            <a:ext cx="4176464" cy="244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293096"/>
            <a:ext cx="4176464" cy="230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30584" y="373349"/>
            <a:ext cx="4145872" cy="1039427"/>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GB" dirty="0" smtClean="0"/>
              <a:t>Check the missing value </a:t>
            </a:r>
            <a:endParaRPr lang="en-GB" dirty="0"/>
          </a:p>
        </p:txBody>
      </p:sp>
      <p:cxnSp>
        <p:nvCxnSpPr>
          <p:cNvPr id="5" name="Straight Connector 4"/>
          <p:cNvCxnSpPr/>
          <p:nvPr/>
        </p:nvCxnSpPr>
        <p:spPr>
          <a:xfrm>
            <a:off x="4788024"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700807"/>
            <a:ext cx="3816424" cy="489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866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Missing values </a:t>
            </a:r>
            <a:r>
              <a:rPr lang="en-GB" dirty="0" err="1" smtClean="0"/>
              <a:t>starategy</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844562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188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Eda</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287" y="1894114"/>
            <a:ext cx="8448185" cy="448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206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4001856" cy="1039427"/>
          </a:xfrm>
        </p:spPr>
        <p:txBody>
          <a:bodyPr>
            <a:normAutofit fontScale="90000"/>
          </a:bodyPr>
          <a:lstStyle/>
          <a:p>
            <a:r>
              <a:rPr lang="en-GB" dirty="0"/>
              <a:t>Sales by day of the week</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3888432" cy="470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4716016" y="404664"/>
            <a:ext cx="3816424" cy="1039427"/>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GB" dirty="0"/>
              <a:t>Examine how sales differ across different store types</a:t>
            </a:r>
          </a:p>
        </p:txBody>
      </p:sp>
      <p:cxnSp>
        <p:nvCxnSpPr>
          <p:cNvPr id="8" name="Straight Connector 7"/>
          <p:cNvCxnSpPr/>
          <p:nvPr/>
        </p:nvCxnSpPr>
        <p:spPr>
          <a:xfrm>
            <a:off x="4499992" y="260648"/>
            <a:ext cx="72008" cy="6597352"/>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430" y="1844824"/>
            <a:ext cx="403404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97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3569808" cy="1039427"/>
          </a:xfrm>
        </p:spPr>
        <p:txBody>
          <a:bodyPr>
            <a:normAutofit/>
          </a:bodyPr>
          <a:lstStyle/>
          <a:p>
            <a:r>
              <a:rPr lang="en-GB" sz="2000" dirty="0"/>
              <a:t>Investigate the effect of promotions on </a:t>
            </a:r>
            <a:r>
              <a:rPr lang="en-GB" sz="2000" dirty="0" smtClean="0"/>
              <a:t>sales</a:t>
            </a:r>
            <a:endParaRPr lang="en-GB" sz="20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00807"/>
            <a:ext cx="3744416" cy="488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178656" y="404664"/>
            <a:ext cx="3569808" cy="10394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GB" sz="2000" dirty="0"/>
              <a:t>Correlation </a:t>
            </a:r>
            <a:r>
              <a:rPr lang="en-GB" sz="2000" dirty="0" smtClean="0"/>
              <a:t>Analysis </a:t>
            </a:r>
            <a:r>
              <a:rPr lang="en-GB" sz="2000" dirty="0"/>
              <a:t>relationships between numerical features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700808"/>
            <a:ext cx="4426583" cy="488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4283968" y="260648"/>
            <a:ext cx="0" cy="6480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027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1288</Words>
  <Application>Microsoft Office PowerPoint</Application>
  <PresentationFormat>On-screen Show (4:3)</PresentationFormat>
  <Paragraphs>126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Apothecary</vt:lpstr>
      <vt:lpstr>Project on Pharmaceutical Sales Prediction</vt:lpstr>
      <vt:lpstr>Introduction</vt:lpstr>
      <vt:lpstr>Objective</vt:lpstr>
      <vt:lpstr>Load and show the data</vt:lpstr>
      <vt:lpstr>Merge and show the data set </vt:lpstr>
      <vt:lpstr>Missing values starategy</vt:lpstr>
      <vt:lpstr>Eda</vt:lpstr>
      <vt:lpstr>Sales by day of the week</vt:lpstr>
      <vt:lpstr>Investigate the effect of promotions on sales</vt:lpstr>
      <vt:lpstr>Task 1 - Exploration of customer purchasing behaviour</vt:lpstr>
      <vt:lpstr>PowerPoint Presentation</vt:lpstr>
      <vt:lpstr>Create a Data Frame to visualize sales before, during, and after the holiday</vt:lpstr>
      <vt:lpstr>Analyse seasonal purchase behaviours around Christmas and Easter</vt:lpstr>
      <vt:lpstr>Visualizing the trends in sales and customer counts by day of the week</vt:lpstr>
      <vt:lpstr>compare the general weekend sales average</vt:lpstr>
      <vt:lpstr>Aggregate sales by assortment type</vt:lpstr>
      <vt:lpstr>Scatter plot to analyze the relationship between competition distance and sales</vt:lpstr>
      <vt:lpstr>Visualizing the relationship between competition distance and sales for high customer density stores</vt:lpstr>
      <vt:lpstr>Filter data for the identified stores before and after update</vt:lpstr>
      <vt:lpstr>Filter data for the identified stores before and after update</vt:lpstr>
      <vt:lpstr>Task 1.2 -  Logging</vt:lpstr>
      <vt:lpstr>Task 2 - Prediction of store sales</vt:lpstr>
      <vt:lpstr>2.1 Pre-processing</vt:lpstr>
      <vt:lpstr>initial feature engineering</vt:lpstr>
      <vt:lpstr>Initialize columns for each month to 0</vt:lpstr>
      <vt:lpstr>Save and reduce the data</vt:lpstr>
      <vt:lpstr>2.2 Building models with sklearn pipelines</vt:lpstr>
      <vt:lpstr>Creating the pipeline with a Random Forest Regressor</vt:lpstr>
      <vt:lpstr>2.4 Post Prediction analysis</vt:lpstr>
      <vt:lpstr>2.5 Serialize models</vt:lpstr>
      <vt:lpstr>2.6 Building model with deep learning </vt:lpstr>
      <vt:lpstr>Check for autocorrelation and partial autocorrelation of your data</vt:lpstr>
      <vt:lpstr>Transform the time series data into supervised learning data by creating a new y(target) column</vt:lpstr>
      <vt:lpstr>Evaluate the model</vt:lpstr>
      <vt:lpstr>Serving predictions on a web interface</vt:lpstr>
      <vt:lpstr>build the model with reduced_df for web app use</vt:lpstr>
      <vt:lpstr>create a pipeline that includes the Random Forest Regressor</vt:lpstr>
      <vt:lpstr>Load the model</vt:lpstr>
      <vt:lpstr>Overview</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Pharmaceutical Sales Prediction</dc:title>
  <dc:creator>Smeer Arya</dc:creator>
  <cp:lastModifiedBy>Smeer Arya</cp:lastModifiedBy>
  <cp:revision>34</cp:revision>
  <dcterms:created xsi:type="dcterms:W3CDTF">2024-08-25T16:02:28Z</dcterms:created>
  <dcterms:modified xsi:type="dcterms:W3CDTF">2024-09-03T19:18:24Z</dcterms:modified>
</cp:coreProperties>
</file>