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8" r:id="rId8"/>
    <p:sldId id="269" r:id="rId9"/>
    <p:sldId id="262" r:id="rId10"/>
    <p:sldId id="263" r:id="rId11"/>
    <p:sldId id="264" r:id="rId12"/>
    <p:sldId id="265" r:id="rId13"/>
    <p:sldId id="266" r:id="rId14"/>
    <p:sldId id="271" r:id="rId15"/>
    <p:sldId id="270" r:id="rId16"/>
    <p:sldId id="26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DB2980E-4346-403E-9A19-C07F955200FF}" type="datetimeFigureOut">
              <a:rPr lang="en-GB" smtClean="0"/>
              <a:t>27/02/2024</a:t>
            </a:fld>
            <a:endParaRPr lang="en-GB"/>
          </a:p>
        </p:txBody>
      </p:sp>
      <p:sp>
        <p:nvSpPr>
          <p:cNvPr id="17" name="Footer Placeholder 16"/>
          <p:cNvSpPr>
            <a:spLocks noGrp="1"/>
          </p:cNvSpPr>
          <p:nvPr>
            <p:ph type="ftr" sz="quarter" idx="11"/>
          </p:nvPr>
        </p:nvSpPr>
        <p:spPr/>
        <p:txBody>
          <a:bodyPr/>
          <a:lstStyle/>
          <a:p>
            <a:endParaRPr lang="en-GB"/>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5C6DA32-9B06-4BD1-B645-BA30FF9F690F}" type="slidenum">
              <a:rPr lang="en-GB" smtClean="0"/>
              <a:t>‹#›</a:t>
            </a:fld>
            <a:endParaRPr lang="en-GB"/>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DB2980E-4346-403E-9A19-C07F955200FF}" type="datetimeFigureOut">
              <a:rPr lang="en-GB" smtClean="0"/>
              <a:t>27/02/2024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C6DA32-9B06-4BD1-B645-BA30FF9F690F}"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5C6DA32-9B06-4BD1-B645-BA30FF9F690F}" type="slidenum">
              <a:rPr lang="en-GB" smtClean="0"/>
              <a:t>‹#›</a:t>
            </a:fld>
            <a:endParaRPr lang="en-GB"/>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DB2980E-4346-403E-9A19-C07F955200FF}" type="datetimeFigureOut">
              <a:rPr lang="en-GB" smtClean="0"/>
              <a:t>27/02/2024</a:t>
            </a:fld>
            <a:endParaRPr lang="en-GB"/>
          </a:p>
        </p:txBody>
      </p:sp>
      <p:sp>
        <p:nvSpPr>
          <p:cNvPr id="5" name="Footer Placeholder 4"/>
          <p:cNvSpPr>
            <a:spLocks noGrp="1"/>
          </p:cNvSpPr>
          <p:nvPr>
            <p:ph type="ftr" sz="quarter" idx="11"/>
          </p:nvPr>
        </p:nvSpPr>
        <p:spPr/>
        <p:txBody>
          <a:bodyPr/>
          <a:lstStyle/>
          <a:p>
            <a:endParaRPr lang="en-GB"/>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DB2980E-4346-403E-9A19-C07F955200FF}" type="datetimeFigureOut">
              <a:rPr lang="en-GB" smtClean="0"/>
              <a:t>27/02/2024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4361688" y="1026372"/>
            <a:ext cx="457200" cy="441325"/>
          </a:xfrm>
        </p:spPr>
        <p:txBody>
          <a:bodyPr/>
          <a:lstStyle/>
          <a:p>
            <a:fld id="{B5C6DA32-9B06-4BD1-B645-BA30FF9F690F}" type="slidenum">
              <a:rPr lang="en-GB" smtClean="0"/>
              <a:t>‹#›</a:t>
            </a:fld>
            <a:endParaRPr lang="en-GB"/>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GB"/>
          </a:p>
        </p:txBody>
      </p:sp>
      <p:sp>
        <p:nvSpPr>
          <p:cNvPr id="4" name="Date Placeholder 3"/>
          <p:cNvSpPr>
            <a:spLocks noGrp="1"/>
          </p:cNvSpPr>
          <p:nvPr>
            <p:ph type="dt" sz="half" idx="10"/>
          </p:nvPr>
        </p:nvSpPr>
        <p:spPr/>
        <p:txBody>
          <a:bodyPr/>
          <a:lstStyle/>
          <a:p>
            <a:fld id="{8DB2980E-4346-403E-9A19-C07F955200FF}" type="datetimeFigureOut">
              <a:rPr lang="en-GB" smtClean="0"/>
              <a:t>27/02/2024</a:t>
            </a:fld>
            <a:endParaRPr lang="en-GB"/>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5C6DA32-9B06-4BD1-B645-BA30FF9F690F}" type="slidenum">
              <a:rPr lang="en-GB" smtClean="0"/>
              <a:t>‹#›</a:t>
            </a:fld>
            <a:endParaRPr lang="en-GB"/>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8DB2980E-4346-403E-9A19-C07F955200FF}" type="datetimeFigureOut">
              <a:rPr lang="en-GB" smtClean="0"/>
              <a:t>27/02/2024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C6DA32-9B06-4BD1-B645-BA30FF9F690F}" type="slidenum">
              <a:rPr lang="en-GB" smtClean="0"/>
              <a:t>‹#›</a:t>
            </a:fld>
            <a:endParaRPr lang="en-GB"/>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DB2980E-4346-403E-9A19-C07F955200FF}" type="datetimeFigureOut">
              <a:rPr lang="en-GB" smtClean="0"/>
              <a:t>27/02/2024</a:t>
            </a:fld>
            <a:endParaRPr lang="en-GB"/>
          </a:p>
        </p:txBody>
      </p:sp>
      <p:sp>
        <p:nvSpPr>
          <p:cNvPr id="8" name="Footer Placeholder 7"/>
          <p:cNvSpPr>
            <a:spLocks noGrp="1"/>
          </p:cNvSpPr>
          <p:nvPr>
            <p:ph type="ftr" sz="quarter" idx="11"/>
          </p:nvPr>
        </p:nvSpPr>
        <p:spPr>
          <a:xfrm>
            <a:off x="304800" y="6409944"/>
            <a:ext cx="3581400" cy="365760"/>
          </a:xfrm>
        </p:spPr>
        <p:txBody>
          <a:bodyPr/>
          <a:lstStyle/>
          <a:p>
            <a:endParaRPr lang="en-GB"/>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5C6DA32-9B06-4BD1-B645-BA30FF9F690F}" type="slidenum">
              <a:rPr lang="en-GB" smtClean="0"/>
              <a:t>‹#›</a:t>
            </a:fld>
            <a:endParaRPr lang="en-GB"/>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DB2980E-4346-403E-9A19-C07F955200FF}" type="datetimeFigureOut">
              <a:rPr lang="en-GB" smtClean="0"/>
              <a:t>27/02/2024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a:xfrm>
            <a:off x="4343400" y="1036020"/>
            <a:ext cx="457200" cy="441325"/>
          </a:xfrm>
        </p:spPr>
        <p:txBody>
          <a:bodyPr/>
          <a:lstStyle/>
          <a:p>
            <a:fld id="{B5C6DA32-9B06-4BD1-B645-BA30FF9F690F}"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8DB2980E-4346-403E-9A19-C07F955200FF}" type="datetimeFigureOut">
              <a:rPr lang="en-GB" smtClean="0"/>
              <a:t>27/02/2024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5C6DA32-9B06-4BD1-B645-BA30FF9F690F}"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5C6DA32-9B06-4BD1-B645-BA30FF9F690F}" type="slidenum">
              <a:rPr lang="en-GB" smtClean="0"/>
              <a:t>‹#›</a:t>
            </a:fld>
            <a:endParaRPr lang="en-GB"/>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8DB2980E-4346-403E-9A19-C07F955200FF}" type="datetimeFigureOut">
              <a:rPr lang="en-GB" smtClean="0"/>
              <a:t>27/02/2024</a:t>
            </a:fld>
            <a:endParaRPr lang="en-GB"/>
          </a:p>
        </p:txBody>
      </p:sp>
      <p:sp>
        <p:nvSpPr>
          <p:cNvPr id="6" name="Footer Placeholder 5"/>
          <p:cNvSpPr>
            <a:spLocks noGrp="1"/>
          </p:cNvSpPr>
          <p:nvPr>
            <p:ph type="ftr" sz="quarter" idx="11"/>
          </p:nvPr>
        </p:nvSpPr>
        <p:spPr>
          <a:xfrm>
            <a:off x="301752" y="6410848"/>
            <a:ext cx="3383280" cy="365760"/>
          </a:xfrm>
        </p:spPr>
        <p:txBody>
          <a:bodyPr/>
          <a:lstStyle/>
          <a:p>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5C6DA32-9B06-4BD1-B645-BA30FF9F690F}" type="slidenum">
              <a:rPr lang="en-GB" smtClean="0"/>
              <a:t>‹#›</a:t>
            </a:fld>
            <a:endParaRPr lang="en-GB"/>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8DB2980E-4346-403E-9A19-C07F955200FF}" type="datetimeFigureOut">
              <a:rPr lang="en-GB" smtClean="0"/>
              <a:t>27/02/2024</a:t>
            </a:fld>
            <a:endParaRPr lang="en-GB"/>
          </a:p>
        </p:txBody>
      </p:sp>
      <p:sp>
        <p:nvSpPr>
          <p:cNvPr id="6" name="Footer Placeholder 5"/>
          <p:cNvSpPr>
            <a:spLocks noGrp="1"/>
          </p:cNvSpPr>
          <p:nvPr>
            <p:ph type="ftr" sz="quarter" idx="11"/>
          </p:nvPr>
        </p:nvSpPr>
        <p:spPr>
          <a:xfrm>
            <a:off x="301752" y="6410848"/>
            <a:ext cx="3584448" cy="365760"/>
          </a:xfrm>
        </p:spPr>
        <p:txBody>
          <a:bodyPr/>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8DB2980E-4346-403E-9A19-C07F955200FF}" type="datetimeFigureOut">
              <a:rPr lang="en-GB" smtClean="0"/>
              <a:t>27/02/2024</a:t>
            </a:fld>
            <a:endParaRPr lang="en-GB"/>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GB"/>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5C6DA32-9B06-4BD1-B645-BA30FF9F690F}" type="slidenum">
              <a:rPr lang="en-GB" smtClean="0"/>
              <a:t>‹#›</a:t>
            </a:fld>
            <a:endParaRPr lang="en-GB"/>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GB" dirty="0"/>
              <a:t>Unveiling Insights into the Dynamics of Property Valuation through Comprehensive Exploratory Data Analysis</a:t>
            </a:r>
          </a:p>
        </p:txBody>
      </p:sp>
      <p:sp>
        <p:nvSpPr>
          <p:cNvPr id="2" name="Title 1"/>
          <p:cNvSpPr>
            <a:spLocks noGrp="1"/>
          </p:cNvSpPr>
          <p:nvPr>
            <p:ph type="ctrTitle"/>
          </p:nvPr>
        </p:nvSpPr>
        <p:spPr/>
        <p:txBody>
          <a:bodyPr>
            <a:normAutofit fontScale="90000"/>
          </a:bodyPr>
          <a:lstStyle/>
          <a:p>
            <a:r>
              <a:rPr lang="en-GB" b="0" dirty="0" smtClean="0">
                <a:effectLst/>
              </a:rPr>
              <a:t>Exploring Real Estate Valuation Dynamics: An In-Depth Analysis of House Pricing Trends</a:t>
            </a:r>
            <a:endParaRPr lang="en-GB" dirty="0"/>
          </a:p>
        </p:txBody>
      </p:sp>
    </p:spTree>
    <p:extLst>
      <p:ext uri="{BB962C8B-B14F-4D97-AF65-F5344CB8AC3E}">
        <p14:creationId xmlns:p14="http://schemas.microsoft.com/office/powerpoint/2010/main" val="6081156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t>Multivariate </a:t>
            </a:r>
            <a:r>
              <a:rPr lang="en-GB" sz="3200" dirty="0" smtClean="0"/>
              <a:t>Analysis</a:t>
            </a:r>
            <a:endParaRPr lang="en-GB" sz="3200" dirty="0"/>
          </a:p>
        </p:txBody>
      </p:sp>
      <p:sp>
        <p:nvSpPr>
          <p:cNvPr id="3" name="Content Placeholder 2"/>
          <p:cNvSpPr>
            <a:spLocks noGrp="1"/>
          </p:cNvSpPr>
          <p:nvPr>
            <p:ph sz="quarter" idx="1"/>
          </p:nvPr>
        </p:nvSpPr>
        <p:spPr/>
        <p:txBody>
          <a:bodyPr>
            <a:normAutofit/>
          </a:bodyPr>
          <a:lstStyle/>
          <a:p>
            <a:r>
              <a:rPr lang="en-GB" sz="2000" dirty="0" smtClean="0"/>
              <a:t>Scatterplot </a:t>
            </a:r>
            <a:r>
              <a:rPr lang="en-GB" sz="2000" dirty="0"/>
              <a:t>matrix for selected </a:t>
            </a:r>
            <a:r>
              <a:rPr lang="en-GB" sz="2000" dirty="0" smtClean="0"/>
              <a:t>features:- </a:t>
            </a:r>
            <a:r>
              <a:rPr lang="en-GB" sz="2000" dirty="0"/>
              <a:t>'</a:t>
            </a:r>
            <a:r>
              <a:rPr lang="en-GB" sz="2000" dirty="0" err="1"/>
              <a:t>SalePrice</a:t>
            </a:r>
            <a:r>
              <a:rPr lang="en-GB" sz="2000" dirty="0"/>
              <a:t>', '</a:t>
            </a:r>
            <a:r>
              <a:rPr lang="en-GB" sz="2000" dirty="0" err="1"/>
              <a:t>GarageArea</a:t>
            </a:r>
            <a:r>
              <a:rPr lang="en-GB" sz="2000" dirty="0"/>
              <a:t>', '</a:t>
            </a:r>
            <a:r>
              <a:rPr lang="en-GB" sz="2000" dirty="0" err="1"/>
              <a:t>TotRmsAbvGrd</a:t>
            </a:r>
            <a:r>
              <a:rPr lang="en-GB" sz="2000" dirty="0"/>
              <a:t>', '</a:t>
            </a:r>
            <a:r>
              <a:rPr lang="en-GB" sz="2000" dirty="0" err="1"/>
              <a:t>GrLivArea</a:t>
            </a:r>
            <a:r>
              <a:rPr lang="en-GB" sz="2000" dirty="0"/>
              <a:t>'</a:t>
            </a:r>
          </a:p>
          <a:p>
            <a:endParaRPr lang="en-GB"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276872"/>
            <a:ext cx="8280920"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91090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000" dirty="0"/>
              <a:t>Feature </a:t>
            </a:r>
            <a:r>
              <a:rPr lang="en-GB" sz="3000" dirty="0" smtClean="0"/>
              <a:t>Engineering and </a:t>
            </a:r>
            <a:r>
              <a:rPr lang="en-GB" sz="3000" dirty="0"/>
              <a:t>Geospatial </a:t>
            </a:r>
            <a:r>
              <a:rPr lang="en-GB" sz="3000" dirty="0" smtClean="0"/>
              <a:t>Analysis</a:t>
            </a:r>
            <a:endParaRPr lang="en-GB" sz="3000" dirty="0"/>
          </a:p>
        </p:txBody>
      </p:sp>
      <p:sp>
        <p:nvSpPr>
          <p:cNvPr id="3" name="Content Placeholder 2"/>
          <p:cNvSpPr>
            <a:spLocks noGrp="1"/>
          </p:cNvSpPr>
          <p:nvPr>
            <p:ph sz="quarter" idx="1"/>
          </p:nvPr>
        </p:nvSpPr>
        <p:spPr/>
        <p:txBody>
          <a:bodyPr/>
          <a:lstStyle/>
          <a:p>
            <a:r>
              <a:rPr lang="en-GB" dirty="0"/>
              <a:t>Create a new feature </a:t>
            </a:r>
            <a:r>
              <a:rPr lang="en-GB" dirty="0" smtClean="0"/>
              <a:t>“</a:t>
            </a:r>
            <a:r>
              <a:rPr lang="en-GB" dirty="0" err="1" smtClean="0"/>
              <a:t>price_per_sqft</a:t>
            </a:r>
            <a:r>
              <a:rPr lang="en-GB" dirty="0" smtClean="0"/>
              <a:t>” by using two feature data (</a:t>
            </a:r>
            <a:r>
              <a:rPr lang="en-GB" dirty="0" err="1" smtClean="0"/>
              <a:t>SalePrice</a:t>
            </a:r>
            <a:r>
              <a:rPr lang="en-GB" dirty="0" smtClean="0"/>
              <a:t> and </a:t>
            </a:r>
            <a:r>
              <a:rPr lang="en-GB" dirty="0" err="1" smtClean="0"/>
              <a:t>GrLivArea</a:t>
            </a:r>
            <a:r>
              <a:rPr lang="en-GB" dirty="0" smtClean="0"/>
              <a:t>).</a:t>
            </a:r>
          </a:p>
          <a:p>
            <a:pPr marL="0" indent="0">
              <a:buNone/>
            </a:pPr>
            <a:endParaRPr lang="en-GB" dirty="0"/>
          </a:p>
          <a:p>
            <a:pPr marL="0" indent="0">
              <a:buNone/>
            </a:pPr>
            <a:endParaRPr lang="en-GB" dirty="0" smtClean="0"/>
          </a:p>
          <a:p>
            <a:r>
              <a:rPr lang="en-GB" dirty="0"/>
              <a:t>Geospatial </a:t>
            </a:r>
            <a:r>
              <a:rPr lang="en-GB" dirty="0" smtClean="0"/>
              <a:t>Analysis:-  For this we need longitude and latitude so we can analysis the data accordingly. </a:t>
            </a:r>
          </a:p>
          <a:p>
            <a:endParaRPr lang="en-GB" dirty="0"/>
          </a:p>
          <a:p>
            <a:endParaRPr lang="en-GB" dirty="0" smtClean="0"/>
          </a:p>
          <a:p>
            <a:endParaRPr lang="en-GB" dirty="0"/>
          </a:p>
        </p:txBody>
      </p:sp>
    </p:spTree>
    <p:extLst>
      <p:ext uri="{BB962C8B-B14F-4D97-AF65-F5344CB8AC3E}">
        <p14:creationId xmlns:p14="http://schemas.microsoft.com/office/powerpoint/2010/main" val="31556974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Feature Engineering and Size </a:t>
            </a:r>
            <a:r>
              <a:rPr lang="en-GB" dirty="0" smtClean="0"/>
              <a:t>Impact</a:t>
            </a:r>
            <a:endParaRPr lang="en-GB" dirty="0"/>
          </a:p>
        </p:txBody>
      </p:sp>
      <p:sp>
        <p:nvSpPr>
          <p:cNvPr id="3" name="Content Placeholder 2"/>
          <p:cNvSpPr>
            <a:spLocks noGrp="1"/>
          </p:cNvSpPr>
          <p:nvPr>
            <p:ph sz="quarter" idx="1"/>
          </p:nvPr>
        </p:nvSpPr>
        <p:spPr/>
        <p:txBody>
          <a:bodyPr/>
          <a:lstStyle/>
          <a:p>
            <a:r>
              <a:rPr lang="en-GB" dirty="0"/>
              <a:t>Scatterplot for house prices vs. square footage</a:t>
            </a:r>
          </a:p>
          <a:p>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132856"/>
            <a:ext cx="6696744" cy="3815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51266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400" dirty="0"/>
              <a:t>Market </a:t>
            </a:r>
            <a:r>
              <a:rPr lang="en-GB" sz="2400" dirty="0" smtClean="0"/>
              <a:t>Trends, Historical Pricing, </a:t>
            </a:r>
            <a:r>
              <a:rPr lang="en-GB" sz="2400" dirty="0"/>
              <a:t>Customer Preferences and </a:t>
            </a:r>
            <a:r>
              <a:rPr lang="en-GB" sz="2400" dirty="0" smtClean="0"/>
              <a:t>Amenities</a:t>
            </a:r>
            <a:endParaRPr lang="en-GB" sz="2400" dirty="0"/>
          </a:p>
        </p:txBody>
      </p:sp>
      <p:sp>
        <p:nvSpPr>
          <p:cNvPr id="3" name="Content Placeholder 2"/>
          <p:cNvSpPr>
            <a:spLocks noGrp="1"/>
          </p:cNvSpPr>
          <p:nvPr>
            <p:ph sz="quarter" idx="1"/>
          </p:nvPr>
        </p:nvSpPr>
        <p:spPr/>
        <p:txBody>
          <a:bodyPr/>
          <a:lstStyle/>
          <a:p>
            <a:r>
              <a:rPr lang="en-GB" sz="2000" dirty="0"/>
              <a:t>Line plot for historical pricing </a:t>
            </a:r>
            <a:r>
              <a:rPr lang="en-GB" sz="2000" dirty="0" smtClean="0"/>
              <a:t>trends.</a:t>
            </a:r>
          </a:p>
          <a:p>
            <a:endParaRPr lang="en-GB" sz="2000" dirty="0"/>
          </a:p>
          <a:p>
            <a:endParaRPr lang="en-GB" sz="2000" dirty="0" smtClean="0"/>
          </a:p>
          <a:p>
            <a:endParaRPr lang="en-GB" sz="2000" dirty="0"/>
          </a:p>
          <a:p>
            <a:endParaRPr lang="en-GB" sz="2000" dirty="0" smtClean="0"/>
          </a:p>
          <a:p>
            <a:endParaRPr lang="en-GB" sz="2000" dirty="0"/>
          </a:p>
          <a:p>
            <a:r>
              <a:rPr lang="en-GB" sz="2000" dirty="0"/>
              <a:t>Boxplot for house prices with/without a </a:t>
            </a:r>
            <a:r>
              <a:rPr lang="en-GB" sz="2000" dirty="0" smtClean="0"/>
              <a:t>Garage Area.</a:t>
            </a:r>
            <a:endParaRPr lang="en-GB" sz="2000" dirty="0"/>
          </a:p>
          <a:p>
            <a:endParaRPr lang="en-GB" sz="2000" dirty="0"/>
          </a:p>
          <a:p>
            <a:endParaRPr lang="en-GB"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988840"/>
            <a:ext cx="4176464" cy="1681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4077072"/>
            <a:ext cx="4680520" cy="23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44639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Plot </a:t>
            </a:r>
            <a:r>
              <a:rPr lang="en-GB" dirty="0" err="1"/>
              <a:t>heatmap</a:t>
            </a:r>
            <a:r>
              <a:rPr lang="en-GB" dirty="0"/>
              <a:t> of correlation </a:t>
            </a:r>
            <a:r>
              <a:rPr lang="en-GB" dirty="0" smtClean="0"/>
              <a:t>matrix</a:t>
            </a:r>
            <a:endParaRPr lang="en-GB" dirty="0"/>
          </a:p>
        </p:txBody>
      </p:sp>
      <p:sp>
        <p:nvSpPr>
          <p:cNvPr id="3" name="Content Placeholder 2"/>
          <p:cNvSpPr>
            <a:spLocks noGrp="1"/>
          </p:cNvSpPr>
          <p:nvPr>
            <p:ph sz="quarter" idx="1"/>
          </p:nvPr>
        </p:nvSpPr>
        <p:spPr/>
        <p:txBody>
          <a:bodyPr/>
          <a:lstStyle/>
          <a:p>
            <a:r>
              <a:rPr lang="en-GB" dirty="0" smtClean="0"/>
              <a:t>Calculate </a:t>
            </a:r>
            <a:r>
              <a:rPr lang="en-GB" dirty="0"/>
              <a:t>correlation </a:t>
            </a:r>
            <a:r>
              <a:rPr lang="en-GB" dirty="0" smtClean="0"/>
              <a:t>matrix and plot </a:t>
            </a:r>
            <a:r>
              <a:rPr lang="en-GB" dirty="0" err="1" smtClean="0"/>
              <a:t>heatmap</a:t>
            </a:r>
            <a:endParaRPr lang="en-GB" dirty="0"/>
          </a:p>
          <a:p>
            <a:endParaRPr lang="en-GB"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132856"/>
            <a:ext cx="7128792" cy="368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0412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Create a bar plot using </a:t>
            </a:r>
            <a:r>
              <a:rPr lang="en-GB" dirty="0" err="1" smtClean="0"/>
              <a:t>Seaborn</a:t>
            </a:r>
            <a:endParaRPr lang="en-GB" dirty="0"/>
          </a:p>
        </p:txBody>
      </p:sp>
      <p:sp>
        <p:nvSpPr>
          <p:cNvPr id="3" name="Content Placeholder 2"/>
          <p:cNvSpPr>
            <a:spLocks noGrp="1"/>
          </p:cNvSpPr>
          <p:nvPr>
            <p:ph sz="quarter" idx="1"/>
          </p:nvPr>
        </p:nvSpPr>
        <p:spPr/>
        <p:txBody>
          <a:bodyPr/>
          <a:lstStyle/>
          <a:p>
            <a:r>
              <a:rPr lang="en-GB" dirty="0"/>
              <a:t>Specify the categorical column to </a:t>
            </a:r>
            <a:r>
              <a:rPr lang="en-GB" dirty="0" smtClean="0"/>
              <a:t>plot and adjust the </a:t>
            </a:r>
            <a:r>
              <a:rPr lang="en-GB" dirty="0"/>
              <a:t>x-axis labels for </a:t>
            </a:r>
            <a:r>
              <a:rPr lang="en-GB" dirty="0" smtClean="0"/>
              <a:t>better readability. </a:t>
            </a:r>
            <a:endParaRPr lang="en-GB" dirty="0"/>
          </a:p>
          <a:p>
            <a:endParaRPr lang="en-GB" dirty="0"/>
          </a:p>
          <a:p>
            <a:endParaRPr lang="en-GB"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420888"/>
            <a:ext cx="7848872" cy="3816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2333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Conclusion</a:t>
            </a:r>
            <a:endParaRPr lang="en-GB" dirty="0"/>
          </a:p>
        </p:txBody>
      </p:sp>
      <p:sp>
        <p:nvSpPr>
          <p:cNvPr id="3" name="Content Placeholder 2"/>
          <p:cNvSpPr>
            <a:spLocks noGrp="1"/>
          </p:cNvSpPr>
          <p:nvPr>
            <p:ph sz="quarter" idx="1"/>
          </p:nvPr>
        </p:nvSpPr>
        <p:spPr/>
        <p:txBody>
          <a:bodyPr>
            <a:normAutofit fontScale="77500" lnSpcReduction="20000"/>
          </a:bodyPr>
          <a:lstStyle/>
          <a:p>
            <a:r>
              <a:rPr lang="en-GB" dirty="0"/>
              <a:t>In summary, the presentation highlighted the multifaceted challenge of determining optimal house prices in the dynamic real estate market. It emphasized the complexity of the industry, with various factors such as location, size, amenities, market trends, and economic indicators influencing house prices. </a:t>
            </a:r>
          </a:p>
          <a:p>
            <a:endParaRPr lang="en-GB" dirty="0"/>
          </a:p>
          <a:p>
            <a:r>
              <a:rPr lang="en-GB" dirty="0"/>
              <a:t>Exploratory Data Analysis (EDA) was emphasized as a critical tool in this process. Through EDA, we can gain a deeper understanding of the factors driving house prices and extract actionable insights from raw </a:t>
            </a:r>
            <a:r>
              <a:rPr lang="en-GB"/>
              <a:t>data</a:t>
            </a:r>
            <a:r>
              <a:rPr lang="en-GB" smtClean="0"/>
              <a:t>.</a:t>
            </a:r>
          </a:p>
          <a:p>
            <a:endParaRPr lang="en-GB" dirty="0"/>
          </a:p>
          <a:p>
            <a:r>
              <a:rPr lang="en-GB" dirty="0"/>
              <a:t>In conclusion, EDA serves as a cornerstone in understanding the dynamics of real estate pricing and making informed decisions. By leveraging EDA techniques, we can uncover valuable insights that guide our decision-making process and help us navigate the complexities of the real estate market with confidence.</a:t>
            </a:r>
          </a:p>
          <a:p>
            <a:endParaRPr lang="en-GB" dirty="0"/>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32708577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Introduction</a:t>
            </a:r>
            <a:r>
              <a:rPr lang="en-GB" dirty="0"/>
              <a:t>	</a:t>
            </a:r>
          </a:p>
        </p:txBody>
      </p:sp>
      <p:sp>
        <p:nvSpPr>
          <p:cNvPr id="3" name="Content Placeholder 2"/>
          <p:cNvSpPr>
            <a:spLocks noGrp="1"/>
          </p:cNvSpPr>
          <p:nvPr>
            <p:ph sz="quarter" idx="1"/>
          </p:nvPr>
        </p:nvSpPr>
        <p:spPr/>
        <p:txBody>
          <a:bodyPr>
            <a:normAutofit/>
          </a:bodyPr>
          <a:lstStyle/>
          <a:p>
            <a:r>
              <a:rPr lang="en-GB" sz="2200" dirty="0"/>
              <a:t>Our goal is: to conduct a comprehensive exploration of the dataset provided, titled "Housing Data.csv", in order to understand the multifaceted factors that influence house prices. This </a:t>
            </a:r>
            <a:r>
              <a:rPr lang="en-GB" sz="2200" dirty="0" smtClean="0"/>
              <a:t>endeavour </a:t>
            </a:r>
            <a:r>
              <a:rPr lang="en-GB" sz="2200" dirty="0"/>
              <a:t>is not merely about identifying correlations; it's about uncovering hidden patterns, outliers, and trends that hold the key to strategic decision-making in a dynamic market.</a:t>
            </a:r>
          </a:p>
          <a:p>
            <a:r>
              <a:rPr lang="en-GB" sz="2200" dirty="0" smtClean="0"/>
              <a:t>In </a:t>
            </a:r>
            <a:r>
              <a:rPr lang="en-GB" sz="2200" dirty="0"/>
              <a:t>this project, we'll do Exploratory Data Analysis (EDA). Through meticulous examination of the dataset, we aim to extract actionable insights that will inform pricing strategies, optimize property values, and ultimately enhance our competitive edge in the ever-evolving real estate landscape. </a:t>
            </a:r>
          </a:p>
        </p:txBody>
      </p:sp>
    </p:spTree>
    <p:extLst>
      <p:ext uri="{BB962C8B-B14F-4D97-AF65-F5344CB8AC3E}">
        <p14:creationId xmlns:p14="http://schemas.microsoft.com/office/powerpoint/2010/main" val="20111009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Problem Statement</a:t>
            </a:r>
            <a:endParaRPr lang="en-GB" dirty="0"/>
          </a:p>
        </p:txBody>
      </p:sp>
      <p:sp>
        <p:nvSpPr>
          <p:cNvPr id="3" name="Content Placeholder 2"/>
          <p:cNvSpPr>
            <a:spLocks noGrp="1"/>
          </p:cNvSpPr>
          <p:nvPr>
            <p:ph sz="quarter" idx="1"/>
          </p:nvPr>
        </p:nvSpPr>
        <p:spPr/>
        <p:txBody>
          <a:bodyPr>
            <a:normAutofit fontScale="85000" lnSpcReduction="10000"/>
          </a:bodyPr>
          <a:lstStyle/>
          <a:p>
            <a:r>
              <a:rPr lang="en-GB" dirty="0"/>
              <a:t>In the dynamic landscape of the real estate market, determining optimal house prices presents a multifaceted challenge due to the influence of various factors such as location, size, amenities, market trends, and economic indicators. We are conduct a comprehensive analysis aimed at understanding these complex dynamics. By leveraging advanced data analytics techniques and visualization tools, our goal is to identify key variables that significantly influence house prices and uncover hidden patterns, correlations, and trends within the dataset. This comprehensive analysis will empower the company to make informed decisions, strategically position properties, and optimize property values in a competitive and ever-evolving real estate landscape.</a:t>
            </a:r>
          </a:p>
        </p:txBody>
      </p:sp>
    </p:spTree>
    <p:extLst>
      <p:ext uri="{BB962C8B-B14F-4D97-AF65-F5344CB8AC3E}">
        <p14:creationId xmlns:p14="http://schemas.microsoft.com/office/powerpoint/2010/main" val="774736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Situation Overview</a:t>
            </a:r>
            <a:endParaRPr lang="en-GB" dirty="0"/>
          </a:p>
        </p:txBody>
      </p:sp>
      <p:sp>
        <p:nvSpPr>
          <p:cNvPr id="3" name="Content Placeholder 2"/>
          <p:cNvSpPr>
            <a:spLocks noGrp="1"/>
          </p:cNvSpPr>
          <p:nvPr>
            <p:ph sz="quarter" idx="1"/>
          </p:nvPr>
        </p:nvSpPr>
        <p:spPr/>
        <p:txBody>
          <a:bodyPr>
            <a:normAutofit fontScale="70000" lnSpcReduction="20000"/>
          </a:bodyPr>
          <a:lstStyle/>
          <a:p>
            <a:r>
              <a:rPr lang="en-GB" dirty="0"/>
              <a:t>The real estate industry is inherently complex, characterized by a multitude of factors that collectively influence house prices. These factors encompass a wide range of variables, including but not limited to, location, property size, amenities, Area, and historical transaction data. The dynamic nature of these variables, coupled with their interconnectedness, adds to the complexity of the real estate market.</a:t>
            </a:r>
          </a:p>
          <a:p>
            <a:endParaRPr lang="en-GB" dirty="0"/>
          </a:p>
          <a:p>
            <a:r>
              <a:rPr lang="en-GB" dirty="0"/>
              <a:t>Navigating through these various factors is essential due to their significant impact on house prices. For example, the location of a property can have a substantial effect on its value, with factors such as proximity to amenities, area, </a:t>
            </a:r>
            <a:r>
              <a:rPr lang="en-GB" dirty="0" err="1"/>
              <a:t>bulit</a:t>
            </a:r>
            <a:r>
              <a:rPr lang="en-GB" dirty="0"/>
              <a:t> year, and sale </a:t>
            </a:r>
            <a:r>
              <a:rPr lang="en-GB" dirty="0" err="1"/>
              <a:t>condtion</a:t>
            </a:r>
            <a:r>
              <a:rPr lang="en-GB" dirty="0"/>
              <a:t> playing crucial roles. </a:t>
            </a:r>
          </a:p>
          <a:p>
            <a:endParaRPr lang="en-GB" dirty="0"/>
          </a:p>
          <a:p>
            <a:r>
              <a:rPr lang="en-GB" dirty="0"/>
              <a:t>By leveraging advanced data analytics techniques and visualization tools, we can uncover patterns, correlations, and trends within the dataset. Our recommendations can help the company strategically position properties, capitalize on market trends, and maximize returns on investments.</a:t>
            </a:r>
          </a:p>
          <a:p>
            <a:endParaRPr lang="en-GB" dirty="0"/>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14834252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Dataset Information</a:t>
            </a:r>
            <a:endParaRPr lang="en-GB" dirty="0"/>
          </a:p>
        </p:txBody>
      </p:sp>
      <p:sp>
        <p:nvSpPr>
          <p:cNvPr id="3" name="Content Placeholder 2"/>
          <p:cNvSpPr>
            <a:spLocks noGrp="1"/>
          </p:cNvSpPr>
          <p:nvPr>
            <p:ph sz="quarter" idx="1"/>
          </p:nvPr>
        </p:nvSpPr>
        <p:spPr/>
        <p:txBody>
          <a:bodyPr>
            <a:normAutofit fontScale="70000" lnSpcReduction="20000"/>
          </a:bodyPr>
          <a:lstStyle/>
          <a:p>
            <a:r>
              <a:rPr lang="en-GB" dirty="0"/>
              <a:t>The dataset provided for this analysis is named "Housing Data.csv". </a:t>
            </a:r>
          </a:p>
          <a:p>
            <a:r>
              <a:rPr lang="en-GB" dirty="0"/>
              <a:t>The dataset encompasses a diverse range of parameters essential for real estate analysis, including:</a:t>
            </a:r>
          </a:p>
          <a:p>
            <a:endParaRPr lang="en-GB" dirty="0"/>
          </a:p>
          <a:p>
            <a:r>
              <a:rPr lang="en-GB" dirty="0"/>
              <a:t>Location: Information about the geographical location of properties, which include factors such as </a:t>
            </a:r>
            <a:r>
              <a:rPr lang="en-GB" dirty="0" err="1"/>
              <a:t>neighborhood</a:t>
            </a:r>
            <a:r>
              <a:rPr lang="en-GB" dirty="0"/>
              <a:t>, city, and region.</a:t>
            </a:r>
          </a:p>
          <a:p>
            <a:r>
              <a:rPr lang="en-GB" dirty="0"/>
              <a:t>Size: Details regarding the size of properties, such as total area, number of bedrooms, number of </a:t>
            </a:r>
            <a:r>
              <a:rPr lang="en-GB" dirty="0" err="1"/>
              <a:t>badroom</a:t>
            </a:r>
            <a:r>
              <a:rPr lang="en-GB" dirty="0"/>
              <a:t>, and garage area.</a:t>
            </a:r>
          </a:p>
          <a:p>
            <a:r>
              <a:rPr lang="en-GB" dirty="0"/>
              <a:t>Amenities: Features and amenities associated with properties, such as swimming pools, gardens, parking spaces, and recreational facilities.</a:t>
            </a:r>
          </a:p>
          <a:p>
            <a:r>
              <a:rPr lang="en-GB" dirty="0"/>
              <a:t>Market Trends: Historical and current market trends, including data on housing prices and trends over time.</a:t>
            </a:r>
          </a:p>
          <a:p>
            <a:r>
              <a:rPr lang="en-GB" dirty="0"/>
              <a:t>Historical Transaction Data: Property condition, including sale prices, year of sale, and any relevant transaction details.</a:t>
            </a:r>
          </a:p>
          <a:p>
            <a:r>
              <a:rPr lang="en-GB" dirty="0"/>
              <a:t>The inclusion of these diverse parameters in the dataset allows for a comprehensive analysis of real estate pricing dynamics, enabling us to explore correlations, trends, and patterns that influence house prices.</a:t>
            </a:r>
          </a:p>
        </p:txBody>
      </p:sp>
    </p:spTree>
    <p:extLst>
      <p:ext uri="{BB962C8B-B14F-4D97-AF65-F5344CB8AC3E}">
        <p14:creationId xmlns:p14="http://schemas.microsoft.com/office/powerpoint/2010/main" val="30692988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a:t>Exploratory Data Analysis (EDA)</a:t>
            </a:r>
            <a:endParaRPr lang="en-GB"/>
          </a:p>
        </p:txBody>
      </p:sp>
      <p:sp>
        <p:nvSpPr>
          <p:cNvPr id="3" name="Content Placeholder 2"/>
          <p:cNvSpPr>
            <a:spLocks noGrp="1"/>
          </p:cNvSpPr>
          <p:nvPr>
            <p:ph sz="quarter" idx="1"/>
          </p:nvPr>
        </p:nvSpPr>
        <p:spPr/>
        <p:txBody>
          <a:bodyPr/>
          <a:lstStyle/>
          <a:p>
            <a:r>
              <a:rPr lang="en-GB" dirty="0" smtClean="0"/>
              <a:t>Using Import </a:t>
            </a:r>
            <a:r>
              <a:rPr lang="en-GB" dirty="0"/>
              <a:t>necessary </a:t>
            </a:r>
            <a:r>
              <a:rPr lang="en-GB" dirty="0" smtClean="0"/>
              <a:t>libraries like pandas, </a:t>
            </a:r>
            <a:r>
              <a:rPr lang="en-GB" dirty="0" err="1" smtClean="0"/>
              <a:t>matplotlib.pyplot</a:t>
            </a:r>
            <a:r>
              <a:rPr lang="en-GB" dirty="0" smtClean="0"/>
              <a:t>, </a:t>
            </a:r>
            <a:r>
              <a:rPr lang="en-GB" dirty="0" err="1" smtClean="0"/>
              <a:t>seaborn</a:t>
            </a:r>
            <a:r>
              <a:rPr lang="en-GB" dirty="0" smtClean="0"/>
              <a:t>, </a:t>
            </a:r>
            <a:r>
              <a:rPr lang="en-GB" dirty="0" err="1" smtClean="0"/>
              <a:t>plotly.express</a:t>
            </a:r>
            <a:r>
              <a:rPr lang="en-GB" dirty="0" smtClean="0"/>
              <a:t>, folium for EDA.</a:t>
            </a:r>
            <a:endParaRPr lang="en-GB" dirty="0"/>
          </a:p>
          <a:p>
            <a:r>
              <a:rPr lang="en-GB" dirty="0" smtClean="0"/>
              <a:t>First we need to load data from specific location:</a:t>
            </a:r>
            <a:r>
              <a:rPr lang="en-GB" dirty="0"/>
              <a:t/>
            </a:r>
            <a:br>
              <a:rPr lang="en-GB" dirty="0"/>
            </a:br>
            <a:endParaRPr lang="en-GB" dirty="0"/>
          </a:p>
          <a:p>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356992"/>
            <a:ext cx="7848872" cy="2974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93053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000" dirty="0"/>
              <a:t>Visualize distributions of numerical </a:t>
            </a:r>
            <a:r>
              <a:rPr lang="en-GB" sz="3000" dirty="0" smtClean="0"/>
              <a:t>features</a:t>
            </a:r>
            <a:endParaRPr lang="en-GB" sz="3000" b="1" dirty="0"/>
          </a:p>
        </p:txBody>
      </p:sp>
      <p:sp>
        <p:nvSpPr>
          <p:cNvPr id="3" name="Content Placeholder 2"/>
          <p:cNvSpPr>
            <a:spLocks noGrp="1"/>
          </p:cNvSpPr>
          <p:nvPr>
            <p:ph sz="quarter" idx="1"/>
          </p:nvPr>
        </p:nvSpPr>
        <p:spPr/>
        <p:txBody>
          <a:bodyPr>
            <a:normAutofit/>
          </a:bodyPr>
          <a:lstStyle/>
          <a:p>
            <a:r>
              <a:rPr lang="en-GB" sz="1400" dirty="0"/>
              <a:t>Visualize the distributions of numerical features using histograms or kernel density plots to understand their </a:t>
            </a:r>
            <a:r>
              <a:rPr lang="en-GB" sz="1400" dirty="0" smtClean="0"/>
              <a:t>spread </a:t>
            </a:r>
            <a:r>
              <a:rPr lang="en-GB" sz="1400" dirty="0"/>
              <a:t>and central tendency</a:t>
            </a:r>
            <a:r>
              <a:rPr lang="en-GB" sz="1400" dirty="0" smtClean="0"/>
              <a:t>.</a:t>
            </a:r>
          </a:p>
          <a:p>
            <a:endParaRPr lang="en-GB" sz="1400"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060848"/>
            <a:ext cx="8352928"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9953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Create a box plot using </a:t>
            </a:r>
            <a:r>
              <a:rPr lang="en-GB" dirty="0" err="1" smtClean="0"/>
              <a:t>Matplotlib</a:t>
            </a:r>
            <a:endParaRPr lang="en-GB" dirty="0"/>
          </a:p>
        </p:txBody>
      </p:sp>
      <p:sp>
        <p:nvSpPr>
          <p:cNvPr id="3" name="Content Placeholder 2"/>
          <p:cNvSpPr>
            <a:spLocks noGrp="1"/>
          </p:cNvSpPr>
          <p:nvPr>
            <p:ph sz="quarter" idx="1"/>
          </p:nvPr>
        </p:nvSpPr>
        <p:spPr/>
        <p:txBody>
          <a:bodyPr/>
          <a:lstStyle/>
          <a:p>
            <a:r>
              <a:rPr lang="en-GB" dirty="0"/>
              <a:t>Specify the </a:t>
            </a:r>
            <a:r>
              <a:rPr lang="en-GB" dirty="0" smtClean="0"/>
              <a:t>five </a:t>
            </a:r>
            <a:r>
              <a:rPr lang="en-GB" dirty="0"/>
              <a:t>numerical columns to plot</a:t>
            </a:r>
          </a:p>
          <a:p>
            <a:endParaRPr lang="en-GB"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348880"/>
            <a:ext cx="5391150" cy="356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5084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Cleaning the Data</a:t>
            </a:r>
          </a:p>
        </p:txBody>
      </p:sp>
      <p:sp>
        <p:nvSpPr>
          <p:cNvPr id="3" name="Content Placeholder 2"/>
          <p:cNvSpPr>
            <a:spLocks noGrp="1"/>
          </p:cNvSpPr>
          <p:nvPr>
            <p:ph sz="quarter" idx="1"/>
          </p:nvPr>
        </p:nvSpPr>
        <p:spPr/>
        <p:txBody>
          <a:bodyPr>
            <a:normAutofit/>
          </a:bodyPr>
          <a:lstStyle/>
          <a:p>
            <a:r>
              <a:rPr lang="en-GB" sz="2000" dirty="0"/>
              <a:t>Handling missing values by filling null </a:t>
            </a:r>
            <a:r>
              <a:rPr lang="en-GB" sz="2000" dirty="0" smtClean="0"/>
              <a:t>values.</a:t>
            </a:r>
          </a:p>
          <a:p>
            <a:pPr marL="514350" indent="-514350">
              <a:buFont typeface="+mj-lt"/>
              <a:buAutoNum type="arabicPeriod"/>
            </a:pPr>
            <a:r>
              <a:rPr lang="en-GB" sz="2000" dirty="0"/>
              <a:t>Filling missing values in numerical columns with the mean</a:t>
            </a:r>
          </a:p>
          <a:p>
            <a:pPr marL="514350" indent="-514350">
              <a:buFont typeface="+mj-lt"/>
              <a:buAutoNum type="arabicPeriod"/>
            </a:pPr>
            <a:r>
              <a:rPr lang="en-GB" sz="2000" dirty="0"/>
              <a:t>Filling missing values in object columns with the </a:t>
            </a:r>
            <a:r>
              <a:rPr lang="en-GB" sz="2000" dirty="0" smtClean="0"/>
              <a:t>mode.</a:t>
            </a:r>
          </a:p>
          <a:p>
            <a:r>
              <a:rPr lang="en-GB" sz="2000" dirty="0"/>
              <a:t>Univariate </a:t>
            </a:r>
            <a:r>
              <a:rPr lang="en-GB" sz="2000" dirty="0" smtClean="0"/>
              <a:t>Analysis:- Histogram </a:t>
            </a:r>
            <a:r>
              <a:rPr lang="en-GB" sz="2000" dirty="0"/>
              <a:t>for house prices</a:t>
            </a:r>
          </a:p>
          <a:p>
            <a:endParaRPr lang="en-GB" sz="2000" dirty="0"/>
          </a:p>
          <a:p>
            <a:endParaRPr lang="en-GB" sz="2000" dirty="0"/>
          </a:p>
          <a:p>
            <a:endParaRPr lang="en-GB"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212976"/>
            <a:ext cx="5616624" cy="3215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00463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338</TotalTime>
  <Words>977</Words>
  <Application>Microsoft Office PowerPoint</Application>
  <PresentationFormat>On-screen Show (4:3)</PresentationFormat>
  <Paragraphs>72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Civic</vt:lpstr>
      <vt:lpstr>Exploring Real Estate Valuation Dynamics: An In-Depth Analysis of House Pricing Trends</vt:lpstr>
      <vt:lpstr>Introduction </vt:lpstr>
      <vt:lpstr>Problem Statement</vt:lpstr>
      <vt:lpstr>Situation Overview</vt:lpstr>
      <vt:lpstr>Dataset Information</vt:lpstr>
      <vt:lpstr>Exploratory Data Analysis (EDA)</vt:lpstr>
      <vt:lpstr>Visualize distributions of numerical features</vt:lpstr>
      <vt:lpstr>Create a box plot using Matplotlib</vt:lpstr>
      <vt:lpstr>Cleaning the Data</vt:lpstr>
      <vt:lpstr>Multivariate Analysis</vt:lpstr>
      <vt:lpstr>Feature Engineering and Geospatial Analysis</vt:lpstr>
      <vt:lpstr>Feature Engineering and Size Impact</vt:lpstr>
      <vt:lpstr>Market Trends, Historical Pricing, Customer Preferences and Amenities</vt:lpstr>
      <vt:lpstr>Plot heatmap of correlation matrix</vt:lpstr>
      <vt:lpstr>Create a bar plot using Seaborn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Smeer Arya</dc:creator>
  <cp:lastModifiedBy>Smeer Arya</cp:lastModifiedBy>
  <cp:revision>21</cp:revision>
  <dcterms:created xsi:type="dcterms:W3CDTF">2024-02-12T11:49:01Z</dcterms:created>
  <dcterms:modified xsi:type="dcterms:W3CDTF">2024-02-27T14:24:34Z</dcterms:modified>
</cp:coreProperties>
</file>