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27/06/2024</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74D9DD4-1862-42E7-A02B-A31F1700D33C}"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36442-F1D8-4061-A02A-1ED453911CF9}" type="datetimeFigureOut">
              <a:rPr lang="en-GB" smtClean="0"/>
              <a:t>27/06/2024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FD36442-F1D8-4061-A02A-1ED453911CF9}" type="datetimeFigureOut">
              <a:rPr lang="en-GB" smtClean="0"/>
              <a:t>27/06/2024</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D9DD4-1862-42E7-A02B-A31F1700D33C}"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27/06/2024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36442-F1D8-4061-A02A-1ED453911CF9}" type="datetimeFigureOut">
              <a:rPr lang="en-GB" smtClean="0"/>
              <a:t>27/06/2024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36442-F1D8-4061-A02A-1ED453911CF9}" type="datetimeFigureOut">
              <a:rPr lang="en-GB" smtClean="0"/>
              <a:t>27/06/2024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FD36442-F1D8-4061-A02A-1ED453911CF9}" type="datetimeFigureOut">
              <a:rPr lang="en-GB" smtClean="0"/>
              <a:t>27/06/2024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4D9DD4-1862-42E7-A02B-A31F1700D33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27/06/2024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FD36442-F1D8-4061-A02A-1ED453911CF9}" type="datetimeFigureOut">
              <a:rPr lang="en-GB" smtClean="0"/>
              <a:t>27/06/2024</a:t>
            </a:fld>
            <a:endParaRPr lang="en-GB"/>
          </a:p>
        </p:txBody>
      </p:sp>
      <p:sp>
        <p:nvSpPr>
          <p:cNvPr id="7" name="Slide Number Placeholder 6"/>
          <p:cNvSpPr>
            <a:spLocks noGrp="1"/>
          </p:cNvSpPr>
          <p:nvPr>
            <p:ph type="sldNum" sz="quarter" idx="12"/>
          </p:nvPr>
        </p:nvSpPr>
        <p:spPr/>
        <p:txBody>
          <a:bodyPr/>
          <a:lstStyle/>
          <a:p>
            <a:fld id="{674D9DD4-1862-42E7-A02B-A31F1700D33C}"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FD36442-F1D8-4061-A02A-1ED453911CF9}" type="datetimeFigureOut">
              <a:rPr lang="en-GB" smtClean="0"/>
              <a:t>27/06/2024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74D9DD4-1862-42E7-A02B-A31F1700D33C}"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GB" dirty="0"/>
              <a:t>Insights on Customers, Engagement, Experience and </a:t>
            </a:r>
            <a:r>
              <a:rPr lang="en-GB" dirty="0" smtClean="0"/>
              <a:t>Satisfaction</a:t>
            </a:r>
            <a:endParaRPr lang="en-GB" dirty="0"/>
          </a:p>
        </p:txBody>
      </p:sp>
      <p:sp>
        <p:nvSpPr>
          <p:cNvPr id="2" name="Title 1"/>
          <p:cNvSpPr>
            <a:spLocks noGrp="1"/>
          </p:cNvSpPr>
          <p:nvPr>
            <p:ph type="ctrTitle"/>
          </p:nvPr>
        </p:nvSpPr>
        <p:spPr/>
        <p:txBody>
          <a:bodyPr/>
          <a:lstStyle/>
          <a:p>
            <a:r>
              <a:rPr lang="en-GB" sz="2800" dirty="0"/>
              <a:t>User Analytics in the Telecommunication Industry</a:t>
            </a:r>
          </a:p>
        </p:txBody>
      </p:sp>
    </p:spTree>
    <p:extLst>
      <p:ext uri="{BB962C8B-B14F-4D97-AF65-F5344CB8AC3E}">
        <p14:creationId xmlns:p14="http://schemas.microsoft.com/office/powerpoint/2010/main" val="1515650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a:t>
            </a:r>
            <a:r>
              <a:rPr lang="en-GB" dirty="0" smtClean="0"/>
              <a:t>3</a:t>
            </a:r>
            <a:endParaRPr lang="en-GB" dirty="0"/>
          </a:p>
        </p:txBody>
      </p:sp>
      <p:sp>
        <p:nvSpPr>
          <p:cNvPr id="3" name="Content Placeholder 2"/>
          <p:cNvSpPr>
            <a:spLocks noGrp="1"/>
          </p:cNvSpPr>
          <p:nvPr>
            <p:ph idx="1"/>
          </p:nvPr>
        </p:nvSpPr>
        <p:spPr/>
        <p:txBody>
          <a:bodyPr>
            <a:normAutofit/>
          </a:bodyPr>
          <a:lstStyle/>
          <a:p>
            <a:pPr marL="114300" indent="0">
              <a:buNone/>
            </a:pPr>
            <a:r>
              <a:rPr lang="en-GB" sz="3200" b="1" dirty="0" smtClean="0"/>
              <a:t>Experience Analytics:</a:t>
            </a:r>
          </a:p>
          <a:p>
            <a:pPr marL="114300" indent="0">
              <a:buNone/>
            </a:pPr>
            <a:r>
              <a:rPr lang="en-GB" sz="3200" dirty="0"/>
              <a:t>Focused on network parameters like TCP retransmission, Round Trip Time (RTT), Throughput, and the customers’ device characteristics like the handset type to conduct a deep user experience analysis</a:t>
            </a:r>
            <a:endParaRPr lang="en-GB" sz="3200" b="1" dirty="0" smtClean="0"/>
          </a:p>
        </p:txBody>
      </p:sp>
    </p:spTree>
    <p:extLst>
      <p:ext uri="{BB962C8B-B14F-4D97-AF65-F5344CB8AC3E}">
        <p14:creationId xmlns:p14="http://schemas.microsoft.com/office/powerpoint/2010/main" val="36473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Experience and Satisfaction Analysis Summary of Key Findings</a:t>
            </a:r>
          </a:p>
        </p:txBody>
      </p:sp>
      <p:sp>
        <p:nvSpPr>
          <p:cNvPr id="3" name="Content Placeholder 2"/>
          <p:cNvSpPr>
            <a:spLocks noGrp="1"/>
          </p:cNvSpPr>
          <p:nvPr>
            <p:ph idx="1"/>
          </p:nvPr>
        </p:nvSpPr>
        <p:spPr/>
        <p:txBody>
          <a:bodyPr>
            <a:normAutofit fontScale="77500" lnSpcReduction="20000"/>
          </a:bodyPr>
          <a:lstStyle/>
          <a:p>
            <a:r>
              <a:rPr lang="en-GB" dirty="0" smtClean="0"/>
              <a:t>High </a:t>
            </a:r>
            <a:r>
              <a:rPr lang="en-GB" dirty="0"/>
              <a:t>satisfaction levels across various segments</a:t>
            </a:r>
            <a:r>
              <a:rPr lang="en-GB" dirty="0" smtClean="0"/>
              <a:t>.</a:t>
            </a:r>
          </a:p>
          <a:p>
            <a:r>
              <a:rPr lang="en-GB" dirty="0" smtClean="0"/>
              <a:t>Product </a:t>
            </a:r>
            <a:r>
              <a:rPr lang="en-GB" dirty="0"/>
              <a:t>quality, customer service responsiveness as primary drivers</a:t>
            </a:r>
            <a:r>
              <a:rPr lang="en-GB" dirty="0" smtClean="0"/>
              <a:t>.</a:t>
            </a:r>
          </a:p>
          <a:p>
            <a:r>
              <a:rPr lang="en-GB" dirty="0" smtClean="0"/>
              <a:t>Identified </a:t>
            </a:r>
            <a:r>
              <a:rPr lang="en-GB" dirty="0"/>
              <a:t>areas for improvement in customer service and user interface. </a:t>
            </a:r>
            <a:endParaRPr lang="en-GB" dirty="0" smtClean="0"/>
          </a:p>
          <a:p>
            <a:r>
              <a:rPr lang="en-GB" dirty="0" smtClean="0"/>
              <a:t>Distribution </a:t>
            </a:r>
            <a:r>
              <a:rPr lang="en-GB" dirty="0"/>
              <a:t>of customer satisfaction scores. </a:t>
            </a:r>
            <a:endParaRPr lang="en-GB" dirty="0" smtClean="0"/>
          </a:p>
          <a:p>
            <a:r>
              <a:rPr lang="en-GB" dirty="0" smtClean="0"/>
              <a:t>Correlation </a:t>
            </a:r>
            <a:r>
              <a:rPr lang="en-GB" dirty="0"/>
              <a:t>between satisfaction levels and repeat purchase </a:t>
            </a:r>
            <a:r>
              <a:rPr lang="en-GB" dirty="0" smtClean="0"/>
              <a:t>behaviour. </a:t>
            </a:r>
          </a:p>
          <a:p>
            <a:r>
              <a:rPr lang="en-GB" dirty="0" smtClean="0"/>
              <a:t>Factors </a:t>
            </a:r>
            <a:r>
              <a:rPr lang="en-GB" dirty="0"/>
              <a:t>driving customer satisfaction. </a:t>
            </a:r>
            <a:endParaRPr lang="en-GB" dirty="0" smtClean="0"/>
          </a:p>
          <a:p>
            <a:r>
              <a:rPr lang="en-GB" dirty="0" smtClean="0"/>
              <a:t>Feedback </a:t>
            </a:r>
            <a:r>
              <a:rPr lang="en-GB" dirty="0"/>
              <a:t>analysis highlighting strengths and areas for improvement. </a:t>
            </a:r>
            <a:endParaRPr lang="en-GB" dirty="0" smtClean="0"/>
          </a:p>
          <a:p>
            <a:r>
              <a:rPr lang="en-GB" dirty="0" smtClean="0"/>
              <a:t>Task </a:t>
            </a:r>
            <a:r>
              <a:rPr lang="en-GB" dirty="0"/>
              <a:t>3's insights reveal a strong link between customer satisfaction and company growth potential. High satisfaction levels contribute to loyalty and retention, suggesting that efforts to maintain and improve satisfaction are likely to have a positive impact on the company's future growth</a:t>
            </a:r>
          </a:p>
        </p:txBody>
      </p:sp>
    </p:spTree>
    <p:extLst>
      <p:ext uri="{BB962C8B-B14F-4D97-AF65-F5344CB8AC3E}">
        <p14:creationId xmlns:p14="http://schemas.microsoft.com/office/powerpoint/2010/main" val="17184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a:t>
            </a:r>
            <a:r>
              <a:rPr lang="en-GB" dirty="0" smtClean="0"/>
              <a:t>4</a:t>
            </a:r>
            <a:endParaRPr lang="en-GB" dirty="0"/>
          </a:p>
        </p:txBody>
      </p:sp>
      <p:sp>
        <p:nvSpPr>
          <p:cNvPr id="3" name="Content Placeholder 2"/>
          <p:cNvSpPr>
            <a:spLocks noGrp="1"/>
          </p:cNvSpPr>
          <p:nvPr>
            <p:ph idx="1"/>
          </p:nvPr>
        </p:nvSpPr>
        <p:spPr/>
        <p:txBody>
          <a:bodyPr>
            <a:normAutofit fontScale="92500" lnSpcReduction="10000"/>
          </a:bodyPr>
          <a:lstStyle/>
          <a:p>
            <a:pPr marL="114300" indent="0">
              <a:buNone/>
            </a:pPr>
            <a:r>
              <a:rPr lang="en-GB" sz="2800" dirty="0"/>
              <a:t>Satisfaction </a:t>
            </a:r>
            <a:r>
              <a:rPr lang="en-GB" sz="2800" dirty="0" smtClean="0"/>
              <a:t>Analysis:</a:t>
            </a:r>
          </a:p>
          <a:p>
            <a:pPr marL="114300" indent="0">
              <a:buNone/>
            </a:pPr>
            <a:r>
              <a:rPr lang="en-GB" sz="2600" dirty="0"/>
              <a:t> Assumed that the satisfaction of a user is dependent on user engagement and experience, Hence I have analysed customer satisfaction in depth in this section by finding the engagement score and the experience score. Built a regression model to predict the satisfaction score of a customer. Run a </a:t>
            </a:r>
            <a:r>
              <a:rPr lang="en-GB" sz="2600" dirty="0" smtClean="0"/>
              <a:t>k means </a:t>
            </a:r>
            <a:r>
              <a:rPr lang="en-GB" sz="2600" dirty="0"/>
              <a:t>(k=2) on the engagement &amp; the experience score and aggregated the average satisfaction &amp; experience score per cluster. </a:t>
            </a:r>
            <a:endParaRPr lang="en-GB" sz="2600" dirty="0" smtClean="0"/>
          </a:p>
          <a:p>
            <a:pPr marL="114300" indent="0">
              <a:buNone/>
            </a:pPr>
            <a:r>
              <a:rPr lang="en-GB" sz="2600" dirty="0" smtClean="0"/>
              <a:t> </a:t>
            </a:r>
            <a:r>
              <a:rPr lang="en-GB" sz="2600" dirty="0"/>
              <a:t>Created a dynamic dashboard using Streamlit with 4 important charts. </a:t>
            </a:r>
          </a:p>
        </p:txBody>
      </p:sp>
    </p:spTree>
    <p:extLst>
      <p:ext uri="{BB962C8B-B14F-4D97-AF65-F5344CB8AC3E}">
        <p14:creationId xmlns:p14="http://schemas.microsoft.com/office/powerpoint/2010/main" val="227794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Insights from Task 4 </a:t>
            </a:r>
          </a:p>
        </p:txBody>
      </p:sp>
      <p:sp>
        <p:nvSpPr>
          <p:cNvPr id="3" name="Content Placeholder 2"/>
          <p:cNvSpPr>
            <a:spLocks noGrp="1"/>
          </p:cNvSpPr>
          <p:nvPr>
            <p:ph idx="1"/>
          </p:nvPr>
        </p:nvSpPr>
        <p:spPr/>
        <p:txBody>
          <a:bodyPr>
            <a:normAutofit fontScale="92500" lnSpcReduction="20000"/>
          </a:bodyPr>
          <a:lstStyle/>
          <a:p>
            <a:r>
              <a:rPr lang="en-GB" dirty="0" smtClean="0"/>
              <a:t>The </a:t>
            </a:r>
            <a:r>
              <a:rPr lang="en-GB" dirty="0"/>
              <a:t>regression model has been successfully trained and evaluated, yielding the following performance metrics on the test set: </a:t>
            </a:r>
            <a:endParaRPr lang="en-GB" dirty="0" smtClean="0"/>
          </a:p>
          <a:p>
            <a:r>
              <a:rPr lang="en-GB" dirty="0" smtClean="0"/>
              <a:t>Mean </a:t>
            </a:r>
            <a:r>
              <a:rPr lang="en-GB" dirty="0"/>
              <a:t>Squared Error (MSE): </a:t>
            </a:r>
            <a:r>
              <a:rPr lang="en-GB" dirty="0" smtClean="0"/>
              <a:t>3297313502402214.0 </a:t>
            </a:r>
          </a:p>
          <a:p>
            <a:r>
              <a:rPr lang="en-GB" dirty="0" smtClean="0"/>
              <a:t>Mean </a:t>
            </a:r>
            <a:r>
              <a:rPr lang="en-GB" dirty="0"/>
              <a:t>Absolute Error (MAE): </a:t>
            </a:r>
            <a:r>
              <a:rPr lang="en-GB" dirty="0" smtClean="0"/>
              <a:t>40041462.774709255 </a:t>
            </a:r>
          </a:p>
          <a:p>
            <a:r>
              <a:rPr lang="en-GB" dirty="0" smtClean="0"/>
              <a:t>R-squared </a:t>
            </a:r>
            <a:r>
              <a:rPr lang="en-GB" dirty="0"/>
              <a:t>(R²): </a:t>
            </a:r>
            <a:r>
              <a:rPr lang="en-GB" dirty="0" smtClean="0"/>
              <a:t>0.993089 </a:t>
            </a:r>
          </a:p>
          <a:p>
            <a:r>
              <a:rPr lang="en-GB" dirty="0" smtClean="0"/>
              <a:t>These </a:t>
            </a:r>
            <a:r>
              <a:rPr lang="en-GB" dirty="0"/>
              <a:t>results indicate that the </a:t>
            </a:r>
            <a:r>
              <a:rPr lang="en-GB" dirty="0" err="1"/>
              <a:t>RandomForestRegressor</a:t>
            </a:r>
            <a:r>
              <a:rPr lang="en-GB" dirty="0"/>
              <a:t> model performs very well in predicting the satisfaction score of a customer, with an R² score very close to 1, suggesting that the model explains a high proportion of the variance in the satisfaction scores. </a:t>
            </a:r>
            <a:endParaRPr lang="en-GB" dirty="0" smtClean="0"/>
          </a:p>
          <a:p>
            <a:r>
              <a:rPr lang="en-GB" dirty="0" smtClean="0"/>
              <a:t>Detailed </a:t>
            </a:r>
            <a:r>
              <a:rPr lang="en-GB" dirty="0"/>
              <a:t>analysis of customer feedback themes</a:t>
            </a:r>
            <a:r>
              <a:rPr lang="en-GB" dirty="0" smtClean="0"/>
              <a:t>.</a:t>
            </a:r>
          </a:p>
          <a:p>
            <a:r>
              <a:rPr lang="en-GB" dirty="0" smtClean="0"/>
              <a:t>Trends </a:t>
            </a:r>
            <a:r>
              <a:rPr lang="en-GB" dirty="0"/>
              <a:t>in satisfaction and their impact on business metrics</a:t>
            </a:r>
          </a:p>
        </p:txBody>
      </p:sp>
    </p:spTree>
    <p:extLst>
      <p:ext uri="{BB962C8B-B14F-4D97-AF65-F5344CB8AC3E}">
        <p14:creationId xmlns:p14="http://schemas.microsoft.com/office/powerpoint/2010/main" val="272926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Dynamic Dashboard using Streamlit</a:t>
            </a:r>
          </a:p>
        </p:txBody>
      </p:sp>
      <p:sp>
        <p:nvSpPr>
          <p:cNvPr id="3" name="Content Placeholder 2"/>
          <p:cNvSpPr>
            <a:spLocks noGrp="1"/>
          </p:cNvSpPr>
          <p:nvPr>
            <p:ph idx="1"/>
          </p:nvPr>
        </p:nvSpPr>
        <p:spPr/>
        <p:txBody>
          <a:bodyPr/>
          <a:lstStyle/>
          <a:p>
            <a:r>
              <a:rPr lang="en-GB" dirty="0" smtClean="0"/>
              <a:t>Not working due to error in python </a:t>
            </a:r>
          </a:p>
          <a:p>
            <a:r>
              <a:rPr lang="en-GB" dirty="0" smtClean="0"/>
              <a:t>Tried all </a:t>
            </a:r>
            <a:r>
              <a:rPr lang="en-GB" dirty="0" smtClean="0"/>
              <a:t>pip install but not solve </a:t>
            </a:r>
            <a:r>
              <a:rPr lang="en-GB" smtClean="0"/>
              <a:t>any error</a:t>
            </a:r>
          </a:p>
          <a:p>
            <a:endParaRPr lang="en-GB"/>
          </a:p>
        </p:txBody>
      </p:sp>
    </p:spTree>
    <p:extLst>
      <p:ext uri="{BB962C8B-B14F-4D97-AF65-F5344CB8AC3E}">
        <p14:creationId xmlns:p14="http://schemas.microsoft.com/office/powerpoint/2010/main" val="309860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Dashboard Interpretations </a:t>
            </a:r>
          </a:p>
        </p:txBody>
      </p:sp>
      <p:sp>
        <p:nvSpPr>
          <p:cNvPr id="3" name="Content Placeholder 2"/>
          <p:cNvSpPr>
            <a:spLocks noGrp="1"/>
          </p:cNvSpPr>
          <p:nvPr>
            <p:ph idx="1"/>
          </p:nvPr>
        </p:nvSpPr>
        <p:spPr/>
        <p:txBody>
          <a:bodyPr>
            <a:normAutofit fontScale="92500" lnSpcReduction="20000"/>
          </a:bodyPr>
          <a:lstStyle/>
          <a:p>
            <a:r>
              <a:rPr lang="en-GB" dirty="0" smtClean="0"/>
              <a:t>Data </a:t>
            </a:r>
            <a:r>
              <a:rPr lang="en-GB" dirty="0"/>
              <a:t>Usage Over Time: Shows trends in data consumption over the selected date range. Peaks may indicate periods of high activity or usage patterns. </a:t>
            </a:r>
            <a:endParaRPr lang="en-GB" dirty="0" smtClean="0"/>
          </a:p>
          <a:p>
            <a:r>
              <a:rPr lang="en-GB" dirty="0" smtClean="0"/>
              <a:t>Application </a:t>
            </a:r>
            <a:r>
              <a:rPr lang="en-GB" dirty="0"/>
              <a:t>Data Consumption: Illustrates the proportion of data consumed by different applications. This can help identify which applications are most </a:t>
            </a:r>
            <a:r>
              <a:rPr lang="en-GB" dirty="0" smtClean="0"/>
              <a:t>data intensive</a:t>
            </a:r>
            <a:r>
              <a:rPr lang="en-GB" dirty="0"/>
              <a:t>. </a:t>
            </a:r>
            <a:endParaRPr lang="en-GB" dirty="0" smtClean="0"/>
          </a:p>
          <a:p>
            <a:r>
              <a:rPr lang="en-GB" dirty="0" smtClean="0"/>
              <a:t>Top </a:t>
            </a:r>
            <a:r>
              <a:rPr lang="en-GB" dirty="0"/>
              <a:t>10 Users by Data Consumption: Highlights the users who consume the most data. This could be useful for identifying heavy users or potential outliers. </a:t>
            </a:r>
            <a:endParaRPr lang="en-GB" dirty="0" smtClean="0"/>
          </a:p>
          <a:p>
            <a:r>
              <a:rPr lang="en-GB" dirty="0" smtClean="0"/>
              <a:t>Correlation Heat map </a:t>
            </a:r>
            <a:r>
              <a:rPr lang="en-GB" dirty="0"/>
              <a:t>of Numeric Features: Provides insights into the relationships between various numeric features. For example, a high correlation between 'Total DL (Bytes)' and 'Gaming DL (Bytes)' would indicate that gaming contributes significantly to total download volume. </a:t>
            </a:r>
          </a:p>
        </p:txBody>
      </p:sp>
    </p:spTree>
    <p:extLst>
      <p:ext uri="{BB962C8B-B14F-4D97-AF65-F5344CB8AC3E}">
        <p14:creationId xmlns:p14="http://schemas.microsoft.com/office/powerpoint/2010/main" val="57244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Overall Recommendations </a:t>
            </a:r>
          </a:p>
        </p:txBody>
      </p:sp>
      <p:sp>
        <p:nvSpPr>
          <p:cNvPr id="3" name="Content Placeholder 2"/>
          <p:cNvSpPr>
            <a:spLocks noGrp="1"/>
          </p:cNvSpPr>
          <p:nvPr>
            <p:ph idx="1"/>
          </p:nvPr>
        </p:nvSpPr>
        <p:spPr/>
        <p:txBody>
          <a:bodyPr>
            <a:normAutofit fontScale="92500" lnSpcReduction="20000"/>
          </a:bodyPr>
          <a:lstStyle/>
          <a:p>
            <a:r>
              <a:rPr lang="en-GB" dirty="0"/>
              <a:t>Based on the comprehensive analysis from all tasks, the recommendations for the company are as follows: </a:t>
            </a:r>
            <a:endParaRPr lang="en-GB" dirty="0" smtClean="0"/>
          </a:p>
          <a:p>
            <a:pPr marL="114300" indent="0">
              <a:buNone/>
            </a:pPr>
            <a:r>
              <a:rPr lang="en-GB" dirty="0" smtClean="0"/>
              <a:t> </a:t>
            </a:r>
            <a:r>
              <a:rPr lang="en-GB" dirty="0"/>
              <a:t>Invest in Customer Experience: Enhancements in customer service, user interface, and overall customer support can significantly improve satisfaction and engagement. </a:t>
            </a:r>
            <a:endParaRPr lang="en-GB" dirty="0" smtClean="0"/>
          </a:p>
          <a:p>
            <a:pPr marL="114300" indent="0">
              <a:buNone/>
            </a:pPr>
            <a:r>
              <a:rPr lang="en-GB" dirty="0" smtClean="0"/>
              <a:t> </a:t>
            </a:r>
            <a:r>
              <a:rPr lang="en-GB" dirty="0"/>
              <a:t>Leverage Data for Targeted Strategies: Use insights from customer demographics, engagement patterns, and satisfaction levels to tailor marketing, product development, and customer service strategies. </a:t>
            </a:r>
            <a:endParaRPr lang="en-GB" dirty="0" smtClean="0"/>
          </a:p>
          <a:p>
            <a:pPr marL="114300" indent="0">
              <a:buNone/>
            </a:pPr>
            <a:r>
              <a:rPr lang="en-GB" dirty="0" smtClean="0"/>
              <a:t> </a:t>
            </a:r>
            <a:r>
              <a:rPr lang="en-GB" dirty="0"/>
              <a:t>Focus on High-Growth Potential Areas: Given the positive trends in engagement and satisfaction, there is a strong growth potential. Prioritize areas with the highest user engagement and satisfaction for investment and expansion. </a:t>
            </a:r>
          </a:p>
        </p:txBody>
      </p:sp>
    </p:spTree>
    <p:extLst>
      <p:ext uri="{BB962C8B-B14F-4D97-AF65-F5344CB8AC3E}">
        <p14:creationId xmlns:p14="http://schemas.microsoft.com/office/powerpoint/2010/main" val="412975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Limitations of Overall Analysis</a:t>
            </a:r>
          </a:p>
        </p:txBody>
      </p:sp>
      <p:sp>
        <p:nvSpPr>
          <p:cNvPr id="3" name="Content Placeholder 2"/>
          <p:cNvSpPr>
            <a:spLocks noGrp="1"/>
          </p:cNvSpPr>
          <p:nvPr>
            <p:ph idx="1"/>
          </p:nvPr>
        </p:nvSpPr>
        <p:spPr/>
        <p:txBody>
          <a:bodyPr>
            <a:normAutofit/>
          </a:bodyPr>
          <a:lstStyle/>
          <a:p>
            <a:r>
              <a:rPr lang="en-GB" sz="2800" dirty="0"/>
              <a:t>External market factors and competitive actions are not fully accounted for, which can influence customer </a:t>
            </a:r>
            <a:r>
              <a:rPr lang="en-GB" sz="2800" dirty="0" err="1"/>
              <a:t>behavior</a:t>
            </a:r>
            <a:r>
              <a:rPr lang="en-GB" sz="2800" dirty="0"/>
              <a:t> and satisfaction. </a:t>
            </a:r>
          </a:p>
        </p:txBody>
      </p:sp>
    </p:spTree>
    <p:extLst>
      <p:ext uri="{BB962C8B-B14F-4D97-AF65-F5344CB8AC3E}">
        <p14:creationId xmlns:p14="http://schemas.microsoft.com/office/powerpoint/2010/main" val="364256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p>
        </p:txBody>
      </p:sp>
      <p:sp>
        <p:nvSpPr>
          <p:cNvPr id="3" name="Content Placeholder 2"/>
          <p:cNvSpPr>
            <a:spLocks noGrp="1"/>
          </p:cNvSpPr>
          <p:nvPr>
            <p:ph idx="1"/>
          </p:nvPr>
        </p:nvSpPr>
        <p:spPr/>
        <p:txBody>
          <a:bodyPr>
            <a:normAutofit fontScale="92500" lnSpcReduction="20000"/>
          </a:bodyPr>
          <a:lstStyle/>
          <a:p>
            <a:r>
              <a:rPr lang="en-GB" dirty="0"/>
              <a:t>Positive trends in engagement and satisfaction indicate strong growth potential. Consider strategic improvements for future success</a:t>
            </a:r>
            <a:r>
              <a:rPr lang="en-GB" dirty="0" smtClean="0"/>
              <a:t>.</a:t>
            </a:r>
          </a:p>
          <a:p>
            <a:r>
              <a:rPr lang="en-GB" dirty="0" smtClean="0"/>
              <a:t>Hence</a:t>
            </a:r>
            <a:r>
              <a:rPr lang="en-GB" dirty="0"/>
              <a:t>, Given the positive trends in customer engagement, satisfaction, and the identified areas for growth, the company presents a compelling investment opportunity. </a:t>
            </a:r>
            <a:endParaRPr lang="en-GB" dirty="0" smtClean="0"/>
          </a:p>
          <a:p>
            <a:r>
              <a:rPr lang="en-GB" dirty="0"/>
              <a:t>The analysis underscores the company's strengths in customer engagement and satisfaction, highlighting significant growth potential. With targeted improvements and strategic investments, the company is well-positioned for future </a:t>
            </a:r>
            <a:r>
              <a:rPr lang="en-GB"/>
              <a:t>success</a:t>
            </a:r>
            <a:r>
              <a:rPr lang="en-GB" smtClean="0"/>
              <a:t>.</a:t>
            </a:r>
          </a:p>
          <a:p>
            <a:r>
              <a:rPr lang="en-GB" smtClean="0"/>
              <a:t>The </a:t>
            </a:r>
            <a:r>
              <a:rPr lang="en-GB" dirty="0"/>
              <a:t>overall insights suggest a positive outlook for the company's growth potential </a:t>
            </a:r>
          </a:p>
        </p:txBody>
      </p:sp>
    </p:spTree>
    <p:extLst>
      <p:ext uri="{BB962C8B-B14F-4D97-AF65-F5344CB8AC3E}">
        <p14:creationId xmlns:p14="http://schemas.microsoft.com/office/powerpoint/2010/main" val="102612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p>
        </p:txBody>
      </p:sp>
      <p:sp>
        <p:nvSpPr>
          <p:cNvPr id="3" name="Content Placeholder 2"/>
          <p:cNvSpPr>
            <a:spLocks noGrp="1"/>
          </p:cNvSpPr>
          <p:nvPr>
            <p:ph idx="1"/>
          </p:nvPr>
        </p:nvSpPr>
        <p:spPr/>
        <p:txBody>
          <a:bodyPr/>
          <a:lstStyle/>
          <a:p>
            <a:pPr marL="114300" indent="0">
              <a:buNone/>
            </a:pPr>
            <a:r>
              <a:rPr lang="en-GB" dirty="0"/>
              <a:t>This presentation provides a comprehensive analysis of users in the Telecommunication Industry covering customer overview, user engagement, experience, and satisfaction analysis to inform strategic decisions for growth and improvement and made a recommendation on whether the Telco is worth buying or selling. </a:t>
            </a:r>
            <a:endParaRPr lang="en-GB" dirty="0" smtClean="0"/>
          </a:p>
          <a:p>
            <a:pPr marL="114300" indent="0">
              <a:buNone/>
            </a:pPr>
            <a:r>
              <a:rPr lang="en-GB" dirty="0" smtClean="0"/>
              <a:t>This </a:t>
            </a:r>
            <a:r>
              <a:rPr lang="en-GB" dirty="0"/>
              <a:t>is done by analysing a telecommunication dataset that contains useful information about the customers &amp; their activities on the network. </a:t>
            </a:r>
          </a:p>
        </p:txBody>
      </p:sp>
    </p:spTree>
    <p:extLst>
      <p:ext uri="{BB962C8B-B14F-4D97-AF65-F5344CB8AC3E}">
        <p14:creationId xmlns:p14="http://schemas.microsoft.com/office/powerpoint/2010/main" val="219774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smtClean="0"/>
              <a:t> </a:t>
            </a:r>
            <a:r>
              <a:rPr lang="en-GB" dirty="0"/>
              <a:t>Objectives of the Analysis are to Understand customer demographics and behaviour. </a:t>
            </a:r>
            <a:endParaRPr lang="en-GB" dirty="0" smtClean="0"/>
          </a:p>
          <a:p>
            <a:r>
              <a:rPr lang="en-GB" dirty="0" smtClean="0"/>
              <a:t> </a:t>
            </a:r>
            <a:r>
              <a:rPr lang="en-GB" dirty="0"/>
              <a:t>Analyse user engagement patterns. </a:t>
            </a:r>
            <a:endParaRPr lang="en-GB" dirty="0" smtClean="0"/>
          </a:p>
          <a:p>
            <a:r>
              <a:rPr lang="en-GB" dirty="0" smtClean="0"/>
              <a:t> </a:t>
            </a:r>
            <a:r>
              <a:rPr lang="en-GB" dirty="0"/>
              <a:t>Assess customer experience and satisfaction. </a:t>
            </a:r>
            <a:endParaRPr lang="en-GB" dirty="0" smtClean="0"/>
          </a:p>
          <a:p>
            <a:r>
              <a:rPr lang="en-GB" dirty="0" smtClean="0"/>
              <a:t> </a:t>
            </a:r>
            <a:r>
              <a:rPr lang="en-GB" dirty="0"/>
              <a:t>Recommend strategies for growth and improvement.</a:t>
            </a:r>
          </a:p>
        </p:txBody>
      </p:sp>
    </p:spTree>
    <p:extLst>
      <p:ext uri="{BB962C8B-B14F-4D97-AF65-F5344CB8AC3E}">
        <p14:creationId xmlns:p14="http://schemas.microsoft.com/office/powerpoint/2010/main" val="88290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Task </a:t>
            </a:r>
            <a:r>
              <a:rPr lang="en-GB" dirty="0" smtClean="0"/>
              <a:t>1</a:t>
            </a:r>
            <a:endParaRPr lang="en-GB" dirty="0"/>
          </a:p>
        </p:txBody>
      </p:sp>
      <p:sp>
        <p:nvSpPr>
          <p:cNvPr id="3" name="Content Placeholder 2"/>
          <p:cNvSpPr>
            <a:spLocks noGrp="1"/>
          </p:cNvSpPr>
          <p:nvPr>
            <p:ph idx="1"/>
          </p:nvPr>
        </p:nvSpPr>
        <p:spPr/>
        <p:txBody>
          <a:bodyPr>
            <a:normAutofit fontScale="62500" lnSpcReduction="20000"/>
          </a:bodyPr>
          <a:lstStyle/>
          <a:p>
            <a:pPr marL="114300" indent="0">
              <a:buNone/>
            </a:pPr>
            <a:r>
              <a:rPr lang="en-GB" b="1" dirty="0" smtClean="0"/>
              <a:t>1. Customers </a:t>
            </a:r>
            <a:r>
              <a:rPr lang="en-GB" b="1" dirty="0"/>
              <a:t>Overview Summary of Key Findings</a:t>
            </a:r>
            <a:endParaRPr lang="en-GB" b="1" dirty="0" smtClean="0"/>
          </a:p>
          <a:p>
            <a:pPr marL="114300" indent="0">
              <a:buNone/>
            </a:pPr>
            <a:r>
              <a:rPr lang="en-GB" dirty="0" smtClean="0"/>
              <a:t> Diverse </a:t>
            </a:r>
            <a:r>
              <a:rPr lang="en-GB" dirty="0"/>
              <a:t>customer base, predominantly from urban areas. Significant engagement in </a:t>
            </a:r>
            <a:r>
              <a:rPr lang="en-GB" dirty="0" smtClean="0"/>
              <a:t>           the </a:t>
            </a:r>
            <a:r>
              <a:rPr lang="en-GB" dirty="0"/>
              <a:t>25-45 age group. High interest in technology and lifestyle products. Variability in retention rates by demographic and region. </a:t>
            </a:r>
            <a:endParaRPr lang="en-GB" dirty="0" smtClean="0"/>
          </a:p>
          <a:p>
            <a:pPr marL="114300" indent="0">
              <a:buNone/>
            </a:pPr>
            <a:r>
              <a:rPr lang="en-GB" b="1" dirty="0" smtClean="0"/>
              <a:t>2. Customer </a:t>
            </a:r>
            <a:r>
              <a:rPr lang="en-GB" b="1" dirty="0"/>
              <a:t>Demographics: </a:t>
            </a:r>
            <a:endParaRPr lang="en-GB" b="1" dirty="0" smtClean="0"/>
          </a:p>
          <a:p>
            <a:pPr marL="114300" indent="0">
              <a:buNone/>
            </a:pPr>
            <a:r>
              <a:rPr lang="en-GB" dirty="0"/>
              <a:t> </a:t>
            </a:r>
            <a:r>
              <a:rPr lang="en-GB" dirty="0" smtClean="0"/>
              <a:t>A diverse customer </a:t>
            </a:r>
            <a:r>
              <a:rPr lang="en-GB" dirty="0"/>
              <a:t>base with a wide range of ages, predominantly from urban areas. A significant portion of the customer base is within the 25-45 age group, indicating a potentially tech-savvy and financially active segment. </a:t>
            </a:r>
            <a:endParaRPr lang="en-GB" dirty="0" smtClean="0"/>
          </a:p>
          <a:p>
            <a:pPr marL="114300" indent="0">
              <a:buNone/>
            </a:pPr>
            <a:r>
              <a:rPr lang="en-GB" b="1" dirty="0" smtClean="0"/>
              <a:t>3. Customer Behaviour </a:t>
            </a:r>
            <a:r>
              <a:rPr lang="en-GB" b="1" dirty="0"/>
              <a:t>Patterns: </a:t>
            </a:r>
            <a:endParaRPr lang="en-GB" b="1" dirty="0" smtClean="0"/>
          </a:p>
          <a:p>
            <a:pPr marL="114300" indent="0">
              <a:buNone/>
            </a:pPr>
            <a:r>
              <a:rPr lang="en-GB" dirty="0" smtClean="0"/>
              <a:t> </a:t>
            </a:r>
            <a:r>
              <a:rPr lang="en-GB" dirty="0"/>
              <a:t>High engagement in certain regions, suggesting geographic market strengths and potential areas for expansion. Seasonal trends in customer acquisition and product usage, with peaks observed during specific times of the year, indicating opportunities for targeted marketing campaigns. </a:t>
            </a:r>
            <a:endParaRPr lang="en-GB" dirty="0" smtClean="0"/>
          </a:p>
          <a:p>
            <a:pPr marL="114300" indent="0">
              <a:buNone/>
            </a:pPr>
            <a:r>
              <a:rPr lang="en-GB" b="1" dirty="0" smtClean="0"/>
              <a:t>4. Product </a:t>
            </a:r>
            <a:r>
              <a:rPr lang="en-GB" b="1" dirty="0"/>
              <a:t>Preferences: </a:t>
            </a:r>
            <a:endParaRPr lang="en-GB" b="1" dirty="0" smtClean="0"/>
          </a:p>
          <a:p>
            <a:pPr marL="114300" indent="0">
              <a:buNone/>
            </a:pPr>
            <a:r>
              <a:rPr lang="en-GB" dirty="0" smtClean="0"/>
              <a:t> </a:t>
            </a:r>
            <a:r>
              <a:rPr lang="en-GB" dirty="0"/>
              <a:t>Clear preferences for specific product categories, with technology and lifestyle products being the most popular. This suggests a focus area for inventory expansion and marketing efforts. </a:t>
            </a:r>
            <a:endParaRPr lang="en-GB" dirty="0" smtClean="0"/>
          </a:p>
          <a:p>
            <a:pPr marL="114300" indent="0">
              <a:buNone/>
            </a:pPr>
            <a:r>
              <a:rPr lang="en-GB" b="1" dirty="0" smtClean="0"/>
              <a:t>5. Customer </a:t>
            </a:r>
            <a:r>
              <a:rPr lang="en-GB" b="1" dirty="0"/>
              <a:t>Retention: </a:t>
            </a:r>
            <a:endParaRPr lang="en-GB" b="1" dirty="0" smtClean="0"/>
          </a:p>
          <a:p>
            <a:pPr marL="114300" indent="0">
              <a:buNone/>
            </a:pPr>
            <a:r>
              <a:rPr lang="en-GB" dirty="0" smtClean="0"/>
              <a:t>Retention </a:t>
            </a:r>
            <a:r>
              <a:rPr lang="en-GB" dirty="0"/>
              <a:t>rates vary by demographic and region, with some areas showing higher loyalty. This variability indicates the need for tailored engagement and retention strategies</a:t>
            </a:r>
          </a:p>
        </p:txBody>
      </p:sp>
    </p:spTree>
    <p:extLst>
      <p:ext uri="{BB962C8B-B14F-4D97-AF65-F5344CB8AC3E}">
        <p14:creationId xmlns:p14="http://schemas.microsoft.com/office/powerpoint/2010/main" val="409801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Graphical and Non-graphical Univariate Analysis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40324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44825"/>
            <a:ext cx="4387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232" y="4149080"/>
            <a:ext cx="432574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16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Graphical univariate analysis</a:t>
            </a:r>
            <a:endParaRPr lang="en-GB"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00809"/>
            <a:ext cx="410527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221088"/>
            <a:ext cx="4105275" cy="244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4221087"/>
            <a:ext cx="3831009" cy="244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23528" y="1700807"/>
            <a:ext cx="3831008" cy="237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Behaviour </a:t>
            </a:r>
            <a:r>
              <a:rPr lang="en-GB" dirty="0"/>
              <a:t>Patterns</a:t>
            </a:r>
          </a:p>
        </p:txBody>
      </p:sp>
      <p:sp>
        <p:nvSpPr>
          <p:cNvPr id="3" name="Content Placeholder 2"/>
          <p:cNvSpPr>
            <a:spLocks noGrp="1"/>
          </p:cNvSpPr>
          <p:nvPr>
            <p:ph idx="1"/>
          </p:nvPr>
        </p:nvSpPr>
        <p:spPr/>
        <p:txBody>
          <a:bodyPr>
            <a:normAutofit lnSpcReduction="10000"/>
          </a:bodyPr>
          <a:lstStyle/>
          <a:p>
            <a:r>
              <a:rPr lang="en-GB" dirty="0" smtClean="0"/>
              <a:t> </a:t>
            </a:r>
            <a:r>
              <a:rPr lang="en-GB" dirty="0"/>
              <a:t>Seasonal trends in customer acquisition and product usage. </a:t>
            </a:r>
            <a:endParaRPr lang="en-GB" dirty="0" smtClean="0"/>
          </a:p>
          <a:p>
            <a:r>
              <a:rPr lang="en-GB" dirty="0" smtClean="0"/>
              <a:t> </a:t>
            </a:r>
            <a:r>
              <a:rPr lang="en-GB" dirty="0"/>
              <a:t>Geographic market strengths and potential areas for expansion. </a:t>
            </a:r>
            <a:endParaRPr lang="en-GB" dirty="0" smtClean="0"/>
          </a:p>
          <a:p>
            <a:r>
              <a:rPr lang="en-GB" dirty="0" smtClean="0"/>
              <a:t> </a:t>
            </a:r>
            <a:r>
              <a:rPr lang="en-GB" dirty="0"/>
              <a:t>The analysis of Task 1 provides a solid foundation for understanding the company's customer base, their preferences, and </a:t>
            </a:r>
            <a:r>
              <a:rPr lang="en-GB" dirty="0" err="1"/>
              <a:t>behavior</a:t>
            </a:r>
            <a:r>
              <a:rPr lang="en-GB" dirty="0"/>
              <a:t> patterns. These insights are crucial for tailoring marketing, product, and retention strategies to foster growth. </a:t>
            </a:r>
            <a:endParaRPr lang="en-GB" dirty="0" smtClean="0"/>
          </a:p>
          <a:p>
            <a:r>
              <a:rPr lang="en-GB" dirty="0" smtClean="0"/>
              <a:t>Product </a:t>
            </a:r>
            <a:r>
              <a:rPr lang="en-GB" dirty="0"/>
              <a:t>Preferences: </a:t>
            </a:r>
            <a:endParaRPr lang="en-GB" dirty="0" smtClean="0"/>
          </a:p>
          <a:p>
            <a:pPr marL="114300" indent="0">
              <a:buNone/>
            </a:pPr>
            <a:r>
              <a:rPr lang="en-GB" dirty="0" smtClean="0"/>
              <a:t> </a:t>
            </a:r>
            <a:r>
              <a:rPr lang="en-GB" dirty="0"/>
              <a:t>Preferences for technology and lifestyle categories.  Opportunities for inventory expansion</a:t>
            </a:r>
          </a:p>
        </p:txBody>
      </p:sp>
    </p:spTree>
    <p:extLst>
      <p:ext uri="{BB962C8B-B14F-4D97-AF65-F5344CB8AC3E}">
        <p14:creationId xmlns:p14="http://schemas.microsoft.com/office/powerpoint/2010/main" val="51753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2</a:t>
            </a:r>
          </a:p>
        </p:txBody>
      </p:sp>
      <p:sp>
        <p:nvSpPr>
          <p:cNvPr id="3" name="Content Placeholder 2"/>
          <p:cNvSpPr>
            <a:spLocks noGrp="1"/>
          </p:cNvSpPr>
          <p:nvPr>
            <p:ph idx="1"/>
          </p:nvPr>
        </p:nvSpPr>
        <p:spPr/>
        <p:txBody>
          <a:bodyPr>
            <a:normAutofit fontScale="85000" lnSpcReduction="10000"/>
          </a:bodyPr>
          <a:lstStyle/>
          <a:p>
            <a:pPr marL="114300" indent="0">
              <a:buNone/>
            </a:pPr>
            <a:r>
              <a:rPr lang="en-GB" dirty="0" smtClean="0"/>
              <a:t>● </a:t>
            </a:r>
            <a:r>
              <a:rPr lang="en-GB" dirty="0"/>
              <a:t>Aggregated the metrics per customer id (MSISDN) and got the top 10 customers per engagement metric. </a:t>
            </a:r>
            <a:endParaRPr lang="en-GB" dirty="0" smtClean="0"/>
          </a:p>
          <a:p>
            <a:pPr marL="114300" indent="0">
              <a:buNone/>
            </a:pPr>
            <a:r>
              <a:rPr lang="en-GB" dirty="0" smtClean="0"/>
              <a:t>● </a:t>
            </a:r>
            <a:r>
              <a:rPr lang="en-GB" dirty="0"/>
              <a:t>Normalized each engagement metric and run a k-means (k=3) to classify customers into three groups of engagement. </a:t>
            </a:r>
            <a:endParaRPr lang="en-GB" dirty="0" smtClean="0"/>
          </a:p>
          <a:p>
            <a:pPr marL="114300" indent="0">
              <a:buNone/>
            </a:pPr>
            <a:r>
              <a:rPr lang="en-GB" dirty="0" smtClean="0"/>
              <a:t>● </a:t>
            </a:r>
            <a:r>
              <a:rPr lang="en-GB" dirty="0"/>
              <a:t>Computed the minimum, maximum, average &amp; total non-normalized metrics for each cluster</a:t>
            </a:r>
            <a:r>
              <a:rPr lang="en-GB" dirty="0" smtClean="0"/>
              <a:t>.</a:t>
            </a:r>
          </a:p>
          <a:p>
            <a:pPr marL="114300" indent="0">
              <a:buNone/>
            </a:pPr>
            <a:r>
              <a:rPr lang="en-GB" dirty="0" smtClean="0"/>
              <a:t> </a:t>
            </a:r>
            <a:r>
              <a:rPr lang="en-GB" dirty="0"/>
              <a:t>● Aggregated user total traffic per application and derived the top 10 most engaged users per application. </a:t>
            </a:r>
            <a:endParaRPr lang="en-GB" dirty="0" smtClean="0"/>
          </a:p>
          <a:p>
            <a:pPr marL="114300" indent="0">
              <a:buNone/>
            </a:pPr>
            <a:r>
              <a:rPr lang="en-GB" dirty="0" smtClean="0"/>
              <a:t>● </a:t>
            </a:r>
            <a:r>
              <a:rPr lang="en-GB" dirty="0"/>
              <a:t>Plotted the top 3 most used applications using appropriate charts (the </a:t>
            </a:r>
            <a:r>
              <a:rPr lang="en-GB" dirty="0" smtClean="0"/>
              <a:t>bar plot) </a:t>
            </a:r>
          </a:p>
          <a:p>
            <a:pPr marL="114300" indent="0">
              <a:buNone/>
            </a:pPr>
            <a:r>
              <a:rPr lang="en-GB" dirty="0" smtClean="0"/>
              <a:t>● </a:t>
            </a:r>
            <a:r>
              <a:rPr lang="en-GB" dirty="0"/>
              <a:t>Using the k-means clustering algorithm, grouped users in k engagement clusters based on the engagement metrics. </a:t>
            </a:r>
            <a:endParaRPr lang="en-GB" dirty="0" smtClean="0"/>
          </a:p>
          <a:p>
            <a:pPr marL="114300" indent="0">
              <a:buNone/>
            </a:pPr>
            <a:r>
              <a:rPr lang="en-GB" dirty="0" smtClean="0"/>
              <a:t>● </a:t>
            </a:r>
            <a:r>
              <a:rPr lang="en-GB" dirty="0"/>
              <a:t>Found the optimized value of k (using the elbow method) </a:t>
            </a:r>
          </a:p>
        </p:txBody>
      </p:sp>
    </p:spTree>
    <p:extLst>
      <p:ext uri="{BB962C8B-B14F-4D97-AF65-F5344CB8AC3E}">
        <p14:creationId xmlns:p14="http://schemas.microsoft.com/office/powerpoint/2010/main" val="407095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User Engagement Summary of Key Findings</a:t>
            </a:r>
          </a:p>
        </p:txBody>
      </p:sp>
      <p:sp>
        <p:nvSpPr>
          <p:cNvPr id="3" name="Content Placeholder 2"/>
          <p:cNvSpPr>
            <a:spLocks noGrp="1"/>
          </p:cNvSpPr>
          <p:nvPr>
            <p:ph idx="1"/>
          </p:nvPr>
        </p:nvSpPr>
        <p:spPr/>
        <p:txBody>
          <a:bodyPr>
            <a:normAutofit fontScale="70000" lnSpcReduction="20000"/>
          </a:bodyPr>
          <a:lstStyle/>
          <a:p>
            <a:pPr marL="114300" indent="0">
              <a:buNone/>
            </a:pPr>
            <a:r>
              <a:rPr lang="en-GB" b="1" dirty="0" smtClean="0"/>
              <a:t>Engagement </a:t>
            </a:r>
            <a:r>
              <a:rPr lang="en-GB" b="1" dirty="0"/>
              <a:t>Metrics: </a:t>
            </a:r>
            <a:endParaRPr lang="en-GB" b="1" dirty="0" smtClean="0"/>
          </a:p>
          <a:p>
            <a:pPr marL="114300" indent="0">
              <a:buNone/>
            </a:pPr>
            <a:r>
              <a:rPr lang="en-GB" dirty="0" smtClean="0"/>
              <a:t> </a:t>
            </a:r>
            <a:r>
              <a:rPr lang="en-GB" dirty="0"/>
              <a:t>An overall increase in user engagement metrics over the past year, indicating growing interest and activity among the user base.  Key metrics such as daily active users (DAU), weekly active users (WAU), and monthly active users (MAU) have shown positive trends. </a:t>
            </a:r>
            <a:endParaRPr lang="en-GB" dirty="0" smtClean="0"/>
          </a:p>
          <a:p>
            <a:pPr marL="114300" indent="0">
              <a:buNone/>
            </a:pPr>
            <a:r>
              <a:rPr lang="en-GB" b="1" dirty="0" smtClean="0"/>
              <a:t>Activity </a:t>
            </a:r>
            <a:r>
              <a:rPr lang="en-GB" b="1" dirty="0"/>
              <a:t>Trends: </a:t>
            </a:r>
            <a:endParaRPr lang="en-GB" b="1" dirty="0" smtClean="0"/>
          </a:p>
          <a:p>
            <a:pPr marL="114300" indent="0">
              <a:buNone/>
            </a:pPr>
            <a:r>
              <a:rPr lang="en-GB" dirty="0" smtClean="0"/>
              <a:t> </a:t>
            </a:r>
            <a:r>
              <a:rPr lang="en-GB" dirty="0"/>
              <a:t>Peak activity periods align with marketing campaigns and seasonal promotions, suggesting effective marketing strategies. </a:t>
            </a:r>
            <a:endParaRPr lang="en-GB" dirty="0" smtClean="0"/>
          </a:p>
          <a:p>
            <a:pPr marL="114300" indent="0">
              <a:buNone/>
            </a:pPr>
            <a:r>
              <a:rPr lang="en-GB" dirty="0" smtClean="0"/>
              <a:t> </a:t>
            </a:r>
            <a:r>
              <a:rPr lang="en-GB" dirty="0"/>
              <a:t>Certain features or products drive higher engagement, highlighting areas for further development and investment. </a:t>
            </a:r>
            <a:endParaRPr lang="en-GB" dirty="0" smtClean="0"/>
          </a:p>
          <a:p>
            <a:pPr marL="114300" indent="0">
              <a:buNone/>
            </a:pPr>
            <a:r>
              <a:rPr lang="en-GB" b="1" dirty="0" smtClean="0"/>
              <a:t>User </a:t>
            </a:r>
            <a:r>
              <a:rPr lang="en-GB" b="1" dirty="0"/>
              <a:t>Interaction Patterns</a:t>
            </a:r>
            <a:r>
              <a:rPr lang="en-GB" b="1" dirty="0" smtClean="0"/>
              <a:t>:</a:t>
            </a:r>
          </a:p>
          <a:p>
            <a:pPr marL="114300" indent="0">
              <a:buNone/>
            </a:pPr>
            <a:r>
              <a:rPr lang="en-GB" dirty="0" smtClean="0"/>
              <a:t> </a:t>
            </a:r>
            <a:r>
              <a:rPr lang="en-GB" dirty="0"/>
              <a:t>Analysis of user interaction patterns reveals a core group of highly engaged users contributing to a significant portion of the activity. This segment may represent potential brand ambassadors. </a:t>
            </a:r>
            <a:endParaRPr lang="en-GB" dirty="0" smtClean="0"/>
          </a:p>
          <a:p>
            <a:pPr marL="114300" indent="0">
              <a:buNone/>
            </a:pPr>
            <a:r>
              <a:rPr lang="en-GB" b="1" dirty="0" smtClean="0"/>
              <a:t>Engagement </a:t>
            </a:r>
            <a:r>
              <a:rPr lang="en-GB" b="1" dirty="0"/>
              <a:t>by Demographics: </a:t>
            </a:r>
            <a:endParaRPr lang="en-GB" b="1" dirty="0" smtClean="0"/>
          </a:p>
          <a:p>
            <a:pPr marL="114300" indent="0">
              <a:buNone/>
            </a:pPr>
            <a:r>
              <a:rPr lang="en-GB" dirty="0" smtClean="0"/>
              <a:t> </a:t>
            </a:r>
            <a:r>
              <a:rPr lang="en-GB" dirty="0"/>
              <a:t>Variations in engagement levels across different demographics, with younger users showing higher activity rates. This insight can inform targeted engagement strategies</a:t>
            </a:r>
          </a:p>
        </p:txBody>
      </p:sp>
    </p:spTree>
    <p:extLst>
      <p:ext uri="{BB962C8B-B14F-4D97-AF65-F5344CB8AC3E}">
        <p14:creationId xmlns:p14="http://schemas.microsoft.com/office/powerpoint/2010/main" val="1434258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41</TotalTime>
  <Words>1416</Words>
  <Application>Microsoft Office PowerPoint</Application>
  <PresentationFormat>On-screen Show (4:3)</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User Analytics in the Telecommunication Industry</vt:lpstr>
      <vt:lpstr>Introduction </vt:lpstr>
      <vt:lpstr>Objectives</vt:lpstr>
      <vt:lpstr>Task 1</vt:lpstr>
      <vt:lpstr>Graphical and Non-graphical Univariate Analysis </vt:lpstr>
      <vt:lpstr>Graphical univariate analysis</vt:lpstr>
      <vt:lpstr>Behaviour Patterns</vt:lpstr>
      <vt:lpstr>Task 2</vt:lpstr>
      <vt:lpstr>User Engagement Summary of Key Findings</vt:lpstr>
      <vt:lpstr>Task 3</vt:lpstr>
      <vt:lpstr>Experience and Satisfaction Analysis Summary of Key Findings</vt:lpstr>
      <vt:lpstr>Task 4</vt:lpstr>
      <vt:lpstr>General Insights from Task 4 </vt:lpstr>
      <vt:lpstr>Dynamic Dashboard using Streamlit</vt:lpstr>
      <vt:lpstr>Dashboard Interpretations </vt:lpstr>
      <vt:lpstr>Overall Recommendations </vt:lpstr>
      <vt:lpstr>Limitations of Overall Analysis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dc:title>
  <dc:creator>Smeer Arya</dc:creator>
  <cp:lastModifiedBy>Smeer Arya</cp:lastModifiedBy>
  <cp:revision>9</cp:revision>
  <dcterms:created xsi:type="dcterms:W3CDTF">2024-06-20T00:34:01Z</dcterms:created>
  <dcterms:modified xsi:type="dcterms:W3CDTF">2024-06-27T15:11:04Z</dcterms:modified>
</cp:coreProperties>
</file>