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5" autoAdjust="0"/>
  </p:normalViewPr>
  <p:slideViewPr>
    <p:cSldViewPr>
      <p:cViewPr>
        <p:scale>
          <a:sx n="150" d="100"/>
          <a:sy n="150" d="100"/>
        </p:scale>
        <p:origin x="2778" y="12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5813C-9091-4787-949D-43B984351DE6}" type="datetimeFigureOut">
              <a:rPr lang="en-US" smtClean="0"/>
              <a:t>5/27/2012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28A8C-F870-45F5-8764-CA1356F9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7F2-0D54-45BD-B304-DC9273F13D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serial integration in 2D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908033"/>
              </p:ext>
            </p:extLst>
          </p:nvPr>
        </p:nvGraphicFramePr>
        <p:xfrm>
          <a:off x="4647320" y="3263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7320" y="3263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7807" y="1524000"/>
                <a:ext cx="3154518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∫∫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𝑑𝑥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07" y="1524000"/>
                <a:ext cx="3154518" cy="6035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301120" y="4038600"/>
            <a:ext cx="3352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81920" y="3581400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7120" y="6019800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276600" y="4038600"/>
            <a:ext cx="3352800" cy="1752600"/>
            <a:chOff x="3276600" y="4038600"/>
            <a:chExt cx="3352800" cy="1752600"/>
          </a:xfrm>
        </p:grpSpPr>
        <p:sp>
          <p:nvSpPr>
            <p:cNvPr id="12" name="Rectangle 11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119306" y="609242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4262" y="382166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20320" y="2270438"/>
            <a:ext cx="51054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 a=1,a_end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do b=1,b_end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(*,*)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b+(a-1)*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b_end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3991" y="35814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93126" y="396925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a=1,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b=1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215380" y="3950732"/>
            <a:ext cx="3546623" cy="1894003"/>
            <a:chOff x="3215380" y="3950732"/>
            <a:chExt cx="3546623" cy="1894003"/>
          </a:xfrm>
        </p:grpSpPr>
        <p:sp>
          <p:nvSpPr>
            <p:cNvPr id="98" name="TextBox 97"/>
            <p:cNvSpPr txBox="1"/>
            <p:nvPr/>
          </p:nvSpPr>
          <p:spPr>
            <a:xfrm>
              <a:off x="3705122" y="395073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a=1,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114800" y="3957934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a=1,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54144" y="3961676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a=1,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b=b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end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54144" y="5383070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 err="1" smtClean="0">
                  <a:solidFill>
                    <a:schemeClr val="bg1"/>
                  </a:solidFill>
                </a:rPr>
                <a:t>end</a:t>
              </a:r>
              <a:r>
                <a:rPr lang="en-US" sz="1200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b=b</a:t>
              </a:r>
              <a:r>
                <a:rPr lang="en-US" sz="1200" baseline="-25000" dirty="0" smtClean="0">
                  <a:solidFill>
                    <a:schemeClr val="bg1"/>
                  </a:solidFill>
                </a:rPr>
                <a:t>end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15380" y="5372726"/>
              <a:ext cx="607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 err="1" smtClean="0">
                  <a:solidFill>
                    <a:schemeClr val="bg1"/>
                  </a:solidFill>
                </a:rPr>
                <a:t>end</a:t>
              </a:r>
              <a:r>
                <a:rPr lang="en-US" sz="1200" dirty="0" smtClean="0">
                  <a:solidFill>
                    <a:schemeClr val="bg1"/>
                  </a:solidFill>
                </a:rPr>
                <a:t>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b=1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287688" y="4355208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a=2,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b=1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Pie 57"/>
          <p:cNvSpPr/>
          <p:nvPr/>
        </p:nvSpPr>
        <p:spPr>
          <a:xfrm rot="2474392">
            <a:off x="2907985" y="3962400"/>
            <a:ext cx="457200" cy="457200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62248E-6 L 0.36806 -3.62248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06 -3.62248E-6 L 0.00973 0.05552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2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5552 L 0.36806 0.0555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05 0.05556 L 0.00694 0.1111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11111 L 0.37638 0.1111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38 0.11111 L 0.00694 0.1555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7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15556 L 0.35972 0.1555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72 0.15556 L 0.00694 0.2111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9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0.21111 L 0.41527 0.2111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2" grpId="0"/>
      <p:bldP spid="55" grpId="0" uiExpand="1" build="p"/>
      <p:bldP spid="5" grpId="0"/>
      <p:bldP spid="5" grpId="1"/>
      <p:bldP spid="8" grpId="0"/>
      <p:bldP spid="58" grpId="0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8" grpId="8" animBg="1"/>
      <p:bldP spid="58" grpId="9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summation in 2D, method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899873"/>
              </p:ext>
            </p:extLst>
          </p:nvPr>
        </p:nvGraphicFramePr>
        <p:xfrm>
          <a:off x="4647320" y="3263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7320" y="3263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81920" y="3581400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7120" y="6019800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76600" y="4038600"/>
            <a:ext cx="3352800" cy="1752600"/>
            <a:chOff x="3276600" y="4038600"/>
            <a:chExt cx="3352800" cy="1752600"/>
          </a:xfrm>
        </p:grpSpPr>
        <p:sp>
          <p:nvSpPr>
            <p:cNvPr id="12" name="Rectangle 11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119306" y="609242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4262" y="382166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900519" y="4006149"/>
            <a:ext cx="434777" cy="1828818"/>
            <a:chOff x="2900519" y="4006149"/>
            <a:chExt cx="434777" cy="1828818"/>
          </a:xfrm>
        </p:grpSpPr>
        <p:sp>
          <p:nvSpPr>
            <p:cNvPr id="58" name="Pie 57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Pie 55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Pie 56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Pie 58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Pie 59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Pie 61"/>
          <p:cNvSpPr/>
          <p:nvPr/>
        </p:nvSpPr>
        <p:spPr>
          <a:xfrm rot="7801534">
            <a:off x="6316575" y="3660185"/>
            <a:ext cx="388609" cy="392333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90800" y="3581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33528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MPI_ALLREDUCE()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-0.0026 0.271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2" animBg="1"/>
      <p:bldP spid="3" grpId="0"/>
      <p:bldP spid="3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summation in 2D, method 2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109207"/>
              </p:ext>
            </p:extLst>
          </p:nvPr>
        </p:nvGraphicFramePr>
        <p:xfrm>
          <a:off x="4647320" y="3263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7320" y="3263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81920" y="3581400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77120" y="6019800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11305" y="4040109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01874" y="442110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01120" y="47625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76600" y="508276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01120" y="5463012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33800" y="4040109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45494" y="442110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33800" y="47625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33800" y="5082765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740" y="5463012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4038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14800" y="4419599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14800" y="4760991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14800" y="5081256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14800" y="5461503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0" y="4049917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0" y="4430916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477230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0" y="5092573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0" y="547282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9200" y="4049917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029200" y="4430916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29200" y="477230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029200" y="5092573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29200" y="547282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86400" y="4038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4514" y="4429407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483760" y="4770799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5091064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71311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92674" y="4038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92674" y="4444496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91920" y="478588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67400" y="5106153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91920" y="5486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8400" y="4038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48400" y="44196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48400" y="4785888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48400" y="5106153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48400" y="54864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e 57"/>
          <p:cNvSpPr/>
          <p:nvPr/>
        </p:nvSpPr>
        <p:spPr>
          <a:xfrm rot="2474392">
            <a:off x="3741690" y="3998416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19306" y="609242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4262" y="382166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56" name="Pie 55"/>
          <p:cNvSpPr/>
          <p:nvPr/>
        </p:nvSpPr>
        <p:spPr>
          <a:xfrm rot="2474392">
            <a:off x="3539494" y="4786790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Pie 56"/>
          <p:cNvSpPr/>
          <p:nvPr/>
        </p:nvSpPr>
        <p:spPr>
          <a:xfrm rot="2474392">
            <a:off x="5038881" y="3998417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Pie 58"/>
          <p:cNvSpPr/>
          <p:nvPr/>
        </p:nvSpPr>
        <p:spPr>
          <a:xfrm rot="2474392">
            <a:off x="6079369" y="4006151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Pie 59"/>
          <p:cNvSpPr/>
          <p:nvPr/>
        </p:nvSpPr>
        <p:spPr>
          <a:xfrm rot="2474392">
            <a:off x="4377695" y="4787318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Pie 61"/>
          <p:cNvSpPr/>
          <p:nvPr/>
        </p:nvSpPr>
        <p:spPr>
          <a:xfrm rot="2608173">
            <a:off x="2771872" y="4073174"/>
            <a:ext cx="388609" cy="392333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27" y="1560689"/>
                <a:ext cx="3355662" cy="624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Pie 54"/>
          <p:cNvSpPr/>
          <p:nvPr/>
        </p:nvSpPr>
        <p:spPr>
          <a:xfrm rot="2474392">
            <a:off x="5215896" y="4792638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Pie 60"/>
          <p:cNvSpPr/>
          <p:nvPr/>
        </p:nvSpPr>
        <p:spPr>
          <a:xfrm rot="2474392">
            <a:off x="6066355" y="4771701"/>
            <a:ext cx="388609" cy="392333"/>
          </a:xfrm>
          <a:prstGeom prst="p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120" y="3993299"/>
            <a:ext cx="1194680" cy="7034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26494" y="4762500"/>
            <a:ext cx="854006" cy="10038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867714" y="4023137"/>
            <a:ext cx="761686" cy="7034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35560" y="3993299"/>
            <a:ext cx="1329200" cy="74875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91920" y="4739338"/>
            <a:ext cx="737480" cy="10518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029200" y="4762500"/>
            <a:ext cx="862720" cy="100380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92508" y="4754427"/>
            <a:ext cx="822292" cy="101187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C 0.03125 -1.11111E-6 0.05695 0.01227 0.05695 0.02755 C 0.05695 0.04259 0.03125 0.05509 -4.44444E-6 0.05509 C -0.03142 0.05509 -0.05694 0.04259 -0.05694 0.02755 C -0.05694 0.01227 -0.03142 -1.11111E-6 -4.44444E-6 -1.11111E-6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C 0.02969 -4.07407E-6 0.05417 0.01227 0.05417 0.02755 C 0.05417 0.0426 0.02969 0.0551 -3.33333E-6 0.0551 C -0.03003 0.0551 -0.05416 0.0426 -0.05416 0.02755 C -0.05416 0.01227 -0.03003 -4.07407E-6 -3.33333E-6 -4.07407E-6 Z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C 0.01025 -1.48148E-6 0.0191 0.01181 0.0191 0.02662 C 0.0191 0.04121 0.01025 0.05394 -2.77778E-6 0.05394 C -0.01093 0.05394 -0.01909 0.04121 -0.01909 0.02662 C -0.01909 0.01181 -0.01093 -1.48148E-6 -2.77778E-6 -1.48148E-6 Z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C 0.01597 -3.7037E-7 0.02917 0.01852 0.02917 0.04213 C 0.02917 0.06505 0.01597 0.08449 0 0.08449 C -0.01632 0.08449 -0.02917 0.06505 -0.02917 0.04213 C -0.02917 0.01852 -0.01632 -3.7037E-7 0 -3.7037E-7 Z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C 0.01563 1.11111E-6 0.02865 0.01875 0.02865 0.0419 C 0.02865 0.06505 0.01563 0.08472 -3.33333E-6 0.08472 C -0.01597 0.08472 -0.02847 0.06505 -0.02847 0.0419 C -0.02847 0.01875 -0.01597 1.11111E-6 -3.33333E-6 1.11111E-6 Z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4.81481E-6 C 0.02326 -4.81481E-6 0.0375 0.01852 0.0375 0.0419 C 0.0375 0.06459 0.02326 0.0838 0.00625 0.0838 C -0.01111 0.0838 -0.025 0.06459 -0.025 0.0419 C -0.025 0.01852 -0.01111 -4.81481E-6 0.00625 -4.81481E-6 Z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44444E-6 C 0.01823 4.44444E-6 0.03333 0.02175 0.03333 0.04884 C 0.03333 0.07569 0.01823 0.09791 1.38889E-6 0.09791 C -0.01858 0.09791 -0.03333 0.07569 -0.03333 0.04884 C -0.03333 0.02175 -0.01858 4.44444E-6 1.38889E-6 4.44444E-6 Z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301 L 0.36181 -0.00972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8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8 -0.00972 L 0.02569 0.0997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6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09977 L 0.43402 0.09977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56" grpId="0" animBg="1"/>
      <p:bldP spid="57" grpId="0" animBg="1"/>
      <p:bldP spid="59" grpId="0" animBg="1"/>
      <p:bldP spid="60" grpId="0" animBg="1"/>
      <p:bldP spid="62" grpId="0" animBg="1"/>
      <p:bldP spid="62" grpId="1" animBg="1"/>
      <p:bldP spid="62" grpId="2" animBg="1"/>
      <p:bldP spid="62" grpId="3" animBg="1"/>
      <p:bldP spid="55" grpId="0" animBg="1"/>
      <p:bldP spid="61" grpId="0" animBg="1"/>
      <p:bldP spid="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summation in 3D, method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07149"/>
              </p:ext>
            </p:extLst>
          </p:nvPr>
        </p:nvGraphicFramePr>
        <p:xfrm>
          <a:off x="3910594" y="2502653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0594" y="2502653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345194" y="2820153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40394" y="5258553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82580" y="533118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7536" y="306042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197727" y="1560689"/>
                <a:ext cx="4928080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∑∑</m:t>
                      </m:r>
                      <m:r>
                        <a:rPr lang="en-US" sz="3200" b="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27" y="1560689"/>
                <a:ext cx="4928080" cy="624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152400" y="5005057"/>
            <a:ext cx="1447800" cy="147194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541786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31426" y="1034534"/>
            <a:ext cx="349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Outer loop parallelized</a:t>
            </a:r>
            <a:endParaRPr lang="en-US" sz="2800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2197727" y="3230356"/>
            <a:ext cx="3352800" cy="1752600"/>
            <a:chOff x="3276600" y="4038600"/>
            <a:chExt cx="3352800" cy="1752600"/>
          </a:xfrm>
        </p:grpSpPr>
        <p:sp>
          <p:nvSpPr>
            <p:cNvPr id="184" name="Rectangle 183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821646" y="3197905"/>
            <a:ext cx="434777" cy="1828818"/>
            <a:chOff x="2900519" y="4006149"/>
            <a:chExt cx="434777" cy="1828818"/>
          </a:xfrm>
        </p:grpSpPr>
        <p:sp>
          <p:nvSpPr>
            <p:cNvPr id="310" name="Pie 309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Pie 310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Pie 311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3" name="Pie 312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Pie 313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816727" y="3536665"/>
            <a:ext cx="3352800" cy="1752600"/>
            <a:chOff x="3276600" y="4038600"/>
            <a:chExt cx="3352800" cy="1752600"/>
          </a:xfrm>
        </p:grpSpPr>
        <p:sp>
          <p:nvSpPr>
            <p:cNvPr id="317" name="Rectangle 316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1440646" y="3504214"/>
            <a:ext cx="434777" cy="1828818"/>
            <a:chOff x="2900519" y="4006149"/>
            <a:chExt cx="434777" cy="1828818"/>
          </a:xfrm>
        </p:grpSpPr>
        <p:sp>
          <p:nvSpPr>
            <p:cNvPr id="358" name="Pie 357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Pie 358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Pie 359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1" name="Pie 360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Pie 361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321427" y="3919173"/>
            <a:ext cx="3352800" cy="1752600"/>
            <a:chOff x="3276600" y="4038600"/>
            <a:chExt cx="3352800" cy="1752600"/>
          </a:xfrm>
        </p:grpSpPr>
        <p:sp>
          <p:nvSpPr>
            <p:cNvPr id="364" name="Rectangle 363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945346" y="3886722"/>
            <a:ext cx="434777" cy="1828818"/>
            <a:chOff x="2900519" y="4006149"/>
            <a:chExt cx="434777" cy="1828818"/>
          </a:xfrm>
        </p:grpSpPr>
        <p:sp>
          <p:nvSpPr>
            <p:cNvPr id="405" name="Pie 404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6" name="Pie 405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Pie 406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8" name="Pie 407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Pie 408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7" name="Group 456"/>
          <p:cNvGrpSpPr/>
          <p:nvPr/>
        </p:nvGrpSpPr>
        <p:grpSpPr>
          <a:xfrm>
            <a:off x="798967" y="4283953"/>
            <a:ext cx="3352800" cy="1752600"/>
            <a:chOff x="3276600" y="4038600"/>
            <a:chExt cx="3352800" cy="1752600"/>
          </a:xfrm>
        </p:grpSpPr>
        <p:sp>
          <p:nvSpPr>
            <p:cNvPr id="458" name="Rectangle 457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422886" y="4251502"/>
            <a:ext cx="434777" cy="1828818"/>
            <a:chOff x="2900519" y="4006149"/>
            <a:chExt cx="434777" cy="1828818"/>
          </a:xfrm>
        </p:grpSpPr>
        <p:sp>
          <p:nvSpPr>
            <p:cNvPr id="499" name="Pie 498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0" name="Pie 499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1" name="Pie 500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2" name="Pie 501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3" name="Pie 502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5" name="Pie 314"/>
          <p:cNvSpPr/>
          <p:nvPr/>
        </p:nvSpPr>
        <p:spPr>
          <a:xfrm rot="7801534">
            <a:off x="3912381" y="4271921"/>
            <a:ext cx="388609" cy="392333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08E-7 L 0.36041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41 0.00046 L -0.04792 0.0448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2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69 0.00463 L -0.05625 0.0559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97" y="2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69 0.00463 L -0.05625 0.0559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97" y="2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35838E-7 L -0.00226 0.302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5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/>
      <p:bldP spid="315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summation in 3D, method 1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462805"/>
              </p:ext>
            </p:extLst>
          </p:nvPr>
        </p:nvGraphicFramePr>
        <p:xfrm>
          <a:off x="3910594" y="2502653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0594" y="2502653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345194" y="2820153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40394" y="5258553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382580" y="533118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7536" y="306042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197727" y="1560689"/>
                <a:ext cx="4928080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∑∑</m:t>
                      </m:r>
                      <m:r>
                        <a:rPr lang="en-US" sz="3200" b="0" i="1" smtClean="0">
                          <a:latin typeface="Cambria Math"/>
                        </a:rPr>
                        <m:t>∑</m:t>
                      </m:r>
                      <m:r>
                        <a:rPr lang="en-US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27" y="1560689"/>
                <a:ext cx="4928080" cy="624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152400" y="5005057"/>
            <a:ext cx="1447800" cy="147194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541786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123463" y="1034534"/>
            <a:ext cx="524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Outer and second loop parallelized</a:t>
            </a:r>
            <a:endParaRPr lang="en-US" sz="2800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2197727" y="3230356"/>
            <a:ext cx="3352800" cy="1752600"/>
            <a:chOff x="3276600" y="4038600"/>
            <a:chExt cx="3352800" cy="1752600"/>
          </a:xfrm>
        </p:grpSpPr>
        <p:sp>
          <p:nvSpPr>
            <p:cNvPr id="194" name="Rectangle 193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1821646" y="3197905"/>
            <a:ext cx="434777" cy="1828818"/>
            <a:chOff x="2900519" y="4006149"/>
            <a:chExt cx="434777" cy="1828818"/>
          </a:xfrm>
        </p:grpSpPr>
        <p:sp>
          <p:nvSpPr>
            <p:cNvPr id="326" name="Pie 325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Pie 326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Pie 327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Pie 328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0" name="Pie 329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1816727" y="3536665"/>
            <a:ext cx="3352800" cy="1752600"/>
            <a:chOff x="3276600" y="4038600"/>
            <a:chExt cx="3352800" cy="1752600"/>
          </a:xfrm>
        </p:grpSpPr>
        <p:sp>
          <p:nvSpPr>
            <p:cNvPr id="332" name="Rectangle 331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1440646" y="3504214"/>
            <a:ext cx="434777" cy="1828818"/>
            <a:chOff x="2900519" y="4006149"/>
            <a:chExt cx="434777" cy="1828818"/>
          </a:xfrm>
        </p:grpSpPr>
        <p:sp>
          <p:nvSpPr>
            <p:cNvPr id="373" name="Pie 372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4" name="Pie 373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5" name="Pie 374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6" name="Pie 375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7" name="Pie 376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1321427" y="3919173"/>
            <a:ext cx="3352800" cy="1752600"/>
            <a:chOff x="3276600" y="4038600"/>
            <a:chExt cx="3352800" cy="1752600"/>
          </a:xfrm>
        </p:grpSpPr>
        <p:sp>
          <p:nvSpPr>
            <p:cNvPr id="379" name="Rectangle 378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945346" y="3886722"/>
            <a:ext cx="434777" cy="1828818"/>
            <a:chOff x="2900519" y="4006149"/>
            <a:chExt cx="434777" cy="1828818"/>
          </a:xfrm>
        </p:grpSpPr>
        <p:sp>
          <p:nvSpPr>
            <p:cNvPr id="420" name="Pie 419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Pie 420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2" name="Pie 421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3" name="Pie 422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4" name="Pie 423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798967" y="4283953"/>
            <a:ext cx="3352800" cy="1752600"/>
            <a:chOff x="3276600" y="4038600"/>
            <a:chExt cx="3352800" cy="1752600"/>
          </a:xfrm>
        </p:grpSpPr>
        <p:sp>
          <p:nvSpPr>
            <p:cNvPr id="426" name="Rectangle 425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422886" y="4251502"/>
            <a:ext cx="434777" cy="1828818"/>
            <a:chOff x="2900519" y="4006149"/>
            <a:chExt cx="434777" cy="1828818"/>
          </a:xfrm>
        </p:grpSpPr>
        <p:sp>
          <p:nvSpPr>
            <p:cNvPr id="467" name="Pie 466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8" name="Pie 467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9" name="Pie 468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0" name="Pie 469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1" name="Pie 470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2" name="Pie 471"/>
          <p:cNvSpPr/>
          <p:nvPr/>
        </p:nvSpPr>
        <p:spPr>
          <a:xfrm rot="7801534">
            <a:off x="5250402" y="2770556"/>
            <a:ext cx="388609" cy="392333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5685115" y="250710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MPI_ALLREDUCE()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08E-7 L 0.36041 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35838E-7 L -0.00226 0.30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5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3021 L -0.05364 0.06754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06754 L -0.05364 0.356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35623 L -0.10364 0.1119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4 0.11196 L -0.10364 0.4228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4 0.42285 L -0.15364 0.1674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2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0.16748 L -0.16198 0.4672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49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animBg="1"/>
      <p:bldP spid="472" grpId="1" animBg="1"/>
      <p:bldP spid="472" grpId="2" animBg="1"/>
      <p:bldP spid="472" grpId="3" animBg="1"/>
      <p:bldP spid="472" grpId="4" animBg="1"/>
      <p:bldP spid="472" grpId="5" animBg="1"/>
      <p:bldP spid="472" grpId="6" animBg="1"/>
      <p:bldP spid="472" grpId="7" animBg="1"/>
      <p:bldP spid="473" grpId="0"/>
      <p:bldP spid="47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parallelize outer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 a=1,a_end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do b=1,b_end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write(*,*) ‘a=‘,a,’, b=‘,b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5214" y="3448050"/>
            <a:ext cx="492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simplicity, assume number of CPUs 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a_end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CPUs are numbered 0 to (N-1) in the group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214" y="4267200"/>
            <a:ext cx="503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CPU index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dirty="0" smtClean="0"/>
              <a:t> (set in the MPI declarations)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1966" y="5181600"/>
            <a:ext cx="82296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a=rank+1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do b=1,b_end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write(*,*) ‘a=‘,a,’, b=‘,b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214" y="4678918"/>
            <a:ext cx="535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loop (of double nested </a:t>
            </a:r>
            <a:r>
              <a:rPr lang="en-US" smtClean="0"/>
              <a:t>loops above) </a:t>
            </a:r>
            <a:r>
              <a:rPr lang="en-US" dirty="0" smtClean="0"/>
              <a:t>parallelized: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parallelize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981355"/>
            <a:ext cx="5714999" cy="3124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CPU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rank = 0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/>
              <a:t>gets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a=1, b=1</a:t>
            </a:r>
          </a:p>
          <a:p>
            <a:pPr marL="0" indent="0">
              <a:buNone/>
            </a:pPr>
            <a:r>
              <a:rPr lang="en-US" sz="1800" dirty="0"/>
              <a:t>CPU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rank = 1 </a:t>
            </a:r>
            <a:r>
              <a:rPr lang="en-US" sz="1800" dirty="0"/>
              <a:t>gets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a=1, b=2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 dirty="0"/>
              <a:t>CPU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rank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(b_end-1) </a:t>
            </a:r>
            <a:r>
              <a:rPr lang="en-US" sz="1800" dirty="0"/>
              <a:t>gets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a=1, b=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b_end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/>
              <a:t>CPU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rank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b_end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gets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a=2, b=1</a:t>
            </a:r>
          </a:p>
          <a:p>
            <a:pPr marL="0" indent="0">
              <a:buNone/>
            </a:pPr>
            <a:r>
              <a:rPr lang="en-US" sz="1800" dirty="0" smtClean="0"/>
              <a:t>CPU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rank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(b_end+1)</a:t>
            </a:r>
            <a:r>
              <a:rPr lang="en-US" sz="1800" b="1" dirty="0" smtClean="0"/>
              <a:t> </a:t>
            </a:r>
            <a:r>
              <a:rPr lang="en-US" sz="1800" dirty="0"/>
              <a:t>gets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a=2,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b=2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</a:p>
          <a:p>
            <a:pPr marL="0" indent="0">
              <a:buNone/>
            </a:pPr>
            <a:r>
              <a:rPr lang="en-US" sz="1800" dirty="0"/>
              <a:t>CPU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rank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(2*b_end-1) </a:t>
            </a:r>
            <a:r>
              <a:rPr lang="en-US" sz="1800" dirty="0"/>
              <a:t>gets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a=2,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b_end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371601"/>
            <a:ext cx="8305800" cy="236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 a=1,a_end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do b=1,b_end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do c=1,c_end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write(*,*) ‘a=‘,a,’, b=‘,b,’, c=‘,c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enddo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25" y="5934105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Keep repeating this until you see the pattern: </a:t>
            </a:r>
            <a:r>
              <a:rPr lang="en-US" sz="2000" dirty="0" smtClean="0"/>
              <a:t>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sz="2000" dirty="0" smtClean="0">
                <a:cs typeface="Courier New" pitchFamily="49" charset="0"/>
              </a:rPr>
              <a:t> is known</a:t>
            </a:r>
            <a:r>
              <a:rPr lang="en-US" sz="2000" dirty="0" smtClean="0"/>
              <a:t>, what </a:t>
            </a:r>
            <a:r>
              <a:rPr lang="en-US" sz="2000" dirty="0"/>
              <a:t>is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a, b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724400"/>
            <a:ext cx="2225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no dependence</a:t>
            </a:r>
          </a:p>
          <a:p>
            <a:r>
              <a:rPr lang="en-US" dirty="0" smtClean="0"/>
              <a:t>on groups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Parallelized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MPI groups?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Ben Payne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Parallelization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3340" y="1002268"/>
            <a:ext cx="648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[Assume every node in this slide is already in MPI_COMM_WORLD]</a:t>
            </a:r>
            <a:endParaRPr lang="en-US" dirty="0"/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1345194" y="2820153"/>
            <a:ext cx="0" cy="269569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1040394" y="5258553"/>
            <a:ext cx="5410200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382580" y="5331181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47536" y="3060421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cxnSp>
        <p:nvCxnSpPr>
          <p:cNvPr id="210" name="Straight Arrow Connector 209"/>
          <p:cNvCxnSpPr/>
          <p:nvPr/>
        </p:nvCxnSpPr>
        <p:spPr>
          <a:xfrm flipH="1">
            <a:off x="152400" y="5005057"/>
            <a:ext cx="1447800" cy="147194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0" y="541786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2197727" y="3230356"/>
            <a:ext cx="3352800" cy="1752600"/>
            <a:chOff x="3276600" y="4038600"/>
            <a:chExt cx="3352800" cy="1752600"/>
          </a:xfrm>
        </p:grpSpPr>
        <p:sp>
          <p:nvSpPr>
            <p:cNvPr id="213" name="Rectangle 212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1821646" y="3197905"/>
            <a:ext cx="434777" cy="1828818"/>
            <a:chOff x="2900519" y="4006149"/>
            <a:chExt cx="434777" cy="1828818"/>
          </a:xfrm>
        </p:grpSpPr>
        <p:sp>
          <p:nvSpPr>
            <p:cNvPr id="259" name="Pie 258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0" name="Pie 259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Pie 260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Pie 261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Pie 262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816727" y="3536665"/>
            <a:ext cx="3352800" cy="1752600"/>
            <a:chOff x="3276600" y="4038600"/>
            <a:chExt cx="3352800" cy="1752600"/>
          </a:xfrm>
        </p:grpSpPr>
        <p:sp>
          <p:nvSpPr>
            <p:cNvPr id="265" name="Rectangle 264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1440646" y="3504214"/>
            <a:ext cx="434777" cy="1828818"/>
            <a:chOff x="2900519" y="4006149"/>
            <a:chExt cx="434777" cy="1828818"/>
          </a:xfrm>
        </p:grpSpPr>
        <p:sp>
          <p:nvSpPr>
            <p:cNvPr id="430" name="Pie 429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1" name="Pie 430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2" name="Pie 431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3" name="Pie 432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4" name="Pie 433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1321427" y="3919173"/>
            <a:ext cx="3352800" cy="1752600"/>
            <a:chOff x="3276600" y="4038600"/>
            <a:chExt cx="3352800" cy="1752600"/>
          </a:xfrm>
        </p:grpSpPr>
        <p:sp>
          <p:nvSpPr>
            <p:cNvPr id="436" name="Rectangle 435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945346" y="3886722"/>
            <a:ext cx="434777" cy="1828818"/>
            <a:chOff x="2900519" y="4006149"/>
            <a:chExt cx="434777" cy="1828818"/>
          </a:xfrm>
        </p:grpSpPr>
        <p:sp>
          <p:nvSpPr>
            <p:cNvPr id="524" name="Pie 523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5" name="Pie 524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6" name="Pie 525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7" name="Pie 526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8" name="Pie 527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798967" y="4283953"/>
            <a:ext cx="3352800" cy="1752600"/>
            <a:chOff x="3276600" y="4038600"/>
            <a:chExt cx="3352800" cy="1752600"/>
          </a:xfrm>
        </p:grpSpPr>
        <p:sp>
          <p:nvSpPr>
            <p:cNvPr id="530" name="Rectangle 529"/>
            <p:cNvSpPr/>
            <p:nvPr/>
          </p:nvSpPr>
          <p:spPr>
            <a:xfrm>
              <a:off x="3311305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30187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30112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32766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330112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733800" y="404010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3745494" y="44211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733800" y="47625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733800" y="5082765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3744740" y="5463012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1148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4114800" y="44195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114800" y="476099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114800" y="508125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114800" y="546150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45720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45720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45720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45720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45720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5029200" y="404991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029200" y="443091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5029200" y="477230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5029200" y="509257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029200" y="547282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5486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5484514" y="4429407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483760" y="4770799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5486400" y="5091064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5486400" y="5471311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5892674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5892674" y="4444496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589192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5867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589192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6248400" y="4038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6248400" y="44196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6248400" y="4785888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6248400" y="5106153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6248400" y="5486400"/>
              <a:ext cx="381000" cy="304800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422886" y="4251502"/>
            <a:ext cx="434777" cy="1828818"/>
            <a:chOff x="2900519" y="4006149"/>
            <a:chExt cx="434777" cy="1828818"/>
          </a:xfrm>
        </p:grpSpPr>
        <p:sp>
          <p:nvSpPr>
            <p:cNvPr id="571" name="Pie 570"/>
            <p:cNvSpPr/>
            <p:nvPr/>
          </p:nvSpPr>
          <p:spPr>
            <a:xfrm rot="2474392">
              <a:off x="2946687" y="4006149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2" name="Pie 571"/>
            <p:cNvSpPr/>
            <p:nvPr/>
          </p:nvSpPr>
          <p:spPr>
            <a:xfrm rot="2474392">
              <a:off x="2900520" y="4375833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3" name="Pie 572"/>
            <p:cNvSpPr/>
            <p:nvPr/>
          </p:nvSpPr>
          <p:spPr>
            <a:xfrm rot="2474392">
              <a:off x="2900519" y="4727032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4" name="Pie 573"/>
            <p:cNvSpPr/>
            <p:nvPr/>
          </p:nvSpPr>
          <p:spPr>
            <a:xfrm rot="2474392">
              <a:off x="2924333" y="5062387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5" name="Pie 574"/>
            <p:cNvSpPr/>
            <p:nvPr/>
          </p:nvSpPr>
          <p:spPr>
            <a:xfrm rot="2474392">
              <a:off x="2946685" y="5442634"/>
              <a:ext cx="388609" cy="392333"/>
            </a:xfrm>
            <a:prstGeom prst="pi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6" name="Pie 575"/>
          <p:cNvSpPr/>
          <p:nvPr/>
        </p:nvSpPr>
        <p:spPr>
          <a:xfrm rot="7801534">
            <a:off x="5250402" y="2770556"/>
            <a:ext cx="388609" cy="392333"/>
          </a:xfrm>
          <a:prstGeom prst="pi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5685115" y="250710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MPI_ALLREDUCE()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1427" y="1993563"/>
            <a:ext cx="60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 are useful for isolating communication between nodes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4558" y="3167162"/>
            <a:ext cx="1761471" cy="2997312"/>
            <a:chOff x="424558" y="3167162"/>
            <a:chExt cx="1761471" cy="2997312"/>
          </a:xfrm>
        </p:grpSpPr>
        <p:sp>
          <p:nvSpPr>
            <p:cNvPr id="13" name="TextBox 12"/>
            <p:cNvSpPr txBox="1"/>
            <p:nvPr/>
          </p:nvSpPr>
          <p:spPr>
            <a:xfrm>
              <a:off x="424558" y="4225482"/>
              <a:ext cx="340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</a:p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/>
                <a:t>4</a:t>
              </a: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941331" y="3861060"/>
              <a:ext cx="340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</a:p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/>
                <a:t>4</a:t>
              </a: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1446534" y="3451767"/>
              <a:ext cx="340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</a:p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/>
                <a:t>4</a:t>
              </a: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1845871" y="3167162"/>
              <a:ext cx="34015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</a:p>
            <a:p>
              <a:r>
                <a:rPr lang="en-US" sz="2400" dirty="0" smtClean="0"/>
                <a:t>1</a:t>
              </a:r>
            </a:p>
            <a:p>
              <a:r>
                <a:rPr lang="en-US" sz="2400" dirty="0" smtClean="0"/>
                <a:t>2</a:t>
              </a:r>
            </a:p>
            <a:p>
              <a:r>
                <a:rPr lang="en-US" sz="2400" dirty="0" smtClean="0"/>
                <a:t>3</a:t>
              </a:r>
            </a:p>
            <a:p>
              <a:r>
                <a:rPr lang="en-US" sz="2400" dirty="0"/>
                <a:t>4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41331" y="1475258"/>
            <a:ext cx="739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default, all nodes in MPI_COMM_WORLD have a rank between 0 and N-1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9.808E-7 L 0.36041 0.00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61022E-6 L 0.3757 0.0046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2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37396 -0.0025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6.35838E-7 L -0.00226 0.3022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15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3021 L -0.05364 0.06754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06754 L -0.05364 0.3562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0.35623 L -0.10364 0.11196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4 0.11196 L -0.10364 0.4228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64 0.42285 L -0.15364 0.1674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2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65 0.16748 L -0.16198 0.4672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49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" grpId="0" animBg="1"/>
      <p:bldP spid="576" grpId="1" animBg="1"/>
      <p:bldP spid="576" grpId="2" animBg="1"/>
      <p:bldP spid="576" grpId="3" animBg="1"/>
      <p:bldP spid="576" grpId="4" animBg="1"/>
      <p:bldP spid="576" grpId="5" animBg="1"/>
      <p:bldP spid="576" grpId="6" animBg="1"/>
      <p:bldP spid="576" grpId="7" animBg="1"/>
      <p:bldP spid="577" grpId="0"/>
      <p:bldP spid="577" grpId="1"/>
      <p:bldP spid="10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520</Words>
  <Application>Microsoft Office PowerPoint</Application>
  <PresentationFormat>On-screen Show (4:3)</PresentationFormat>
  <Paragraphs>138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Normal serial integration in 2D</vt:lpstr>
      <vt:lpstr>Parallel summation in 2D, method 1</vt:lpstr>
      <vt:lpstr>Parallel summation in 2D, method 2</vt:lpstr>
      <vt:lpstr>Parallel summation in 3D, method 1</vt:lpstr>
      <vt:lpstr>Parallel summation in 3D, method 1</vt:lpstr>
      <vt:lpstr>How to parallelize outer loop</vt:lpstr>
      <vt:lpstr>How to parallelize nested loops</vt:lpstr>
      <vt:lpstr>Parallelized nested loops</vt:lpstr>
      <vt:lpstr>What about MPI groups?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bhpxc9</cp:lastModifiedBy>
  <cp:revision>26</cp:revision>
  <dcterms:created xsi:type="dcterms:W3CDTF">2006-08-16T00:00:00Z</dcterms:created>
  <dcterms:modified xsi:type="dcterms:W3CDTF">2012-05-27T13:26:26Z</dcterms:modified>
</cp:coreProperties>
</file>