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1" r:id="rId5"/>
    <p:sldId id="266" r:id="rId6"/>
    <p:sldId id="260" r:id="rId7"/>
    <p:sldId id="259" r:id="rId8"/>
    <p:sldId id="264" r:id="rId9"/>
    <p:sldId id="263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150" autoAdjust="0"/>
  </p:normalViewPr>
  <p:slideViewPr>
    <p:cSldViewPr>
      <p:cViewPr varScale="1">
        <p:scale>
          <a:sx n="83" d="100"/>
          <a:sy n="83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1EC9-21BC-4161-9141-79290E5DB9E6}" type="datetimeFigureOut">
              <a:rPr lang="en-US" smtClean="0"/>
              <a:pPr/>
              <a:t>3/12/2011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440EDC-9C64-45F6-B810-84B139BFB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demo here: light</a:t>
            </a:r>
            <a:r>
              <a:rPr lang="en-US" baseline="0" dirty="0" smtClean="0"/>
              <a:t> scattering through tape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0EDC-9C64-45F6-B810-84B139BFB05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 of scattering laser through </a:t>
            </a:r>
            <a:r>
              <a:rPr lang="en-US" smtClean="0"/>
              <a:t>scotch tape here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0EDC-9C64-45F6-B810-84B139BFB05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Snow SEM from </a:t>
            </a:r>
          </a:p>
          <a:p>
            <a:r>
              <a:rPr lang="en-US" dirty="0" smtClean="0"/>
              <a:t>http://emu.arsusda.gov/snowsite/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depth hoar crystal using light</a:t>
            </a:r>
          </a:p>
          <a:p>
            <a:endParaRPr lang="en-US" dirty="0" smtClean="0"/>
          </a:p>
          <a:p>
            <a:r>
              <a:rPr lang="en-US" dirty="0" smtClean="0"/>
              <a:t>Eastern</a:t>
            </a:r>
            <a:r>
              <a:rPr lang="en-US" baseline="0" dirty="0" smtClean="0"/>
              <a:t> blue bird and SEM of feather from</a:t>
            </a:r>
            <a:endParaRPr lang="en-US" dirty="0" smtClean="0"/>
          </a:p>
          <a:p>
            <a:r>
              <a:rPr lang="en-US" dirty="0" smtClean="0"/>
              <a:t>http://www.eng.yale.edu/caolab/</a:t>
            </a:r>
          </a:p>
          <a:p>
            <a:r>
              <a:rPr lang="en-US" dirty="0" smtClean="0"/>
              <a:t>E. R. </a:t>
            </a:r>
            <a:r>
              <a:rPr lang="en-US" dirty="0" err="1" smtClean="0"/>
              <a:t>Dufresne</a:t>
            </a:r>
            <a:r>
              <a:rPr lang="en-US" dirty="0" smtClean="0"/>
              <a:t>, H. Noh, V. </a:t>
            </a:r>
            <a:r>
              <a:rPr lang="en-US" dirty="0" err="1" smtClean="0"/>
              <a:t>Saranathan</a:t>
            </a:r>
            <a:r>
              <a:rPr lang="en-US" dirty="0" smtClean="0"/>
              <a:t>, S. G. J. </a:t>
            </a:r>
            <a:r>
              <a:rPr lang="en-US" dirty="0" err="1" smtClean="0"/>
              <a:t>Mochrie</a:t>
            </a:r>
            <a:r>
              <a:rPr lang="en-US" dirty="0" smtClean="0"/>
              <a:t>, H. Cao, and R. O. </a:t>
            </a:r>
            <a:r>
              <a:rPr lang="en-US" dirty="0" err="1" smtClean="0"/>
              <a:t>Prum</a:t>
            </a:r>
            <a:r>
              <a:rPr lang="en-US" dirty="0" smtClean="0"/>
              <a:t>, "Self-assembly of amorphous </a:t>
            </a:r>
            <a:r>
              <a:rPr lang="en-US" dirty="0" err="1" smtClean="0"/>
              <a:t>biophotonic</a:t>
            </a:r>
            <a:r>
              <a:rPr lang="en-US" dirty="0" smtClean="0"/>
              <a:t> nanostructures by phase separation," Soft Matter, 5, 1792, Mar. 2009.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440EDC-9C64-45F6-B810-84B139BFB05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5C1AC-0DA5-4D07-94FB-842D5AB1F0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676399"/>
          </a:xfrm>
        </p:spPr>
        <p:txBody>
          <a:bodyPr/>
          <a:lstStyle/>
          <a:p>
            <a:r>
              <a:rPr lang="en-US" dirty="0" smtClean="0"/>
              <a:t>Transport of Light with</a:t>
            </a:r>
            <a:br>
              <a:rPr lang="en-US" dirty="0" smtClean="0"/>
            </a:br>
            <a:r>
              <a:rPr lang="en-US" dirty="0" smtClean="0"/>
              <a:t>Wave Interference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8077200" cy="2743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Ben Payne</a:t>
            </a:r>
          </a:p>
          <a:p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Advisor: Dr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Alexey</a:t>
            </a:r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Yamilov</a:t>
            </a:r>
            <a:endParaRPr lang="en-US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Department of Physics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Missouri University of Science and Technology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14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Board of Curators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Funding</a:t>
            </a:r>
          </a:p>
          <a:p>
            <a:pPr lvl="1"/>
            <a:r>
              <a:rPr lang="en-US" dirty="0" smtClean="0"/>
              <a:t>NSF</a:t>
            </a:r>
          </a:p>
          <a:p>
            <a:pPr lvl="1"/>
            <a:r>
              <a:rPr lang="en-US" dirty="0" err="1" smtClean="0"/>
              <a:t>Teragrid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Graduate Students:</a:t>
            </a:r>
          </a:p>
          <a:p>
            <a:r>
              <a:rPr lang="en-US" dirty="0" err="1" smtClean="0"/>
              <a:t>Sumudu</a:t>
            </a:r>
            <a:endParaRPr lang="en-US" dirty="0" smtClean="0"/>
          </a:p>
          <a:p>
            <a:r>
              <a:rPr lang="en-US" dirty="0" smtClean="0"/>
              <a:t>Ben</a:t>
            </a:r>
          </a:p>
          <a:p>
            <a:pPr>
              <a:buNone/>
            </a:pPr>
            <a:r>
              <a:rPr lang="en-US" dirty="0" smtClean="0"/>
              <a:t>Undergraduates</a:t>
            </a:r>
          </a:p>
          <a:p>
            <a:r>
              <a:rPr lang="en-US" dirty="0" smtClean="0"/>
              <a:t>Jeff</a:t>
            </a:r>
          </a:p>
          <a:p>
            <a:r>
              <a:rPr lang="en-US" dirty="0" smtClean="0"/>
              <a:t>Mark</a:t>
            </a:r>
          </a:p>
          <a:p>
            <a:r>
              <a:rPr lang="en-US" dirty="0" smtClean="0"/>
              <a:t>Tom</a:t>
            </a:r>
          </a:p>
          <a:p>
            <a:r>
              <a:rPr lang="en-US" dirty="0" smtClean="0"/>
              <a:t>Laura</a:t>
            </a:r>
          </a:p>
          <a:p>
            <a:r>
              <a:rPr lang="en-US" dirty="0" smtClean="0"/>
              <a:t>Winston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as particles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495800" cy="2438399"/>
          </a:xfrm>
        </p:spPr>
        <p:txBody>
          <a:bodyPr/>
          <a:lstStyle/>
          <a:p>
            <a:r>
              <a:rPr lang="en-US" dirty="0" smtClean="0"/>
              <a:t>Light passes through crystals of snow, salt</a:t>
            </a:r>
            <a:endParaRPr lang="en-US" dirty="0"/>
          </a:p>
          <a:p>
            <a:r>
              <a:rPr lang="en-US" dirty="0" smtClean="0"/>
              <a:t>When crystal is </a:t>
            </a:r>
            <a:r>
              <a:rPr lang="en-US" dirty="0" err="1" smtClean="0"/>
              <a:t>powderized</a:t>
            </a:r>
            <a:r>
              <a:rPr lang="en-US" dirty="0" smtClean="0"/>
              <a:t> light reflects and substance appears white</a:t>
            </a:r>
            <a:endParaRPr lang="en-US" dirty="0"/>
          </a:p>
        </p:txBody>
      </p:sp>
      <p:pic>
        <p:nvPicPr>
          <p:cNvPr id="5" name="Content Placeholder 4" descr="eastern_bluebird_snow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029200" y="1447800"/>
            <a:ext cx="3333750" cy="2419350"/>
          </a:xfrm>
        </p:spPr>
      </p:pic>
      <p:pic>
        <p:nvPicPr>
          <p:cNvPr id="6" name="Picture 5" descr="Dark_Side_of_the_Moon.png"/>
          <p:cNvPicPr>
            <a:picLocks noChangeAspect="1"/>
          </p:cNvPicPr>
          <p:nvPr/>
        </p:nvPicPr>
        <p:blipFill>
          <a:blip r:embed="rId4" cstate="print"/>
          <a:srcRect b="16000"/>
          <a:stretch>
            <a:fillRect/>
          </a:stretch>
        </p:blipFill>
        <p:spPr>
          <a:xfrm>
            <a:off x="5410200" y="3886200"/>
            <a:ext cx="2857500" cy="2400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600" y="4800600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Wingdings" pitchFamily="2" charset="2"/>
              </a:rPr>
              <a:t></a:t>
            </a:r>
            <a:r>
              <a:rPr lang="en-US" sz="2800" dirty="0" smtClean="0"/>
              <a:t>How do we explain different colors? 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Board of curators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8600" y="4191000"/>
            <a:ext cx="5227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Multiple  scattering causes speckle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Light as waves: new 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Particle description of light is an approximation</a:t>
            </a:r>
          </a:p>
          <a:p>
            <a:r>
              <a:rPr lang="en-US" dirty="0" smtClean="0"/>
              <a:t>Light is actually waves</a:t>
            </a:r>
          </a:p>
          <a:p>
            <a:r>
              <a:rPr lang="en-US" dirty="0" smtClean="0"/>
              <a:t>Approximation made because waves are complex</a:t>
            </a:r>
          </a:p>
          <a:p>
            <a:r>
              <a:rPr lang="en-US" dirty="0" smtClean="0"/>
              <a:t>Anderson Nobel 1977</a:t>
            </a:r>
          </a:p>
        </p:txBody>
      </p:sp>
      <p:pic>
        <p:nvPicPr>
          <p:cNvPr id="5" name="Content Placeholder 4" descr="ripples_blue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Board of curators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March 22, 2011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" name="Picture 8" descr="teragrid_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7400" y="4800600"/>
            <a:ext cx="1638300" cy="17748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3401" y="4876800"/>
            <a:ext cx="373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dirty="0" smtClean="0">
                <a:sym typeface="Wingdings" pitchFamily="2" charset="2"/>
              </a:rPr>
              <a:t> Computationally more complicated for realistic models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in random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Scatterers</a:t>
            </a:r>
            <a:r>
              <a:rPr lang="en-US" dirty="0" smtClean="0"/>
              <a:t> at glass/air interface</a:t>
            </a:r>
          </a:p>
          <a:p>
            <a:r>
              <a:rPr lang="en-US" dirty="0" smtClean="0"/>
              <a:t>Normal incident wave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plot_Eyz_sweep_angle_pcolor_transparent-00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85800" y="2057400"/>
            <a:ext cx="7467600" cy="35004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By controlling the input of many waves, we can focus the beam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\\minerfiles.mst.edu\dfs\users\bhpxc9\Desktop\curators_pictures\plot_Eyz_sweep_angle_pcolor_transparent_animated.gif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05000"/>
            <a:ext cx="9062243" cy="42497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the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location of the focus can be changed by controlling the input waves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\\minerfiles.mst.edu\dfs\users\bhpxc9\Desktop\curators_pictures\plot_Eyz_moving_focus_pcolor_transparent_animate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1200"/>
            <a:ext cx="9144000" cy="4286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Designed disorder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addition to manipulation of random media, we can design systems with a mix of periodic and random</a:t>
            </a:r>
            <a:endParaRPr lang="en-US" dirty="0"/>
          </a:p>
        </p:txBody>
      </p:sp>
      <p:pic>
        <p:nvPicPr>
          <p:cNvPr id="5" name="Content Placeholder 4" descr="2010_APL_Rudin_Shapiro_SEM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rcRect l="2584" t="1890" r="50820" b="1890"/>
          <a:stretch>
            <a:fillRect/>
          </a:stretch>
        </p:blipFill>
        <p:spPr>
          <a:xfrm>
            <a:off x="5293603" y="1586728"/>
            <a:ext cx="3393197" cy="3193491"/>
          </a:xfrm>
        </p:spPr>
      </p:pic>
      <p:sp>
        <p:nvSpPr>
          <p:cNvPr id="6" name="TextBox 5"/>
          <p:cNvSpPr txBox="1"/>
          <p:nvPr/>
        </p:nvSpPr>
        <p:spPr>
          <a:xfrm>
            <a:off x="4572000" y="4953000"/>
            <a:ext cx="5983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Scanning electron microscope </a:t>
            </a:r>
          </a:p>
          <a:p>
            <a:r>
              <a:rPr lang="en-US" sz="2800" dirty="0" smtClean="0"/>
              <a:t>view of experimental </a:t>
            </a:r>
          </a:p>
          <a:p>
            <a:r>
              <a:rPr lang="en-US" sz="2800" dirty="0" err="1" smtClean="0"/>
              <a:t>aperiodic</a:t>
            </a:r>
            <a:r>
              <a:rPr lang="en-US" sz="2800" dirty="0" smtClean="0"/>
              <a:t> design</a:t>
            </a:r>
            <a:endParaRPr lang="en-US" sz="28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Flying nanotechnology</a:t>
            </a:r>
            <a:endParaRPr lang="en-US" dirty="0"/>
          </a:p>
        </p:txBody>
      </p:sp>
      <p:pic>
        <p:nvPicPr>
          <p:cNvPr id="9" name="Content Placeholder 8" descr="state_bird_MO.jpg"/>
          <p:cNvPicPr>
            <a:picLocks noGrp="1" noChangeAspect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>
          <a:xfrm>
            <a:off x="4724400" y="1219200"/>
            <a:ext cx="4038600" cy="3368129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10400" y="2971800"/>
            <a:ext cx="304800" cy="3048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10800000" flipV="1">
            <a:off x="4038600" y="2971800"/>
            <a:ext cx="2971800" cy="10668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448300" y="4381500"/>
            <a:ext cx="2971800" cy="7620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Eastern_bluebird_feather.png"/>
          <p:cNvPicPr>
            <a:picLocks noGrp="1" noChangeAspect="1"/>
          </p:cNvPicPr>
          <p:nvPr>
            <p:ph sz="half" idx="2"/>
          </p:nvPr>
        </p:nvPicPr>
        <p:blipFill>
          <a:blip r:embed="rId4" cstate="print"/>
          <a:stretch>
            <a:fillRect/>
          </a:stretch>
        </p:blipFill>
        <p:spPr>
          <a:xfrm>
            <a:off x="4038600" y="4114800"/>
            <a:ext cx="2514600" cy="2112358"/>
          </a:xfrm>
        </p:spPr>
      </p:pic>
      <p:cxnSp>
        <p:nvCxnSpPr>
          <p:cNvPr id="18" name="Straight Connector 17"/>
          <p:cNvCxnSpPr/>
          <p:nvPr/>
        </p:nvCxnSpPr>
        <p:spPr>
          <a:xfrm rot="5400000" flipH="1" flipV="1">
            <a:off x="6362700" y="3162300"/>
            <a:ext cx="1143000" cy="762000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arge_Light_n_LTSEM.jpg"/>
          <p:cNvPicPr>
            <a:picLocks noChangeAspect="1"/>
          </p:cNvPicPr>
          <p:nvPr/>
        </p:nvPicPr>
        <p:blipFill>
          <a:blip r:embed="rId5" cstate="print"/>
          <a:srcRect r="52000"/>
          <a:stretch>
            <a:fillRect/>
          </a:stretch>
        </p:blipFill>
        <p:spPr>
          <a:xfrm>
            <a:off x="6934200" y="4876800"/>
            <a:ext cx="2018995" cy="1821058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7696200" y="3962400"/>
            <a:ext cx="304800" cy="3048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6858000" y="4038600"/>
            <a:ext cx="914400" cy="7620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6200000" flipH="1">
            <a:off x="8001000" y="3962400"/>
            <a:ext cx="914400" cy="9144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90600" y="1981200"/>
            <a:ext cx="31614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Nature already uses </a:t>
            </a:r>
          </a:p>
          <a:p>
            <a:r>
              <a:rPr lang="en-US" sz="2800" dirty="0" smtClean="0"/>
              <a:t>nanotechnology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Nanotechnology</a:t>
            </a:r>
          </a:p>
          <a:p>
            <a:r>
              <a:rPr lang="en-US" dirty="0" smtClean="0"/>
              <a:t>Distance education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March 22, 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Board of curators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5C1AC-0DA5-4D07-94FB-842D5AB1F0B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6324600"/>
            <a:ext cx="8610600" cy="3810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354</Words>
  <Application>Microsoft Office PowerPoint</Application>
  <PresentationFormat>On-screen Show (4:3)</PresentationFormat>
  <Paragraphs>88</Paragraphs>
  <Slides>10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Transport of Light with Wave Interference</vt:lpstr>
      <vt:lpstr>Light as particles</vt:lpstr>
      <vt:lpstr>Light as waves: new behavior</vt:lpstr>
      <vt:lpstr>Control in random systems</vt:lpstr>
      <vt:lpstr>Focusing waves</vt:lpstr>
      <vt:lpstr>Moving the focus</vt:lpstr>
      <vt:lpstr>Designed disorder</vt:lpstr>
      <vt:lpstr>Flying nanotechnology</vt:lpstr>
      <vt:lpstr>Teaching</vt:lpstr>
      <vt:lpstr>Acknowledgements</vt:lpstr>
    </vt:vector>
  </TitlesOfParts>
  <Company>Missouri S&amp;T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of Light with Wave Interference</dc:title>
  <dc:creator>bhpxc9</dc:creator>
  <cp:lastModifiedBy>bhpxc9</cp:lastModifiedBy>
  <cp:revision>12</cp:revision>
  <dcterms:created xsi:type="dcterms:W3CDTF">2011-03-10T20:35:05Z</dcterms:created>
  <dcterms:modified xsi:type="dcterms:W3CDTF">2011-03-12T23:28:47Z</dcterms:modified>
</cp:coreProperties>
</file>