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3" r:id="rId2"/>
    <p:sldId id="391" r:id="rId3"/>
    <p:sldId id="397" r:id="rId4"/>
    <p:sldId id="395" r:id="rId5"/>
    <p:sldId id="394" r:id="rId6"/>
    <p:sldId id="402" r:id="rId7"/>
    <p:sldId id="396" r:id="rId8"/>
    <p:sldId id="398" r:id="rId9"/>
    <p:sldId id="399" r:id="rId10"/>
    <p:sldId id="400" r:id="rId11"/>
    <p:sldId id="393" r:id="rId12"/>
    <p:sldId id="401" r:id="rId13"/>
    <p:sldId id="392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373"/>
            <p14:sldId id="391"/>
            <p14:sldId id="397"/>
            <p14:sldId id="395"/>
            <p14:sldId id="394"/>
            <p14:sldId id="402"/>
            <p14:sldId id="396"/>
            <p14:sldId id="398"/>
            <p14:sldId id="399"/>
            <p14:sldId id="400"/>
            <p14:sldId id="393"/>
            <p14:sldId id="401"/>
            <p14:sldId id="392"/>
          </p14:sldIdLst>
        </p14:section>
        <p14:section name="Instruction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Newcombe" initials="KN" lastIdx="6" clrIdx="0">
    <p:extLst>
      <p:ext uri="{19B8F6BF-5375-455C-9EA6-DF929625EA0E}">
        <p15:presenceInfo xmlns:p15="http://schemas.microsoft.com/office/powerpoint/2012/main" userId="S-1-5-21-620321403-24207062-1845911597-9316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1CC"/>
    <a:srgbClr val="999490"/>
    <a:srgbClr val="962A8B"/>
    <a:srgbClr val="C8AE73"/>
    <a:srgbClr val="FBB800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6341" autoAdjust="0"/>
  </p:normalViewPr>
  <p:slideViewPr>
    <p:cSldViewPr showGuides="1">
      <p:cViewPr>
        <p:scale>
          <a:sx n="126" d="100"/>
          <a:sy n="126" d="100"/>
        </p:scale>
        <p:origin x="264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11/5/2024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11/5/2024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982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3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75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59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15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6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51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1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38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56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11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Brook Queree 48423384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capscience@uq.edu.au" TargetMode="External"/><Relationship Id="rId3" Type="http://schemas.openxmlformats.org/officeDocument/2006/relationships/hyperlink" Target="mailto:capbel@uq.edu.au" TargetMode="External"/><Relationship Id="rId7" Type="http://schemas.openxmlformats.org/officeDocument/2006/relationships/hyperlink" Target="mailto:capmed@uq.edu.a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phass@uq.edu.au" TargetMode="External"/><Relationship Id="rId5" Type="http://schemas.openxmlformats.org/officeDocument/2006/relationships/hyperlink" Target="mailto:caphabs@uq.edu.au" TargetMode="External"/><Relationship Id="rId4" Type="http://schemas.openxmlformats.org/officeDocument/2006/relationships/hyperlink" Target="mailto:capeait@uq.edu.au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capscience@uq.edu.au" TargetMode="External"/><Relationship Id="rId3" Type="http://schemas.openxmlformats.org/officeDocument/2006/relationships/hyperlink" Target="mailto:capbel@uq.edu.au" TargetMode="External"/><Relationship Id="rId7" Type="http://schemas.openxmlformats.org/officeDocument/2006/relationships/hyperlink" Target="mailto:capmed@uq.edu.a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phass@uq.edu.au" TargetMode="External"/><Relationship Id="rId5" Type="http://schemas.openxmlformats.org/officeDocument/2006/relationships/hyperlink" Target="mailto:caphabs@uq.edu.au" TargetMode="External"/><Relationship Id="rId4" Type="http://schemas.openxmlformats.org/officeDocument/2006/relationships/hyperlink" Target="mailto:capeait@uq.edu.a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32B958-83AD-1C40-3CF2-D766002F7955}"/>
              </a:ext>
            </a:extLst>
          </p:cNvPr>
          <p:cNvSpPr txBox="1">
            <a:spLocks/>
          </p:cNvSpPr>
          <p:nvPr/>
        </p:nvSpPr>
        <p:spPr bwMode="white">
          <a:xfrm>
            <a:off x="983432" y="5085184"/>
            <a:ext cx="8064896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4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3200" dirty="0"/>
              <a:t>Brook Queree 48423384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3BA0A69-E5CD-C6CD-C4FB-861BC6C9B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637" y="486354"/>
            <a:ext cx="11258989" cy="3374694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7E7D8A6-92EC-766F-AD6C-DAC6C8F2FE4C}"/>
              </a:ext>
            </a:extLst>
          </p:cNvPr>
          <p:cNvSpPr txBox="1">
            <a:spLocks/>
          </p:cNvSpPr>
          <p:nvPr/>
        </p:nvSpPr>
        <p:spPr bwMode="white">
          <a:xfrm>
            <a:off x="722400" y="3503178"/>
            <a:ext cx="10747200" cy="11786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324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Petabyte-scale distributed data processing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69C3868-9342-2915-7883-AD6ACA632493}"/>
              </a:ext>
            </a:extLst>
          </p:cNvPr>
          <p:cNvSpPr txBox="1">
            <a:spLocks/>
          </p:cNvSpPr>
          <p:nvPr/>
        </p:nvSpPr>
        <p:spPr bwMode="white">
          <a:xfrm>
            <a:off x="10632504" y="2901489"/>
            <a:ext cx="1368152" cy="5544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4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67730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Deployment: Hadoop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05496-399A-3C93-221A-073EF118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" y="764703"/>
            <a:ext cx="12191979" cy="6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983432" y="1196752"/>
            <a:ext cx="10297144" cy="489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AU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Business, Economics and Law (BEL) - </a:t>
            </a:r>
            <a:r>
              <a:rPr lang="en-AU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capbel@uq.edu.au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Engineering, Architecture and Information Technology (EAIT), Australian Institute for Bioengineering and Nanotechnology and Sustainable Minerals Institute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capeait@uq.edu.au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 and Behavioural Sciences (HABS) – 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caphabs@uq.edu.au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Humanities and Social Sciences (HASS), Institute for Teaching and Learning Innovation, Aboriginal and Torres Strait Islander Studies Unit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caphass@uq.edu.au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MEDICINE, Institute for Molecular Bioscience, Queensland Brain Institute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capmed@uq.edu.au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SCIENCE, Centre for Advanced Imaging, Queensland Agriculture and Food Innovation, Global Change Institute, Centre for Microscopy &amp; Microanalysis, Terrestrial Ecosystem Research Network, Australian Equine Genetics Research Centre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capscience@uq.edu.au</a:t>
            </a:r>
            <a:endParaRPr lang="en-AU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endParaRPr lang="en-AU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Central:   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5573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Committees &amp; Contacts</a:t>
            </a:r>
          </a:p>
        </p:txBody>
      </p:sp>
    </p:spTree>
    <p:extLst>
      <p:ext uri="{BB962C8B-B14F-4D97-AF65-F5344CB8AC3E}">
        <p14:creationId xmlns:p14="http://schemas.microsoft.com/office/powerpoint/2010/main" val="184012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983432" y="1196752"/>
            <a:ext cx="10297144" cy="489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AU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Business, Economics and Law (BEL) - </a:t>
            </a:r>
            <a:r>
              <a:rPr lang="en-AU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capbel@uq.edu.au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Engineering, Architecture and Information Technology (EAIT), Australian Institute for Bioengineering and Nanotechnology and Sustainable Minerals Institute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capeait@uq.edu.au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 and Behavioural Sciences (HABS) – 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caphabs@uq.edu.au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Humanities and Social Sciences (HASS), Institute for Teaching and Learning Innovation, Aboriginal and Torres Strait Islander Studies Unit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caphass@uq.edu.au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MEDICINE, Institute for Molecular Bioscience, Queensland Brain Institute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capmed@uq.edu.au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SCIENCE, Centre for Advanced Imaging, Queensland Agriculture and Food Innovation, Global Change Institute, Centre for Microscopy &amp; Microanalysis, Terrestrial Ecosystem Research Network, Australian Equine Genetics Research Centre - 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capscience@uq.edu.au</a:t>
            </a:r>
            <a:endParaRPr lang="en-AU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endParaRPr lang="en-AU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563" lvl="0" indent="-18256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Central:   </a:t>
            </a:r>
            <a:r>
              <a:rPr lang="en-AU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cap@uq.edu.au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5573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Committees &amp; Contacts</a:t>
            </a:r>
          </a:p>
        </p:txBody>
      </p:sp>
    </p:spTree>
    <p:extLst>
      <p:ext uri="{BB962C8B-B14F-4D97-AF65-F5344CB8AC3E}">
        <p14:creationId xmlns:p14="http://schemas.microsoft.com/office/powerpoint/2010/main" val="315021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91F4-E9AC-E03C-FDC9-029DB781B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4" y="836712"/>
            <a:ext cx="12169352" cy="5472608"/>
          </a:xfrm>
        </p:spPr>
        <p:txBody>
          <a:bodyPr>
            <a:noAutofit/>
          </a:bodyPr>
          <a:lstStyle/>
          <a:p>
            <a:r>
              <a:rPr lang="en-AU" sz="1000" dirty="0">
                <a:effectLst/>
              </a:rPr>
              <a:t>[1] Apache Software Foundation, “</a:t>
            </a:r>
            <a:r>
              <a:rPr lang="en-AU" sz="1000" dirty="0" err="1">
                <a:effectLst/>
              </a:rPr>
              <a:t>File:Hadoop</a:t>
            </a:r>
            <a:r>
              <a:rPr lang="en-AU" sz="1000" dirty="0">
                <a:effectLst/>
              </a:rPr>
              <a:t> logo </a:t>
            </a:r>
            <a:r>
              <a:rPr lang="en-AU" sz="1000" dirty="0" err="1">
                <a:effectLst/>
              </a:rPr>
              <a:t>new.svg</a:t>
            </a:r>
            <a:r>
              <a:rPr lang="en-AU" sz="1000" dirty="0">
                <a:effectLst/>
              </a:rPr>
              <a:t>,” Wikimedia Commons, https://</a:t>
            </a:r>
            <a:r>
              <a:rPr lang="en-AU" sz="1000" dirty="0" err="1">
                <a:effectLst/>
              </a:rPr>
              <a:t>commons.wikimedia.org</a:t>
            </a:r>
            <a:r>
              <a:rPr lang="en-AU" sz="1000" dirty="0">
                <a:effectLst/>
              </a:rPr>
              <a:t>/wiki/</a:t>
            </a:r>
            <a:r>
              <a:rPr lang="en-AU" sz="1000" dirty="0" err="1">
                <a:effectLst/>
              </a:rPr>
              <a:t>File:Hadoop_logo_new.svg</a:t>
            </a:r>
            <a:r>
              <a:rPr lang="en-AU" sz="1000" dirty="0">
                <a:effectLst/>
              </a:rPr>
              <a:t> </a:t>
            </a:r>
            <a:endParaRPr lang="en-US" sz="1000" dirty="0">
              <a:effectLst/>
            </a:endParaRPr>
          </a:p>
          <a:p>
            <a:r>
              <a:rPr lang="en-US" sz="1000" dirty="0"/>
              <a:t>[2] J. Dean and S. Ghemawat, “MapReduce: Simplified Data Processing on Large Clusters,” 2004. https://</a:t>
            </a:r>
            <a:r>
              <a:rPr lang="en-US" sz="1000" dirty="0" err="1"/>
              <a:t>static.googleusercontent.com</a:t>
            </a:r>
            <a:r>
              <a:rPr lang="en-US" sz="1000" dirty="0"/>
              <a:t>/media/</a:t>
            </a:r>
            <a:r>
              <a:rPr lang="en-US" sz="1000" dirty="0" err="1"/>
              <a:t>research.google.com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//archive/mapreduce-osdi04.pdf</a:t>
            </a:r>
          </a:p>
          <a:p>
            <a:r>
              <a:rPr lang="en-US" sz="1000" dirty="0"/>
              <a:t>[3] M. R. Ghazi and D. </a:t>
            </a:r>
            <a:r>
              <a:rPr lang="en-US" sz="1000" dirty="0" err="1"/>
              <a:t>Gangodkar</a:t>
            </a:r>
            <a:r>
              <a:rPr lang="en-US" sz="1000" dirty="0"/>
              <a:t>, “Hadoop, MapReduce and HDFS: A Developers Perspective,” Procedia Computer Science, vol. 48, pp. 45–50, 2015,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/10.1016/j.procs.2015.04.108.</a:t>
            </a:r>
          </a:p>
          <a:p>
            <a:r>
              <a:rPr lang="en-US" sz="1000" dirty="0"/>
              <a:t>[4] </a:t>
            </a:r>
            <a:r>
              <a:rPr lang="en-AU" sz="1000" dirty="0">
                <a:effectLst/>
              </a:rPr>
              <a:t>Apache Software Foundation. (n.d.-a). </a:t>
            </a:r>
            <a:r>
              <a:rPr lang="en-AU" sz="1000" i="1" dirty="0">
                <a:effectLst/>
              </a:rPr>
              <a:t>Apache Hadoop Yarn</a:t>
            </a:r>
            <a:r>
              <a:rPr lang="en-AU" sz="1000" dirty="0">
                <a:effectLst/>
              </a:rPr>
              <a:t>. Apache Hadoop 3.3.6 – Apache Hadoop YARN. https://</a:t>
            </a:r>
            <a:r>
              <a:rPr lang="en-AU" sz="1000" dirty="0" err="1">
                <a:effectLst/>
              </a:rPr>
              <a:t>hadoop.apache.org</a:t>
            </a:r>
            <a:r>
              <a:rPr lang="en-AU" sz="1000" dirty="0">
                <a:effectLst/>
              </a:rPr>
              <a:t>/docs/stable/</a:t>
            </a:r>
            <a:r>
              <a:rPr lang="en-AU" sz="1000" dirty="0" err="1">
                <a:effectLst/>
              </a:rPr>
              <a:t>hadoop</a:t>
            </a:r>
            <a:r>
              <a:rPr lang="en-AU" sz="1000" dirty="0">
                <a:effectLst/>
              </a:rPr>
              <a:t>-yarn/</a:t>
            </a:r>
            <a:r>
              <a:rPr lang="en-AU" sz="1000" dirty="0" err="1">
                <a:effectLst/>
              </a:rPr>
              <a:t>hadoop</a:t>
            </a:r>
            <a:r>
              <a:rPr lang="en-AU" sz="1000" dirty="0">
                <a:effectLst/>
              </a:rPr>
              <a:t>-yarn-site/</a:t>
            </a:r>
            <a:r>
              <a:rPr lang="en-AU" sz="1000" dirty="0" err="1">
                <a:effectLst/>
              </a:rPr>
              <a:t>YARN.html</a:t>
            </a:r>
            <a:r>
              <a:rPr lang="en-AU" sz="1000" dirty="0">
                <a:effectLst/>
              </a:rPr>
              <a:t> </a:t>
            </a:r>
          </a:p>
          <a:p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hadoop.apache.org</a:t>
            </a:r>
            <a:r>
              <a:rPr lang="en-US" sz="1000" dirty="0"/>
              <a:t>/docs/r1.2.1/</a:t>
            </a:r>
            <a:r>
              <a:rPr lang="en-US" sz="1000" dirty="0" err="1"/>
              <a:t>mapred_tutorial.html</a:t>
            </a:r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hadoop.apache.org</a:t>
            </a:r>
            <a:r>
              <a:rPr lang="en-US" sz="1000" dirty="0"/>
              <a:t>/docs/r2.8.0/</a:t>
            </a:r>
            <a:r>
              <a:rPr lang="en-US" sz="1000" dirty="0" err="1"/>
              <a:t>hadoop</a:t>
            </a:r>
            <a:r>
              <a:rPr lang="en-US" sz="1000" dirty="0"/>
              <a:t>-</a:t>
            </a:r>
            <a:r>
              <a:rPr lang="en-US" sz="1000" dirty="0" err="1"/>
              <a:t>mapreduce</a:t>
            </a:r>
            <a:r>
              <a:rPr lang="en-US" sz="1000" dirty="0"/>
              <a:t>-client/</a:t>
            </a:r>
            <a:r>
              <a:rPr lang="en-US" sz="1000" dirty="0" err="1"/>
              <a:t>hadoop</a:t>
            </a:r>
            <a:r>
              <a:rPr lang="en-US" sz="1000" dirty="0"/>
              <a:t>-</a:t>
            </a:r>
            <a:r>
              <a:rPr lang="en-US" sz="1000" dirty="0" err="1"/>
              <a:t>mapreduce</a:t>
            </a:r>
            <a:r>
              <a:rPr lang="en-US" sz="1000" dirty="0"/>
              <a:t>-client-core/</a:t>
            </a:r>
            <a:r>
              <a:rPr lang="en-US" sz="1000" dirty="0" err="1"/>
              <a:t>MapReduceTutorial.html</a:t>
            </a:r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community.cloudera.com</a:t>
            </a:r>
            <a:r>
              <a:rPr lang="en-US" sz="1000" dirty="0"/>
              <a:t>/t5/Community-Articles/Understanding-basics-of-HDFS-and-YARN/ta-p/248860</a:t>
            </a:r>
          </a:p>
          <a:p>
            <a:r>
              <a:rPr lang="en-US" sz="1000" dirty="0"/>
              <a:t>https://</a:t>
            </a:r>
            <a:r>
              <a:rPr lang="en-US" sz="1000" dirty="0" err="1"/>
              <a:t>hadoop.apache.org</a:t>
            </a:r>
            <a:r>
              <a:rPr lang="en-US" sz="1000" dirty="0"/>
              <a:t>/docs/stable/</a:t>
            </a:r>
            <a:r>
              <a:rPr lang="en-US" sz="1000" dirty="0" err="1"/>
              <a:t>hadoop</a:t>
            </a:r>
            <a:r>
              <a:rPr lang="en-US" sz="1000" dirty="0"/>
              <a:t>-yarn/</a:t>
            </a:r>
            <a:r>
              <a:rPr lang="en-US" sz="1000" dirty="0" err="1"/>
              <a:t>hadoop</a:t>
            </a:r>
            <a:r>
              <a:rPr lang="en-US" sz="1000" dirty="0"/>
              <a:t>-yarn-site/</a:t>
            </a:r>
            <a:r>
              <a:rPr lang="en-US" sz="1000" dirty="0" err="1"/>
              <a:t>YARN.html</a:t>
            </a:r>
            <a:endParaRPr lang="en-US" sz="1000" dirty="0"/>
          </a:p>
          <a:p>
            <a:r>
              <a:rPr lang="en-US" sz="1000" dirty="0"/>
              <a:t>https://</a:t>
            </a:r>
            <a:r>
              <a:rPr lang="en-US" sz="1000" dirty="0" err="1"/>
              <a:t>hadoop.apache.org</a:t>
            </a:r>
            <a:r>
              <a:rPr lang="en-US" sz="1000" dirty="0"/>
              <a:t>/docs/r1.2.1/</a:t>
            </a:r>
            <a:r>
              <a:rPr lang="en-US" sz="1000" dirty="0" err="1"/>
              <a:t>hdfs_design.html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5C5A5-B167-A57C-A83D-6F554F2A50E4}"/>
              </a:ext>
            </a:extLst>
          </p:cNvPr>
          <p:cNvSpPr/>
          <p:nvPr/>
        </p:nvSpPr>
        <p:spPr>
          <a:xfrm>
            <a:off x="4079776" y="24374"/>
            <a:ext cx="2808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916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2866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B3FBB-804D-FA6A-CF7A-B64F2FD0AF31}"/>
              </a:ext>
            </a:extLst>
          </p:cNvPr>
          <p:cNvSpPr/>
          <p:nvPr/>
        </p:nvSpPr>
        <p:spPr>
          <a:xfrm>
            <a:off x="983432" y="1196752"/>
            <a:ext cx="10297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AU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Initally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inspired by the Google Research MapReduce paper released in 2004 [2]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4520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Major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B3FBB-804D-FA6A-CF7A-B64F2FD0AF31}"/>
              </a:ext>
            </a:extLst>
          </p:cNvPr>
          <p:cNvSpPr/>
          <p:nvPr/>
        </p:nvSpPr>
        <p:spPr>
          <a:xfrm>
            <a:off x="983432" y="1196752"/>
            <a:ext cx="102971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Component (YARN – Yet Another Resource Negotiator)</a:t>
            </a:r>
            <a:endParaRPr lang="en-AU" sz="3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resource management within the cluster. Allows for resource allocation according to CPU and Memory constraints of the nodes.</a:t>
            </a:r>
            <a:endParaRPr lang="en-AU" sz="2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AU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Component (HDFS – Hadoop Distributed File System)</a:t>
            </a:r>
            <a:endParaRPr lang="en-AU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distributing data across the cluster. Allows for data partitioning across the cluster as well as replication of partitions between nodes for resiliency.</a:t>
            </a:r>
          </a:p>
          <a:p>
            <a:pPr>
              <a:spcAft>
                <a:spcPts val="0"/>
              </a:spcAf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AU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MapReduce Component (MapReduce)</a:t>
            </a:r>
          </a:p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receiving, coordinating and processing MapReduce jobs and queries.</a:t>
            </a:r>
          </a:p>
        </p:txBody>
      </p:sp>
    </p:spTree>
    <p:extLst>
      <p:ext uri="{BB962C8B-B14F-4D97-AF65-F5344CB8AC3E}">
        <p14:creationId xmlns:p14="http://schemas.microsoft.com/office/powerpoint/2010/main" val="346166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1494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ASRs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B3FBB-804D-FA6A-CF7A-B64F2FD0AF31}"/>
              </a:ext>
            </a:extLst>
          </p:cNvPr>
          <p:cNvSpPr/>
          <p:nvPr/>
        </p:nvSpPr>
        <p:spPr>
          <a:xfrm>
            <a:off x="983432" y="1196752"/>
            <a:ext cx="102971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Component</a:t>
            </a:r>
          </a:p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Work must be allocated effectively across the cluster to ensure resources are used optimally.</a:t>
            </a:r>
            <a:endParaRPr lang="en-AU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AU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Component</a:t>
            </a:r>
            <a:endParaRPr lang="en-AU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Availability: The data must remain available even during hardware failure events.</a:t>
            </a:r>
          </a:p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 The data storage must scale reliably into the terabyte and petabyte range.</a:t>
            </a:r>
          </a:p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Portability: The data component must be compatible with a wide array of hardware arrangements [3]</a:t>
            </a:r>
          </a:p>
          <a:p>
            <a:pPr>
              <a:spcAft>
                <a:spcPts val="0"/>
              </a:spcAft>
            </a:pPr>
            <a:endParaRPr lang="en-AU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MapReduce Component</a:t>
            </a:r>
          </a:p>
          <a:p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 The MapReduce compute must scale horizontally across potentially thousands of nodes.</a:t>
            </a:r>
          </a:p>
          <a:p>
            <a:pPr>
              <a:spcAft>
                <a:spcPts val="0"/>
              </a:spcAf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4947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Master-Slave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B3FBB-804D-FA6A-CF7A-B64F2FD0AF31}"/>
              </a:ext>
            </a:extLst>
          </p:cNvPr>
          <p:cNvSpPr/>
          <p:nvPr/>
        </p:nvSpPr>
        <p:spPr>
          <a:xfrm>
            <a:off x="983432" y="1196752"/>
            <a:ext cx="102971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three major components (resource, data, and MapReduce) have a similar scaling philosophy</a:t>
            </a:r>
          </a:p>
          <a:p>
            <a:pPr>
              <a:spcAft>
                <a:spcPts val="0"/>
              </a:spcAf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follow a master-slave architecture</a:t>
            </a:r>
          </a:p>
          <a:p>
            <a:pPr marL="742950" lvl="1" indent="-285750">
              <a:buFontTx/>
              <a:buChar char="-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master component is deployed on one node in the cluster (additional master instances optional in case of failover)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deploy homogenous slave components across all nodes in the cluster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master components poll and direct the slave components to manage resource usage and scheduling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slave components a responsible for a horizontal segment of the clusters work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9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3709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TODO: Context</a:t>
            </a:r>
          </a:p>
        </p:txBody>
      </p:sp>
    </p:spTree>
    <p:extLst>
      <p:ext uri="{BB962C8B-B14F-4D97-AF65-F5344CB8AC3E}">
        <p14:creationId xmlns:p14="http://schemas.microsoft.com/office/powerpoint/2010/main" val="257867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7047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YARN (Resource Component)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42D63-1168-EB57-8F06-94FB3F79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24744"/>
            <a:ext cx="7772400" cy="5340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1821D8-CF65-5A83-57FE-E2A67AC46F28}"/>
              </a:ext>
            </a:extLst>
          </p:cNvPr>
          <p:cNvSpPr txBox="1"/>
          <p:nvPr/>
        </p:nvSpPr>
        <p:spPr>
          <a:xfrm>
            <a:off x="9761627" y="5877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594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HDFS (Data Component)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031CB-2358-8987-6C63-3809B3FF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091884"/>
            <a:ext cx="9001000" cy="50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9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images of question 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Image result for images of question 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79776" y="141833"/>
            <a:ext cx="5747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MapReduce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3C623-6F54-4FF8-0BD8-876129AD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340768"/>
            <a:ext cx="7772400" cy="498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954C41-3A0B-17F2-7A00-726C1167D866}"/>
              </a:ext>
            </a:extLst>
          </p:cNvPr>
          <p:cNvSpPr txBox="1"/>
          <p:nvPr/>
        </p:nvSpPr>
        <p:spPr>
          <a:xfrm>
            <a:off x="1919536" y="328498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Job: Complete MapReduce job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0FD03-A29D-75ED-891B-7B0F366977A4}"/>
              </a:ext>
            </a:extLst>
          </p:cNvPr>
          <p:cNvSpPr txBox="1"/>
          <p:nvPr/>
        </p:nvSpPr>
        <p:spPr>
          <a:xfrm>
            <a:off x="6891645" y="5194066"/>
            <a:ext cx="3939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Task: Map or Reduce task to be executed on a single node</a:t>
            </a:r>
          </a:p>
        </p:txBody>
      </p:sp>
    </p:spTree>
    <p:extLst>
      <p:ext uri="{BB962C8B-B14F-4D97-AF65-F5344CB8AC3E}">
        <p14:creationId xmlns:p14="http://schemas.microsoft.com/office/powerpoint/2010/main" val="3527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1202</TotalTime>
  <Words>923</Words>
  <Application>Microsoft Macintosh PowerPoint</Application>
  <PresentationFormat>Widescreen</PresentationFormat>
  <Paragraphs>86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University of Queensland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Queree, Brook</cp:lastModifiedBy>
  <cp:revision>97</cp:revision>
  <cp:lastPrinted>2020-03-05T03:19:44Z</cp:lastPrinted>
  <dcterms:created xsi:type="dcterms:W3CDTF">2018-09-28T01:38:30Z</dcterms:created>
  <dcterms:modified xsi:type="dcterms:W3CDTF">2024-05-11T06:03:23Z</dcterms:modified>
</cp:coreProperties>
</file>