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3" r:id="rId5"/>
    <p:sldId id="261" r:id="rId6"/>
    <p:sldId id="279" r:id="rId7"/>
    <p:sldId id="284" r:id="rId8"/>
    <p:sldId id="277" r:id="rId9"/>
    <p:sldId id="265" r:id="rId10"/>
    <p:sldId id="266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napToGrid="0">
      <p:cViewPr varScale="1">
        <p:scale>
          <a:sx n="68" d="100"/>
          <a:sy n="68" d="100"/>
        </p:scale>
        <p:origin x="77" y="283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286000"/>
          </a:xfrm>
          <a:noFill/>
        </p:spPr>
        <p:txBody>
          <a:bodyPr/>
          <a:lstStyle/>
          <a:p>
            <a:r>
              <a:rPr lang="en-US" dirty="0"/>
              <a:t>MSDS451 TERM Project</a:t>
            </a:r>
            <a:br>
              <a:rPr lang="en-US" dirty="0"/>
            </a:br>
            <a:r>
              <a:rPr lang="en-US" dirty="0"/>
              <a:t>Fund management 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336FEA9-C85A-3569-16F0-5ECBABBE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5198"/>
            <a:ext cx="9144000" cy="683219"/>
          </a:xfrm>
        </p:spPr>
        <p:txBody>
          <a:bodyPr/>
          <a:lstStyle/>
          <a:p>
            <a:r>
              <a:rPr lang="en-US" dirty="0"/>
              <a:t>Blade Robelly</a:t>
            </a:r>
          </a:p>
        </p:txBody>
      </p:sp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466344"/>
            <a:ext cx="6241651" cy="1710354"/>
          </a:xfrm>
          <a:noFill/>
        </p:spPr>
        <p:txBody>
          <a:bodyPr anchor="ctr"/>
          <a:lstStyle/>
          <a:p>
            <a:r>
              <a:rPr lang="en-US" dirty="0"/>
              <a:t>General Investment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2286000"/>
            <a:ext cx="6241650" cy="347472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Rejects the Efficient Market Hypothesis (Malkiel 2023)</a:t>
            </a:r>
          </a:p>
          <a:p>
            <a:r>
              <a:rPr lang="en-US" dirty="0"/>
              <a:t>Adopts Adaptive Markets and behavioral economics (Lo 2019)</a:t>
            </a:r>
          </a:p>
          <a:p>
            <a:r>
              <a:rPr lang="en-US" dirty="0"/>
              <a:t>Leverages data science, technical analysis, and financial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AF490-BD71-B26E-67AD-D207B2DF1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78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7199489" cy="1325880"/>
          </a:xfrm>
          <a:noFill/>
        </p:spPr>
        <p:txBody>
          <a:bodyPr anchor="ctr"/>
          <a:lstStyle/>
          <a:p>
            <a:r>
              <a:rPr lang="en-US" dirty="0"/>
              <a:t>Investment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24781"/>
            <a:ext cx="6805774" cy="4137189"/>
          </a:xfrm>
          <a:noFill/>
        </p:spPr>
        <p:txBody>
          <a:bodyPr>
            <a:normAutofit/>
          </a:bodyPr>
          <a:lstStyle/>
          <a:p>
            <a:r>
              <a:rPr lang="en-US" dirty="0"/>
              <a:t>- Strategies employed:</a:t>
            </a:r>
          </a:p>
          <a:p>
            <a:r>
              <a:rPr lang="en-US" dirty="0"/>
              <a:t>  • Buy-and-Hold</a:t>
            </a:r>
          </a:p>
          <a:p>
            <a:r>
              <a:rPr lang="en-US" dirty="0"/>
              <a:t>  • Momentum</a:t>
            </a:r>
          </a:p>
          <a:p>
            <a:r>
              <a:rPr lang="en-US" dirty="0"/>
              <a:t>  • Mean Reversion</a:t>
            </a:r>
          </a:p>
          <a:p>
            <a:r>
              <a:rPr lang="en-US" dirty="0"/>
              <a:t>  • Hybrid (Momentum + Mean Reversion)</a:t>
            </a:r>
          </a:p>
          <a:p>
            <a:r>
              <a:rPr lang="en-US" dirty="0"/>
              <a:t>- Monte Carlo simulations to test robustness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40A74-4107-F046-36F0-8C86DBD3E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204" y="-30994"/>
            <a:ext cx="4028796" cy="40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Securities in the Fund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52344"/>
            <a:ext cx="4837174" cy="3136392"/>
          </a:xfrm>
          <a:noFill/>
        </p:spPr>
        <p:txBody>
          <a:bodyPr anchor="t">
            <a:normAutofit fontScale="77500" lnSpcReduction="20000"/>
          </a:bodyPr>
          <a:lstStyle/>
          <a:p>
            <a:r>
              <a:rPr lang="en-US" dirty="0"/>
              <a:t>- Initial holdings (2015–2025):</a:t>
            </a:r>
          </a:p>
          <a:p>
            <a:r>
              <a:rPr lang="en-US" dirty="0"/>
              <a:t>  • NVDA</a:t>
            </a:r>
          </a:p>
          <a:p>
            <a:r>
              <a:rPr lang="en-US" dirty="0"/>
              <a:t>  • META</a:t>
            </a:r>
          </a:p>
          <a:p>
            <a:r>
              <a:rPr lang="en-US" dirty="0"/>
              <a:t>  • MSFT</a:t>
            </a:r>
          </a:p>
          <a:p>
            <a:r>
              <a:rPr lang="en-US" dirty="0"/>
              <a:t>  • AMZN</a:t>
            </a:r>
          </a:p>
          <a:p>
            <a:r>
              <a:rPr lang="en-US" dirty="0"/>
              <a:t>- Benchmark: S&amp;P 500 (SPY)</a:t>
            </a:r>
          </a:p>
          <a:p>
            <a:r>
              <a:rPr lang="en-US" dirty="0"/>
              <a:t>- Rebalancing through strategy rules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46DBC-884D-996D-AF27-3FEB23520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62175" cy="2609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465EAC-0573-5584-6F05-65C7F90B1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175" y="0"/>
            <a:ext cx="3793879" cy="2450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24289D-D3C2-1457-9F59-55D51F403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25" y="2450592"/>
            <a:ext cx="2000250" cy="2228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A95232-4D79-2CA5-CC37-6428716FE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2175" y="2331732"/>
            <a:ext cx="3933825" cy="29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  <a:noFill/>
        </p:spPr>
        <p:txBody>
          <a:bodyPr anchor="b"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257063"/>
            <a:ext cx="4894006" cy="390490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- Historical Results (2015–2025):</a:t>
            </a:r>
          </a:p>
          <a:p>
            <a:r>
              <a:rPr lang="en-US" dirty="0"/>
              <a:t>  • Sharpe Ratio: 1.04</a:t>
            </a:r>
          </a:p>
          <a:p>
            <a:r>
              <a:rPr lang="en-US" dirty="0"/>
              <a:t>  • Alpha: 0.0015</a:t>
            </a:r>
          </a:p>
          <a:p>
            <a:r>
              <a:rPr lang="en-US" dirty="0"/>
              <a:t>  • Beta: 1.36</a:t>
            </a:r>
          </a:p>
          <a:p>
            <a:r>
              <a:rPr lang="en-US" dirty="0"/>
              <a:t>  • ROI: 3.4%</a:t>
            </a:r>
          </a:p>
          <a:p>
            <a:r>
              <a:rPr lang="en-US" dirty="0"/>
              <a:t>  • Max Drawdown: &lt; 1%</a:t>
            </a:r>
          </a:p>
          <a:p>
            <a:r>
              <a:rPr lang="en-US" dirty="0"/>
              <a:t>- Monte Carlo confirms robustness across simulations</a:t>
            </a:r>
          </a:p>
        </p:txBody>
      </p:sp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Fee Modeling &amp; Business Insight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929207"/>
            <a:ext cx="6781800" cy="4137189"/>
          </a:xfrm>
          <a:noFill/>
        </p:spPr>
        <p:txBody>
          <a:bodyPr>
            <a:normAutofit/>
          </a:bodyPr>
          <a:lstStyle/>
          <a:p>
            <a:r>
              <a:rPr lang="en-US" dirty="0"/>
              <a:t>Fee Structures Tested: 1–3% management, 10–25% performance</a:t>
            </a:r>
          </a:p>
          <a:p>
            <a:r>
              <a:rPr lang="en-US" dirty="0"/>
              <a:t>- Fund Viability:</a:t>
            </a:r>
          </a:p>
          <a:p>
            <a:r>
              <a:rPr lang="en-US" dirty="0"/>
              <a:t>  • Break-even AUM: ~$3–5 million</a:t>
            </a:r>
          </a:p>
          <a:p>
            <a:r>
              <a:rPr lang="en-US" dirty="0"/>
              <a:t>  • At $5M AUM, net profit ≈ $710K annually</a:t>
            </a:r>
          </a:p>
          <a:p>
            <a:r>
              <a:rPr lang="en-US" dirty="0"/>
              <a:t>  • Higher AUM scales profitability substantially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Management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134335" cy="4113054"/>
          </a:xfrm>
          <a:noFill/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- Investor View: Viable with strong risk-adjusted returns</a:t>
            </a:r>
          </a:p>
          <a:p>
            <a:r>
              <a:rPr lang="en-US" dirty="0"/>
              <a:t>- Manager View: Profitable above $5M AUM</a:t>
            </a:r>
          </a:p>
          <a:p>
            <a:r>
              <a:rPr lang="en-US" dirty="0"/>
              <a:t>- Business Case: Attractive opportunity for both clients and managers</a:t>
            </a:r>
          </a:p>
          <a:p>
            <a:r>
              <a:rPr lang="en-US" dirty="0"/>
              <a:t>- Proposed Roles:</a:t>
            </a:r>
          </a:p>
          <a:p>
            <a:r>
              <a:rPr lang="en-US" dirty="0"/>
              <a:t>  • Fund Manager</a:t>
            </a:r>
          </a:p>
          <a:p>
            <a:r>
              <a:rPr lang="en-US" dirty="0"/>
              <a:t>  • Research Analyst</a:t>
            </a:r>
          </a:p>
          <a:p>
            <a:r>
              <a:rPr lang="en-US" dirty="0"/>
              <a:t>  • CEO / Operations Lead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r>
              <a:rPr lang="en-US" dirty="0"/>
              <a:t>Blade Robelly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27</TotalTime>
  <Words>262</Words>
  <Application>Microsoft Office PowerPoint</Application>
  <PresentationFormat>Widescreen</PresentationFormat>
  <Paragraphs>52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Wingdings</vt:lpstr>
      <vt:lpstr>Custom</vt:lpstr>
      <vt:lpstr>MSDS451 TERM Project Fund management </vt:lpstr>
      <vt:lpstr>General Investment Philosophy</vt:lpstr>
      <vt:lpstr>Investment Methods</vt:lpstr>
      <vt:lpstr>Securities in the Fund</vt:lpstr>
      <vt:lpstr>Performance Evaluation</vt:lpstr>
      <vt:lpstr>Fee Modeling &amp; Business Insight</vt:lpstr>
      <vt:lpstr>Management 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Blade Hunter Robelly</dc:creator>
  <cp:lastModifiedBy>Blade Hunter Robelly</cp:lastModifiedBy>
  <cp:revision>1</cp:revision>
  <dcterms:created xsi:type="dcterms:W3CDTF">2025-09-01T12:42:27Z</dcterms:created>
  <dcterms:modified xsi:type="dcterms:W3CDTF">2025-09-01T13:10:15Z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