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73" r:id="rId5"/>
    <p:sldId id="261" r:id="rId6"/>
    <p:sldId id="279" r:id="rId7"/>
    <p:sldId id="284" r:id="rId8"/>
    <p:sldId id="285" r:id="rId9"/>
    <p:sldId id="286" r:id="rId10"/>
    <p:sldId id="287" r:id="rId11"/>
    <p:sldId id="288" r:id="rId12"/>
    <p:sldId id="277" r:id="rId13"/>
    <p:sldId id="265" r:id="rId14"/>
    <p:sldId id="289" r:id="rId15"/>
    <p:sldId id="290" r:id="rId16"/>
    <p:sldId id="291" r:id="rId17"/>
    <p:sldId id="266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/>
          <a:lstStyle/>
          <a:p>
            <a:r>
              <a:rPr lang="en-US" dirty="0"/>
              <a:t>MSDS451 TERM Project</a:t>
            </a:r>
            <a:br>
              <a:rPr lang="en-US" dirty="0"/>
            </a:br>
            <a:r>
              <a:rPr lang="en-US" dirty="0"/>
              <a:t>Fund management 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198"/>
            <a:ext cx="9144000" cy="683219"/>
          </a:xfrm>
        </p:spPr>
        <p:txBody>
          <a:bodyPr/>
          <a:lstStyle/>
          <a:p>
            <a:r>
              <a:rPr lang="en-US" dirty="0"/>
              <a:t>Blade Robelly</a:t>
            </a: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Fee Modeling &amp; Business Insight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929207"/>
            <a:ext cx="6781800" cy="4137189"/>
          </a:xfrm>
          <a:noFill/>
        </p:spPr>
        <p:txBody>
          <a:bodyPr>
            <a:normAutofit/>
          </a:bodyPr>
          <a:lstStyle/>
          <a:p>
            <a:r>
              <a:rPr lang="en-US" dirty="0"/>
              <a:t>Fee Structures Tested: 1–3% management, 10–25% performance</a:t>
            </a:r>
          </a:p>
          <a:p>
            <a:r>
              <a:rPr lang="en-US" dirty="0"/>
              <a:t>- Fund Viability:</a:t>
            </a:r>
          </a:p>
          <a:p>
            <a:r>
              <a:rPr lang="en-US" dirty="0"/>
              <a:t>  • Break-even AUM: ~$3–5 million</a:t>
            </a:r>
          </a:p>
          <a:p>
            <a:r>
              <a:rPr lang="en-US" dirty="0"/>
              <a:t>  • At $5M AUM, net profit ≈ $710K annually</a:t>
            </a:r>
          </a:p>
          <a:p>
            <a:r>
              <a:rPr lang="en-US" dirty="0"/>
              <a:t>  • Higher AUM scales profitability substantially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CD28DD-D457-01BE-7A77-E582986650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77786" y="616933"/>
            <a:ext cx="8622742" cy="5362923"/>
          </a:xfrm>
        </p:spPr>
      </p:pic>
    </p:spTree>
    <p:extLst>
      <p:ext uri="{BB962C8B-B14F-4D97-AF65-F5344CB8AC3E}">
        <p14:creationId xmlns:p14="http://schemas.microsoft.com/office/powerpoint/2010/main" val="280910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AB97FC-FFA5-7B9E-723B-A5BEB639E1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24491" y="737419"/>
            <a:ext cx="9943017" cy="522047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2F3DF9-8235-2BB1-4877-2E85A0020BDE}"/>
              </a:ext>
            </a:extLst>
          </p:cNvPr>
          <p:cNvSpPr txBox="1"/>
          <p:nvPr/>
        </p:nvSpPr>
        <p:spPr>
          <a:xfrm>
            <a:off x="5093108" y="715442"/>
            <a:ext cx="12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2015-2025</a:t>
            </a:r>
          </a:p>
        </p:txBody>
      </p:sp>
    </p:spTree>
    <p:extLst>
      <p:ext uri="{BB962C8B-B14F-4D97-AF65-F5344CB8AC3E}">
        <p14:creationId xmlns:p14="http://schemas.microsoft.com/office/powerpoint/2010/main" val="241774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8CAC9D-ACCC-5C75-6CDD-B5F27B925B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3564" y="726082"/>
            <a:ext cx="10704871" cy="54058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D6B848-E07B-8A75-BB47-02EF0855D790}"/>
              </a:ext>
            </a:extLst>
          </p:cNvPr>
          <p:cNvSpPr txBox="1"/>
          <p:nvPr/>
        </p:nvSpPr>
        <p:spPr>
          <a:xfrm>
            <a:off x="5014450" y="636784"/>
            <a:ext cx="12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2015-2025</a:t>
            </a:r>
          </a:p>
        </p:txBody>
      </p:sp>
    </p:spTree>
    <p:extLst>
      <p:ext uri="{BB962C8B-B14F-4D97-AF65-F5344CB8AC3E}">
        <p14:creationId xmlns:p14="http://schemas.microsoft.com/office/powerpoint/2010/main" val="114680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Management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  <a:noFill/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- Investor View: Viable with strong risk-adjusted returns</a:t>
            </a:r>
          </a:p>
          <a:p>
            <a:r>
              <a:rPr lang="en-US" dirty="0"/>
              <a:t>- Manager View: Profitable above $5M AUM</a:t>
            </a:r>
          </a:p>
          <a:p>
            <a:r>
              <a:rPr lang="en-US" dirty="0"/>
              <a:t>- Business Case: Attractive opportunity for both clients and managers</a:t>
            </a:r>
          </a:p>
          <a:p>
            <a:r>
              <a:rPr lang="en-US" dirty="0"/>
              <a:t>- Proposed Roles:</a:t>
            </a:r>
          </a:p>
          <a:p>
            <a:r>
              <a:rPr lang="en-US" dirty="0"/>
              <a:t>  • Fund Manager</a:t>
            </a:r>
          </a:p>
          <a:p>
            <a:r>
              <a:rPr lang="en-US" dirty="0"/>
              <a:t>  • Research Analyst</a:t>
            </a:r>
          </a:p>
          <a:p>
            <a:r>
              <a:rPr lang="en-US" dirty="0"/>
              <a:t>  • CEO / Operations Lead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Blade Robelly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r>
              <a:rPr lang="en-US" dirty="0"/>
              <a:t>General Investment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Rejects the Efficient Market Hypothesis (Malkiel 2023)</a:t>
            </a:r>
          </a:p>
          <a:p>
            <a:r>
              <a:rPr lang="en-US" dirty="0"/>
              <a:t>Adopts Adaptive Markets and behavioral economics (Lo 2019)</a:t>
            </a:r>
          </a:p>
          <a:p>
            <a:r>
              <a:rPr lang="en-US" dirty="0"/>
              <a:t>Leverages data science, technical analysis, and financial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AF490-BD71-B26E-67AD-D207B2DF1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78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7199489" cy="1325880"/>
          </a:xfrm>
          <a:noFill/>
        </p:spPr>
        <p:txBody>
          <a:bodyPr anchor="ctr"/>
          <a:lstStyle/>
          <a:p>
            <a:r>
              <a:rPr lang="en-US" dirty="0"/>
              <a:t>Investment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24781"/>
            <a:ext cx="6805774" cy="4137189"/>
          </a:xfrm>
          <a:noFill/>
        </p:spPr>
        <p:txBody>
          <a:bodyPr>
            <a:normAutofit/>
          </a:bodyPr>
          <a:lstStyle/>
          <a:p>
            <a:r>
              <a:rPr lang="en-US" dirty="0"/>
              <a:t>- Strategies employed:</a:t>
            </a:r>
          </a:p>
          <a:p>
            <a:r>
              <a:rPr lang="en-US" dirty="0"/>
              <a:t>  • Buy-and-Hold</a:t>
            </a:r>
          </a:p>
          <a:p>
            <a:r>
              <a:rPr lang="en-US" dirty="0"/>
              <a:t>  • Momentum</a:t>
            </a:r>
          </a:p>
          <a:p>
            <a:r>
              <a:rPr lang="en-US" dirty="0"/>
              <a:t>  • Mean Reversion</a:t>
            </a:r>
          </a:p>
          <a:p>
            <a:r>
              <a:rPr lang="en-US" dirty="0"/>
              <a:t>  • Hybrid (Momentum + Mean Reversion)</a:t>
            </a:r>
          </a:p>
          <a:p>
            <a:r>
              <a:rPr lang="en-US" dirty="0"/>
              <a:t>- Monte Carlo simulations to test robustness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40A74-4107-F046-36F0-8C86DBD3E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204" y="-30994"/>
            <a:ext cx="4028796" cy="40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Securities in the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  <a:noFill/>
        </p:spPr>
        <p:txBody>
          <a:bodyPr anchor="t">
            <a:normAutofit fontScale="77500" lnSpcReduction="20000"/>
          </a:bodyPr>
          <a:lstStyle/>
          <a:p>
            <a:r>
              <a:rPr lang="en-US" dirty="0"/>
              <a:t>- Initial holdings (2015–2025):</a:t>
            </a:r>
          </a:p>
          <a:p>
            <a:r>
              <a:rPr lang="en-US" dirty="0"/>
              <a:t>  • NVDA</a:t>
            </a:r>
          </a:p>
          <a:p>
            <a:r>
              <a:rPr lang="en-US" dirty="0"/>
              <a:t>  • META</a:t>
            </a:r>
          </a:p>
          <a:p>
            <a:r>
              <a:rPr lang="en-US" dirty="0"/>
              <a:t>  • MSFT</a:t>
            </a:r>
          </a:p>
          <a:p>
            <a:r>
              <a:rPr lang="en-US" dirty="0"/>
              <a:t>  • AMZN</a:t>
            </a:r>
          </a:p>
          <a:p>
            <a:r>
              <a:rPr lang="en-US" dirty="0"/>
              <a:t>- Benchmark: S&amp;P 500 (SPY)</a:t>
            </a:r>
          </a:p>
          <a:p>
            <a:r>
              <a:rPr lang="en-US" dirty="0"/>
              <a:t>- Rebalancing through strategy rules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146DBC-884D-996D-AF27-3FEB2352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162175" cy="2609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465EAC-0573-5584-6F05-65C7F90B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175" y="0"/>
            <a:ext cx="3793879" cy="2450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4289D-D3C2-1457-9F59-55D51F403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" y="2450592"/>
            <a:ext cx="2000250" cy="222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A95232-4D79-2CA5-CC37-6428716FE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2175" y="2331732"/>
            <a:ext cx="3933825" cy="29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9C2C61-55A7-61BE-702A-0E2BEE2010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0569" y="763676"/>
            <a:ext cx="9945571" cy="4702490"/>
          </a:xfrm>
        </p:spPr>
      </p:pic>
    </p:spTree>
    <p:extLst>
      <p:ext uri="{BB962C8B-B14F-4D97-AF65-F5344CB8AC3E}">
        <p14:creationId xmlns:p14="http://schemas.microsoft.com/office/powerpoint/2010/main" val="167136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962712-15DE-CE8C-B866-CA1F1C2111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403941"/>
            <a:ext cx="10365712" cy="4928400"/>
          </a:xfrm>
        </p:spPr>
      </p:pic>
    </p:spTree>
    <p:extLst>
      <p:ext uri="{BB962C8B-B14F-4D97-AF65-F5344CB8AC3E}">
        <p14:creationId xmlns:p14="http://schemas.microsoft.com/office/powerpoint/2010/main" val="211481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94C142-B2EE-DD7A-99D5-4DBBC5C299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381837"/>
            <a:ext cx="10548969" cy="4929171"/>
          </a:xfrm>
        </p:spPr>
      </p:pic>
    </p:spTree>
    <p:extLst>
      <p:ext uri="{BB962C8B-B14F-4D97-AF65-F5344CB8AC3E}">
        <p14:creationId xmlns:p14="http://schemas.microsoft.com/office/powerpoint/2010/main" val="292590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14FD27-8937-9F05-1D78-DBCDB4B0FE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F09F82-490A-8CC7-AD0C-D1F311E4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7" y="389674"/>
            <a:ext cx="11560542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4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  <a:noFill/>
        </p:spPr>
        <p:txBody>
          <a:bodyPr anchor="b"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 Historical Results (2015–2025):</a:t>
            </a:r>
          </a:p>
          <a:p>
            <a:r>
              <a:rPr lang="en-US" dirty="0"/>
              <a:t>  • Sharpe Ratio: 1.04</a:t>
            </a:r>
          </a:p>
          <a:p>
            <a:r>
              <a:rPr lang="en-US" dirty="0"/>
              <a:t>  • Alpha: 0.0015</a:t>
            </a:r>
          </a:p>
          <a:p>
            <a:r>
              <a:rPr lang="en-US" dirty="0"/>
              <a:t>  • Beta: 1.36</a:t>
            </a:r>
          </a:p>
          <a:p>
            <a:r>
              <a:rPr lang="en-US" dirty="0"/>
              <a:t>  • ROI: 3.4%</a:t>
            </a:r>
          </a:p>
          <a:p>
            <a:r>
              <a:rPr lang="en-US" dirty="0"/>
              <a:t>  • Max Drawdown: &lt; 1%</a:t>
            </a:r>
          </a:p>
          <a:p>
            <a:r>
              <a:rPr lang="en-US" dirty="0"/>
              <a:t>- Monte Carlo confirms robustness across simulations</a:t>
            </a: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46</TotalTime>
  <Words>264</Words>
  <Application>Microsoft Office PowerPoint</Application>
  <PresentationFormat>Widescreen</PresentationFormat>
  <Paragraphs>54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Wingdings</vt:lpstr>
      <vt:lpstr>Custom</vt:lpstr>
      <vt:lpstr>MSDS451 TERM Project Fund management </vt:lpstr>
      <vt:lpstr>General Investment Philosophy</vt:lpstr>
      <vt:lpstr>Investment Methods</vt:lpstr>
      <vt:lpstr>Securities in the Fund</vt:lpstr>
      <vt:lpstr>PowerPoint Presentation</vt:lpstr>
      <vt:lpstr>PowerPoint Presentation</vt:lpstr>
      <vt:lpstr>PowerPoint Presentation</vt:lpstr>
      <vt:lpstr>PowerPoint Presentation</vt:lpstr>
      <vt:lpstr>Performance Evaluation</vt:lpstr>
      <vt:lpstr>Fee Modeling &amp; Business Insight</vt:lpstr>
      <vt:lpstr>PowerPoint Presentation</vt:lpstr>
      <vt:lpstr>PowerPoint Presentation</vt:lpstr>
      <vt:lpstr>PowerPoint Presentation</vt:lpstr>
      <vt:lpstr>Management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Blade Hunter Robelly</dc:creator>
  <cp:lastModifiedBy>Blade Hunter Robelly</cp:lastModifiedBy>
  <cp:revision>2</cp:revision>
  <dcterms:created xsi:type="dcterms:W3CDTF">2025-09-01T12:42:27Z</dcterms:created>
  <dcterms:modified xsi:type="dcterms:W3CDTF">2025-09-01T13:29:05Z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