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Lst>
  <p:sldSz cx="9144000" cy="6858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0" Type="http://schemas.openxmlformats.org/officeDocument/2006/relationships/slide" Target="slides/slide58.xml"/>
  <Relationship Id="rId61" Type="http://schemas.openxmlformats.org/officeDocument/2006/relationships/slide" Target="slides/slide59.xml"/>
  <Relationship Id="rId62" Type="http://schemas.openxmlformats.org/officeDocument/2006/relationships/slide" Target="slides/slide60.xml"/>
  <Relationship Id="rId63" Type="http://schemas.openxmlformats.org/officeDocument/2006/relationships/slide" Target="slides/slide61.xml"/>
  <Relationship Id="rId64" Type="http://schemas.openxmlformats.org/officeDocument/2006/relationships/slide" Target="slides/slide62.xml"/>
  <Relationship Id="rId65" Type="http://schemas.openxmlformats.org/officeDocument/2006/relationships/slide" Target="slides/slide63.xml"/>
  <Relationship Id="rId66" Type="http://schemas.openxmlformats.org/officeDocument/2006/relationships/slide" Target="slides/slide64.xml"/>
  <Relationship Id="rId67" Type="http://schemas.openxmlformats.org/officeDocument/2006/relationships/slide" Target="slides/slide65.xml"/>
  <Relationship Id="rId68" Type="http://schemas.openxmlformats.org/officeDocument/2006/relationships/slide" Target="slides/slide66.xml"/>
  <Relationship Id="rId69" Type="http://schemas.openxmlformats.org/officeDocument/2006/relationships/slide" Target="slides/slide67.xml"/>
  <Relationship Id="rId70" Type="http://schemas.openxmlformats.org/officeDocument/2006/relationships/slide" Target="slides/slide68.xml"/>
  <Relationship Id="rId71" Type="http://schemas.openxmlformats.org/officeDocument/2006/relationships/slide" Target="slides/slide69.xml"/>
  <Relationship Id="rId72" Type="http://schemas.openxmlformats.org/officeDocument/2006/relationships/slide" Target="slides/slide70.xml"/>
  <Relationship Id="rId73" Type="http://schemas.openxmlformats.org/officeDocument/2006/relationships/slide" Target="slides/slide71.xml"/>
  <Relationship Id="rId74" Type="http://schemas.openxmlformats.org/officeDocument/2006/relationships/slide" Target="slides/slide72.xml"/>
  <Relationship Id="rId75" Type="http://schemas.openxmlformats.org/officeDocument/2006/relationships/slide" Target="slides/slide73.xml"/>
  <Relationship Id="rId76" Type="http://schemas.openxmlformats.org/officeDocument/2006/relationships/slide" Target="slides/slide74.xml"/>
  <Relationship Id="rId77" Type="http://schemas.openxmlformats.org/officeDocument/2006/relationships/slide" Target="slides/slide75.xml"/>
  <Relationship Id="rId78" Type="http://schemas.openxmlformats.org/officeDocument/2006/relationships/slide" Target="slides/slide76.xml"/>
  <Relationship Id="rId79" Type="http://schemas.openxmlformats.org/officeDocument/2006/relationships/slide" Target="slides/slide77.xml"/>
  <Relationship Id="rId80" Type="http://schemas.openxmlformats.org/officeDocument/2006/relationships/slide" Target="slides/slide78.xml"/>
  <Relationship Id="rId81" Type="http://schemas.openxmlformats.org/officeDocument/2006/relationships/slide" Target="slides/slide79.xml"/>
  <Relationship Id="rId82" Type="http://schemas.openxmlformats.org/officeDocument/2006/relationships/slide" Target="slides/slide80.xml"/>
  <Relationship Id="rId83" Type="http://schemas.openxmlformats.org/officeDocument/2006/relationships/slide" Target="slides/slide81.xml"/>
  <Relationship Id="rId84" Type="http://schemas.openxmlformats.org/officeDocument/2006/relationships/slide" Target="slides/slide82.xml"/>
  <Relationship Id="rId85" Type="http://schemas.openxmlformats.org/officeDocument/2006/relationships/slide" Target="slides/slide83.xml"/>
  <Relationship Id="rId86" Type="http://schemas.openxmlformats.org/officeDocument/2006/relationships/slide" Target="slides/slide84.xml"/>
  <Relationship Id="rId87" Type="http://schemas.openxmlformats.org/officeDocument/2006/relationships/slide" Target="slides/slide85.xml"/>
  <Relationship Id="rId88" Type="http://schemas.openxmlformats.org/officeDocument/2006/relationships/slide" Target="slides/slide86.xml"/>
  <Relationship Id="rId89" Type="http://schemas.openxmlformats.org/officeDocument/2006/relationships/slide" Target="slides/slide87.xml"/>
  <Relationship Id="rId90" Type="http://schemas.openxmlformats.org/officeDocument/2006/relationships/slide" Target="slides/slide88.xml"/>
  <Relationship Id="rId91" Type="http://schemas.openxmlformats.org/officeDocument/2006/relationships/slide" Target="slides/slide89.xml"/>
  <Relationship Id="rId92" Type="http://schemas.openxmlformats.org/officeDocument/2006/relationships/slide" Target="slides/slide90.xml"/>
  <Relationship Id="rId93" Type="http://schemas.openxmlformats.org/officeDocument/2006/relationships/slide" Target="slides/slide91.xml"/>
  <Relationship Id="rId94" Type="http://schemas.openxmlformats.org/officeDocument/2006/relationships/slide" Target="slides/slide92.xml"/>
  <Relationship Id="rId95" Type="http://schemas.openxmlformats.org/officeDocument/2006/relationships/slide" Target="slides/slide93.xml"/>
  <Relationship Id="rId96" Type="http://schemas.openxmlformats.org/officeDocument/2006/relationships/slide" Target="slides/slide94.xml"/>
  <Relationship Id="rId97" Type="http://schemas.openxmlformats.org/officeDocument/2006/relationships/slide" Target="slides/slide95.xml"/>
  <Relationship Id="rId98" Type="http://schemas.openxmlformats.org/officeDocument/2006/relationships/slide" Target="slides/slide96.xml"/>
  <Relationship Id="rId99" Type="http://schemas.openxmlformats.org/officeDocument/2006/relationships/slide" Target="slides/slide97.xml"/>
  <Relationship Id="rId100" Type="http://schemas.openxmlformats.org/officeDocument/2006/relationships/slide" Target="slides/slide98.xml"/>
  <Relationship Id="rId101" Type="http://schemas.openxmlformats.org/officeDocument/2006/relationships/slide" Target="slides/slide99.xml"/>
  <Relationship Id="rId102" Type="http://schemas.openxmlformats.org/officeDocument/2006/relationships/slide" Target="slides/slide100.xml"/>
  <Relationship Id="rId103" Type="http://schemas.openxmlformats.org/officeDocument/2006/relationships/slide" Target="slides/slide101.xml"/>
  <Relationship Id="rId104" Type="http://schemas.openxmlformats.org/officeDocument/2006/relationships/slide" Target="slides/slide102.xml"/>
  <Relationship Id="rId105" Type="http://schemas.openxmlformats.org/officeDocument/2006/relationships/slide" Target="slides/slide103.xml"/>
  <Relationship Id="rId106" Type="http://schemas.openxmlformats.org/officeDocument/2006/relationships/slide" Target="slides/slide104.xml"/>
  <Relationship Id="rId107" Type="http://schemas.openxmlformats.org/officeDocument/2006/relationships/slide" Target="slides/slide105.xml"/>
  <Relationship Id="rId108" Type="http://schemas.openxmlformats.org/officeDocument/2006/relationships/slide" Target="slides/slide106.xml"/>
  <Relationship Id="rId109" Type="http://schemas.openxmlformats.org/officeDocument/2006/relationships/slide" Target="slides/slide107.xml"/>
  <Relationship Id="rId110" Type="http://schemas.openxmlformats.org/officeDocument/2006/relationships/slide" Target="slides/slide108.xml"/>
  <Relationship Id="rId111" Type="http://schemas.openxmlformats.org/officeDocument/2006/relationships/slide" Target="slides/slide109.xml"/>
  <Relationship Id="rId112" Type="http://schemas.openxmlformats.org/officeDocument/2006/relationships/slide" Target="slides/slide110.xml"/>
  <Relationship Id="rId113" Type="http://schemas.openxmlformats.org/officeDocument/2006/relationships/slide" Target="slides/slide111.xml"/>
  <Relationship Id="rId114" Type="http://schemas.openxmlformats.org/officeDocument/2006/relationships/slide" Target="slides/slide112.xml"/>
  <Relationship Id="rId115" Type="http://schemas.openxmlformats.org/officeDocument/2006/relationships/slide" Target="slides/slide113.xml"/>
  <Relationship Id="rId116" Type="http://schemas.openxmlformats.org/officeDocument/2006/relationships/slide" Target="slides/slide114.xml"/>
  <Relationship Id="rId117" Type="http://schemas.openxmlformats.org/officeDocument/2006/relationships/slide" Target="slides/slide115.xml"/>
  <Relationship Id="rId118" Type="http://schemas.openxmlformats.org/officeDocument/2006/relationships/slide" Target="slides/slide116.xml"/>
  <Relationship Id="rId119" Type="http://schemas.openxmlformats.org/officeDocument/2006/relationships/slide" Target="slides/slide117.xml"/>
  <Relationship Id="rId120" Type="http://schemas.openxmlformats.org/officeDocument/2006/relationships/slide" Target="slides/slide118.xml"/>
  <Relationship Id="rId121" Type="http://schemas.openxmlformats.org/officeDocument/2006/relationships/slide" Target="slides/slide119.xml"/>
  <Relationship Id="rId122" Type="http://schemas.openxmlformats.org/officeDocument/2006/relationships/slide" Target="slides/slide120.xml"/>
  <Relationship Id="rId123" Type="http://schemas.openxmlformats.org/officeDocument/2006/relationships/slide" Target="slides/slide121.xml"/>
  <Relationship Id="rId124" Type="http://schemas.openxmlformats.org/officeDocument/2006/relationships/slide" Target="slides/slide122.xml"/>
  <Relationship Id="rId125" Type="http://schemas.openxmlformats.org/officeDocument/2006/relationships/slide" Target="slides/slide123.xml"/>
  <Relationship Id="rId126" Type="http://schemas.openxmlformats.org/officeDocument/2006/relationships/slide" Target="slides/slide124.xml"/>
  <Relationship Id="rId127" Type="http://schemas.openxmlformats.org/officeDocument/2006/relationships/slide" Target="slides/slide125.xml"/>
  <Relationship Id="rId128" Type="http://schemas.openxmlformats.org/officeDocument/2006/relationships/slide" Target="slides/slide126.xml"/>
  <Relationship Id="rId129" Type="http://schemas.openxmlformats.org/officeDocument/2006/relationships/slide" Target="slides/slide127.xml"/>
  <Relationship Id="rId130" Type="http://schemas.openxmlformats.org/officeDocument/2006/relationships/slide" Target="slides/slide128.xml"/>
  <Relationship Id="rId131" Type="http://schemas.openxmlformats.org/officeDocument/2006/relationships/slide" Target="slides/slide129.xml"/>
  <Relationship Id="rId132" Type="http://schemas.openxmlformats.org/officeDocument/2006/relationships/slide" Target="slides/slide130.xml"/>
  <Relationship Id="rId133" Type="http://schemas.openxmlformats.org/officeDocument/2006/relationships/slide" Target="slides/slide131.xml"/>
  <Relationship Id="rId134" Type="http://schemas.openxmlformats.org/officeDocument/2006/relationships/presProps" Target="presProps.xml"/>
  <Relationship Id="rId135" Type="http://schemas.openxmlformats.org/officeDocument/2006/relationships/viewProps" Target="viewProps.xml"/>
  <Relationship Id="rId136"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296470643"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png"/>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0.png"/>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1.png"/>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2.png"/>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3.png"/>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4.png"/>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5.png"/>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6.png"/>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7.png"/>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8.png"/>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0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png"/>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0.png"/>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2.png"/>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3.png"/>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4.png"/>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5.png"/>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6.png"/>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7.png"/>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8.png"/>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1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png"/>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0.png"/>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1.png"/>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2.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3.png"/>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4.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5.png"/>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6.png"/>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7.png"/>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8.png"/>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2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3.png"/>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30.png"/>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3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1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4.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5.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6.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7.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8.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2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0.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1.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2.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3.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4.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5.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6.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7.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8.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3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1.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2.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3.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4.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5.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6.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7.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8.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4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1.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2.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3.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4.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5.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6.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7.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8.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5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1.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2.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3.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4.png"/>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5.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6.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7.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8.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6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png"/>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0.png"/>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1.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2.png"/>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3.png"/>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4.png"/>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5.png"/>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6.png"/>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7.png"/>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8.png"/>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7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png"/>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0.png"/>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1.png"/>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2.png"/>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3.png"/>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4.png"/>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5.png"/>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6.png"/>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7.png"/>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8.png"/>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8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png"/>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0.png"/>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1.png"/>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2.png"/>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3.png"/>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4.png"/>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5.png"/>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6.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7.png"/>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8.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logo9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icolas Cage - 1964-0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orld Trade Center]]></a:t>
            </a:r>
            <a:br/>
            <a:r>
              <a:rPr lang="en-US" sz="1000" spc="0" u="none">
                <a:solidFill>
                  <a:srgbClr val="000000">
                    <a:alpha val="100.00%"/>
                  </a:srgbClr>
                </a:solidFill>
                <a:latin typeface="Calibri"/>
              </a:rPr>
              <a:t><![CDATA[After the terrorist attack on the World Trade Center on September 11, 2001, the building collapses over the rescue team from the Port Authority Police Department. Will Jimeno and his sergeant John McLoughlin are found alive trapped under the wreckage while the rescue teams fight to save them.]]></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Division]]></a:t>
            </a:r>
            <a:br/>
            <a:r>
              <a:rPr lang="en-US" sz="1000" spc="0" u="none">
                <a:solidFill>
                  <a:srgbClr val="000000">
                    <a:alpha val="100.00%"/>
                  </a:srgbClr>
                </a:solidFill>
                <a:latin typeface="Calibri"/>
              </a:rPr>
              <a:t><![CDATA[In the near future, a pandemic virus is spread via paper money on Black Friday, decimating the city of New York and killing millions. By Christmas, what's left of society has descended into chaos. A group of civilians, trained to operate in catastrophic times, are activated in an attempt to save who and what remai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onny]]></a:t>
            </a:r>
            <a:br/>
            <a:r>
              <a:rPr lang="en-US" sz="1000" spc="0" u="none">
                <a:solidFill>
                  <a:srgbClr val="000000">
                    <a:alpha val="100.00%"/>
                  </a:srgbClr>
                </a:solidFill>
                <a:latin typeface="Calibri"/>
              </a:rPr>
              <a:t><![CDATA[New Orleans, 1981. Sonny Phillips, just discharged from the Army, returns home. The only life he's known is as a gigolo, working for his mother, but he wants to leave that behind. However, the job his Army buddy promised doesn't materialize, and he can't escape his pas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Force]]></a:t>
            </a:r>
            <a:br/>
            <a:r>
              <a:rPr lang="en-US" sz="1000" spc="0" u="none">
                <a:solidFill>
                  <a:srgbClr val="000000">
                    <a:alpha val="100.00%"/>
                  </a:srgbClr>
                </a:solidFill>
                <a:latin typeface="Calibri"/>
              </a:rPr>
              <a:t><![CDATA[A team of trained secret agent animals, guinea pigs Darwin, Juarez, Blaster, mole Speckles, and fly Mooch takes on a mission for the US government to stop evil Leonard Saber, who plans to destroy the world with household appliances. But the government shuts them down and they are sentenced to a pet shop. Can they escape to defeat the villain and save the worl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Rumble Fish]]></a:t>
            </a:r>
            <a:br/>
            <a:r>
              <a:rPr lang="en-US" sz="1000" spc="0" u="none">
                <a:solidFill>
                  <a:srgbClr val="000000">
                    <a:alpha val="100.00%"/>
                  </a:srgbClr>
                </a:solidFill>
                <a:latin typeface="Calibri"/>
              </a:rPr>
              <a:t><![CDATA[Rusty James, an absent-minded street thug struggles to live up to his legendary older brother's reputation, and longs for the days when gang warfare was going o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Cotton Club]]></a:t>
            </a:r>
            <a:br/>
            <a:r>
              <a:rPr lang="en-US" sz="1000" spc="0" u="none">
                <a:solidFill>
                  <a:srgbClr val="000000">
                    <a:alpha val="100.00%"/>
                  </a:srgbClr>
                </a:solidFill>
                <a:latin typeface="Calibri"/>
              </a:rPr>
              <a:t><![CDATA[Harlem's legendary Cotton Club becomes a hotbed of passion and violence as the lives and loves of entertainers and gangsters collid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ever on Tuesday]]></a:t>
            </a:r>
            <a:br/>
            <a:r>
              <a:rPr lang="en-US" sz="1000" spc="0" u="none">
                <a:solidFill>
                  <a:srgbClr val="000000">
                    <a:alpha val="100.00%"/>
                  </a:srgbClr>
                </a:solidFill>
                <a:latin typeface="Calibri"/>
              </a:rPr>
              <a:t><![CDATA[Matt and Eddie are two young men from the mid-west travelling to California to see the sights - primarily semi-clad women on beaches. They hop into their car and head off through the deser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ove, Death, Elvis & Oz: The Making of 'Wild at Heart']]></a:t>
            </a:r>
            <a:br/>
            <a:r>
              <a:rPr lang="en-US" sz="1000" spc="0" u="none">
                <a:solidFill>
                  <a:srgbClr val="000000">
                    <a:alpha val="100.00%"/>
                  </a:srgbClr>
                </a:solidFill>
                <a:latin typeface="Calibri"/>
              </a:rPr>
              <a:t><![CDATA[The Making of 'Wild at Hear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nowden]]></a:t>
            </a:r>
            <a:br/>
            <a:r>
              <a:rPr lang="en-US" sz="1000" spc="0" u="none">
                <a:solidFill>
                  <a:srgbClr val="000000">
                    <a:alpha val="100.00%"/>
                  </a:srgbClr>
                </a:solidFill>
                <a:latin typeface="Calibri"/>
              </a:rPr>
              <a:t><![CDATA[CIA employee Edward Snowden leaks thousands of classified documents to the pres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een Titans Go! To the Movies]]></a:t>
            </a:r>
            <a:br/>
            <a:r>
              <a:rPr lang="en-US" sz="1000" spc="0" u="none">
                <a:solidFill>
                  <a:srgbClr val="000000">
                    <a:alpha val="100.00%"/>
                  </a:srgbClr>
                </a:solidFill>
                <a:latin typeface="Calibri"/>
              </a:rPr>
              <a:t><![CDATA[All the major DC superheroes are starring in their own films, all but the Teen Titans, so Robin is determined to remedy this situation by getting over his role as a sidekick and becoming a movie star. Thus, with a few madcap ideas and an inspirational song in their hearts, the Teen Titans head to Hollywood to fulfill their dream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pider-Man: Into the Spider-Verse]]></a:t>
            </a:r>
            <a:br/>
            <a:r>
              <a:rPr lang="en-US" sz="1000" spc="0" u="none">
                <a:solidFill>
                  <a:srgbClr val="000000">
                    <a:alpha val="100.00%"/>
                  </a:srgbClr>
                </a:solidFill>
                <a:latin typeface="Calibri"/>
              </a:rPr>
              <a:t><![CDATA[Miles Morales is juggling his life between being a high school student and being a spider-man. When Wilson "Kingpin" Fisk uses a super collider, others from across the Spider-Verse are transported to this dimen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ational Treasure]]></a:t>
            </a:r>
            <a:br/>
            <a:r>
              <a:rPr lang="en-US" sz="1000" spc="0" u="none">
                <a:solidFill>
                  <a:srgbClr val="000000">
                    <a:alpha val="100.00%"/>
                  </a:srgbClr>
                </a:solidFill>
                <a:latin typeface="Calibri"/>
              </a:rPr>
              <a:t><![CDATA[Modern treasure hunters, led by archaeologist Ben Gates, search for a chest of riches rumored to have been stashed away by George Washington, Thomas Jefferson and Benjamin Franklin during the Revolutionary War. The chest's whereabouts may lie in secret clues embedded in the Constitution and the Declaration of Independence, and Gates is in a race to find the gold before his enemies do.]]></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Brubaker]]></a:t>
            </a:r>
            <a:br/>
            <a:r>
              <a:rPr lang="en-US" sz="1000" spc="0" u="none">
                <a:solidFill>
                  <a:srgbClr val="000000">
                    <a:alpha val="100.00%"/>
                  </a:srgbClr>
                </a:solidFill>
                <a:latin typeface="Calibri"/>
              </a:rPr>
              <a:t><![CDATA[The new warden of a small prison farm in Arkansas tries to clean it up of corruption after initially posing as an inmat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Death of "Superman Lives": What Happened?]]></a:t>
            </a:r>
            <a:br/>
            <a:r>
              <a:rPr lang="en-US" sz="1000" spc="0" u="none">
                <a:solidFill>
                  <a:srgbClr val="000000">
                    <a:alpha val="100.00%"/>
                  </a:srgbClr>
                </a:solidFill>
                <a:latin typeface="Calibri"/>
              </a:rPr>
              <a:t><![CDATA[The Death of 'Superman Lives': What Happened? feature film documents the process of development of the ill fated "Superman Lives" movie, that was to be directed by Tim Burton and star Nicolas Cage as the man of steel himself, Superman. The project went through years of development before the plug was pulled, and this documentary interviews the major players: Kevin Smith, Tim Burton, Jon Peters, Dan Gilroy, Colleen Atwood, Lorenzo di Bonaventura and many many mor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Fast Times at Ridgemont High]]></a:t>
            </a:r>
            <a:br/>
            <a:r>
              <a:rPr lang="en-US" sz="1000" spc="0" u="none">
                <a:solidFill>
                  <a:srgbClr val="000000">
                    <a:alpha val="100.00%"/>
                  </a:srgbClr>
                </a:solidFill>
                <a:latin typeface="Calibri"/>
              </a:rPr>
              <a:t><![CDATA[Based on the real-life adventures chronicled by Cameron Crowe, Fast Times follows a group of high school students growing up in Southern California. Stacy Hamilton and Mark Ratner are looking for a love interest, and are helped along by their older classmates, Linda Barrett and Mike Damone, respectively. At the center of the film is Jeff Spicoli, a perpetually stoned surfer who faces-off with the resolute Mr. Hand—a man convinced that everyone is on dop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rindhouse]]></a:t>
            </a:r>
            <a:br/>
            <a:r>
              <a:rPr lang="en-US" sz="1000" spc="0" u="none">
                <a:solidFill>
                  <a:srgbClr val="000000">
                    <a:alpha val="100.00%"/>
                  </a:srgbClr>
                </a:solidFill>
                <a:latin typeface="Calibri"/>
              </a:rPr>
              <a:t><![CDATA[Two full-length feature horror movies written by Quentin Tarantino and Robert Rodriguez put together as a two-film feature. Including fake movie trailers in between both movie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Entertainment Tonight]]></a:t>
            </a:r>
            <a:br/>
            <a:r>
              <a:rPr lang="en-US" sz="1000" spc="0" u="none">
                <a:solidFill>
                  <a:srgbClr val="000000">
                    <a:alpha val="100.00%"/>
                  </a:srgbClr>
                </a:solidFill>
                <a:latin typeface="Calibri"/>
              </a:rPr>
              <a:t><![CDATA[Entertainment Tonight is a daily tabloid entertainment television news show that is syndicated by CBS Television Distribution throughout the United States, in Canada and in many countries around the world. Linda Bell Blue is currently the program's executive producer. The program makes the claim that it is "the most watched entertainment news magazine in the world". It is the longest-running entertainment news program, with its first broadcast on September 14, 1981, and was the first syndicated program distributed via satellite. Mary Hart served as the show's primary anchor from 1982 until her departure on May 20, 2011. Mark Steines and Nancy O'Dell took on the roles of primary hosts of the show once Hart left. O'Dell took on the role as sole host of the show after Steines left the show on July 27, 2012. Rob Marciano became Nancy O'Dell's permanent co-host on January 7, 2013.
It was announced on January 30, 2006, that Entertainment Tonight was renewed through the 2011–2012 season, which was the show's 30th season. On September 8, 2008, Entertainment Tonight began to air in high definition with the move of the program from their longtime home at Stage 28 on the Paramount Pictures studio lot to Stage 4 at CBS Studio Center, one of the final steps involving the incorporation of Paramount's former syndication arm, Paramount Domestic Television, into CBS' distribution arms and the adoption of the CBS Television Distribution name, which all took place following the breakup of the original Viacom in 200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ive with Regis and Kathie Lee]]></a:t>
            </a:r>
            <a:br/>
            <a:r>
              <a:rPr lang="en-US" sz="1000" spc="0" u="none">
                <a:solidFill>
                  <a:srgbClr val="000000">
                    <a:alpha val="100.00%"/>
                  </a:srgbClr>
                </a:solidFill>
                <a:latin typeface="Calibri"/>
              </a:rPr>
              <a:t><![CDATA[Live! with Kelly and Michael is an American syndicated morning talk show, hosted by Kelly Ripa and Michael Strahan. Executive-produced by Michael Gelman, the show has aired since 1983 locally on WABC-TV in New York City and 1988 nationwide. With roots in A.M. Los Angeles and A.M. New York, Live! began as The Morning Show, hosted by Regis Philbin and Cyndy Garvey; the show rose to national prominence as Live with Regis and Kathie Lee, which ran for 12 years and continuing as Live! with Regis and Kelly for another decade before Ripa, after hosting with guest co-hosts for nearly a year, was paired with former NFL defensive end Michael Strahan.
The franchise has had longstanding success and has won the Daytime Emmy Award for Outstanding Talk Show and Outstanding Talk Show Host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ate Night with Conan O'Brien]]></a:t>
            </a:r>
            <a:br/>
            <a:r>
              <a:rPr lang="en-US" sz="1000" spc="0" u="none">
                <a:solidFill>
                  <a:srgbClr val="000000">
                    <a:alpha val="100.00%"/>
                  </a:srgbClr>
                </a:solidFill>
                <a:latin typeface="Calibri"/>
              </a:rPr>
              <a:t><![CDATA[Late Night with Conan O'Brien is an American late-night talk show hosted by Conan O'Brien that aired 2,725 episodes on NBC between 1993 and 2009. The show featured varied comedic material, celebrity interviews, and musical and comedy performances. Late Night aired weeknights at 12:37 am Eastern/11:37 pm Central and 12:37 am Mountain in the United States. From 1993 until 2000, Andy Richter served as O'Brien's sidekick; following his departure, O'Brien was the show's sole featured performer. The show's house musical act was The Max Weinberg 7, led by E Street Band drummer Max Weinberg.
The second incarnation of NBC's Late Night franchise, O'Brien's debuted in 1993 after David Letterman, who hosted the first incarnation of Late Night, moved to CBS to host Late Show opposite The Tonight Show. In 2004, as part of a deal to secure a new contract, NBC announced that O'Brien would leave Late Night in 2009 to succeed Jay Leno as the host of The Tonight Show. Jimmy Fallon began hosting his version of Late Night on March 2, 2009.]]></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MTV Movie & TV Awards]]></a:t>
            </a:r>
            <a:br/>
            <a:r>
              <a:rPr lang="en-US" sz="1000" spc="0" u="none">
                <a:solidFill>
                  <a:srgbClr val="000000">
                    <a:alpha val="100.00%"/>
                  </a:srgbClr>
                </a:solidFill>
                <a:latin typeface="Calibri"/>
              </a:rPr>
              <a:t><![CDATA[The annual film & TV awards show presented by MTV. The nominees are decided by producers and executives at MTV with winners decided online by the general public.]]></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Academy Awards]]></a:t>
            </a:r>
            <a:br/>
            <a:r>
              <a:rPr lang="en-US" sz="1000" spc="0" u="none">
                <a:solidFill>
                  <a:srgbClr val="000000">
                    <a:alpha val="100.00%"/>
                  </a:srgbClr>
                </a:solidFill>
                <a:latin typeface="Calibri"/>
              </a:rPr>
              <a:t><![CDATA[The Academy Awards or The Oscars is an annual American awards ceremony honoring cinematic achievements in the film industry. The various category winners are awarded a copy of a statuette, officially the Academy Award of Merit, that is better known by its nickname Oscar. The awards, first presented in 1929 at the Hollywood Roosevelt Hotel, are overseen by the Academy of Motion Picture Arts and Sciences (AMPAS).
The awards ceremony began in 1929 and was first televised in 1953, making it the oldest entertainment awards ceremony.]]></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Inside the Actors Studio]]></a:t>
            </a:r>
            <a:br/>
            <a:r>
              <a:rPr lang="en-US" sz="1000" spc="0" u="none">
                <a:solidFill>
                  <a:srgbClr val="000000">
                    <a:alpha val="100.00%"/>
                  </a:srgbClr>
                </a:solidFill>
                <a:latin typeface="Calibri"/>
              </a:rPr>
              <a:t><![CDATA[James Lipton sits down with some of the world's most accomplished actors and directors for penetrating, fascinating intervie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Red Rock West]]></a:t>
            </a:r>
            <a:br/>
            <a:r>
              <a:rPr lang="en-US" sz="1000" spc="0" u="none">
                <a:solidFill>
                  <a:srgbClr val="000000">
                    <a:alpha val="100.00%"/>
                  </a:srgbClr>
                </a:solidFill>
                <a:latin typeface="Calibri"/>
              </a:rPr>
              <a:t><![CDATA[When a promised job for Texan Michael fails to materialise in Wyoming, Mike is mistaken by Wayne to be the hitman he hired to kill his unfaithful wife, Suzanne. Mike takes full advantage of the situation, collects the money and runs. During his getaway, things go wrong, and soon get worse when he runs into the real hitman, Lyl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is Morning]]></a:t>
            </a:r>
            <a:br/>
            <a:r>
              <a:rPr lang="en-US" sz="1000" spc="0" u="none">
                <a:solidFill>
                  <a:srgbClr val="000000">
                    <a:alpha val="100.00%"/>
                  </a:srgbClr>
                </a:solidFill>
                <a:latin typeface="Calibri"/>
              </a:rPr>
              <a:t><![CDATA[This Morning is a British daytime television programme broadcast on ITV. It is currently presented by Phillip Schofield, Holly Willoughby on Monday to Thursday with Ruth Langsford and Eamonn Holmes presenting on a Friday and during the school holidays with guest presenters standing in or contributing items to the show. The show began airing on 3 October 1988 featuring Richard Madeley and Judy Finnigan as hosts until their departure in July 2001.
The show was devised by Granada Television and was first broadcast from studios at the Albert Dock in Liverpool, before relocating to The London Studios in 1996. This Morning now airs daily on ITV at 10:30am till 12:30pm featuring news, topical items, showbiz, style and beauty, home and garden, food, health, real life and more similar features.
Since 2010, during the summer, This Morning Summer has aired on the same channel at the same time slot. It is generally a continuation of the same format effectively making the show a year-round broadcast, featuring Eamonn Holmes and Ruth Langsford as the main presenter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Tonight Show with Jay Leno]]></a:t>
            </a:r>
            <a:br/>
            <a:r>
              <a:rPr lang="en-US" sz="1000" spc="0" u="none">
                <a:solidFill>
                  <a:srgbClr val="000000">
                    <a:alpha val="100.00%"/>
                  </a:srgbClr>
                </a:solidFill>
                <a:latin typeface="Calibri"/>
              </a:rPr>
              <a:t><![CDATA[The Tonight Show with Jay Leno is an American late-night talk show hosted by Jay Leno that initially aired from May 25, 1992 to May 29, 2009, and resumed production on March 1, 2010. The fourth incarnation of the Tonight Show franchise made its debut on May 25, 1992, three days following Johnny Carson's retirement as host of the program. The program originates from NBC Studios in Burbank, California, and is broadcast Monday through Friday at 11:35 PM in the Eastern and Pacific time zones. Unlike Carson or his predecessor Jack Paar, Leno only once utilized a guest host, preferring to host the series by himself.
On April 26, 1999, the show began broadcasting in 1080i HDTV, becoming the first American nightly talk show to be shot in high definition. The show is shot in 16:9 aspect ratio.
The series, which followed the same basic format as that of his predecessors, ran until May 29, 2009, after which Leno was succeeded by Conan O'Brien. NBC signed Leno to a new deal for a nightly talk show in the 10:00 pm ET timeslot. The primetime series, titled The Jay Leno Show, debuted on September 14, 2009, following a similar format to the Leno incarnation of Tonigh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HypaSpace]]></a:t>
            </a:r>
            <a:br/>
            <a:r>
              <a:rPr lang="en-US" sz="1000" spc="0" u="none">
                <a:solidFill>
                  <a:srgbClr val="000000">
                    <a:alpha val="100.00%"/>
                  </a:srgbClr>
                </a:solidFill>
                <a:latin typeface="Calibri"/>
              </a:rPr>
              <a:t><![CDATA[HypaSpace was a weekly entertainment news program about the world of science fiction and fantasy, created by and shown on Space, a Canadian cable television station. It had daily and weekly segments.
The television show covers movies, television, books, comics and community events. The show has HypaSpace daily shows and HypaSpace weekly shows which sums up the week of news. The series was casual and irreverent. HypaSpace was produced by Simon Evans and Michelle Dudas.
There were 260 episodes per year, excluding the first year, which started in May, and the sixth year, as the daily shows were pulled around mid-December with only the weekend edition airing. The daily segments stopped being produced in mid-December 2007, which meant that in its last year, the show had only 26 episodes. There were approximately 1480 episodes of the show.
In May 2005, Kim Poirier took over hosting the show, joining original host Jonathan Llyr, now a reporter for the program. Poirier left the show in July 2007.
Segments of HypaSpace aired interstitially between Space programs.
Llyr hosted the show whenever Poirier was on a break or was ill. He also hosted the HypaSpace podcast, which started on October 7, 2006. Mark Askwith then took over as the host of the podcas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elebrities Uncensored]]></a:t>
            </a:r>
            <a:br/>
            <a:r>
              <a:rPr lang="en-US" sz="1000" spc="0" u="none">
                <a:solidFill>
                  <a:srgbClr val="000000">
                    <a:alpha val="100.00%"/>
                  </a:srgbClr>
                </a:solidFill>
                <a:latin typeface="Calibri"/>
              </a:rPr>
              <a:t><![CDATA[Celebrities Uncensored is a TV program on the E! network that edited together amusing paparazzi footage of celebrities, usually in public places such as public sidewalks, restaurants, nightclubs, etc. The celebrities were often friendly, but sometimes their more unfriendly antics were featured in an amusing and entertaining way. It was very popular with stars on the rise and created a stir in the Hollywood community. Paris Hilton was first brought to the public's attention by this show.]]></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here Are They Now?]]></a:t>
            </a:r>
            <a:br/>
            <a:r>
              <a:rPr lang="en-US" sz="1000" spc="0" u="none">
                <a:solidFill>
                  <a:srgbClr val="000000">
                    <a:alpha val="100.00%"/>
                  </a:srgbClr>
                </a:solidFill>
                <a:latin typeface="Calibri"/>
              </a:rPr>
              <a:t><![CDATA[Where Are They Now? was a television series on VH1 that featured past celebrities and updated on their current professional and personal status. Each episode was dedicated to another genre.
Though not always in sequence, some episodes were a continuation of the motif of episodes from the past. Those episodes sometimes had Roman numerals in their title to signify their sequel statu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ive from Studio Five]]></a:t>
            </a:r>
            <a:br/>
            <a:r>
              <a:rPr lang="en-US" sz="1000" spc="0" u="none">
                <a:solidFill>
                  <a:srgbClr val="000000">
                    <a:alpha val="100.00%"/>
                  </a:srgbClr>
                </a:solidFill>
                <a:latin typeface="Calibri"/>
              </a:rPr>
              <a:t><![CDATA[Live from Studio Five was an early-evening British magazine programme which was produced by Sky News for Channel 5. It was presented by Kate Walsh and a line-up of other co-presenters during its run. It consisted of interviews and discussing topical issues, with an emphasis on showbusiness news and celebrity gossip, after originally covering stories from a popular news agenda. It aired its final edition on 4 February 2011 and was replaced by OK! TV in February 2011 which lasted just nine months on air before itself being ax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aturday Night Live]]></a:t>
            </a:r>
            <a:br/>
            <a:r>
              <a:rPr lang="en-US" sz="1000" spc="0" u="none">
                <a:solidFill>
                  <a:srgbClr val="000000">
                    <a:alpha val="100.00%"/>
                  </a:srgbClr>
                </a:solidFill>
                <a:latin typeface="Calibri"/>
              </a:rPr>
              <a:t><![CDATA[A late-night live television sketch comedy and variety show created by Lorne Michaels. The show's comedy sketches, which parody contemporary culture and politics, are performed by a large and varying cast of repertory and newer cast members. Each episode is hosted by a celebrity guest, who usually delivers an opening monologue and performs in sketches with the cast, and features performances by a musical gues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etten, dass..?]]></a:t>
            </a:r>
            <a:br/>
            <a:r>
              <a:rPr lang="en-US" sz="1000" spc="0" u="none">
                <a:solidFill>
                  <a:srgbClr val="000000">
                    <a:alpha val="100.00%"/>
                  </a:srgbClr>
                </a:solidFill>
                <a:latin typeface="Calibri"/>
              </a:rPr>
              <a:t><![CDATA[Wetten, dass..? was a long-running German-language entertainment television show. It is the most successful Saturday television show in Europe. Its format was the basis for the British show You Bet! and the American show Wanna Bet?.
The shows were broadcast live six to seven times a year from different cities in Germany, Austria, and Switzerland. There have also been seven open-air summer shows, broadcast from Amphitheatre Xanten, Plaça de Toros de Palma de Mallorca, Disneyland Paris, Waldbühne Berlin, and Aspendos Roman Theatre. Each of the shows, which were shown without commercial interruption, were usually scheduled to last for about two hours, but it was not uncommon for a show to run as much as 45 minutes longer.]]></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erry Wogan's Friday Night]]></a:t>
            </a:r>
            <a:br/>
            <a:r>
              <a:rPr lang="en-US" sz="1000" spc="0" u="none">
                <a:solidFill>
                  <a:srgbClr val="000000">
                    <a:alpha val="100.00%"/>
                  </a:srgbClr>
                </a:solidFill>
                <a:latin typeface="Calibri"/>
              </a:rPr>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oldene Kamera Verleihung]]></a:t>
            </a:r>
            <a:br/>
            <a:r>
              <a:rPr lang="en-US" sz="1000" spc="0" u="none">
                <a:solidFill>
                  <a:srgbClr val="000000">
                    <a:alpha val="100.00%"/>
                  </a:srgbClr>
                </a:solidFill>
                <a:latin typeface="Calibri"/>
              </a:rP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daptation.]]></a:t>
            </a:r>
            <a:br/>
            <a:r>
              <a:rPr lang="en-US" sz="1000" spc="0" u="none">
                <a:solidFill>
                  <a:srgbClr val="000000">
                    <a:alpha val="100.00%"/>
                  </a:srgbClr>
                </a:solidFill>
                <a:latin typeface="Calibri"/>
              </a:rPr>
              <a:t><![CDATA[A love-lorn script writer grows increasingly desperate in his quest to adapt the book 'The Orchid Thief'.]]></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aturday Night Live]]></a:t>
            </a:r>
            <a:br/>
            <a:r>
              <a:rPr lang="en-US" sz="1000" spc="0" u="none">
                <a:solidFill>
                  <a:srgbClr val="000000">
                    <a:alpha val="100.00%"/>
                  </a:srgbClr>
                </a:solidFill>
                <a:latin typeface="Calibri"/>
              </a:rPr>
              <a:t><![CDATA[A late-night live television sketch comedy and variety show created by Lorne Michaels. The show's comedy sketches, which parody contemporary culture and politics, are performed by a large and varying cast of repertory and newer cast members. Each episode is hosted by a celebrity guest, who usually delivers an opening monologue and performs in sketches with the cast, and features performances by a musical gues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Kulturjournal]]></a:t>
            </a:r>
            <a:br/>
            <a:r>
              <a:rPr lang="en-US" sz="1000" spc="0" u="none">
                <a:solidFill>
                  <a:srgbClr val="000000">
                    <a:alpha val="100.00%"/>
                  </a:srgbClr>
                </a:solidFill>
                <a:latin typeface="Calibri"/>
              </a:rP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It Could Happen to You]]></a:t>
            </a:r>
            <a:br/>
            <a:r>
              <a:rPr lang="en-US" sz="1000" spc="0" u="none">
                <a:solidFill>
                  <a:srgbClr val="000000">
                    <a:alpha val="100.00%"/>
                  </a:srgbClr>
                </a:solidFill>
                <a:latin typeface="Calibri"/>
              </a:rPr>
              <a:t><![CDATA[Charlie Lang is a simple, kindhearted New York City cop. When he realizes he has no money to tip waitress Yvonne Biasi, Lang offers her half the winnings of his lottery ticket. Amazingly, the ticket happens to be a winner, in the sum of $4 million. True to his word, Lang proceeds to share the prize money with Biasi, which infuriates his greedy wife, Muriel. Not content with the arrangement, Muriel begins scheming to take all the mon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Family Man]]></a:t>
            </a:r>
            <a:br/>
            <a:r>
              <a:rPr lang="en-US" sz="1000" spc="0" u="none">
                <a:solidFill>
                  <a:srgbClr val="000000">
                    <a:alpha val="100.00%"/>
                  </a:srgbClr>
                </a:solidFill>
                <a:latin typeface="Calibri"/>
              </a:rPr>
              <a:t><![CDATA[Jack's lavish, fast-paced lifestyle changes one Christmas night when he stumbles into a grocery store holdup and disarms the gunman. The next morning he wakes up in bed lying next to Kate, his college sweetheart he left in order to pursue his career, and to the horrifying discovery that his former life no longer exists. As he stumbles through this alternate suburban universe, Jack finds himself at a crossroad where he must choose between his high-power career and the woman he lo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Fire Birds]]></a:t>
            </a:r>
            <a:br/>
            <a:r>
              <a:rPr lang="en-US" sz="1000" spc="0" u="none">
                <a:solidFill>
                  <a:srgbClr val="000000">
                    <a:alpha val="100.00%"/>
                  </a:srgbClr>
                </a:solidFill>
                <a:latin typeface="Calibri"/>
              </a:rPr>
              <a:t><![CDATA[A joint task force operation between the Drug Enforcement Administration and the U.S. Army has been formed to dismantle one of the largest drug cartels operating in South America. Multiple attempts to assault the cartel's mountainous compound have been thwarted by a Scorpion-attack helicopter piloted by a cartel leader, Eric Stoller (Bert Rhine). After having several aircraft shot down, most notably a pair of UH–60 Black Hawks and their AH–1 Cobra escorts, the army turns to the new AH–64 Apache attack helicopter, which can match its enemies' maneuverability and firepow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uarding Tess]]></a:t>
            </a:r>
            <a:br/>
            <a:r>
              <a:rPr lang="en-US" sz="1000" spc="0" u="none">
                <a:solidFill>
                  <a:srgbClr val="000000">
                    <a:alpha val="100.00%"/>
                  </a:srgbClr>
                </a:solidFill>
                <a:latin typeface="Calibri"/>
              </a:rPr>
              <a:t><![CDATA[Doug is a Secret Service Agent who has just completed his stint in charge protecting Tess Carlisle—the widow of a former U.S. President, and a close personal friend of the current President. He finds that she has requested that he not be rotated but instead return to be her permanent detail. Doug is crushed, and—after returning—wants off her detail as she is very difficult to guard and makes her detail crazy with her whims and deman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eason of the Witch]]></a:t>
            </a:r>
            <a:br/>
            <a:r>
              <a:rPr lang="en-US" sz="1000" spc="0" u="none">
                <a:solidFill>
                  <a:srgbClr val="000000">
                    <a:alpha val="100.00%"/>
                  </a:srgbClr>
                </a:solidFill>
                <a:latin typeface="Calibri"/>
              </a:rPr>
              <a:t><![CDATA[A 14th century Crusader returns with his comrade to a homeland devastated by the Black Plague. The Church commands the two knights to transport a witch to a remote abbey, where monks will perform a ritual in hopes of ending the pestil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ational Treasure: Book of Secrets]]></a:t>
            </a:r>
            <a:br/>
            <a:r>
              <a:rPr lang="en-US" sz="1000" spc="0" u="none">
                <a:solidFill>
                  <a:srgbClr val="000000">
                    <a:alpha val="100.00%"/>
                  </a:srgbClr>
                </a:solidFill>
                <a:latin typeface="Calibri"/>
              </a:rPr>
              <a:t><![CDATA[Benjamin Franklin Gates and Dr. Abigail Chase re-team with Riley Poole and, now armed with a stack of long-lost pages from John Wilkes Booth’s diary, Ben must follow a clue left there to prove his ancestor’s innocence in the assassination of Abraham Lincol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Raising Arizona]]></a:t>
            </a:r>
            <a:br/>
            <a:r>
              <a:rPr lang="en-US" sz="1000" spc="0" u="none">
                <a:solidFill>
                  <a:srgbClr val="000000">
                    <a:alpha val="100.00%"/>
                  </a:srgbClr>
                </a:solidFill>
                <a:latin typeface="Calibri"/>
              </a:rPr>
              <a:t><![CDATA[The Coen Brothers tell the story of an absurd yet likable family with an unproductive couple as the focal point. The couple has gotten themselves into some trouble while kidnapping a baby and give Hollywood one of the most memorable chase scenes to d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Weather Man]]></a:t>
            </a:r>
            <a:br/>
            <a:r>
              <a:rPr lang="en-US" sz="1000" spc="0" u="none">
                <a:solidFill>
                  <a:srgbClr val="000000">
                    <a:alpha val="100.00%"/>
                  </a:srgbClr>
                </a:solidFill>
                <a:latin typeface="Calibri"/>
              </a:rPr>
              <a:t><![CDATA[A Chicago weather man, separated from his wife and children, debates whether professional and personal success are mutually exclus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Vampire's Kiss]]></a:t>
            </a:r>
            <a:br/>
            <a:r>
              <a:rPr lang="en-US" sz="1000" spc="0" u="none">
                <a:solidFill>
                  <a:srgbClr val="000000">
                    <a:alpha val="100.00%"/>
                  </a:srgbClr>
                </a:solidFill>
                <a:latin typeface="Calibri"/>
              </a:rPr>
              <a:t><![CDATA[A publishing executive is visited and bitten by a vampire and starts exhibiting erratic behavior. He pushes his secretary to extremes as he tries to come to terms with his affliction. The vampire continues to visit and drink his blood, and as his madness deepens, it begins to look as if some of the events he's experiencing may be hallucin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rapped in Paradise]]></a:t>
            </a:r>
            <a:br/>
            <a:r>
              <a:rPr lang="en-US" sz="1000" spc="0" u="none">
                <a:solidFill>
                  <a:srgbClr val="000000">
                    <a:alpha val="100.00%"/>
                  </a:srgbClr>
                </a:solidFill>
                <a:latin typeface="Calibri"/>
              </a:rPr>
              <a:t><![CDATA[The Firpo Brothers can get away with anything. They just can't get awa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Matchstick Men]]></a:t>
            </a:r>
            <a:br/>
            <a:r>
              <a:rPr lang="en-US" sz="1000" spc="0" u="none">
                <a:solidFill>
                  <a:srgbClr val="000000">
                    <a:alpha val="100.00%"/>
                  </a:srgbClr>
                </a:solidFill>
                <a:latin typeface="Calibri"/>
              </a:rPr>
              <a:t><![CDATA[A phobic con artist and his protege are on the verge of pulling off a lucrative swindle when the con artist's teenage daughter arrives unexpected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8MM]]></a:t>
            </a:r>
            <a:br/>
            <a:r>
              <a:rPr lang="en-US" sz="1000" spc="0" u="none">
                <a:solidFill>
                  <a:srgbClr val="000000">
                    <a:alpha val="100.00%"/>
                  </a:srgbClr>
                </a:solidFill>
                <a:latin typeface="Calibri"/>
              </a:rPr>
              <a:t><![CDATA[A small, seemingly innocuous plastic reel of film leads surveillance specialist Tom Welles down an increasingly dark and frightening path. With the help of the streetwise Max, he relentlessly follows a bizarre trail of evidence to determine the fate of a complete stranger. As his work turns into obsession, he drifts farther and farther away from his wife, family and simple life as a small-town P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Bringing Out the Dead]]></a:t>
            </a:r>
            <a:br/>
            <a:r>
              <a:rPr lang="en-US" sz="1000" spc="0" u="none">
                <a:solidFill>
                  <a:srgbClr val="000000">
                    <a:alpha val="100.00%"/>
                  </a:srgbClr>
                </a:solidFill>
                <a:latin typeface="Calibri"/>
              </a:rPr>
              <a:t><![CDATA[Once called Father Frank for his efforts to rescue lives, Frank sees the ghosts of those he failed to save around every turn. He has tried everything he can to get fired, calling in sick, delaying taking calls where he might have to face one more victim he couldn't help, yet cannot quit the job on his ow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nake Eyes]]></a:t>
            </a:r>
            <a:br/>
            <a:r>
              <a:rPr lang="en-US" sz="1000" spc="0" u="none">
                <a:solidFill>
                  <a:srgbClr val="000000">
                    <a:alpha val="100.00%"/>
                  </a:srgbClr>
                </a:solidFill>
                <a:latin typeface="Calibri"/>
              </a:rPr>
              <a:t><![CDATA[All bets are off when corrupt homicide cop Rick Santoro witnesses a murder during a boxing match. It's up to him and lifelong friend and naval intelligence agent Kevin Dunne to uncover the conspiracy behind the killing. At every turn, Santoro makes increasingly shocking discoveries that even he can't turn a blind eye t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indtalkers]]></a:t>
            </a:r>
            <a:br/>
            <a:r>
              <a:rPr lang="en-US" sz="1000" spc="0" u="none">
                <a:solidFill>
                  <a:srgbClr val="000000">
                    <a:alpha val="100.00%"/>
                  </a:srgbClr>
                </a:solidFill>
                <a:latin typeface="Calibri"/>
              </a:rPr>
              <a:t><![CDATA[Joe Enders is a gung-ho Marine assigned to protect a "windtalker" - one of several Navajo Indians who were used to relay messages during World War II because their spoken language was indecipherable to Japanese code break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Honeymoon in Vegas]]></a:t>
            </a:r>
            <a:br/>
            <a:r>
              <a:rPr lang="en-US" sz="1000" spc="0" u="none">
                <a:solidFill>
                  <a:srgbClr val="000000">
                    <a:alpha val="100.00%"/>
                  </a:srgbClr>
                </a:solidFill>
                <a:latin typeface="Calibri"/>
              </a:rPr>
              <a:t><![CDATA[On her deathbed, a mother makes her son promise never to get married, which scars him with psychological blocks to a commitment with his girlfriend. They finally decide to tie the knot in Vegas, but a wealthy gambler arranges for the man to lose $65K in a poker game and offers to clear the debt for a weekend with his fiancé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one in Sixty Seconds]]></a:t>
            </a:r>
            <a:br/>
            <a:r>
              <a:rPr lang="en-US" sz="1000" spc="0" u="none">
                <a:solidFill>
                  <a:srgbClr val="000000">
                    <a:alpha val="100.00%"/>
                  </a:srgbClr>
                </a:solidFill>
                <a:latin typeface="Calibri"/>
              </a:rPr>
              <a:t><![CDATA[Upon learning that he has to come out of retirement to steal 50 cars in one night to save his brother Kip's life, former car thief Randall "Memphis" Raines enlists help from a few "boost happy" pals to accomplish a seemingly impossible feat. From countless car chases to relentless cops, the high-octane excitement builds as Randall swerves around more than a few roadblocks to keep Kip al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ild at Heart]]></a:t>
            </a:r>
            <a:br/>
            <a:r>
              <a:rPr lang="en-US" sz="1000" spc="0" u="none">
                <a:solidFill>
                  <a:srgbClr val="000000">
                    <a:alpha val="100.00%"/>
                  </a:srgbClr>
                </a:solidFill>
                <a:latin typeface="Calibri"/>
              </a:rPr>
              <a:t><![CDATA[After serving prison time for a self-defense killing, Sailor Ripley reunites with girlfriend Lula Fortune. Lula's mother, Marietta, desperate to keep them apart, hires a hitman to kill Sailor. But he finds a whole new set of troubles when he and Bobby Peru, an old buddy who's also out to get Sailor, try to rob a store. When Sailor lands in jail yet again, the young lovers appear further than ever from the shared life they cov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Wicker Man]]></a:t>
            </a:r>
            <a:br/>
            <a:r>
              <a:rPr lang="en-US" sz="1000" spc="0" u="none">
                <a:solidFill>
                  <a:srgbClr val="000000">
                    <a:alpha val="100.00%"/>
                  </a:srgbClr>
                </a:solidFill>
                <a:latin typeface="Calibri"/>
              </a:rPr>
              <a:t><![CDATA[A sheriff investigating the disappearance of a young girl from a small island discovers there's a larger mystery to solve among the island's secretive, neo-pagan commun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Sorcerer's Apprentice]]></a:t>
            </a:r>
            <a:br/>
            <a:r>
              <a:rPr lang="en-US" sz="1000" spc="0" u="none">
                <a:solidFill>
                  <a:srgbClr val="000000">
                    <a:alpha val="100.00%"/>
                  </a:srgbClr>
                </a:solidFill>
                <a:latin typeface="Calibri"/>
              </a:rPr>
              <a:t><![CDATA[Balthazar Blake is a master sorcerer in modern-day Manhattan trying to defend the city from his arch-nemesis, Maxim Horvath. Balthazar can't do it alone, so he recruits Dave Stutler, a seemingly average guy who demonstrates hidden potential, as his reluctant protégé. The sorcerer gives his unwilling accomplice a crash course in the art and science of magic, and together, these unlikely partners work to stop the forces of darkn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Bangkok Dangerous]]></a:t>
            </a:r>
            <a:br/>
            <a:r>
              <a:rPr lang="en-US" sz="1000" spc="0" u="none">
                <a:solidFill>
                  <a:srgbClr val="000000">
                    <a:alpha val="100.00%"/>
                  </a:srgbClr>
                </a:solidFill>
                <a:latin typeface="Calibri"/>
              </a:rPr>
              <a:t><![CDATA[When carrying out a hit, assassin Joe (Cage) always makes use of the knowledge of the local population. On arriving in Bangkok, Joe meets street kid Kong and he becomes his primary aide. But when Kong is nearly killed, he asks Joe to train him up in the deadly arts and unwittingly becomes a target of a band of kill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Knowing]]></a:t>
            </a:r>
            <a:br/>
            <a:r>
              <a:rPr lang="en-US" sz="1000" spc="0" u="none">
                <a:solidFill>
                  <a:srgbClr val="000000">
                    <a:alpha val="100.00%"/>
                  </a:srgbClr>
                </a:solidFill>
                <a:latin typeface="Calibri"/>
              </a:rPr>
              <a:t><![CDATA[A teacher opens a time capsule that has been dug up at his son's elementary school; in it are some chilling predictions -- some that have already occurred and others that are about to -- that lead him to believe his family plays a role in the events that are about to unfol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Zandalee]]></a:t>
            </a:r>
            <a:br/>
            <a:r>
              <a:rPr lang="en-US" sz="1000" spc="0" u="none">
                <a:solidFill>
                  <a:srgbClr val="000000">
                    <a:alpha val="100.00%"/>
                  </a:srgbClr>
                </a:solidFill>
                <a:latin typeface="Calibri"/>
              </a:rPr>
              <a:t><![CDATA[Bored with her marriage to burnt out poet turned corporate executive Thierry, Zandalee falls prey to an old friend of her husband, the manipulative and egotistical Johhny and becomes enmeshed in a sensual, passionate and destructive affa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stro Boy]]></a:t>
            </a:r>
            <a:br/>
            <a:r>
              <a:rPr lang="en-US" sz="1000" spc="0" u="none">
                <a:solidFill>
                  <a:srgbClr val="000000">
                    <a:alpha val="100.00%"/>
                  </a:srgbClr>
                </a:solidFill>
                <a:latin typeface="Calibri"/>
              </a:rPr>
              <a:t><![CDATA[Set in the futuristic Metro City, Astro Boy (Atom) is a young robot with incredible powers created by a brilliant scientist in the image of the son he had lost. Unable to fulfill his creator's expectations, Astro embarks on a journey in search of acceptance, experiencing betrayal and a netherworld of robot gladiators, before returning to save Metro City and reconcile with the father who rejected hi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Drive Angry]]></a:t>
            </a:r>
            <a:br/>
            <a:r>
              <a:rPr lang="en-US" sz="1000" spc="0" u="none">
                <a:solidFill>
                  <a:srgbClr val="000000">
                    <a:alpha val="100.00%"/>
                  </a:srgbClr>
                </a:solidFill>
                <a:latin typeface="Calibri"/>
              </a:rPr>
              <a:t><![CDATA[Milton is a hardened felon who has broken out of Hell, intent on finding the vicious cult who brutally murdered his daughter and kidnapped her baby. He joins forces with a sexy, tough-as-nails waitress, who's also seeking redemption of her own. Caught in a deadly race against time, Milton has three days to avoid capture, avenge his daughter's death, and save her baby before she's mercilessly sacrificed by the cul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Croods]]></a:t>
            </a:r>
            <a:br/>
            <a:r>
              <a:rPr lang="en-US" sz="1000" spc="0" u="none">
                <a:solidFill>
                  <a:srgbClr val="000000">
                    <a:alpha val="100.00%"/>
                  </a:srgbClr>
                </a:solidFill>
                <a:latin typeface="Calibri"/>
              </a:rPr>
              <a:t><![CDATA[The prehistoric Croods family live in a particularly dangerous moment in time. Patriarch Grug, his mate Ugga, teenage daughter Eep, son Thunk, and feisty Gran gather food by day and huddle together in a cave at night. When a more evolved caveman named Guy arrives on the scene, Grug is distrustful, but it soon becomes apparent that Guy is correct about the impending destruction of their worl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Valley Girl]]></a:t>
            </a:r>
            <a:br/>
            <a:r>
              <a:rPr lang="en-US" sz="1000" spc="0" u="none">
                <a:solidFill>
                  <a:srgbClr val="000000">
                    <a:alpha val="100.00%"/>
                  </a:srgbClr>
                </a:solidFill>
                <a:latin typeface="Calibri"/>
              </a:rPr>
              <a:t><![CDATA[Julie, a girl from the valley, meets Randy, a punk from the city. They are from different worlds and find love. Somehow they need to stay together in spite of her trendy, shallow friend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respass]]></a:t>
            </a:r>
            <a:br/>
            <a:r>
              <a:rPr lang="en-US" sz="1000" spc="0" u="none">
                <a:solidFill>
                  <a:srgbClr val="000000">
                    <a:alpha val="100.00%"/>
                  </a:srgbClr>
                </a:solidFill>
                <a:latin typeface="Calibri"/>
              </a:rPr>
              <a:t><![CDATA[Kyle and Sarah Miller have it all: a huge gated house on the water, fancy cars, and the potential for romance in their relationship. He's just back from a business trip and their teen daughter Avery is sneaking out to a party, when four thugs in security uniforms and ski masks stage a home invasion. They want what's in the safe: cash and diamonds. As Kyle stalls them, trying to negotiate for Sarah's freedom, the fault lines in Kyle and Sarah's marriage and the pasts of the four robbers come into play. Is there room here for herois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eaving Las Vegas]]></a:t>
            </a:r>
            <a:br/>
            <a:r>
              <a:rPr lang="en-US" sz="1000" spc="0" u="none">
                <a:solidFill>
                  <a:srgbClr val="000000">
                    <a:alpha val="100.00%"/>
                  </a:srgbClr>
                </a:solidFill>
                <a:latin typeface="Calibri"/>
              </a:rPr>
              <a:t><![CDATA[Ben Sanderson, an alcoholic Hollywood screenwriter who lost everything because of his drinking, arrives in Las Vegas to drink himself to death. There, he meets and forms an uneasy friendship and non-interference pact with prostitute Se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empo di uccidere]]></a:t>
            </a:r>
            <a:br/>
            <a:r>
              <a:rPr lang="en-US" sz="1000" spc="0" u="none">
                <a:solidFill>
                  <a:srgbClr val="000000">
                    <a:alpha val="100.00%"/>
                  </a:srgbClr>
                </a:solidFill>
                <a:latin typeface="Calibri"/>
              </a:rPr>
              <a:t><![CDATA[1936, Italian army is invading Ethiopia. Lieutenant Silvestri suffering toothache decides to reach the nearest camp hospital. But the lorry has an accident and stop near a rock, so Silvestri continues by walk. On his way he meets and rapes a wonderful young Ethiopian. He also wound her when he shot to a wild animal, and later kills her to avoid further pain. When he finally reaches the hospital, he realizes he gets probably leprosy. Trying to escape from Ethiopia Silvestri will kill again. But surprises aren't still ov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host Rider: Spirit of Vengeance]]></a:t>
            </a:r>
            <a:br/>
            <a:r>
              <a:rPr lang="en-US" sz="1000" spc="0" u="none">
                <a:solidFill>
                  <a:srgbClr val="000000">
                    <a:alpha val="100.00%"/>
                  </a:srgbClr>
                </a:solidFill>
                <a:latin typeface="Calibri"/>
              </a:rPr>
              <a:t><![CDATA[When the devil resurfaces with aims to take over the world in human form, Johnny Blaze reluctantly comes out of hiding to transform into the flame-spewing supernatural hero Ghost Rider -- and rescue a 10-year-old boy from an unsavory e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Boy in Blue]]></a:t>
            </a:r>
            <a:br/>
            <a:r>
              <a:rPr lang="en-US" sz="1000" spc="0" u="none">
                <a:solidFill>
                  <a:srgbClr val="000000">
                    <a:alpha val="100.00%"/>
                  </a:srgbClr>
                </a:solidFill>
                <a:latin typeface="Calibri"/>
              </a:rPr>
              <a:t><![CDATA[Ned Hanlan was Canada's most successful sculling champion at the turn of the 20th century. This dramatization of his life begins in his youth, when the wild young man is informally adopted by a gambler who promotes Ned on the sculling circuit, betting on the boy's rowing skills solely to make money off him. Later, a ruthless businessman named Knox takes over Ned's career, but when Ned realizes how dishonest Knox is, he finds another manager. Walter is an inventor and the first honest man Ned has dealt with in his career and, under Walter's guidance, Ned rises to great success in the sculling wor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eeking Justice]]></a:t>
            </a:r>
            <a:br/>
            <a:r>
              <a:rPr lang="en-US" sz="1000" spc="0" u="none">
                <a:solidFill>
                  <a:srgbClr val="000000">
                    <a:alpha val="100.00%"/>
                  </a:srgbClr>
                </a:solidFill>
                <a:latin typeface="Calibri"/>
              </a:rPr>
              <a:t><![CDATA[After his wife is assaulted, a husband enlists the services of a vigilante group to help him settle the sco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tolen]]></a:t>
            </a:r>
            <a:br/>
            <a:r>
              <a:rPr lang="en-US" sz="1000" spc="0" u="none">
                <a:solidFill>
                  <a:srgbClr val="000000">
                    <a:alpha val="100.00%"/>
                  </a:srgbClr>
                </a:solidFill>
                <a:latin typeface="Calibri"/>
              </a:rPr>
              <a:t><![CDATA[Master thief Will Montgomery is just released from the State penitentiary after serving a 10 year sentence, is contacted by Vincent, his ex comrade in crime, who is holding Will’s teenage daughter ransom in a hijacked taxi cab. Vincent will only surrender her when Will reveals the whereabouts of the 20 million dollars he contrived to conceal from their last robbe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Joe]]></a:t>
            </a:r>
            <a:br/>
            <a:r>
              <a:rPr lang="en-US" sz="1000" spc="0" u="none">
                <a:solidFill>
                  <a:srgbClr val="000000">
                    <a:alpha val="100.00%"/>
                  </a:srgbClr>
                </a:solidFill>
                <a:latin typeface="Calibri"/>
              </a:rPr>
              <a:t><![CDATA[The rough-hewn boss of a lumber crew courts trouble when he steps in to protect the youngest member of his team from an abusive fath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Frozen Ground]]></a:t>
            </a:r>
            <a:br/>
            <a:r>
              <a:rPr lang="en-US" sz="1000" spc="0" u="none">
                <a:solidFill>
                  <a:srgbClr val="000000">
                    <a:alpha val="100.00%"/>
                  </a:srgbClr>
                </a:solidFill>
                <a:latin typeface="Calibri"/>
              </a:rPr>
              <a:t><![CDATA[An Alaska State Trooper partners with a young woman who escaped the clutches of serial killer Robert Hansen to bring the murderer to justice. Based on actual ev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eft Behind]]></a:t>
            </a:r>
            <a:br/>
            <a:r>
              <a:rPr lang="en-US" sz="1000" spc="0" u="none">
                <a:solidFill>
                  <a:srgbClr val="000000">
                    <a:alpha val="100.00%"/>
                  </a:srgbClr>
                </a:solidFill>
                <a:latin typeface="Calibri"/>
              </a:rPr>
              <a:t><![CDATA[A small group of survivors are left behind after millions of people suddenly vanish during the rapture and the world is plunged into chaos and destruc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okarev]]></a:t>
            </a:r>
            <a:br/>
            <a:r>
              <a:rPr lang="en-US" sz="1000" spc="0" u="none">
                <a:solidFill>
                  <a:srgbClr val="000000">
                    <a:alpha val="100.00%"/>
                  </a:srgbClr>
                </a:solidFill>
                <a:latin typeface="Calibri"/>
              </a:rPr>
              <a:t><![CDATA[When the Russian mob kidnaps the daughter of a reformed criminal, he rounds up his old crew and seeks his own brand of justi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Dying of the Light]]></a:t>
            </a:r>
            <a:br/>
            <a:r>
              <a:rPr lang="en-US" sz="1000" spc="0" u="none">
                <a:solidFill>
                  <a:srgbClr val="000000">
                    <a:alpha val="100.00%"/>
                  </a:srgbClr>
                </a:solidFill>
                <a:latin typeface="Calibri"/>
              </a:rPr>
              <a:t><![CDATA[Evan Lake, a veteran CIA agent, has been ordered to retire. But when his protégé uncovers evidence that Lake's nemesis, the terrorist Banir, has resurfaced, Lake goes rogue, embarking on a perilous, intercontinental mission to eliminate his sworn enem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ity of Angels]]></a:t>
            </a:r>
            <a:br/>
            <a:r>
              <a:rPr lang="en-US" sz="1000" spc="0" u="none">
                <a:solidFill>
                  <a:srgbClr val="000000">
                    <a:alpha val="100.00%"/>
                  </a:srgbClr>
                </a:solidFill>
                <a:latin typeface="Calibri"/>
              </a:rPr>
              <a:t><![CDATA[When guardian angel Seth -- who invisibly watches over the citizens of Los Angeles -- becomes captivated by Maggie, a strong-willed heart surgeon, he ponders trading in his pure, otherworldly existence for a mortal life with his beloved. The couple embarks on a tender but forbidden romance spanning heaven and Eart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USS Indianapolis: Men of Courage]]></a:t>
            </a:r>
            <a:br/>
            <a:r>
              <a:rPr lang="en-US" sz="1000" spc="0" u="none">
                <a:solidFill>
                  <a:srgbClr val="000000">
                    <a:alpha val="100.00%"/>
                  </a:srgbClr>
                </a:solidFill>
                <a:latin typeface="Calibri"/>
              </a:rPr>
              <a:t><![CDATA[The harrowing true story of the crew of the USS Indianapolis, who were stranded in the Philippine Sea for five days after delivering the atomic weapons that would eventually end WWII. As they awaited rescue, they endured extreme thirst, hunger, and relentless shark attack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Pay the Ghost]]></a:t>
            </a:r>
            <a:br/>
            <a:r>
              <a:rPr lang="en-US" sz="1000" spc="0" u="none">
                <a:solidFill>
                  <a:srgbClr val="000000">
                    <a:alpha val="100.00%"/>
                  </a:srgbClr>
                </a:solidFill>
                <a:latin typeface="Calibri"/>
              </a:rPr>
              <a:t><![CDATA[One year after his young son disappeared during a Halloween carnival, Mike Cole is haunted by eerie images and terrifying messages he can’t explain. Together with his estranged wife, he will stop at nothing to unravel the mystery and find their son—and, in doing so, he unearths a legend that refuses to remain buried in the pas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ext]]></a:t>
            </a:r>
            <a:br/>
            <a:r>
              <a:rPr lang="en-US" sz="1000" spc="0" u="none">
                <a:solidFill>
                  <a:srgbClr val="000000">
                    <a:alpha val="100.00%"/>
                  </a:srgbClr>
                </a:solidFill>
                <a:latin typeface="Calibri"/>
              </a:rPr>
              <a:t><![CDATA[Las Vegas showroom magician Cris Johnson has a secret which torments him: he can see a few minutes into the future. Sick of the examinations he underwent as a child and the interest of the government and medical establishment in his power, he lies low under an assumed name in Vegas, performing cheap tricks and living off small-time gambling "winnings." But when a terrorist group threatens to detonate a nuclear device in Los Angeles, government agent Callie Ferris must use all her wiles to capture Cris and convince him to help her stop the cataclys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rmy of One]]></a:t>
            </a:r>
            <a:br/>
            <a:r>
              <a:rPr lang="en-US" sz="1000" spc="0" u="none">
                <a:solidFill>
                  <a:srgbClr val="000000">
                    <a:alpha val="100.00%"/>
                  </a:srgbClr>
                </a:solidFill>
                <a:latin typeface="Calibri"/>
              </a:rPr>
              <a:t><![CDATA[Gary Faulkner is an ex-con, unemployed handyman, and modern day Don Quixote who receives a vision from God telling him to capture Osama Bin Laden. Armed with only a single sword purchased from a home-shopping network, Gary travels to Pakistan to complete his mission. While on his quest, Gary encounters old friends back home in Colorado, the new friends he makes in Pakistan, the enemies he makes at the CIA - and even God and Osama themselv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Vengeance: A Love Story]]></a:t>
            </a:r>
            <a:br/>
            <a:r>
              <a:rPr lang="en-US" sz="1000" spc="0" u="none">
                <a:solidFill>
                  <a:srgbClr val="000000">
                    <a:alpha val="100.00%"/>
                  </a:srgbClr>
                </a:solidFill>
                <a:latin typeface="Calibri"/>
              </a:rPr>
              <a:t><![CDATA[When a new friend is brutally assaulted, Detective John Droomor is put by chance in charge of the investigation. Although the evidence against the perpetrators seems overwhelming, there is nothing definitive in the case that guarantees justice is served, even more so if some people are willing to twist and betray i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Dog Eat Dog]]></a:t>
            </a:r>
            <a:br/>
            <a:r>
              <a:rPr lang="en-US" sz="1000" spc="0" u="none">
                <a:solidFill>
                  <a:srgbClr val="000000">
                    <a:alpha val="100.00%"/>
                  </a:srgbClr>
                </a:solidFill>
                <a:latin typeface="Calibri"/>
              </a:rPr>
              <a:t><![CDATA[Carved from a lifetime of experience that runs the gamut from incarceration to liberation, Dog Eat Dog is the story of three men who are all out of prison and now have the task of adapting themselves to civilian lif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Mom and Dad]]></a:t>
            </a:r>
            <a:br/>
            <a:r>
              <a:rPr lang="en-US" sz="1000" spc="0" u="none">
                <a:solidFill>
                  <a:srgbClr val="000000">
                    <a:alpha val="100.00%"/>
                  </a:srgbClr>
                </a:solidFill>
                <a:latin typeface="Calibri"/>
              </a:rPr>
              <a:t><![CDATA[In a suburban community, moms and dads, one after the other, mysteriously feel the irresistible impulse to attack and kill their own offspr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rsenal]]></a:t>
            </a:r>
            <a:br/>
            <a:r>
              <a:rPr lang="en-US" sz="1000" spc="0" u="none">
                <a:solidFill>
                  <a:srgbClr val="000000">
                    <a:alpha val="100.00%"/>
                  </a:srgbClr>
                </a:solidFill>
                <a:latin typeface="Calibri"/>
              </a:rPr>
              <a:t><![CDATA[After the deadbeat brother of a businessman is assumed to be in on his own kidnapping, his sibling must take action to rescue hi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Humanity Bureau]]></a:t>
            </a:r>
            <a:br/>
            <a:r>
              <a:rPr lang="en-US" sz="1000" spc="0" u="none">
                <a:solidFill>
                  <a:srgbClr val="000000">
                    <a:alpha val="100.00%"/>
                  </a:srgbClr>
                </a:solidFill>
                <a:latin typeface="Calibri"/>
              </a:rPr>
              <a:t><![CDATA[In 2030 the world is in a permanent state of economic recession and facing serious environmental problems as a result of global warm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Mandy]]></a:t>
            </a:r>
            <a:br/>
            <a:r>
              <a:rPr lang="en-US" sz="1000" spc="0" u="none">
                <a:solidFill>
                  <a:srgbClr val="000000">
                    <a:alpha val="100.00%"/>
                  </a:srgbClr>
                </a:solidFill>
                <a:latin typeface="Calibri"/>
              </a:rPr>
              <a:t><![CDATA[The Shadow Mountains, 1983. Red and Mandy lead a loving and peaceful existence; but when their pine-scented haven is savagely destroyed, Red is catapulted into a phantasmagoric journey filled with bloody vengeance and laced with fi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host Rider]]></a:t>
            </a:r>
            <a:br/>
            <a:r>
              <a:rPr lang="en-US" sz="1000" spc="0" u="none">
                <a:solidFill>
                  <a:srgbClr val="000000">
                    <a:alpha val="100.00%"/>
                  </a:srgbClr>
                </a:solidFill>
                <a:latin typeface="Calibri"/>
              </a:rPr>
              <a:t><![CDATA[In order to save his dying father, young stunt cyclist Johnny Blaze sells his soul to Mephistopheles and sadly parts from the pure-hearted Roxanne Simpson, the love of his life. Years later, Johnny's path crosses again with Roxanne, now a go-getting reporter, and also with Mephistopheles, who offers to release Johnny's soul if Johnny becomes the fabled, fiery 'Ghost Rid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Primal]]></a:t>
            </a:r>
            <a:br/>
            <a:r>
              <a:rPr lang="en-US" sz="1000" spc="0" u="none">
                <a:solidFill>
                  <a:srgbClr val="000000">
                    <a:alpha val="100.00%"/>
                  </a:srgbClr>
                </a:solidFill>
                <a:latin typeface="Calibri"/>
              </a:rPr>
              <a:t><![CDATA[A big-game hunter for zoos who has booked passage on a Greek shipping freighter with a fresh haul of exotic and deadly animals from the Amazon, including a rare white Jaguar - along with a political assassin being extradited to the U.S in secret. Two days into the journey, the assassin escapes and releases the captive animals, throwing the ship into chao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211]]></a:t>
            </a:r>
            <a:br/>
            <a:r>
              <a:rPr lang="en-US" sz="1000" spc="0" u="none">
                <a:solidFill>
                  <a:srgbClr val="000000">
                    <a:alpha val="100.00%"/>
                  </a:srgbClr>
                </a:solidFill>
                <a:latin typeface="Calibri"/>
              </a:rPr>
              <a:t><![CDATA[Inspired by one of the longest and bloodiest real-life events in police history, Officer Mike Chandler and a young civilian passenger find themselves under-prepared and outgunned when fate puts them squarely in the crosshairs of a daring bank heist in progress by a fearless team of highly-trained and heavily-armed me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Between Worlds]]></a:t>
            </a:r>
            <a:br/>
            <a:r>
              <a:rPr lang="en-US" sz="1000" spc="0" u="none">
                <a:solidFill>
                  <a:srgbClr val="000000">
                    <a:alpha val="100.00%"/>
                  </a:srgbClr>
                </a:solidFill>
                <a:latin typeface="Calibri"/>
              </a:rPr>
              <a:t><![CDATA[Joe—a down-on-his-luck truck driver haunted by the memory of his deceased wife and child—meets Julie, a spiritually gifted woman who enlists his help in a desperate effort to find the lost soul of her comatose daughter. But the spirit of Joe's dead wife proves stronger, possessing the young woman's body and determined to settle her unfinished business with the liv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Running with the Devil]]></a:t>
            </a:r>
            <a:br/>
            <a:r>
              <a:rPr lang="en-US" sz="1000" spc="0" u="none">
                <a:solidFill>
                  <a:srgbClr val="000000">
                    <a:alpha val="100.00%"/>
                  </a:srgbClr>
                </a:solidFill>
                <a:latin typeface="Calibri"/>
              </a:rPr>
              <a:t><![CDATA[A leader of a drug cartel sends his two toughest henchmen to investigate why a shipment was botch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Croods: A New Age]]></a:t>
            </a:r>
            <a:br/>
            <a:r>
              <a:rPr lang="en-US" sz="1000" spc="0" u="none">
                <a:solidFill>
                  <a:srgbClr val="000000">
                    <a:alpha val="100.00%"/>
                  </a:srgbClr>
                </a:solidFill>
                <a:latin typeface="Calibri"/>
              </a:rPr>
              <a:t><![CDATA[After leaving their cave, the Croods encounter their biggest threat since leaving: another family called the Bettermans, who claim and show to be better and evolved. Grug grows suspicious of the Betterman parents, Phil and Hope,  as they secretly plan to break up his daughter Eep with her loving boyfriend Guy to ensure that their daughter Dawn has a loving and smart partner to protect h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Grand Isle]]></a:t>
            </a:r>
            <a:br/>
            <a:r>
              <a:rPr lang="en-US" sz="1000" spc="0" u="none">
                <a:solidFill>
                  <a:srgbClr val="000000">
                    <a:alpha val="100.00%"/>
                  </a:srgbClr>
                </a:solidFill>
                <a:latin typeface="Calibri"/>
              </a:rPr>
              <a:t><![CDATA[Walter and his neglected wife lure a young man into their Victorian home to escape a hurricane. When the man is charged with murder by Det. Jones, he must reveal the couple's wicked secrets to save himself.]]></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Sitges - 51 Festival Internacional de Cinema Fantàstic de Catalunya]]></a:t>
            </a:r>
            <a:br/>
            <a:r>
              <a:rPr lang="en-US" sz="1000" spc="0" u="none">
                <a:solidFill>
                  <a:srgbClr val="000000">
                    <a:alpha val="100.00%"/>
                  </a:srgbClr>
                </a:solidFill>
                <a:latin typeface="Calibri"/>
              </a:rPr>
              <a:t><![CDATA[Documentary covering the horror and fantasy centered Sitges Film Festival 2018. Includes making of bits, interviews and photo call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olor Out of Space]]></a:t>
            </a:r>
            <a:br/>
            <a:r>
              <a:rPr lang="en-US" sz="1000" spc="0" u="none">
                <a:solidFill>
                  <a:srgbClr val="000000">
                    <a:alpha val="100.00%"/>
                  </a:srgbClr>
                </a:solidFill>
                <a:latin typeface="Calibri"/>
              </a:rPr>
              <a:t><![CDATA[The Gardner family moves to a remote farmstead in rural New England to escape the hustle of the 21st century. They are busy adapting to their new life when a meteorite crashes into their front yard, melts into the earth, and infects both the land and the properties of space-time with a strange, otherworldly colour. To their horror, the family discovers this alien force is gradually mutating every life form that it touches—including the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Jiu Jitsu]]></a:t>
            </a:r>
            <a:br/>
            <a:r>
              <a:rPr lang="en-US" sz="1000" spc="0" u="none">
                <a:solidFill>
                  <a:srgbClr val="000000">
                    <a:alpha val="100.00%"/>
                  </a:srgbClr>
                </a:solidFill>
                <a:latin typeface="Calibri"/>
              </a:rPr>
              <a:t><![CDATA[Every six years, an ancient order of jiu-jitsu fighters joins forces to battle a vicious race of alien invaders. But when a celebrated war hero goes down in defeat, the fate of the planet and mankind hangs in the balanc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Face/Off]]></a:t>
            </a:r>
            <a:br/>
            <a:r>
              <a:rPr lang="en-US" sz="1000" spc="0" u="none">
                <a:solidFill>
                  <a:srgbClr val="000000">
                    <a:alpha val="100.00%"/>
                  </a:srgbClr>
                </a:solidFill>
                <a:latin typeface="Calibri"/>
              </a:rPr>
              <a:t><![CDATA[Obsessed with bringing terrorist Castor Troy to justice, FBI agent Sean Archer tracks down Troy, who has boarded a plane in Los Angeles. After the plane crashes and Troy is severely injured, possibly dead, Archer undergoes surgery to remove his face and replace it with Troy's. As Archer tries to use his disguise to elicit information about a bomb from Troy's brother, Troy awakes from a coma and forces the doctor who performed the surgery to give him Archer's 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on Air]]></a:t>
            </a:r>
            <a:br/>
            <a:r>
              <a:rPr lang="en-US" sz="1000" spc="0" u="none">
                <a:solidFill>
                  <a:srgbClr val="000000">
                    <a:alpha val="100.00%"/>
                  </a:srgbClr>
                </a:solidFill>
                <a:latin typeface="Calibri"/>
              </a:rPr>
              <a:t><![CDATA[When the government puts all its rotten criminal eggs in one airborne basket, it's asking for trouble. Before you can say, "Pass the barf bag," the crooks control the plane, led by creepy Cyrus "The Virus" Grissom. Watching his every move is the just-released Cameron Poe, who'd rather reunite with his famil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Peggy Sue Got Married]]></a:t>
            </a:r>
            <a:br/>
            <a:r>
              <a:rPr lang="en-US" sz="1000" spc="0" u="none">
                <a:solidFill>
                  <a:srgbClr val="000000">
                    <a:alpha val="100.00%"/>
                  </a:srgbClr>
                </a:solidFill>
                <a:latin typeface="Calibri"/>
              </a:rPr>
              <a:t><![CDATA[Peggy Sue faints at a high school reunion. When she wakes up she finds herself in her own past, just before she finished schoo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Moonstruck]]></a:t>
            </a:r>
            <a:br/>
            <a:r>
              <a:rPr lang="en-US" sz="1000" spc="0" u="none">
                <a:solidFill>
                  <a:srgbClr val="000000">
                    <a:alpha val="100.00%"/>
                  </a:srgbClr>
                </a:solidFill>
                <a:latin typeface="Calibri"/>
              </a:rPr>
              <a:t><![CDATA[No sooner does Italian-American widow Loretta accept a marriage proposal from her doltish boyfriend, Johnny, than she finds herself falling for his younger brother, Ronny. She tries to resist, but Ronny lost his hand in an accident he blames on his brother, and has no scruples about aggressively pursuing her while Johnny is out of the country. As Loretta falls deeper in love, she comes to learn that she's not the only one in her family with a secret romanc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Birdy]]></a:t>
            </a:r>
            <a:br/>
            <a:r>
              <a:rPr lang="en-US" sz="1000" spc="0" u="none">
                <a:solidFill>
                  <a:srgbClr val="000000">
                    <a:alpha val="100.00%"/>
                  </a:srgbClr>
                </a:solidFill>
                <a:latin typeface="Calibri"/>
              </a:rPr>
              <a:t><![CDATA[Two young men are seriously affected by the Vietnam war. One of them has always been obsessed with birds - but now believes he really is a bird, and has been sent to a mental hospital. Can his friend help him pull throug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mos & Andrew]]></a:t>
            </a:r>
            <a:br/>
            <a:r>
              <a:rPr lang="en-US" sz="1000" spc="0" u="none">
                <a:solidFill>
                  <a:srgbClr val="000000">
                    <a:alpha val="100.00%"/>
                  </a:srgbClr>
                </a:solidFill>
                <a:latin typeface="Calibri"/>
              </a:rPr>
              <a:t><![CDATA[When Andrew Sterling, a successful black urbanite writer, buys a vacation home on a resort in New England the police mistake him for a burglar. After surrounding his home with armed men, Chief Tolliver realizes his mistake and to avoid the bad publicity offers a thief in his jail, Amos Odell a deal.]]></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Rock]]></a:t>
            </a:r>
            <a:br/>
            <a:r>
              <a:rPr lang="en-US" sz="1000" spc="0" u="none">
                <a:solidFill>
                  <a:srgbClr val="000000">
                    <a:alpha val="100.00%"/>
                  </a:srgbClr>
                </a:solidFill>
                <a:latin typeface="Calibri"/>
              </a:rPr>
              <a:t><![CDATA[FBI chemical warfare expert Stanley Goodspeed is sent on an urgent mission with a former British spy, John Patrick Mason, to stop Gen. Francis X. Hummel from launching chemical weapons on Alcatraz Island into San Francisco. Gen. Hummel demands $100 million in war reparations to be paid to the families of slain servicemen who died on covert operations. After their SEAL team is wiped out, Stanley and John deal with the soldiers on their ow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Industrial Symphony No. 1: The Dream of the Brokenhearted]]></a:t>
            </a:r>
            <a:br/>
            <a:r>
              <a:rPr lang="en-US" sz="1000" spc="0" u="none">
                <a:solidFill>
                  <a:srgbClr val="000000">
                    <a:alpha val="100.00%"/>
                  </a:srgbClr>
                </a:solidFill>
                <a:latin typeface="Calibri"/>
              </a:rPr>
              <a:t><![CDATA[After her boyfriend ends their relationship, the dreamself of a heartbroken woman floats through the air over an industrial wasteland singing ballads of lov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Racing with the Moon]]></a:t>
            </a:r>
            <a:br/>
            <a:r>
              <a:rPr lang="en-US" sz="1000" spc="0" u="none">
                <a:solidFill>
                  <a:srgbClr val="000000">
                    <a:alpha val="100.00%"/>
                  </a:srgbClr>
                </a:solidFill>
                <a:latin typeface="Calibri"/>
              </a:rPr>
              <a:t><![CDATA[Henry and Nicky are small town pals from blue collar families with only a short time before they ship off to World War II. Henry begins romancing new-to-town Caddie Winger, believing her to be wealthy. Mischievious and irresponsible, Nicky gets into trouble which forces the other two to become involved, testing their relationship, as well as the friendship between the boy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Outcast]]></a:t>
            </a:r>
            <a:br/>
            <a:r>
              <a:rPr lang="en-US" sz="1000" spc="0" u="none">
                <a:solidFill>
                  <a:srgbClr val="000000">
                    <a:alpha val="100.00%"/>
                  </a:srgbClr>
                </a:solidFill>
                <a:latin typeface="Calibri"/>
              </a:rPr>
              <a:t><![CDATA[A mysterious warrior teams up with the daughter and son of a deposed Chinese Emperor to defeat their cruel Uncle, who seeks their death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ooking Glass]]></a:t>
            </a:r>
            <a:br/>
            <a:r>
              <a:rPr lang="en-US" sz="1000" spc="0" u="none">
                <a:solidFill>
                  <a:srgbClr val="000000">
                    <a:alpha val="100.00%"/>
                  </a:srgbClr>
                </a:solidFill>
                <a:latin typeface="Calibri"/>
              </a:rPr>
              <a:t><![CDATA[A psycho- sexual thriller following a couple that buys an old motel in the desert looking for a new beginning, but what seemed at first as an escape is soon a thrilling ride through a mysterious world when Ray discovers a two way mirror and witnesses a horrifying murder. In a twisted game of cat and mouse, Ray must race to save his wife and himself from a gruesome secret connected to the motel and the strange people who visit the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Runner]]></a:t>
            </a:r>
            <a:br/>
            <a:r>
              <a:rPr lang="en-US" sz="1000" spc="0" u="none">
                <a:solidFill>
                  <a:srgbClr val="000000">
                    <a:alpha val="100.00%"/>
                  </a:srgbClr>
                </a:solidFill>
                <a:latin typeface="Calibri"/>
              </a:rPr>
              <a:t><![CDATA[In the aftermath of the BP oil spill, an idealistic but imperfect New Orleans politician (Nicolas Cage) finds his plans of restoration unraveling as his own life becomes contaminated with corruption, scandal and dece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aptain Corelli's Mandolin]]></a:t>
            </a:r>
            <a:br/>
            <a:r>
              <a:rPr lang="en-US" sz="1000" spc="0" u="none">
                <a:solidFill>
                  <a:srgbClr val="000000">
                    <a:alpha val="100.00%"/>
                  </a:srgbClr>
                </a:solidFill>
                <a:latin typeface="Calibri"/>
              </a:rPr>
              <a:t><![CDATA[When a Greek fisherman leaves to fight with the Greek army during WWII, his fiancee falls in love with the local Italian commander. The film is based on a novel about an Italian soldier's experiences during the Italian occupation of the Greek island of Cephalonia (Kefalonia), but Hollywood made it into a pure love story by removing much of the "unpleasant" stuff.]]></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Trust]]></a:t>
            </a:r>
            <a:br/>
            <a:r>
              <a:rPr lang="en-US" sz="1000" spc="0" u="none">
                <a:solidFill>
                  <a:srgbClr val="000000">
                    <a:alpha val="100.00%"/>
                  </a:srgbClr>
                </a:solidFill>
                <a:latin typeface="Calibri"/>
              </a:rPr>
              <a:t><![CDATA[A pair of cops investigating a drug invasion stumble upon a mysterious bank vaul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Inconceivable]]></a:t>
            </a:r>
            <a:br/>
            <a:r>
              <a:rPr lang="en-US" sz="1000" spc="0" u="none">
                <a:solidFill>
                  <a:srgbClr val="000000">
                    <a:alpha val="100.00%"/>
                  </a:srgbClr>
                </a:solidFill>
                <a:latin typeface="Calibri"/>
              </a:rPr>
              <a:t><![CDATA[A mother looks to escape her abusive past by moving to a new town where she befriends another mother, who grows suspicious of h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A Score to Settle]]></a:t>
            </a:r>
            <a:br/>
            <a:r>
              <a:rPr lang="en-US" sz="1000" spc="0" u="none">
                <a:solidFill>
                  <a:srgbClr val="000000">
                    <a:alpha val="100.00%"/>
                  </a:srgbClr>
                </a:solidFill>
                <a:latin typeface="Calibri"/>
              </a:rPr>
              <a:t><![CDATA[A former mob enforcer who is released from prison after serving 22 years for a crime he didn't commit sets out on a path for revenge against the people who wronged him.]]></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Prisoners of the Ghostland]]></a:t>
            </a:r>
            <a:br/>
            <a:r>
              <a:rPr lang="en-US" sz="1000" spc="0" u="none">
                <a:solidFill>
                  <a:srgbClr val="000000">
                    <a:alpha val="100.00%"/>
                  </a:srgbClr>
                </a:solidFill>
                <a:latin typeface="Calibri"/>
              </a:rPr>
              <a:t><![CDATA[The film centers on notorious criminal Hero who is sent to rescue an abducted girl who has disappeared into a dark supernatural universe. They must break the evil curse that binds them and escape the mysterious revenants that rule the Ghostland, an East-meets-West vortex of beauty and violenc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Kill Chain]]></a:t>
            </a:r>
            <a:br/>
            <a:r>
              <a:rPr lang="en-US" sz="1000" spc="0" u="none">
                <a:solidFill>
                  <a:srgbClr val="000000">
                    <a:alpha val="100.00%"/>
                  </a:srgbClr>
                </a:solidFill>
                <a:latin typeface="Calibri"/>
              </a:rPr>
              <a:t><![CDATA[A hotel room shootout between two assassins kicks off a long night where bodies fall like dominoes, as we follow a chain of crooked cops, gangsters, hitmen, a femme Fatale and an ex-mercenary through a relay of murder, betrayal, revenge and redemp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erewolf Women of the S.S.]]></a:t>
            </a:r>
            <a:br/>
            <a:r>
              <a:rPr lang="en-US" sz="1000" spc="0" u="none">
                <a:solidFill>
                  <a:srgbClr val="000000">
                    <a:alpha val="100.00%"/>
                  </a:srgbClr>
                </a:solidFill>
                <a:latin typeface="Calibri"/>
              </a:rPr>
              <a:t><![CDATA[Short mock trailer  attatched to “Grindhou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10 Double Zero]]></a:t>
            </a:r>
            <a:br/>
            <a:r>
              <a:rPr lang="en-US" sz="1000" spc="0" u="none">
                <a:solidFill>
                  <a:srgbClr val="000000">
                    <a:alpha val="100.00%"/>
                  </a:srgbClr>
                </a:solidFill>
                <a:latin typeface="Calibri"/>
              </a:rPr>
              <a:t><![CDATA[Set in the stifling heat of Louisiana, two police officers take on a personal vendetta to hunt down cop killers, but as they get closer to solving the crime, they find themselves targets of a conspiracy in the ranks of the police force as the investigation leads right back to them]]></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Pig]]></a:t>
            </a:r>
            <a:br/>
            <a:r>
              <a:rPr lang="en-US" sz="1000" spc="0" u="none">
                <a:solidFill>
                  <a:srgbClr val="000000">
                    <a:alpha val="100.00%"/>
                  </a:srgbClr>
                </a:solidFill>
                <a:latin typeface="Calibri"/>
              </a:rPr>
              <a:t><![CDATA[A truffle hunter who lives alone in the Oregonian wilderness must return to his past in Portland in search of his beloved foraging pig after she is kidnapp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Willy's Wonderland]]></a:t>
            </a:r>
            <a:br/>
            <a:r>
              <a:rPr lang="en-US" sz="1000" spc="0" u="none">
                <a:solidFill>
                  <a:srgbClr val="000000">
                    <a:alpha val="100.00%"/>
                  </a:srgbClr>
                </a:solidFill>
                <a:latin typeface="Calibri"/>
              </a:rPr>
              <a:t><![CDATA[A janitor is forced to spend the night in a twisted amusement park where he is pulled into a living nightmare. As the threatening animatronic characters come to life, the janitor has to fight his way from one monster to another to survive until morning and get out of the par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Unbearable Weight of Massive Talent]]></a:t>
            </a:r>
            <a:br/>
            <a:r>
              <a:rPr lang="en-US" sz="1000" spc="0" u="none">
                <a:solidFill>
                  <a:srgbClr val="000000">
                    <a:alpha val="100.00%"/>
                  </a:srgbClr>
                </a:solidFill>
                <a:latin typeface="Calibri"/>
              </a:rPr>
              <a:t><![CDATA[Cage wants to land a role in a new Quentin Tarantino movie, and must also deal with a strained relationship with his teenage daughter.  Cage finds himself under a mountain of debt, and makes a paid appearance at a Mexican billionaire's birthday party. After bonding with the man, the CIA informs the actor the billionaire is actually a drug cartel kingpin who has kidnapped the daughter of a Mexican presidential nominee. Cage ends up working with the U.S. government to get intellig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ord of War]]></a:t>
            </a:r>
            <a:br/>
            <a:r>
              <a:rPr lang="en-US" sz="1000" spc="0" u="none">
                <a:solidFill>
                  <a:srgbClr val="000000">
                    <a:alpha val="100.00%"/>
                  </a:srgbClr>
                </a:solidFill>
                <a:latin typeface="Calibri"/>
              </a:rPr>
              <a:t><![CDATA[Yuri Orlov is a globetrotting arms dealer and, through some of the deadliest war zones, he struggles to stay one step ahead of a relentless Interpol agent, his business rivals and even some of his customers who include many of the world's most notorious dictators. Finally, he must also face his own conscienc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National Treasure 3]]></a:t>
            </a:r>
            <a:br/>
            <a:r>
              <a:rPr lang="en-US" sz="1000" spc="0" u="none">
                <a:solidFill>
                  <a:srgbClr val="000000">
                    <a:alpha val="100.00%"/>
                  </a:srgbClr>
                </a:solidFill>
                <a:latin typeface="Calibri"/>
              </a:rPr>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Dark]]></a:t>
            </a:r>
            <a:br/>
            <a:r>
              <a:rPr lang="en-US" sz="1000" spc="0" u="none">
                <a:solidFill>
                  <a:srgbClr val="000000">
                    <a:alpha val="100.00%"/>
                  </a:srgbClr>
                </a:solidFill>
                <a:latin typeface="Calibri"/>
              </a:rPr>
              <a:t><![CDATA[Dark is an American psychological thriller film written and directed by Paul Schrader and starring Nicolas Cage, about a government agent who must track down and kill a terrorist before he loses his full memory from dementia.]]></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Kiss of Death]]></a:t>
            </a:r>
            <a:br/>
            <a:r>
              <a:rPr lang="en-US" sz="1000" spc="0" u="none">
                <a:solidFill>
                  <a:srgbClr val="000000">
                    <a:alpha val="100.00%"/>
                  </a:srgbClr>
                </a:solidFill>
                <a:latin typeface="Calibri"/>
              </a:rPr>
              <a:t><![CDATA[Jimmy Kilmartin is an ex-con trying to stay clean and raise a family. When his cousin Ronnie causes him to take a fall for driving an illegal transport of stolen cars, Detective Calvin Hart is injured and Jimmy lands back in prison. In exchange for an early release, he is asked to help bring down a local crime boss named 'Little Junior' Brown. However, he's also sent undercover by Detective Hart to work with Little Junior and infiltrate his operations. As soon as Little Junior kills an undercover Federal agent with Jimmy watching, the unscrupulous DA and the Feds further complicate his lif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Kick-Ass]]></a:t>
            </a:r>
            <a:br/>
            <a:r>
              <a:rPr lang="en-US" sz="1000" spc="0" u="none">
                <a:solidFill>
                  <a:srgbClr val="000000">
                    <a:alpha val="100.00%"/>
                  </a:srgbClr>
                </a:solidFill>
                <a:latin typeface="Calibri"/>
              </a:rPr>
              <a:t><![CDATA[Dave Lizewski is an unnoticed high school student and comic book fan who one day decides to become a super-hero, even though he has no powers, training or meaningful reason to do so.]]></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Bad Lieutenant: Port of Call - New Orleans]]></a:t>
            </a:r>
            <a:br/>
            <a:r>
              <a:rPr lang="en-US" sz="1000" spc="0" u="none">
                <a:solidFill>
                  <a:srgbClr val="000000">
                    <a:alpha val="100.00%"/>
                  </a:srgbClr>
                </a:solidFill>
                <a:latin typeface="Calibri"/>
              </a:rPr>
              <a:t><![CDATA[Terrence McDonagh is a New Orleans Police sergeant, who recieves a medal and a promotion to lieutenant for heroism during Hurricane Katrina. Due to his heroic act, McDonagh injures his back and becomes addicted to prescription pain medication. He then finds himself involved with a drug dealer who is suspected of murdering a family of African immigra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Deadfall]]></a:t>
            </a:r>
            <a:br/>
            <a:r>
              <a:rPr lang="en-US" sz="1000" spc="0" u="none">
                <a:solidFill>
                  <a:srgbClr val="000000">
                    <a:alpha val="100.00%"/>
                  </a:srgbClr>
                </a:solidFill>
                <a:latin typeface="Calibri"/>
              </a:rPr>
              <a:t><![CDATA[After he accidentally kills his father, Mike, during a sting, Joe tries to carry out Mike's dying wish by recovering valuables that Mike's twin brother Lou stole from him years earlier. But Uncle Lou is also a confidence artist, and Joe is soon drawn into his increasingly dangerous scheme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Ant Bully]]></a:t>
            </a:r>
            <a:br/>
            <a:r>
              <a:rPr lang="en-US" sz="1000" spc="0" u="none">
                <a:solidFill>
                  <a:srgbClr val="000000">
                    <a:alpha val="100.00%"/>
                  </a:srgbClr>
                </a:solidFill>
                <a:latin typeface="Calibri"/>
              </a:rPr>
              <a:t><![CDATA[Fed up with being targeted by the neighborhood bully, 10-year-old Lucas Nickle vents his frustrations on the anthill in his front yard ... until the insects shrink him to the size of a bug with a magic elixir. Convicted of "crimes against the colony," Lucas can only regain his freedom by living with the ants and learning their way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Christmas Carol: The Movie]]></a:t>
            </a:r>
            <a:br/>
            <a:r>
              <a:rPr lang="en-US" sz="1000" spc="0" u="none">
                <a:solidFill>
                  <a:srgbClr val="000000">
                    <a:alpha val="100.00%"/>
                  </a:srgbClr>
                </a:solidFill>
                <a:latin typeface="Calibri"/>
              </a:rPr>
              <a:t><![CDATA[The film begins with a live-action sequence set in Boston in 1857, the site of a live reading by renowned novelist Dickens. As he begins his 'story of ghosts' a woman in the audience screams because she has seen a mouse and Dickens points out that this is appropriate since his story begins with a mouse. At this point the story turns into the animated version and Dickens explains that the mouse, n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The Best of Times]]></a:t>
            </a:r>
            <a:br/>
            <a:r>
              <a:rPr lang="en-US" sz="1000" spc="0" u="none">
                <a:solidFill>
                  <a:srgbClr val="000000">
                    <a:alpha val="100.00%"/>
                  </a:srgbClr>
                </a:solidFill>
                <a:latin typeface="Calibri"/>
              </a:rPr>
              <a:t><![CDATA[This ABC pilot starred 7 teenagers in a 80's style Laugh-In. It told the light and dark side of teenage thoughts with dancing and singing added in for colo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95250"/>
          <a:ext cx="7334250" cy="4762500"/>
          <a:chOff x="95250" y="95250"/>
          <a:chExt cx="7334250" cy="4762500"/>
        </a:xfrm>
      </p:grpSpPr>
      <p:pic>
        <p:nvPicPr>
          <p:cNvPr id="1" name="Love Films" descr="Love Films"/>
          <p:cNvPicPr>
            <a:picLocks noChangeAspect="1"/>
          </p:cNvPicPr>
          <p:nvPr/>
        </p:nvPicPr>
        <p:blipFill>
          <a:blip r:embed="rId2"/>
          <a:stretch>
            <a:fillRect/>
          </a:stretch>
        </p:blipFill>
        <p:spPr>
          <a:xfrm>
            <a:off x="95250" y="95250"/>
            <a:ext cx="1095375" cy="342900"/>
          </a:xfrm>
          <a:prstGeom prst="rect">
            <a:avLst/>
          </a:prstGeom>
          <a:effectLst>
            <a:outerShdw blurRad="57150" dist="95250" dir="2700000" algn="br" rotWithShape="0">
              <a:srgbClr val="000000">
                <a:alpha val="50%"/>
              </a:srgbClr>
            </a:outerShdw>
          </a:effectLst>
        </p:spPr>
      </p:pic>
      <p:sp>
        <p:nvSpPr>
          <p:cNvPr id="2" name=""/>
          <p:cNvSpPr txBox="1"/>
          <p:nvPr/>
        </p:nvSpPr>
        <p:spPr>
          <a:xfrm>
            <a:off x="1619250" y="1905000"/>
            <a:ext cx="5715000" cy="2857500"/>
          </a:xfrm>
          <a:prstGeom prst="rect">
            <a:avLst/>
          </a:prstGeom>
          <a:noFill/>
        </p:spPr>
        <p:txBody>
          <a:bodyPr rtlCol="0" bIns="45720" lIns="91440" rIns="91440" tIns="45720">
            <a:spAutoFit/>
          </a:bodyPr>
          <a:lstStyle/>
          <a:p>
            <a:pPr algn="ctr" fontAlgn="base" marL="0" marR="0" indent="0" lvl="0">
              <a:lnSpc>
                <a:spcPct val="100%"/>
              </a:lnSpc>
            </a:pPr>
            <a:r>
              <a:rPr lang="en-US" b="1" sz="6000" spc="0" u="none">
                <a:solidFill>
                  <a:srgbClr val="d41717">
                    <a:alpha val="83.14%"/>
                  </a:srgbClr>
                </a:solidFill>
                <a:latin typeface="Calibri"/>
              </a:rPr>
              <a:t><![CDATA[Love, Antosha]]></a:t>
            </a:r>
            <a:br/>
            <a:r>
              <a:rPr lang="en-US" sz="1000" spc="0" u="none">
                <a:solidFill>
                  <a:srgbClr val="000000">
                    <a:alpha val="100.00%"/>
                  </a:srgbClr>
                </a:solidFill>
                <a:latin typeface="Calibri"/>
              </a:rPr>
              <a:t><![CDATA[From a prolific career in film and television, Anton Yelchin left an indelible legacy as an actor. Through his journals and other writings, his photography, the original music he wrote, and interviews with his family, friends, and colleagues, this film looks not just at Anton's impressive career, but at a broader portrait of the man.]]></a:t>
            </a:r>
          </a:p>
        </p:txBody>
      </p:sp>
    </p:spTree>
  </p:cSld>
  <p:clrMapOvr>
    <a:masterClrMapping/>
  </p:clrMapOvr>
</p:sld>
</file>

<file path=ppt/theme/theme1.xml><?xml version="1.0" encoding="utf-8"?>
<a:theme xmlns:a="http://schemas.openxmlformats.org/drawingml/2006/main" name="Theme46">
  <a:themeElements>
    <a:clrScheme name="Theme4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4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46">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b="180%" l="50%" r="50%" t="-80%"/>
          </a:path>
        </a:gradFill>
        <a:gradFill rotWithShape="1">
          <a:gsLst>
            <a:gs pos="0%">
              <a:schemeClr val="phClr">
                <a:tint val="80%"/>
                <a:satMod val="300%"/>
              </a:schemeClr>
            </a:gs>
            <a:gs pos="100%">
              <a:schemeClr val="phClr">
                <a:shade val="30%"/>
                <a:satMod val="200%"/>
              </a:schemeClr>
            </a:gs>
          </a:gsLst>
          <a:path path="circle">
            <a:fillToRect b="50%" l="50%" r="50%" t="5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131</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2020-12-08T19:06:09Z</dcterms:created>
  <dcterms:modified xsi:type="dcterms:W3CDTF">2020-12-08T19:06:09Z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