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79" r:id="rId6"/>
    <p:sldId id="261" r:id="rId7"/>
    <p:sldId id="280" r:id="rId8"/>
    <p:sldId id="281" r:id="rId9"/>
    <p:sldId id="282" r:id="rId10"/>
    <p:sldId id="283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46F44-2C53-44DA-ACEA-E50B892A1FC5}" v="133" dt="2025-01-18T23:37:42.102"/>
  </p1510:revLst>
</p1510:revInfo>
</file>

<file path=ppt/tableStyles.xml><?xml version="1.0" encoding="utf-8"?>
<a:tblStyleLst xmlns:a="http://schemas.openxmlformats.org/drawingml/2006/main" def="{39C9CCFD-BE7D-49F2-9FEE-44DAAD8D2035}">
  <a:tblStyle styleId="{39C9CCFD-BE7D-49F2-9FEE-44DAAD8D2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EB287C-6547-4240-ACF9-CFB5188C6A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8000"/>
            <a:ext cx="44013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35904"/>
            <a:ext cx="44013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ahmedabbas757/coffee-sa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721" y="1462487"/>
            <a:ext cx="4199281" cy="2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442400" y="1143961"/>
            <a:ext cx="4401300" cy="21946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Coffee Sales Insights (2023)</a:t>
            </a:r>
            <a:endParaRPr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442399" y="3338616"/>
            <a:ext cx="5077867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dataset from </a:t>
            </a:r>
            <a:r>
              <a:rPr lang="en-CA" dirty="0">
                <a:hlinkClick r:id="rId4"/>
              </a:rPr>
              <a:t>kaggle.com/</a:t>
            </a:r>
            <a:r>
              <a:rPr lang="en-CA" dirty="0" err="1">
                <a:hlinkClick r:id="rId4"/>
              </a:rPr>
              <a:t>coffeesales</a:t>
            </a:r>
            <a:endParaRPr dirty="0"/>
          </a:p>
        </p:txBody>
      </p:sp>
      <p:sp>
        <p:nvSpPr>
          <p:cNvPr id="52" name="Google Shape;52;p15"/>
          <p:cNvSpPr/>
          <p:nvPr/>
        </p:nvSpPr>
        <p:spPr>
          <a:xfrm>
            <a:off x="6658113" y="3811700"/>
            <a:ext cx="772500" cy="77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5599800" y="559275"/>
            <a:ext cx="772500" cy="77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7716400" y="559275"/>
            <a:ext cx="772500" cy="77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6961113" y="2030050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6" name="Google Shape;56;p15"/>
          <p:cNvCxnSpPr>
            <a:stCxn id="54" idx="4"/>
            <a:endCxn id="57" idx="0"/>
          </p:cNvCxnSpPr>
          <p:nvPr/>
        </p:nvCxnSpPr>
        <p:spPr>
          <a:xfrm rot="5400000">
            <a:off x="6899800" y="1476525"/>
            <a:ext cx="1347600" cy="1058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15"/>
          <p:cNvSpPr/>
          <p:nvPr/>
        </p:nvSpPr>
        <p:spPr>
          <a:xfrm>
            <a:off x="6961413" y="2679275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8" name="Google Shape;58;p15"/>
          <p:cNvCxnSpPr>
            <a:stCxn id="53" idx="4"/>
            <a:endCxn id="55" idx="0"/>
          </p:cNvCxnSpPr>
          <p:nvPr/>
        </p:nvCxnSpPr>
        <p:spPr>
          <a:xfrm rot="-5400000" flipH="1">
            <a:off x="6166050" y="1151775"/>
            <a:ext cx="698400" cy="10584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9" name="Google Shape;59;p15"/>
          <p:cNvSpPr/>
          <p:nvPr/>
        </p:nvSpPr>
        <p:spPr>
          <a:xfrm>
            <a:off x="5986038" y="2679263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0" name="Google Shape;60;p15"/>
          <p:cNvCxnSpPr>
            <a:stCxn id="52" idx="0"/>
            <a:endCxn id="59" idx="4"/>
          </p:cNvCxnSpPr>
          <p:nvPr/>
        </p:nvCxnSpPr>
        <p:spPr>
          <a:xfrm rot="5400000" flipH="1">
            <a:off x="6073863" y="2841200"/>
            <a:ext cx="966000" cy="9750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1" name="Google Shape;61;p15"/>
          <p:cNvGrpSpPr/>
          <p:nvPr/>
        </p:nvGrpSpPr>
        <p:grpSpPr>
          <a:xfrm>
            <a:off x="6846243" y="4039015"/>
            <a:ext cx="396848" cy="317862"/>
            <a:chOff x="6687759" y="1142001"/>
            <a:chExt cx="496680" cy="397824"/>
          </a:xfrm>
        </p:grpSpPr>
        <p:sp>
          <p:nvSpPr>
            <p:cNvPr id="62" name="Google Shape;62;p15"/>
            <p:cNvSpPr/>
            <p:nvPr/>
          </p:nvSpPr>
          <p:spPr>
            <a:xfrm>
              <a:off x="6744931" y="1197982"/>
              <a:ext cx="284669" cy="284669"/>
            </a:xfrm>
            <a:custGeom>
              <a:avLst/>
              <a:gdLst/>
              <a:ahLst/>
              <a:cxnLst/>
              <a:rect l="l" t="t" r="r" b="b"/>
              <a:pathLst>
                <a:path w="1052" h="1052" extrusionOk="0">
                  <a:moveTo>
                    <a:pt x="526" y="0"/>
                  </a:moveTo>
                  <a:cubicBezTo>
                    <a:pt x="236" y="0"/>
                    <a:pt x="0" y="235"/>
                    <a:pt x="0" y="525"/>
                  </a:cubicBezTo>
                  <a:cubicBezTo>
                    <a:pt x="0" y="815"/>
                    <a:pt x="237" y="1051"/>
                    <a:pt x="526" y="1051"/>
                  </a:cubicBezTo>
                  <a:cubicBezTo>
                    <a:pt x="816" y="1051"/>
                    <a:pt x="1051" y="815"/>
                    <a:pt x="1051" y="525"/>
                  </a:cubicBezTo>
                  <a:cubicBezTo>
                    <a:pt x="1051" y="235"/>
                    <a:pt x="815" y="0"/>
                    <a:pt x="526" y="0"/>
                  </a:cubicBezTo>
                  <a:close/>
                  <a:moveTo>
                    <a:pt x="526" y="943"/>
                  </a:moveTo>
                  <a:cubicBezTo>
                    <a:pt x="295" y="943"/>
                    <a:pt x="108" y="755"/>
                    <a:pt x="108" y="525"/>
                  </a:cubicBezTo>
                  <a:cubicBezTo>
                    <a:pt x="108" y="294"/>
                    <a:pt x="296" y="107"/>
                    <a:pt x="526" y="107"/>
                  </a:cubicBezTo>
                  <a:cubicBezTo>
                    <a:pt x="757" y="107"/>
                    <a:pt x="943" y="294"/>
                    <a:pt x="943" y="525"/>
                  </a:cubicBezTo>
                  <a:cubicBezTo>
                    <a:pt x="943" y="755"/>
                    <a:pt x="756" y="943"/>
                    <a:pt x="526" y="9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800912" y="1286122"/>
              <a:ext cx="172707" cy="142932"/>
            </a:xfrm>
            <a:custGeom>
              <a:avLst/>
              <a:gdLst/>
              <a:ahLst/>
              <a:cxnLst/>
              <a:rect l="l" t="t" r="r" b="b"/>
              <a:pathLst>
                <a:path w="640" h="527" extrusionOk="0">
                  <a:moveTo>
                    <a:pt x="564" y="16"/>
                  </a:moveTo>
                  <a:lnTo>
                    <a:pt x="564" y="16"/>
                  </a:lnTo>
                  <a:cubicBezTo>
                    <a:pt x="483" y="5"/>
                    <a:pt x="400" y="0"/>
                    <a:pt x="318" y="0"/>
                  </a:cubicBezTo>
                  <a:cubicBezTo>
                    <a:pt x="236" y="0"/>
                    <a:pt x="153" y="5"/>
                    <a:pt x="72" y="16"/>
                  </a:cubicBezTo>
                  <a:cubicBezTo>
                    <a:pt x="0" y="88"/>
                    <a:pt x="0" y="208"/>
                    <a:pt x="72" y="280"/>
                  </a:cubicBezTo>
                  <a:lnTo>
                    <a:pt x="318" y="526"/>
                  </a:lnTo>
                  <a:lnTo>
                    <a:pt x="564" y="280"/>
                  </a:lnTo>
                  <a:cubicBezTo>
                    <a:pt x="639" y="205"/>
                    <a:pt x="629" y="91"/>
                    <a:pt x="564" y="16"/>
                  </a:cubicBezTo>
                  <a:close/>
                  <a:moveTo>
                    <a:pt x="488" y="204"/>
                  </a:moveTo>
                  <a:lnTo>
                    <a:pt x="318" y="374"/>
                  </a:lnTo>
                  <a:lnTo>
                    <a:pt x="148" y="204"/>
                  </a:lnTo>
                  <a:cubicBezTo>
                    <a:pt x="117" y="166"/>
                    <a:pt x="117" y="129"/>
                    <a:pt x="148" y="92"/>
                  </a:cubicBezTo>
                  <a:cubicBezTo>
                    <a:pt x="185" y="61"/>
                    <a:pt x="223" y="61"/>
                    <a:pt x="260" y="92"/>
                  </a:cubicBezTo>
                  <a:lnTo>
                    <a:pt x="318" y="150"/>
                  </a:lnTo>
                  <a:lnTo>
                    <a:pt x="376" y="92"/>
                  </a:lnTo>
                  <a:lnTo>
                    <a:pt x="376" y="92"/>
                  </a:lnTo>
                  <a:cubicBezTo>
                    <a:pt x="381" y="87"/>
                    <a:pt x="387" y="83"/>
                    <a:pt x="393" y="79"/>
                  </a:cubicBezTo>
                  <a:cubicBezTo>
                    <a:pt x="405" y="72"/>
                    <a:pt x="418" y="69"/>
                    <a:pt x="432" y="69"/>
                  </a:cubicBezTo>
                  <a:cubicBezTo>
                    <a:pt x="446" y="69"/>
                    <a:pt x="460" y="72"/>
                    <a:pt x="472" y="79"/>
                  </a:cubicBezTo>
                  <a:cubicBezTo>
                    <a:pt x="478" y="83"/>
                    <a:pt x="483" y="87"/>
                    <a:pt x="488" y="92"/>
                  </a:cubicBezTo>
                  <a:cubicBezTo>
                    <a:pt x="519" y="129"/>
                    <a:pt x="519" y="166"/>
                    <a:pt x="48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687759" y="1142001"/>
              <a:ext cx="496680" cy="397824"/>
            </a:xfrm>
            <a:custGeom>
              <a:avLst/>
              <a:gdLst/>
              <a:ahLst/>
              <a:cxnLst/>
              <a:rect l="l" t="t" r="r" b="b"/>
              <a:pathLst>
                <a:path w="1840" h="1473" extrusionOk="0">
                  <a:moveTo>
                    <a:pt x="1679" y="575"/>
                  </a:moveTo>
                  <a:lnTo>
                    <a:pt x="1455" y="575"/>
                  </a:lnTo>
                  <a:cubicBezTo>
                    <a:pt x="1381" y="246"/>
                    <a:pt x="1087" y="0"/>
                    <a:pt x="737" y="0"/>
                  </a:cubicBezTo>
                  <a:cubicBezTo>
                    <a:pt x="331" y="0"/>
                    <a:pt x="0" y="330"/>
                    <a:pt x="0" y="736"/>
                  </a:cubicBezTo>
                  <a:cubicBezTo>
                    <a:pt x="0" y="1142"/>
                    <a:pt x="331" y="1472"/>
                    <a:pt x="737" y="1472"/>
                  </a:cubicBezTo>
                  <a:cubicBezTo>
                    <a:pt x="1087" y="1472"/>
                    <a:pt x="1381" y="1226"/>
                    <a:pt x="1455" y="898"/>
                  </a:cubicBezTo>
                  <a:lnTo>
                    <a:pt x="1679" y="898"/>
                  </a:lnTo>
                  <a:cubicBezTo>
                    <a:pt x="1768" y="898"/>
                    <a:pt x="1839" y="825"/>
                    <a:pt x="1839" y="736"/>
                  </a:cubicBezTo>
                  <a:cubicBezTo>
                    <a:pt x="1839" y="647"/>
                    <a:pt x="1768" y="575"/>
                    <a:pt x="1679" y="575"/>
                  </a:cubicBezTo>
                  <a:close/>
                  <a:moveTo>
                    <a:pt x="737" y="1365"/>
                  </a:moveTo>
                  <a:cubicBezTo>
                    <a:pt x="390" y="1365"/>
                    <a:pt x="108" y="1082"/>
                    <a:pt x="108" y="736"/>
                  </a:cubicBezTo>
                  <a:cubicBezTo>
                    <a:pt x="108" y="389"/>
                    <a:pt x="391" y="108"/>
                    <a:pt x="737" y="108"/>
                  </a:cubicBezTo>
                  <a:cubicBezTo>
                    <a:pt x="1084" y="108"/>
                    <a:pt x="1365" y="389"/>
                    <a:pt x="1365" y="736"/>
                  </a:cubicBezTo>
                  <a:cubicBezTo>
                    <a:pt x="1365" y="1082"/>
                    <a:pt x="1083" y="1365"/>
                    <a:pt x="737" y="1365"/>
                  </a:cubicBezTo>
                  <a:close/>
                  <a:moveTo>
                    <a:pt x="1471" y="790"/>
                  </a:moveTo>
                  <a:cubicBezTo>
                    <a:pt x="1472" y="772"/>
                    <a:pt x="1473" y="754"/>
                    <a:pt x="1473" y="736"/>
                  </a:cubicBezTo>
                  <a:cubicBezTo>
                    <a:pt x="1473" y="718"/>
                    <a:pt x="1472" y="700"/>
                    <a:pt x="1471" y="682"/>
                  </a:cubicBezTo>
                  <a:lnTo>
                    <a:pt x="1679" y="682"/>
                  </a:lnTo>
                  <a:cubicBezTo>
                    <a:pt x="1689" y="682"/>
                    <a:pt x="1698" y="685"/>
                    <a:pt x="1706" y="690"/>
                  </a:cubicBezTo>
                  <a:cubicBezTo>
                    <a:pt x="1714" y="694"/>
                    <a:pt x="1721" y="701"/>
                    <a:pt x="1726" y="709"/>
                  </a:cubicBezTo>
                  <a:cubicBezTo>
                    <a:pt x="1731" y="717"/>
                    <a:pt x="1733" y="726"/>
                    <a:pt x="1733" y="736"/>
                  </a:cubicBezTo>
                  <a:cubicBezTo>
                    <a:pt x="1733" y="745"/>
                    <a:pt x="1731" y="755"/>
                    <a:pt x="1726" y="763"/>
                  </a:cubicBezTo>
                  <a:cubicBezTo>
                    <a:pt x="1721" y="771"/>
                    <a:pt x="1714" y="778"/>
                    <a:pt x="1706" y="783"/>
                  </a:cubicBezTo>
                  <a:cubicBezTo>
                    <a:pt x="1698" y="788"/>
                    <a:pt x="1689" y="790"/>
                    <a:pt x="1679" y="790"/>
                  </a:cubicBezTo>
                  <a:lnTo>
                    <a:pt x="1471" y="7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5"/>
          <p:cNvGrpSpPr/>
          <p:nvPr/>
        </p:nvGrpSpPr>
        <p:grpSpPr>
          <a:xfrm>
            <a:off x="5788100" y="747102"/>
            <a:ext cx="395904" cy="396858"/>
            <a:chOff x="5726098" y="2682210"/>
            <a:chExt cx="462613" cy="463728"/>
          </a:xfrm>
        </p:grpSpPr>
        <p:sp>
          <p:nvSpPr>
            <p:cNvPr id="66" name="Google Shape;66;p15"/>
            <p:cNvSpPr/>
            <p:nvPr/>
          </p:nvSpPr>
          <p:spPr>
            <a:xfrm>
              <a:off x="5859545" y="2682210"/>
              <a:ext cx="194609" cy="236869"/>
            </a:xfrm>
            <a:custGeom>
              <a:avLst/>
              <a:gdLst/>
              <a:ahLst/>
              <a:cxnLst/>
              <a:rect l="l" t="t" r="r" b="b"/>
              <a:pathLst>
                <a:path w="773" h="941" extrusionOk="0">
                  <a:moveTo>
                    <a:pt x="663" y="143"/>
                  </a:moveTo>
                  <a:cubicBezTo>
                    <a:pt x="589" y="51"/>
                    <a:pt x="492" y="0"/>
                    <a:pt x="386" y="0"/>
                  </a:cubicBezTo>
                  <a:cubicBezTo>
                    <a:pt x="281" y="0"/>
                    <a:pt x="182" y="51"/>
                    <a:pt x="109" y="143"/>
                  </a:cubicBezTo>
                  <a:cubicBezTo>
                    <a:pt x="39" y="231"/>
                    <a:pt x="0" y="347"/>
                    <a:pt x="0" y="471"/>
                  </a:cubicBezTo>
                  <a:cubicBezTo>
                    <a:pt x="0" y="594"/>
                    <a:pt x="39" y="710"/>
                    <a:pt x="109" y="798"/>
                  </a:cubicBezTo>
                  <a:cubicBezTo>
                    <a:pt x="182" y="889"/>
                    <a:pt x="281" y="940"/>
                    <a:pt x="386" y="940"/>
                  </a:cubicBezTo>
                  <a:cubicBezTo>
                    <a:pt x="492" y="940"/>
                    <a:pt x="589" y="889"/>
                    <a:pt x="663" y="798"/>
                  </a:cubicBezTo>
                  <a:cubicBezTo>
                    <a:pt x="733" y="710"/>
                    <a:pt x="772" y="594"/>
                    <a:pt x="772" y="471"/>
                  </a:cubicBezTo>
                  <a:cubicBezTo>
                    <a:pt x="772" y="347"/>
                    <a:pt x="733" y="231"/>
                    <a:pt x="663" y="143"/>
                  </a:cubicBezTo>
                  <a:close/>
                  <a:moveTo>
                    <a:pt x="354" y="111"/>
                  </a:moveTo>
                  <a:cubicBezTo>
                    <a:pt x="420" y="210"/>
                    <a:pt x="411" y="346"/>
                    <a:pt x="338" y="438"/>
                  </a:cubicBezTo>
                  <a:cubicBezTo>
                    <a:pt x="263" y="539"/>
                    <a:pt x="246" y="689"/>
                    <a:pt x="282" y="807"/>
                  </a:cubicBezTo>
                  <a:cubicBezTo>
                    <a:pt x="180" y="753"/>
                    <a:pt x="108" y="623"/>
                    <a:pt x="108" y="470"/>
                  </a:cubicBezTo>
                  <a:cubicBezTo>
                    <a:pt x="108" y="285"/>
                    <a:pt x="215" y="131"/>
                    <a:pt x="354" y="111"/>
                  </a:cubicBezTo>
                  <a:close/>
                  <a:moveTo>
                    <a:pt x="410" y="832"/>
                  </a:moveTo>
                  <a:cubicBezTo>
                    <a:pt x="355" y="738"/>
                    <a:pt x="358" y="592"/>
                    <a:pt x="424" y="503"/>
                  </a:cubicBezTo>
                  <a:cubicBezTo>
                    <a:pt x="507" y="399"/>
                    <a:pt x="529" y="257"/>
                    <a:pt x="484" y="131"/>
                  </a:cubicBezTo>
                  <a:cubicBezTo>
                    <a:pt x="589" y="183"/>
                    <a:pt x="664" y="316"/>
                    <a:pt x="664" y="471"/>
                  </a:cubicBezTo>
                  <a:cubicBezTo>
                    <a:pt x="664" y="660"/>
                    <a:pt x="552" y="816"/>
                    <a:pt x="410" y="8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26098" y="2909070"/>
              <a:ext cx="194610" cy="236869"/>
            </a:xfrm>
            <a:custGeom>
              <a:avLst/>
              <a:gdLst/>
              <a:ahLst/>
              <a:cxnLst/>
              <a:rect l="l" t="t" r="r" b="b"/>
              <a:pathLst>
                <a:path w="772" h="941" extrusionOk="0">
                  <a:moveTo>
                    <a:pt x="662" y="142"/>
                  </a:moveTo>
                  <a:cubicBezTo>
                    <a:pt x="589" y="50"/>
                    <a:pt x="491" y="0"/>
                    <a:pt x="385" y="0"/>
                  </a:cubicBezTo>
                  <a:cubicBezTo>
                    <a:pt x="280" y="0"/>
                    <a:pt x="182" y="50"/>
                    <a:pt x="109" y="142"/>
                  </a:cubicBezTo>
                  <a:cubicBezTo>
                    <a:pt x="38" y="230"/>
                    <a:pt x="0" y="347"/>
                    <a:pt x="0" y="470"/>
                  </a:cubicBezTo>
                  <a:cubicBezTo>
                    <a:pt x="0" y="594"/>
                    <a:pt x="38" y="709"/>
                    <a:pt x="109" y="798"/>
                  </a:cubicBezTo>
                  <a:cubicBezTo>
                    <a:pt x="182" y="889"/>
                    <a:pt x="280" y="940"/>
                    <a:pt x="385" y="940"/>
                  </a:cubicBezTo>
                  <a:cubicBezTo>
                    <a:pt x="491" y="940"/>
                    <a:pt x="589" y="889"/>
                    <a:pt x="662" y="798"/>
                  </a:cubicBezTo>
                  <a:cubicBezTo>
                    <a:pt x="733" y="709"/>
                    <a:pt x="771" y="594"/>
                    <a:pt x="771" y="470"/>
                  </a:cubicBezTo>
                  <a:cubicBezTo>
                    <a:pt x="771" y="347"/>
                    <a:pt x="733" y="230"/>
                    <a:pt x="662" y="142"/>
                  </a:cubicBezTo>
                  <a:close/>
                  <a:moveTo>
                    <a:pt x="107" y="470"/>
                  </a:moveTo>
                  <a:cubicBezTo>
                    <a:pt x="107" y="284"/>
                    <a:pt x="215" y="131"/>
                    <a:pt x="353" y="110"/>
                  </a:cubicBezTo>
                  <a:cubicBezTo>
                    <a:pt x="420" y="209"/>
                    <a:pt x="411" y="345"/>
                    <a:pt x="338" y="437"/>
                  </a:cubicBezTo>
                  <a:cubicBezTo>
                    <a:pt x="263" y="538"/>
                    <a:pt x="246" y="688"/>
                    <a:pt x="282" y="806"/>
                  </a:cubicBezTo>
                  <a:cubicBezTo>
                    <a:pt x="180" y="752"/>
                    <a:pt x="107" y="622"/>
                    <a:pt x="107" y="470"/>
                  </a:cubicBezTo>
                  <a:close/>
                  <a:moveTo>
                    <a:pt x="409" y="831"/>
                  </a:moveTo>
                  <a:cubicBezTo>
                    <a:pt x="355" y="737"/>
                    <a:pt x="358" y="591"/>
                    <a:pt x="424" y="503"/>
                  </a:cubicBezTo>
                  <a:cubicBezTo>
                    <a:pt x="507" y="398"/>
                    <a:pt x="528" y="256"/>
                    <a:pt x="483" y="130"/>
                  </a:cubicBezTo>
                  <a:cubicBezTo>
                    <a:pt x="588" y="182"/>
                    <a:pt x="664" y="315"/>
                    <a:pt x="664" y="470"/>
                  </a:cubicBezTo>
                  <a:cubicBezTo>
                    <a:pt x="664" y="659"/>
                    <a:pt x="552" y="815"/>
                    <a:pt x="409" y="8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994103" y="2909070"/>
              <a:ext cx="194609" cy="236869"/>
            </a:xfrm>
            <a:custGeom>
              <a:avLst/>
              <a:gdLst/>
              <a:ahLst/>
              <a:cxnLst/>
              <a:rect l="l" t="t" r="r" b="b"/>
              <a:pathLst>
                <a:path w="773" h="941" extrusionOk="0">
                  <a:moveTo>
                    <a:pt x="663" y="142"/>
                  </a:moveTo>
                  <a:cubicBezTo>
                    <a:pt x="590" y="50"/>
                    <a:pt x="491" y="0"/>
                    <a:pt x="386" y="0"/>
                  </a:cubicBezTo>
                  <a:cubicBezTo>
                    <a:pt x="281" y="0"/>
                    <a:pt x="182" y="50"/>
                    <a:pt x="109" y="142"/>
                  </a:cubicBezTo>
                  <a:cubicBezTo>
                    <a:pt x="39" y="230"/>
                    <a:pt x="0" y="347"/>
                    <a:pt x="0" y="470"/>
                  </a:cubicBezTo>
                  <a:cubicBezTo>
                    <a:pt x="0" y="594"/>
                    <a:pt x="39" y="709"/>
                    <a:pt x="109" y="798"/>
                  </a:cubicBezTo>
                  <a:cubicBezTo>
                    <a:pt x="182" y="889"/>
                    <a:pt x="281" y="940"/>
                    <a:pt x="386" y="940"/>
                  </a:cubicBezTo>
                  <a:cubicBezTo>
                    <a:pt x="491" y="940"/>
                    <a:pt x="590" y="889"/>
                    <a:pt x="663" y="798"/>
                  </a:cubicBezTo>
                  <a:cubicBezTo>
                    <a:pt x="733" y="709"/>
                    <a:pt x="772" y="594"/>
                    <a:pt x="772" y="470"/>
                  </a:cubicBezTo>
                  <a:cubicBezTo>
                    <a:pt x="772" y="347"/>
                    <a:pt x="733" y="230"/>
                    <a:pt x="663" y="142"/>
                  </a:cubicBezTo>
                  <a:close/>
                  <a:moveTo>
                    <a:pt x="354" y="110"/>
                  </a:moveTo>
                  <a:cubicBezTo>
                    <a:pt x="420" y="209"/>
                    <a:pt x="412" y="345"/>
                    <a:pt x="339" y="437"/>
                  </a:cubicBezTo>
                  <a:cubicBezTo>
                    <a:pt x="264" y="538"/>
                    <a:pt x="246" y="688"/>
                    <a:pt x="283" y="806"/>
                  </a:cubicBezTo>
                  <a:cubicBezTo>
                    <a:pt x="180" y="752"/>
                    <a:pt x="108" y="622"/>
                    <a:pt x="108" y="470"/>
                  </a:cubicBezTo>
                  <a:cubicBezTo>
                    <a:pt x="108" y="284"/>
                    <a:pt x="216" y="131"/>
                    <a:pt x="354" y="110"/>
                  </a:cubicBezTo>
                  <a:close/>
                  <a:moveTo>
                    <a:pt x="410" y="831"/>
                  </a:moveTo>
                  <a:cubicBezTo>
                    <a:pt x="356" y="737"/>
                    <a:pt x="359" y="591"/>
                    <a:pt x="425" y="503"/>
                  </a:cubicBezTo>
                  <a:cubicBezTo>
                    <a:pt x="508" y="398"/>
                    <a:pt x="529" y="256"/>
                    <a:pt x="484" y="130"/>
                  </a:cubicBezTo>
                  <a:cubicBezTo>
                    <a:pt x="589" y="182"/>
                    <a:pt x="664" y="315"/>
                    <a:pt x="664" y="470"/>
                  </a:cubicBezTo>
                  <a:cubicBezTo>
                    <a:pt x="664" y="659"/>
                    <a:pt x="552" y="815"/>
                    <a:pt x="410" y="8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7904214" y="747103"/>
            <a:ext cx="396857" cy="396857"/>
            <a:chOff x="2103036" y="2682210"/>
            <a:chExt cx="463726" cy="463726"/>
          </a:xfrm>
        </p:grpSpPr>
        <p:sp>
          <p:nvSpPr>
            <p:cNvPr id="70" name="Google Shape;70;p15"/>
            <p:cNvSpPr/>
            <p:nvPr/>
          </p:nvSpPr>
          <p:spPr>
            <a:xfrm>
              <a:off x="2103036" y="2791192"/>
              <a:ext cx="463726" cy="354745"/>
            </a:xfrm>
            <a:custGeom>
              <a:avLst/>
              <a:gdLst/>
              <a:ahLst/>
              <a:cxnLst/>
              <a:rect l="l" t="t" r="r" b="b"/>
              <a:pathLst>
                <a:path w="1840" h="1405" extrusionOk="0">
                  <a:moveTo>
                    <a:pt x="1838" y="408"/>
                  </a:moveTo>
                  <a:lnTo>
                    <a:pt x="1838" y="125"/>
                  </a:lnTo>
                  <a:lnTo>
                    <a:pt x="1486" y="125"/>
                  </a:lnTo>
                  <a:lnTo>
                    <a:pt x="1486" y="0"/>
                  </a:lnTo>
                  <a:lnTo>
                    <a:pt x="379" y="0"/>
                  </a:lnTo>
                  <a:lnTo>
                    <a:pt x="379" y="466"/>
                  </a:lnTo>
                  <a:cubicBezTo>
                    <a:pt x="379" y="467"/>
                    <a:pt x="379" y="467"/>
                    <a:pt x="379" y="467"/>
                  </a:cubicBezTo>
                  <a:cubicBezTo>
                    <a:pt x="379" y="650"/>
                    <a:pt x="425" y="831"/>
                    <a:pt x="511" y="992"/>
                  </a:cubicBezTo>
                  <a:lnTo>
                    <a:pt x="0" y="992"/>
                  </a:lnTo>
                  <a:lnTo>
                    <a:pt x="0" y="1046"/>
                  </a:lnTo>
                  <a:cubicBezTo>
                    <a:pt x="0" y="1195"/>
                    <a:pt x="121" y="1315"/>
                    <a:pt x="269" y="1315"/>
                  </a:cubicBezTo>
                  <a:lnTo>
                    <a:pt x="372" y="1315"/>
                  </a:lnTo>
                  <a:lnTo>
                    <a:pt x="372" y="1404"/>
                  </a:lnTo>
                  <a:lnTo>
                    <a:pt x="1475" y="1404"/>
                  </a:lnTo>
                  <a:lnTo>
                    <a:pt x="1475" y="1315"/>
                  </a:lnTo>
                  <a:lnTo>
                    <a:pt x="1569" y="1315"/>
                  </a:lnTo>
                  <a:cubicBezTo>
                    <a:pt x="1718" y="1315"/>
                    <a:pt x="1839" y="1195"/>
                    <a:pt x="1839" y="1046"/>
                  </a:cubicBezTo>
                  <a:lnTo>
                    <a:pt x="1839" y="992"/>
                  </a:lnTo>
                  <a:lnTo>
                    <a:pt x="1354" y="992"/>
                  </a:lnTo>
                  <a:cubicBezTo>
                    <a:pt x="1376" y="952"/>
                    <a:pt x="1395" y="911"/>
                    <a:pt x="1411" y="869"/>
                  </a:cubicBezTo>
                  <a:cubicBezTo>
                    <a:pt x="1650" y="851"/>
                    <a:pt x="1839" y="651"/>
                    <a:pt x="1839" y="408"/>
                  </a:cubicBezTo>
                  <a:lnTo>
                    <a:pt x="1838" y="408"/>
                  </a:lnTo>
                  <a:close/>
                  <a:moveTo>
                    <a:pt x="1486" y="466"/>
                  </a:moveTo>
                  <a:lnTo>
                    <a:pt x="1486" y="233"/>
                  </a:lnTo>
                  <a:lnTo>
                    <a:pt x="1731" y="233"/>
                  </a:lnTo>
                  <a:lnTo>
                    <a:pt x="1731" y="408"/>
                  </a:lnTo>
                  <a:cubicBezTo>
                    <a:pt x="1731" y="579"/>
                    <a:pt x="1609" y="722"/>
                    <a:pt x="1448" y="755"/>
                  </a:cubicBezTo>
                  <a:cubicBezTo>
                    <a:pt x="1474" y="661"/>
                    <a:pt x="1486" y="564"/>
                    <a:pt x="1486" y="467"/>
                  </a:cubicBezTo>
                  <a:lnTo>
                    <a:pt x="1486" y="466"/>
                  </a:lnTo>
                  <a:close/>
                  <a:moveTo>
                    <a:pt x="1722" y="1100"/>
                  </a:moveTo>
                  <a:cubicBezTo>
                    <a:pt x="1718" y="1110"/>
                    <a:pt x="1714" y="1118"/>
                    <a:pt x="1709" y="1127"/>
                  </a:cubicBezTo>
                  <a:cubicBezTo>
                    <a:pt x="1695" y="1152"/>
                    <a:pt x="1675" y="1172"/>
                    <a:pt x="1650" y="1186"/>
                  </a:cubicBezTo>
                  <a:cubicBezTo>
                    <a:pt x="1625" y="1200"/>
                    <a:pt x="1598" y="1208"/>
                    <a:pt x="1569" y="1208"/>
                  </a:cubicBezTo>
                  <a:lnTo>
                    <a:pt x="1367" y="1208"/>
                  </a:lnTo>
                  <a:lnTo>
                    <a:pt x="1367" y="1296"/>
                  </a:lnTo>
                  <a:lnTo>
                    <a:pt x="480" y="1296"/>
                  </a:lnTo>
                  <a:lnTo>
                    <a:pt x="480" y="1208"/>
                  </a:lnTo>
                  <a:lnTo>
                    <a:pt x="269" y="1208"/>
                  </a:lnTo>
                  <a:cubicBezTo>
                    <a:pt x="241" y="1208"/>
                    <a:pt x="213" y="1200"/>
                    <a:pt x="189" y="1186"/>
                  </a:cubicBezTo>
                  <a:cubicBezTo>
                    <a:pt x="164" y="1172"/>
                    <a:pt x="144" y="1152"/>
                    <a:pt x="129" y="1127"/>
                  </a:cubicBezTo>
                  <a:cubicBezTo>
                    <a:pt x="124" y="1118"/>
                    <a:pt x="120" y="1110"/>
                    <a:pt x="117" y="1100"/>
                  </a:cubicBezTo>
                  <a:lnTo>
                    <a:pt x="1722" y="1100"/>
                  </a:lnTo>
                  <a:close/>
                  <a:moveTo>
                    <a:pt x="1379" y="466"/>
                  </a:moveTo>
                  <a:cubicBezTo>
                    <a:pt x="1379" y="653"/>
                    <a:pt x="1327" y="835"/>
                    <a:pt x="1228" y="993"/>
                  </a:cubicBezTo>
                  <a:lnTo>
                    <a:pt x="635" y="993"/>
                  </a:lnTo>
                  <a:cubicBezTo>
                    <a:pt x="631" y="985"/>
                    <a:pt x="626" y="978"/>
                    <a:pt x="622" y="971"/>
                  </a:cubicBezTo>
                  <a:cubicBezTo>
                    <a:pt x="534" y="818"/>
                    <a:pt x="487" y="644"/>
                    <a:pt x="487" y="467"/>
                  </a:cubicBezTo>
                  <a:lnTo>
                    <a:pt x="487" y="466"/>
                  </a:lnTo>
                  <a:lnTo>
                    <a:pt x="487" y="108"/>
                  </a:lnTo>
                  <a:lnTo>
                    <a:pt x="1379" y="108"/>
                  </a:lnTo>
                  <a:lnTo>
                    <a:pt x="1379" y="4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256499" y="2682210"/>
              <a:ext cx="175703" cy="80068"/>
            </a:xfrm>
            <a:custGeom>
              <a:avLst/>
              <a:gdLst/>
              <a:ahLst/>
              <a:cxnLst/>
              <a:rect l="l" t="t" r="r" b="b"/>
              <a:pathLst>
                <a:path w="696" h="318" extrusionOk="0">
                  <a:moveTo>
                    <a:pt x="196" y="230"/>
                  </a:moveTo>
                  <a:lnTo>
                    <a:pt x="291" y="230"/>
                  </a:lnTo>
                  <a:cubicBezTo>
                    <a:pt x="277" y="257"/>
                    <a:pt x="270" y="287"/>
                    <a:pt x="270" y="317"/>
                  </a:cubicBezTo>
                  <a:lnTo>
                    <a:pt x="378" y="317"/>
                  </a:lnTo>
                  <a:cubicBezTo>
                    <a:pt x="378" y="258"/>
                    <a:pt x="435" y="225"/>
                    <a:pt x="489" y="230"/>
                  </a:cubicBezTo>
                  <a:cubicBezTo>
                    <a:pt x="612" y="230"/>
                    <a:pt x="695" y="117"/>
                    <a:pt x="684" y="0"/>
                  </a:cubicBezTo>
                  <a:lnTo>
                    <a:pt x="576" y="0"/>
                  </a:lnTo>
                  <a:cubicBezTo>
                    <a:pt x="582" y="56"/>
                    <a:pt x="553" y="122"/>
                    <a:pt x="488" y="122"/>
                  </a:cubicBezTo>
                  <a:lnTo>
                    <a:pt x="196" y="122"/>
                  </a:lnTo>
                  <a:cubicBezTo>
                    <a:pt x="161" y="122"/>
                    <a:pt x="128" y="131"/>
                    <a:pt x="98" y="148"/>
                  </a:cubicBezTo>
                  <a:cubicBezTo>
                    <a:pt x="68" y="165"/>
                    <a:pt x="44" y="190"/>
                    <a:pt x="27" y="219"/>
                  </a:cubicBezTo>
                  <a:cubicBezTo>
                    <a:pt x="10" y="249"/>
                    <a:pt x="1" y="283"/>
                    <a:pt x="0" y="317"/>
                  </a:cubicBezTo>
                  <a:lnTo>
                    <a:pt x="108" y="317"/>
                  </a:lnTo>
                  <a:cubicBezTo>
                    <a:pt x="108" y="302"/>
                    <a:pt x="112" y="287"/>
                    <a:pt x="120" y="273"/>
                  </a:cubicBezTo>
                  <a:cubicBezTo>
                    <a:pt x="128" y="260"/>
                    <a:pt x="139" y="249"/>
                    <a:pt x="152" y="241"/>
                  </a:cubicBezTo>
                  <a:cubicBezTo>
                    <a:pt x="165" y="234"/>
                    <a:pt x="180" y="230"/>
                    <a:pt x="196" y="23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4;p20">
            <a:extLst>
              <a:ext uri="{FF2B5EF4-FFF2-40B4-BE49-F238E27FC236}">
                <a16:creationId xmlns:a16="http://schemas.microsoft.com/office/drawing/2014/main" id="{3257C7B1-E70D-3EBC-D43E-3672D7096BD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8621" y="2571750"/>
            <a:ext cx="2826751" cy="197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7;p18">
            <a:extLst>
              <a:ext uri="{FF2B5EF4-FFF2-40B4-BE49-F238E27FC236}">
                <a16:creationId xmlns:a16="http://schemas.microsoft.com/office/drawing/2014/main" id="{CC94B51F-E4D4-EBFA-58ED-FE5171C26023}"/>
              </a:ext>
            </a:extLst>
          </p:cNvPr>
          <p:cNvSpPr txBox="1"/>
          <p:nvPr/>
        </p:nvSpPr>
        <p:spPr>
          <a:xfrm>
            <a:off x="547075" y="691691"/>
            <a:ext cx="8049845" cy="144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Montserrat Medium" panose="020F0502020204030204" pitchFamily="2" charset="0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Montserrat Medium" panose="020F0502020204030204" pitchFamily="2" charset="0"/>
                <a:ea typeface="Montserrat SemiBold"/>
                <a:cs typeface="Montserrat SemiBold"/>
                <a:sym typeface="Montserrat SemiBold"/>
              </a:rPr>
              <a:t>My primary goal behind creating this small project is to practice designing insightful visualizations and drawing actionable conclusions based on the data. I used a public dataset from Kaggle, pertaining to coffee sales from January to June of 2023. While the data is fictitious, it provides a realistic scenario to explore key metrics, trends, and patterns in sales performance. Through this project, I learned how to design an effective dashboard and report while also utilizing DAX to create custom metrics.</a:t>
            </a:r>
            <a:endParaRPr lang="en-CA" dirty="0">
              <a:solidFill>
                <a:schemeClr val="bg2">
                  <a:lumMod val="10000"/>
                  <a:lumOff val="90000"/>
                </a:schemeClr>
              </a:solidFill>
              <a:latin typeface="Montserrat Medium" panose="020F0502020204030204" pitchFamily="2" charset="0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433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50" y="2681381"/>
            <a:ext cx="2826751" cy="197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452550" y="264826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Coffee Sales Dataset</a:t>
            </a:r>
            <a:endParaRPr dirty="0"/>
          </a:p>
        </p:txBody>
      </p:sp>
      <p:grpSp>
        <p:nvGrpSpPr>
          <p:cNvPr id="215" name="Google Shape;215;p20"/>
          <p:cNvGrpSpPr/>
          <p:nvPr/>
        </p:nvGrpSpPr>
        <p:grpSpPr>
          <a:xfrm>
            <a:off x="674744" y="3926999"/>
            <a:ext cx="1863000" cy="727145"/>
            <a:chOff x="457200" y="1460335"/>
            <a:chExt cx="1863000" cy="727145"/>
          </a:xfrm>
        </p:grpSpPr>
        <p:sp>
          <p:nvSpPr>
            <p:cNvPr id="216" name="Google Shape;216;p20"/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</a:t>
              </a:r>
              <a:r>
                <a:rPr lang="en" dirty="0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ransaction_id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457200" y="1696680"/>
              <a:ext cx="1863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</a:t>
              </a: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nique ID for transaction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3769175" y="3918850"/>
            <a:ext cx="326700" cy="32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0" name="Google Shape;220;p20"/>
          <p:cNvCxnSpPr>
            <a:cxnSpLocks/>
            <a:stCxn id="217" idx="2"/>
          </p:cNvCxnSpPr>
          <p:nvPr/>
        </p:nvCxnSpPr>
        <p:spPr>
          <a:xfrm rot="5400000" flipH="1" flipV="1">
            <a:off x="2838858" y="3160700"/>
            <a:ext cx="260830" cy="2726058"/>
          </a:xfrm>
          <a:prstGeom prst="curvedConnector4">
            <a:avLst>
              <a:gd name="adj1" fmla="val -87643"/>
              <a:gd name="adj2" fmla="val 670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0"/>
          <p:cNvSpPr/>
          <p:nvPr/>
        </p:nvSpPr>
        <p:spPr>
          <a:xfrm>
            <a:off x="5508075" y="3592150"/>
            <a:ext cx="326700" cy="32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4168950" y="3186338"/>
            <a:ext cx="326700" cy="326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3" name="Google Shape;223;p20"/>
          <p:cNvCxnSpPr>
            <a:cxnSpLocks/>
            <a:stCxn id="20" idx="2"/>
          </p:cNvCxnSpPr>
          <p:nvPr/>
        </p:nvCxnSpPr>
        <p:spPr>
          <a:xfrm rot="16200000" flipH="1">
            <a:off x="2482409" y="2074732"/>
            <a:ext cx="1352012" cy="7640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>
            <a:cxnSpLocks/>
            <a:stCxn id="32" idx="2"/>
          </p:cNvCxnSpPr>
          <p:nvPr/>
        </p:nvCxnSpPr>
        <p:spPr>
          <a:xfrm rot="5400000">
            <a:off x="3478877" y="2248764"/>
            <a:ext cx="1470423" cy="2364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220;p20">
            <a:extLst>
              <a:ext uri="{FF2B5EF4-FFF2-40B4-BE49-F238E27FC236}">
                <a16:creationId xmlns:a16="http://schemas.microsoft.com/office/drawing/2014/main" id="{3C506BF1-2DD5-10DF-4993-82B20656F294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225861" y="2550703"/>
            <a:ext cx="321847" cy="254369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20;p20">
            <a:extLst>
              <a:ext uri="{FF2B5EF4-FFF2-40B4-BE49-F238E27FC236}">
                <a16:creationId xmlns:a16="http://schemas.microsoft.com/office/drawing/2014/main" id="{7E7E8784-A598-C2D9-66F0-F3221DE418BD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2272570" y="2271529"/>
            <a:ext cx="1007599" cy="177259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oogle Shape;215;p20">
            <a:extLst>
              <a:ext uri="{FF2B5EF4-FFF2-40B4-BE49-F238E27FC236}">
                <a16:creationId xmlns:a16="http://schemas.microsoft.com/office/drawing/2014/main" id="{1B65DBAB-71F2-159B-D274-6D3B43777D1A}"/>
              </a:ext>
            </a:extLst>
          </p:cNvPr>
          <p:cNvGrpSpPr/>
          <p:nvPr/>
        </p:nvGrpSpPr>
        <p:grpSpPr>
          <a:xfrm>
            <a:off x="183435" y="2934485"/>
            <a:ext cx="1863000" cy="727145"/>
            <a:chOff x="457200" y="1460335"/>
            <a:chExt cx="1863000" cy="727145"/>
          </a:xfrm>
        </p:grpSpPr>
        <p:sp>
          <p:nvSpPr>
            <p:cNvPr id="12" name="Google Shape;216;p20">
              <a:extLst>
                <a:ext uri="{FF2B5EF4-FFF2-40B4-BE49-F238E27FC236}">
                  <a16:creationId xmlns:a16="http://schemas.microsoft.com/office/drawing/2014/main" id="{D4E684F7-A0E9-681D-5968-66B738AE453D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transaction_date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3" name="Google Shape;217;p20">
              <a:extLst>
                <a:ext uri="{FF2B5EF4-FFF2-40B4-BE49-F238E27FC236}">
                  <a16:creationId xmlns:a16="http://schemas.microsoft.com/office/drawing/2014/main" id="{1BE67243-F82B-A1A4-0FCA-53913F14AF98}"/>
                </a:ext>
              </a:extLst>
            </p:cNvPr>
            <p:cNvSpPr txBox="1"/>
            <p:nvPr/>
          </p:nvSpPr>
          <p:spPr>
            <a:xfrm>
              <a:off x="457200" y="1696680"/>
              <a:ext cx="1863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date of transaction (MM/DD/YY)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5" name="Google Shape;215;p20">
            <a:extLst>
              <a:ext uri="{FF2B5EF4-FFF2-40B4-BE49-F238E27FC236}">
                <a16:creationId xmlns:a16="http://schemas.microsoft.com/office/drawing/2014/main" id="{30C0A75B-7396-B55C-6F96-21ABFE1DE241}"/>
              </a:ext>
            </a:extLst>
          </p:cNvPr>
          <p:cNvGrpSpPr/>
          <p:nvPr/>
        </p:nvGrpSpPr>
        <p:grpSpPr>
          <a:xfrm>
            <a:off x="768294" y="1926884"/>
            <a:ext cx="2243553" cy="727145"/>
            <a:chOff x="457200" y="1460335"/>
            <a:chExt cx="1863000" cy="727145"/>
          </a:xfrm>
        </p:grpSpPr>
        <p:sp>
          <p:nvSpPr>
            <p:cNvPr id="16" name="Google Shape;216;p20">
              <a:extLst>
                <a:ext uri="{FF2B5EF4-FFF2-40B4-BE49-F238E27FC236}">
                  <a16:creationId xmlns:a16="http://schemas.microsoft.com/office/drawing/2014/main" id="{47DA96E9-3BF0-71C2-71FD-4FADF6AB2E29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transaction_time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" name="Google Shape;217;p20">
              <a:extLst>
                <a:ext uri="{FF2B5EF4-FFF2-40B4-BE49-F238E27FC236}">
                  <a16:creationId xmlns:a16="http://schemas.microsoft.com/office/drawing/2014/main" id="{2A14740F-F3BC-9FC0-7FC3-6C8D686734EB}"/>
                </a:ext>
              </a:extLst>
            </p:cNvPr>
            <p:cNvSpPr txBox="1"/>
            <p:nvPr/>
          </p:nvSpPr>
          <p:spPr>
            <a:xfrm>
              <a:off x="457200" y="1696680"/>
              <a:ext cx="1863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transaction timestamp (HH:MM:SS)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8" name="Google Shape;215;p20">
            <a:extLst>
              <a:ext uri="{FF2B5EF4-FFF2-40B4-BE49-F238E27FC236}">
                <a16:creationId xmlns:a16="http://schemas.microsoft.com/office/drawing/2014/main" id="{54758963-BA3B-CEBF-3318-787AE588ACED}"/>
              </a:ext>
            </a:extLst>
          </p:cNvPr>
          <p:cNvGrpSpPr/>
          <p:nvPr/>
        </p:nvGrpSpPr>
        <p:grpSpPr>
          <a:xfrm>
            <a:off x="1654592" y="1221832"/>
            <a:ext cx="2243553" cy="558941"/>
            <a:chOff x="457200" y="1460335"/>
            <a:chExt cx="1863000" cy="727145"/>
          </a:xfrm>
        </p:grpSpPr>
        <p:sp>
          <p:nvSpPr>
            <p:cNvPr id="19" name="Google Shape;216;p20">
              <a:extLst>
                <a:ext uri="{FF2B5EF4-FFF2-40B4-BE49-F238E27FC236}">
                  <a16:creationId xmlns:a16="http://schemas.microsoft.com/office/drawing/2014/main" id="{AB570900-D272-04AE-B998-BCCC00C126CF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transaction_qty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" name="Google Shape;217;p20">
              <a:extLst>
                <a:ext uri="{FF2B5EF4-FFF2-40B4-BE49-F238E27FC236}">
                  <a16:creationId xmlns:a16="http://schemas.microsoft.com/office/drawing/2014/main" id="{E68E3B54-58BE-14D4-0C4F-A386EBAD6B32}"/>
                </a:ext>
              </a:extLst>
            </p:cNvPr>
            <p:cNvSpPr txBox="1"/>
            <p:nvPr/>
          </p:nvSpPr>
          <p:spPr>
            <a:xfrm>
              <a:off x="457200" y="1696678"/>
              <a:ext cx="1863000" cy="490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quantity of items sold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30" name="Google Shape;215;p20">
            <a:extLst>
              <a:ext uri="{FF2B5EF4-FFF2-40B4-BE49-F238E27FC236}">
                <a16:creationId xmlns:a16="http://schemas.microsoft.com/office/drawing/2014/main" id="{DE119914-EC81-B91F-FF34-0E075664D1B1}"/>
              </a:ext>
            </a:extLst>
          </p:cNvPr>
          <p:cNvGrpSpPr/>
          <p:nvPr/>
        </p:nvGrpSpPr>
        <p:grpSpPr>
          <a:xfrm>
            <a:off x="3540462" y="840462"/>
            <a:ext cx="1583676" cy="791303"/>
            <a:chOff x="457200" y="1460335"/>
            <a:chExt cx="1863000" cy="727145"/>
          </a:xfrm>
        </p:grpSpPr>
        <p:sp>
          <p:nvSpPr>
            <p:cNvPr id="31" name="Google Shape;216;p20">
              <a:extLst>
                <a:ext uri="{FF2B5EF4-FFF2-40B4-BE49-F238E27FC236}">
                  <a16:creationId xmlns:a16="http://schemas.microsoft.com/office/drawing/2014/main" id="{480E425C-4C73-CA82-E68A-614F0146DC4D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store_id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2" name="Google Shape;217;p20">
              <a:extLst>
                <a:ext uri="{FF2B5EF4-FFF2-40B4-BE49-F238E27FC236}">
                  <a16:creationId xmlns:a16="http://schemas.microsoft.com/office/drawing/2014/main" id="{725D507A-E3F5-EDD0-036F-FA44E9E0D698}"/>
                </a:ext>
              </a:extLst>
            </p:cNvPr>
            <p:cNvSpPr txBox="1"/>
            <p:nvPr/>
          </p:nvSpPr>
          <p:spPr>
            <a:xfrm>
              <a:off x="457200" y="1696680"/>
              <a:ext cx="1863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unique ID for coffee shop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36" name="Google Shape;224;p20">
            <a:extLst>
              <a:ext uri="{FF2B5EF4-FFF2-40B4-BE49-F238E27FC236}">
                <a16:creationId xmlns:a16="http://schemas.microsoft.com/office/drawing/2014/main" id="{5852F348-7CBC-6C36-06CB-D193EB668E63}"/>
              </a:ext>
            </a:extLst>
          </p:cNvPr>
          <p:cNvCxnSpPr>
            <a:cxnSpLocks/>
            <a:stCxn id="44" idx="2"/>
            <a:endCxn id="204" idx="0"/>
          </p:cNvCxnSpPr>
          <p:nvPr/>
        </p:nvCxnSpPr>
        <p:spPr>
          <a:xfrm rot="5400000">
            <a:off x="4772491" y="1632757"/>
            <a:ext cx="934760" cy="116248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2" name="Google Shape;215;p20">
            <a:extLst>
              <a:ext uri="{FF2B5EF4-FFF2-40B4-BE49-F238E27FC236}">
                <a16:creationId xmlns:a16="http://schemas.microsoft.com/office/drawing/2014/main" id="{B6DBC482-8323-DB3F-0F32-A9AAD0594A94}"/>
              </a:ext>
            </a:extLst>
          </p:cNvPr>
          <p:cNvGrpSpPr/>
          <p:nvPr/>
        </p:nvGrpSpPr>
        <p:grpSpPr>
          <a:xfrm>
            <a:off x="4887715" y="928938"/>
            <a:ext cx="1866800" cy="817683"/>
            <a:chOff x="222896" y="1460335"/>
            <a:chExt cx="2196061" cy="751386"/>
          </a:xfrm>
        </p:grpSpPr>
        <p:sp>
          <p:nvSpPr>
            <p:cNvPr id="43" name="Google Shape;216;p20">
              <a:extLst>
                <a:ext uri="{FF2B5EF4-FFF2-40B4-BE49-F238E27FC236}">
                  <a16:creationId xmlns:a16="http://schemas.microsoft.com/office/drawing/2014/main" id="{476DF43B-CEAB-9A9E-437D-C5095E70BA8D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store_location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4" name="Google Shape;217;p20">
              <a:extLst>
                <a:ext uri="{FF2B5EF4-FFF2-40B4-BE49-F238E27FC236}">
                  <a16:creationId xmlns:a16="http://schemas.microsoft.com/office/drawing/2014/main" id="{43FA6F4F-C854-B66A-7883-8D643601DFE6}"/>
                </a:ext>
              </a:extLst>
            </p:cNvPr>
            <p:cNvSpPr txBox="1"/>
            <p:nvPr/>
          </p:nvSpPr>
          <p:spPr>
            <a:xfrm>
              <a:off x="222896" y="1720921"/>
              <a:ext cx="2196061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coffee shop location of transaction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62" name="Google Shape;224;p20">
            <a:extLst>
              <a:ext uri="{FF2B5EF4-FFF2-40B4-BE49-F238E27FC236}">
                <a16:creationId xmlns:a16="http://schemas.microsoft.com/office/drawing/2014/main" id="{C23E4D6A-72E6-3311-298B-388ABB0A2530}"/>
              </a:ext>
            </a:extLst>
          </p:cNvPr>
          <p:cNvCxnSpPr>
            <a:cxnSpLocks/>
            <a:stCxn id="193" idx="2"/>
          </p:cNvCxnSpPr>
          <p:nvPr/>
        </p:nvCxnSpPr>
        <p:spPr>
          <a:xfrm rot="5400000">
            <a:off x="5610119" y="1867732"/>
            <a:ext cx="468174" cy="165271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3" name="Google Shape;215;p20">
            <a:extLst>
              <a:ext uri="{FF2B5EF4-FFF2-40B4-BE49-F238E27FC236}">
                <a16:creationId xmlns:a16="http://schemas.microsoft.com/office/drawing/2014/main" id="{7905D4F2-F180-7708-BA15-C1D17F43875B}"/>
              </a:ext>
            </a:extLst>
          </p:cNvPr>
          <p:cNvGrpSpPr/>
          <p:nvPr/>
        </p:nvGrpSpPr>
        <p:grpSpPr>
          <a:xfrm>
            <a:off x="5737165" y="1642321"/>
            <a:ext cx="1866800" cy="817683"/>
            <a:chOff x="222896" y="1460335"/>
            <a:chExt cx="2196061" cy="751386"/>
          </a:xfrm>
        </p:grpSpPr>
        <p:sp>
          <p:nvSpPr>
            <p:cNvPr id="192" name="Google Shape;216;p20">
              <a:extLst>
                <a:ext uri="{FF2B5EF4-FFF2-40B4-BE49-F238E27FC236}">
                  <a16:creationId xmlns:a16="http://schemas.microsoft.com/office/drawing/2014/main" id="{7FBB6A40-6EB0-7135-EC87-68959F0F6765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product_id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93" name="Google Shape;217;p20">
              <a:extLst>
                <a:ext uri="{FF2B5EF4-FFF2-40B4-BE49-F238E27FC236}">
                  <a16:creationId xmlns:a16="http://schemas.microsoft.com/office/drawing/2014/main" id="{0A615D85-7317-6552-E82D-EE420BB78B68}"/>
                </a:ext>
              </a:extLst>
            </p:cNvPr>
            <p:cNvSpPr txBox="1"/>
            <p:nvPr/>
          </p:nvSpPr>
          <p:spPr>
            <a:xfrm>
              <a:off x="222896" y="1720921"/>
              <a:ext cx="2196061" cy="4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unique ID of sold product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98" name="Google Shape;215;p20">
            <a:extLst>
              <a:ext uri="{FF2B5EF4-FFF2-40B4-BE49-F238E27FC236}">
                <a16:creationId xmlns:a16="http://schemas.microsoft.com/office/drawing/2014/main" id="{34DB40B7-F2EF-8E9E-9D26-214A69AAD61F}"/>
              </a:ext>
            </a:extLst>
          </p:cNvPr>
          <p:cNvGrpSpPr/>
          <p:nvPr/>
        </p:nvGrpSpPr>
        <p:grpSpPr>
          <a:xfrm>
            <a:off x="6505209" y="2381496"/>
            <a:ext cx="1866800" cy="645242"/>
            <a:chOff x="222896" y="1460335"/>
            <a:chExt cx="2196061" cy="592926"/>
          </a:xfrm>
        </p:grpSpPr>
        <p:sp>
          <p:nvSpPr>
            <p:cNvPr id="199" name="Google Shape;216;p20">
              <a:extLst>
                <a:ext uri="{FF2B5EF4-FFF2-40B4-BE49-F238E27FC236}">
                  <a16:creationId xmlns:a16="http://schemas.microsoft.com/office/drawing/2014/main" id="{F4CA2645-B392-E231-7591-918F207DAE0E}"/>
                </a:ext>
              </a:extLst>
            </p:cNvPr>
            <p:cNvSpPr txBox="1"/>
            <p:nvPr/>
          </p:nvSpPr>
          <p:spPr>
            <a:xfrm>
              <a:off x="457200" y="1460335"/>
              <a:ext cx="1863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unit_price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0" name="Google Shape;217;p20">
              <a:extLst>
                <a:ext uri="{FF2B5EF4-FFF2-40B4-BE49-F238E27FC236}">
                  <a16:creationId xmlns:a16="http://schemas.microsoft.com/office/drawing/2014/main" id="{89C42830-73FC-EC08-743F-028CA0953F20}"/>
                </a:ext>
              </a:extLst>
            </p:cNvPr>
            <p:cNvSpPr txBox="1"/>
            <p:nvPr/>
          </p:nvSpPr>
          <p:spPr>
            <a:xfrm>
              <a:off x="222896" y="1720922"/>
              <a:ext cx="2196061" cy="332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price of product sold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202" name="Google Shape;224;p20">
            <a:extLst>
              <a:ext uri="{FF2B5EF4-FFF2-40B4-BE49-F238E27FC236}">
                <a16:creationId xmlns:a16="http://schemas.microsoft.com/office/drawing/2014/main" id="{E666C63B-F79C-E55A-0D85-2EB25884DFDD}"/>
              </a:ext>
            </a:extLst>
          </p:cNvPr>
          <p:cNvCxnSpPr>
            <a:cxnSpLocks/>
            <a:stCxn id="200" idx="2"/>
          </p:cNvCxnSpPr>
          <p:nvPr/>
        </p:nvCxnSpPr>
        <p:spPr>
          <a:xfrm rot="5400000">
            <a:off x="6125927" y="2269310"/>
            <a:ext cx="555254" cy="207011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3" name="Google Shape;215;p20">
            <a:extLst>
              <a:ext uri="{FF2B5EF4-FFF2-40B4-BE49-F238E27FC236}">
                <a16:creationId xmlns:a16="http://schemas.microsoft.com/office/drawing/2014/main" id="{01610F75-DCA1-15EA-D5C2-841EA5310281}"/>
              </a:ext>
            </a:extLst>
          </p:cNvPr>
          <p:cNvGrpSpPr/>
          <p:nvPr/>
        </p:nvGrpSpPr>
        <p:grpSpPr>
          <a:xfrm>
            <a:off x="6984010" y="3313484"/>
            <a:ext cx="1866800" cy="898337"/>
            <a:chOff x="124139" y="1460335"/>
            <a:chExt cx="2196061" cy="512462"/>
          </a:xfrm>
        </p:grpSpPr>
        <p:sp>
          <p:nvSpPr>
            <p:cNvPr id="234" name="Google Shape;216;p20">
              <a:extLst>
                <a:ext uri="{FF2B5EF4-FFF2-40B4-BE49-F238E27FC236}">
                  <a16:creationId xmlns:a16="http://schemas.microsoft.com/office/drawing/2014/main" id="{21182910-401C-5B6C-7E83-3CDDA3A5A356}"/>
                </a:ext>
              </a:extLst>
            </p:cNvPr>
            <p:cNvSpPr txBox="1"/>
            <p:nvPr/>
          </p:nvSpPr>
          <p:spPr>
            <a:xfrm>
              <a:off x="124139" y="1460335"/>
              <a:ext cx="2196061" cy="248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 err="1">
                  <a:solidFill>
                    <a:schemeClr val="accen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product_category</a:t>
              </a:r>
              <a:endParaRPr dirty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5" name="Google Shape;217;p20">
              <a:extLst>
                <a:ext uri="{FF2B5EF4-FFF2-40B4-BE49-F238E27FC236}">
                  <a16:creationId xmlns:a16="http://schemas.microsoft.com/office/drawing/2014/main" id="{F47C1C52-BDA9-B74B-021B-475772A0E771}"/>
                </a:ext>
              </a:extLst>
            </p:cNvPr>
            <p:cNvSpPr txBox="1"/>
            <p:nvPr/>
          </p:nvSpPr>
          <p:spPr>
            <a:xfrm>
              <a:off x="124139" y="1640458"/>
              <a:ext cx="2196061" cy="332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description of product category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237" name="Google Shape;224;p20">
            <a:extLst>
              <a:ext uri="{FF2B5EF4-FFF2-40B4-BE49-F238E27FC236}">
                <a16:creationId xmlns:a16="http://schemas.microsoft.com/office/drawing/2014/main" id="{EC6ABF81-62F5-B5BA-68CE-D9EA782DEB9E}"/>
              </a:ext>
            </a:extLst>
          </p:cNvPr>
          <p:cNvCxnSpPr>
            <a:cxnSpLocks/>
            <a:stCxn id="235" idx="2"/>
          </p:cNvCxnSpPr>
          <p:nvPr/>
        </p:nvCxnSpPr>
        <p:spPr>
          <a:xfrm rot="5400000" flipH="1">
            <a:off x="6156086" y="2450497"/>
            <a:ext cx="354448" cy="3168201"/>
          </a:xfrm>
          <a:prstGeom prst="curvedConnector4">
            <a:avLst>
              <a:gd name="adj1" fmla="val -64495"/>
              <a:gd name="adj2" fmla="val 647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B8A98-A864-F7C2-0277-9ADE970E8924}"/>
              </a:ext>
            </a:extLst>
          </p:cNvPr>
          <p:cNvSpPr/>
          <p:nvPr/>
        </p:nvSpPr>
        <p:spPr>
          <a:xfrm>
            <a:off x="-10860" y="0"/>
            <a:ext cx="9144001" cy="945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>
              <a:solidFill>
                <a:schemeClr val="accent6"/>
              </a:solidFill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CCDF61A1-9568-C027-C0B6-8B0E17B78A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2368375"/>
                  </p:ext>
                </p:extLst>
              </p:nvPr>
            </p:nvGraphicFramePr>
            <p:xfrm>
              <a:off x="2336800" y="1098551"/>
              <a:ext cx="6807200" cy="39120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CCDF61A1-9568-C027-C0B6-8B0E17B78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800" y="1098551"/>
                <a:ext cx="6807200" cy="391208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56BE43-501E-6A78-A27B-99909959A928}"/>
              </a:ext>
            </a:extLst>
          </p:cNvPr>
          <p:cNvSpPr txBox="1"/>
          <p:nvPr/>
        </p:nvSpPr>
        <p:spPr>
          <a:xfrm>
            <a:off x="597876" y="239899"/>
            <a:ext cx="51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6"/>
                </a:solidFill>
                <a:latin typeface="Montserrat SemiBold" panose="00000700000000000000" pitchFamily="2" charset="0"/>
              </a:rPr>
              <a:t>Sales and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EF498-3625-A411-2D82-791F17274738}"/>
              </a:ext>
            </a:extLst>
          </p:cNvPr>
          <p:cNvSpPr txBox="1"/>
          <p:nvPr/>
        </p:nvSpPr>
        <p:spPr>
          <a:xfrm>
            <a:off x="187567" y="1187660"/>
            <a:ext cx="2274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The </a:t>
            </a:r>
            <a:r>
              <a:rPr lang="en-CA" sz="1300" b="1" dirty="0">
                <a:solidFill>
                  <a:schemeClr val="tx2"/>
                </a:solidFill>
                <a:latin typeface="Montserrat Medium" panose="00000600000000000000" pitchFamily="2" charset="0"/>
              </a:rPr>
              <a:t>Overview </a:t>
            </a: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page can answer the following questions with the options of filtering the date range, product category, and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What was the revenue within the selected date range?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Which store performed the best?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Which product performed the best?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At which store did bakery products perform the best?</a:t>
            </a:r>
          </a:p>
          <a:p>
            <a:endParaRPr lang="en-CA" sz="1300" dirty="0">
              <a:solidFill>
                <a:schemeClr val="tx2"/>
              </a:solidFill>
              <a:latin typeface="Montserrat Medium" panose="00000600000000000000" pitchFamily="2" charset="0"/>
            </a:endParaRPr>
          </a:p>
          <a:p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…and more!</a:t>
            </a:r>
          </a:p>
        </p:txBody>
      </p:sp>
      <p:grpSp>
        <p:nvGrpSpPr>
          <p:cNvPr id="7" name="Google Shape;160;p18">
            <a:extLst>
              <a:ext uri="{FF2B5EF4-FFF2-40B4-BE49-F238E27FC236}">
                <a16:creationId xmlns:a16="http://schemas.microsoft.com/office/drawing/2014/main" id="{097100D8-A26B-7069-56B2-9A72403901CC}"/>
              </a:ext>
            </a:extLst>
          </p:cNvPr>
          <p:cNvGrpSpPr/>
          <p:nvPr/>
        </p:nvGrpSpPr>
        <p:grpSpPr>
          <a:xfrm>
            <a:off x="187567" y="272304"/>
            <a:ext cx="396853" cy="396857"/>
            <a:chOff x="5068877" y="1359975"/>
            <a:chExt cx="463722" cy="463727"/>
          </a:xfrm>
          <a:solidFill>
            <a:schemeClr val="accent6"/>
          </a:solidFill>
        </p:grpSpPr>
        <p:sp>
          <p:nvSpPr>
            <p:cNvPr id="8" name="Google Shape;161;p18">
              <a:extLst>
                <a:ext uri="{FF2B5EF4-FFF2-40B4-BE49-F238E27FC236}">
                  <a16:creationId xmlns:a16="http://schemas.microsoft.com/office/drawing/2014/main" id="{89D81009-417B-C159-E238-B9EBDB88A71C}"/>
                </a:ext>
              </a:extLst>
            </p:cNvPr>
            <p:cNvSpPr/>
            <p:nvPr/>
          </p:nvSpPr>
          <p:spPr>
            <a:xfrm>
              <a:off x="5211219" y="1433371"/>
              <a:ext cx="179040" cy="206840"/>
            </a:xfrm>
            <a:custGeom>
              <a:avLst/>
              <a:gdLst/>
              <a:ahLst/>
              <a:cxnLst/>
              <a:rect l="l" t="t" r="r" b="b"/>
              <a:pathLst>
                <a:path w="711" h="819" extrusionOk="0">
                  <a:moveTo>
                    <a:pt x="609" y="695"/>
                  </a:moveTo>
                  <a:cubicBezTo>
                    <a:pt x="674" y="618"/>
                    <a:pt x="710" y="516"/>
                    <a:pt x="710" y="409"/>
                  </a:cubicBezTo>
                  <a:cubicBezTo>
                    <a:pt x="710" y="301"/>
                    <a:pt x="674" y="200"/>
                    <a:pt x="609" y="124"/>
                  </a:cubicBezTo>
                  <a:cubicBezTo>
                    <a:pt x="542" y="44"/>
                    <a:pt x="452" y="0"/>
                    <a:pt x="355" y="0"/>
                  </a:cubicBezTo>
                  <a:cubicBezTo>
                    <a:pt x="258" y="0"/>
                    <a:pt x="168" y="44"/>
                    <a:pt x="100" y="124"/>
                  </a:cubicBezTo>
                  <a:cubicBezTo>
                    <a:pt x="35" y="200"/>
                    <a:pt x="0" y="301"/>
                    <a:pt x="0" y="409"/>
                  </a:cubicBezTo>
                  <a:cubicBezTo>
                    <a:pt x="0" y="516"/>
                    <a:pt x="35" y="618"/>
                    <a:pt x="100" y="695"/>
                  </a:cubicBezTo>
                  <a:cubicBezTo>
                    <a:pt x="168" y="774"/>
                    <a:pt x="258" y="818"/>
                    <a:pt x="355" y="818"/>
                  </a:cubicBezTo>
                  <a:cubicBezTo>
                    <a:pt x="452" y="818"/>
                    <a:pt x="542" y="774"/>
                    <a:pt x="609" y="695"/>
                  </a:cubicBezTo>
                  <a:close/>
                  <a:moveTo>
                    <a:pt x="324" y="110"/>
                  </a:moveTo>
                  <a:cubicBezTo>
                    <a:pt x="380" y="193"/>
                    <a:pt x="368" y="300"/>
                    <a:pt x="308" y="376"/>
                  </a:cubicBezTo>
                  <a:cubicBezTo>
                    <a:pt x="242" y="459"/>
                    <a:pt x="224" y="582"/>
                    <a:pt x="251" y="683"/>
                  </a:cubicBezTo>
                  <a:cubicBezTo>
                    <a:pt x="167" y="635"/>
                    <a:pt x="108" y="530"/>
                    <a:pt x="108" y="409"/>
                  </a:cubicBezTo>
                  <a:cubicBezTo>
                    <a:pt x="108" y="256"/>
                    <a:pt x="202" y="129"/>
                    <a:pt x="324" y="110"/>
                  </a:cubicBezTo>
                  <a:close/>
                  <a:moveTo>
                    <a:pt x="379" y="709"/>
                  </a:moveTo>
                  <a:cubicBezTo>
                    <a:pt x="333" y="631"/>
                    <a:pt x="337" y="515"/>
                    <a:pt x="393" y="443"/>
                  </a:cubicBezTo>
                  <a:cubicBezTo>
                    <a:pt x="465" y="358"/>
                    <a:pt x="488" y="239"/>
                    <a:pt x="454" y="133"/>
                  </a:cubicBezTo>
                  <a:cubicBezTo>
                    <a:pt x="541" y="180"/>
                    <a:pt x="601" y="286"/>
                    <a:pt x="601" y="409"/>
                  </a:cubicBezTo>
                  <a:cubicBezTo>
                    <a:pt x="601" y="566"/>
                    <a:pt x="503" y="695"/>
                    <a:pt x="379" y="7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2;p18">
              <a:extLst>
                <a:ext uri="{FF2B5EF4-FFF2-40B4-BE49-F238E27FC236}">
                  <a16:creationId xmlns:a16="http://schemas.microsoft.com/office/drawing/2014/main" id="{FD2742D4-F54E-E7FC-BC6F-481423872C2E}"/>
                </a:ext>
              </a:extLst>
            </p:cNvPr>
            <p:cNvSpPr/>
            <p:nvPr/>
          </p:nvSpPr>
          <p:spPr>
            <a:xfrm>
              <a:off x="5068877" y="1359975"/>
              <a:ext cx="463722" cy="463727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1493" y="1101"/>
                  </a:moveTo>
                  <a:lnTo>
                    <a:pt x="1512" y="972"/>
                  </a:lnTo>
                  <a:lnTo>
                    <a:pt x="1656" y="814"/>
                  </a:lnTo>
                  <a:lnTo>
                    <a:pt x="1564" y="623"/>
                  </a:lnTo>
                  <a:lnTo>
                    <a:pt x="1596" y="416"/>
                  </a:lnTo>
                  <a:lnTo>
                    <a:pt x="1411" y="302"/>
                  </a:lnTo>
                  <a:lnTo>
                    <a:pt x="1320" y="113"/>
                  </a:lnTo>
                  <a:lnTo>
                    <a:pt x="1102" y="113"/>
                  </a:lnTo>
                  <a:lnTo>
                    <a:pt x="919" y="0"/>
                  </a:lnTo>
                  <a:lnTo>
                    <a:pt x="735" y="113"/>
                  </a:lnTo>
                  <a:lnTo>
                    <a:pt x="517" y="113"/>
                  </a:lnTo>
                  <a:lnTo>
                    <a:pt x="426" y="302"/>
                  </a:lnTo>
                  <a:lnTo>
                    <a:pt x="242" y="416"/>
                  </a:lnTo>
                  <a:lnTo>
                    <a:pt x="273" y="623"/>
                  </a:lnTo>
                  <a:lnTo>
                    <a:pt x="182" y="814"/>
                  </a:lnTo>
                  <a:lnTo>
                    <a:pt x="326" y="972"/>
                  </a:lnTo>
                  <a:lnTo>
                    <a:pt x="345" y="1101"/>
                  </a:lnTo>
                  <a:lnTo>
                    <a:pt x="0" y="1562"/>
                  </a:lnTo>
                  <a:lnTo>
                    <a:pt x="257" y="1623"/>
                  </a:lnTo>
                  <a:lnTo>
                    <a:pt x="392" y="1838"/>
                  </a:lnTo>
                  <a:lnTo>
                    <a:pt x="727" y="1391"/>
                  </a:lnTo>
                  <a:lnTo>
                    <a:pt x="919" y="1337"/>
                  </a:lnTo>
                  <a:lnTo>
                    <a:pt x="1111" y="1391"/>
                  </a:lnTo>
                  <a:lnTo>
                    <a:pt x="1446" y="1838"/>
                  </a:lnTo>
                  <a:lnTo>
                    <a:pt x="1581" y="1623"/>
                  </a:lnTo>
                  <a:lnTo>
                    <a:pt x="1838" y="1562"/>
                  </a:lnTo>
                  <a:lnTo>
                    <a:pt x="1493" y="1101"/>
                  </a:lnTo>
                  <a:close/>
                  <a:moveTo>
                    <a:pt x="326" y="1529"/>
                  </a:moveTo>
                  <a:lnTo>
                    <a:pt x="185" y="1496"/>
                  </a:lnTo>
                  <a:lnTo>
                    <a:pt x="411" y="1194"/>
                  </a:lnTo>
                  <a:lnTo>
                    <a:pt x="567" y="1238"/>
                  </a:lnTo>
                  <a:lnTo>
                    <a:pt x="643" y="1322"/>
                  </a:lnTo>
                  <a:lnTo>
                    <a:pt x="400" y="1647"/>
                  </a:lnTo>
                  <a:lnTo>
                    <a:pt x="326" y="1529"/>
                  </a:lnTo>
                  <a:close/>
                  <a:moveTo>
                    <a:pt x="745" y="1274"/>
                  </a:moveTo>
                  <a:lnTo>
                    <a:pt x="627" y="1143"/>
                  </a:lnTo>
                  <a:lnTo>
                    <a:pt x="454" y="1095"/>
                  </a:lnTo>
                  <a:lnTo>
                    <a:pt x="429" y="925"/>
                  </a:lnTo>
                  <a:lnTo>
                    <a:pt x="311" y="795"/>
                  </a:lnTo>
                  <a:lnTo>
                    <a:pt x="386" y="639"/>
                  </a:lnTo>
                  <a:lnTo>
                    <a:pt x="360" y="469"/>
                  </a:lnTo>
                  <a:lnTo>
                    <a:pt x="511" y="377"/>
                  </a:lnTo>
                  <a:lnTo>
                    <a:pt x="586" y="220"/>
                  </a:lnTo>
                  <a:lnTo>
                    <a:pt x="767" y="220"/>
                  </a:lnTo>
                  <a:lnTo>
                    <a:pt x="919" y="126"/>
                  </a:lnTo>
                  <a:lnTo>
                    <a:pt x="1071" y="220"/>
                  </a:lnTo>
                  <a:lnTo>
                    <a:pt x="1251" y="220"/>
                  </a:lnTo>
                  <a:lnTo>
                    <a:pt x="1326" y="377"/>
                  </a:lnTo>
                  <a:lnTo>
                    <a:pt x="1477" y="469"/>
                  </a:lnTo>
                  <a:lnTo>
                    <a:pt x="1452" y="639"/>
                  </a:lnTo>
                  <a:lnTo>
                    <a:pt x="1526" y="795"/>
                  </a:lnTo>
                  <a:lnTo>
                    <a:pt x="1409" y="925"/>
                  </a:lnTo>
                  <a:lnTo>
                    <a:pt x="1383" y="1095"/>
                  </a:lnTo>
                  <a:lnTo>
                    <a:pt x="1211" y="1143"/>
                  </a:lnTo>
                  <a:lnTo>
                    <a:pt x="1092" y="1274"/>
                  </a:lnTo>
                  <a:lnTo>
                    <a:pt x="919" y="1225"/>
                  </a:lnTo>
                  <a:lnTo>
                    <a:pt x="745" y="1274"/>
                  </a:lnTo>
                  <a:close/>
                  <a:moveTo>
                    <a:pt x="1512" y="1529"/>
                  </a:moveTo>
                  <a:lnTo>
                    <a:pt x="1438" y="1647"/>
                  </a:lnTo>
                  <a:lnTo>
                    <a:pt x="1195" y="1322"/>
                  </a:lnTo>
                  <a:lnTo>
                    <a:pt x="1271" y="1238"/>
                  </a:lnTo>
                  <a:lnTo>
                    <a:pt x="1427" y="1194"/>
                  </a:lnTo>
                  <a:lnTo>
                    <a:pt x="1653" y="1496"/>
                  </a:lnTo>
                  <a:lnTo>
                    <a:pt x="1512" y="1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D5B6FAF-BB3B-0184-EB41-57D37126C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991089"/>
                  </p:ext>
                </p:extLst>
              </p:nvPr>
            </p:nvGraphicFramePr>
            <p:xfrm>
              <a:off x="2693378" y="1004765"/>
              <a:ext cx="6739792" cy="413873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D5B6FAF-BB3B-0184-EB41-57D37126CE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3378" y="1004765"/>
                <a:ext cx="6739792" cy="413873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0D73F58-0683-82C4-784C-976F94DD1001}"/>
              </a:ext>
            </a:extLst>
          </p:cNvPr>
          <p:cNvSpPr/>
          <p:nvPr/>
        </p:nvSpPr>
        <p:spPr>
          <a:xfrm>
            <a:off x="-10860" y="0"/>
            <a:ext cx="9144001" cy="945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>
              <a:solidFill>
                <a:schemeClr val="accent6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1B7B7-BC14-EF98-E2C5-437832AA5701}"/>
              </a:ext>
            </a:extLst>
          </p:cNvPr>
          <p:cNvSpPr txBox="1"/>
          <p:nvPr/>
        </p:nvSpPr>
        <p:spPr>
          <a:xfrm>
            <a:off x="623571" y="236566"/>
            <a:ext cx="51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Product Performance</a:t>
            </a:r>
          </a:p>
        </p:txBody>
      </p:sp>
      <p:grpSp>
        <p:nvGrpSpPr>
          <p:cNvPr id="11" name="Google Shape;195;p19">
            <a:extLst>
              <a:ext uri="{FF2B5EF4-FFF2-40B4-BE49-F238E27FC236}">
                <a16:creationId xmlns:a16="http://schemas.microsoft.com/office/drawing/2014/main" id="{F3DC36AC-7EAC-A042-9B9A-41DB2C524ADC}"/>
              </a:ext>
            </a:extLst>
          </p:cNvPr>
          <p:cNvGrpSpPr/>
          <p:nvPr/>
        </p:nvGrpSpPr>
        <p:grpSpPr>
          <a:xfrm>
            <a:off x="201019" y="272302"/>
            <a:ext cx="396857" cy="396857"/>
            <a:chOff x="1554795" y="2049450"/>
            <a:chExt cx="463726" cy="463727"/>
          </a:xfrm>
          <a:solidFill>
            <a:schemeClr val="bg2"/>
          </a:solidFill>
        </p:grpSpPr>
        <p:sp>
          <p:nvSpPr>
            <p:cNvPr id="12" name="Google Shape;196;p19">
              <a:extLst>
                <a:ext uri="{FF2B5EF4-FFF2-40B4-BE49-F238E27FC236}">
                  <a16:creationId xmlns:a16="http://schemas.microsoft.com/office/drawing/2014/main" id="{42E629EA-F084-693D-2F8C-2B0D3404016E}"/>
                </a:ext>
              </a:extLst>
            </p:cNvPr>
            <p:cNvSpPr/>
            <p:nvPr/>
          </p:nvSpPr>
          <p:spPr>
            <a:xfrm>
              <a:off x="1554795" y="2049450"/>
              <a:ext cx="463726" cy="463727"/>
            </a:xfrm>
            <a:custGeom>
              <a:avLst/>
              <a:gdLst/>
              <a:ahLst/>
              <a:cxnLst/>
              <a:rect l="l" t="t" r="r" b="b"/>
              <a:pathLst>
                <a:path w="1840" h="1839" extrusionOk="0">
                  <a:moveTo>
                    <a:pt x="0" y="0"/>
                  </a:moveTo>
                  <a:lnTo>
                    <a:pt x="0" y="646"/>
                  </a:lnTo>
                  <a:lnTo>
                    <a:pt x="166" y="646"/>
                  </a:lnTo>
                  <a:lnTo>
                    <a:pt x="203" y="758"/>
                  </a:lnTo>
                  <a:lnTo>
                    <a:pt x="0" y="758"/>
                  </a:lnTo>
                  <a:lnTo>
                    <a:pt x="0" y="1059"/>
                  </a:lnTo>
                  <a:lnTo>
                    <a:pt x="111" y="1059"/>
                  </a:lnTo>
                  <a:lnTo>
                    <a:pt x="111" y="866"/>
                  </a:lnTo>
                  <a:lnTo>
                    <a:pt x="223" y="866"/>
                  </a:lnTo>
                  <a:lnTo>
                    <a:pt x="223" y="1064"/>
                  </a:lnTo>
                  <a:cubicBezTo>
                    <a:pt x="110" y="1210"/>
                    <a:pt x="41" y="1414"/>
                    <a:pt x="34" y="1627"/>
                  </a:cubicBezTo>
                  <a:cubicBezTo>
                    <a:pt x="34" y="1635"/>
                    <a:pt x="33" y="1643"/>
                    <a:pt x="33" y="1651"/>
                  </a:cubicBezTo>
                  <a:cubicBezTo>
                    <a:pt x="33" y="1677"/>
                    <a:pt x="35" y="1704"/>
                    <a:pt x="37" y="1730"/>
                  </a:cubicBezTo>
                  <a:lnTo>
                    <a:pt x="1" y="1730"/>
                  </a:lnTo>
                  <a:lnTo>
                    <a:pt x="1" y="1838"/>
                  </a:lnTo>
                  <a:lnTo>
                    <a:pt x="1839" y="1838"/>
                  </a:lnTo>
                  <a:lnTo>
                    <a:pt x="1839" y="0"/>
                  </a:lnTo>
                  <a:lnTo>
                    <a:pt x="0" y="0"/>
                  </a:lnTo>
                  <a:close/>
                  <a:moveTo>
                    <a:pt x="111" y="108"/>
                  </a:moveTo>
                  <a:lnTo>
                    <a:pt x="809" y="108"/>
                  </a:lnTo>
                  <a:lnTo>
                    <a:pt x="809" y="538"/>
                  </a:lnTo>
                  <a:lnTo>
                    <a:pt x="111" y="538"/>
                  </a:lnTo>
                  <a:lnTo>
                    <a:pt x="111" y="108"/>
                  </a:lnTo>
                  <a:close/>
                  <a:moveTo>
                    <a:pt x="738" y="866"/>
                  </a:moveTo>
                  <a:lnTo>
                    <a:pt x="644" y="1029"/>
                  </a:lnTo>
                  <a:lnTo>
                    <a:pt x="331" y="1029"/>
                  </a:lnTo>
                  <a:lnTo>
                    <a:pt x="331" y="866"/>
                  </a:lnTo>
                  <a:lnTo>
                    <a:pt x="738" y="866"/>
                  </a:lnTo>
                  <a:close/>
                  <a:moveTo>
                    <a:pt x="649" y="1136"/>
                  </a:moveTo>
                  <a:cubicBezTo>
                    <a:pt x="696" y="1200"/>
                    <a:pt x="735" y="1275"/>
                    <a:pt x="762" y="1358"/>
                  </a:cubicBezTo>
                  <a:lnTo>
                    <a:pt x="190" y="1358"/>
                  </a:lnTo>
                  <a:cubicBezTo>
                    <a:pt x="217" y="1275"/>
                    <a:pt x="256" y="1200"/>
                    <a:pt x="303" y="1136"/>
                  </a:cubicBezTo>
                  <a:lnTo>
                    <a:pt x="649" y="1136"/>
                  </a:lnTo>
                  <a:close/>
                  <a:moveTo>
                    <a:pt x="657" y="758"/>
                  </a:moveTo>
                  <a:lnTo>
                    <a:pt x="316" y="758"/>
                  </a:lnTo>
                  <a:lnTo>
                    <a:pt x="280" y="646"/>
                  </a:lnTo>
                  <a:lnTo>
                    <a:pt x="694" y="646"/>
                  </a:lnTo>
                  <a:lnTo>
                    <a:pt x="657" y="758"/>
                  </a:lnTo>
                  <a:close/>
                  <a:moveTo>
                    <a:pt x="161" y="1466"/>
                  </a:moveTo>
                  <a:lnTo>
                    <a:pt x="791" y="1466"/>
                  </a:lnTo>
                  <a:cubicBezTo>
                    <a:pt x="802" y="1520"/>
                    <a:pt x="809" y="1576"/>
                    <a:pt x="811" y="1631"/>
                  </a:cubicBezTo>
                  <a:cubicBezTo>
                    <a:pt x="811" y="1638"/>
                    <a:pt x="811" y="1644"/>
                    <a:pt x="811" y="1651"/>
                  </a:cubicBezTo>
                  <a:cubicBezTo>
                    <a:pt x="811" y="1677"/>
                    <a:pt x="810" y="1704"/>
                    <a:pt x="807" y="1730"/>
                  </a:cubicBezTo>
                  <a:lnTo>
                    <a:pt x="145" y="1730"/>
                  </a:lnTo>
                  <a:cubicBezTo>
                    <a:pt x="142" y="1704"/>
                    <a:pt x="141" y="1677"/>
                    <a:pt x="141" y="1651"/>
                  </a:cubicBezTo>
                  <a:cubicBezTo>
                    <a:pt x="141" y="1644"/>
                    <a:pt x="141" y="1638"/>
                    <a:pt x="141" y="1631"/>
                  </a:cubicBezTo>
                  <a:lnTo>
                    <a:pt x="141" y="1631"/>
                  </a:lnTo>
                  <a:cubicBezTo>
                    <a:pt x="143" y="1576"/>
                    <a:pt x="150" y="1520"/>
                    <a:pt x="161" y="1466"/>
                  </a:cubicBezTo>
                  <a:close/>
                  <a:moveTo>
                    <a:pt x="915" y="1730"/>
                  </a:moveTo>
                  <a:cubicBezTo>
                    <a:pt x="917" y="1704"/>
                    <a:pt x="919" y="1677"/>
                    <a:pt x="919" y="1651"/>
                  </a:cubicBezTo>
                  <a:cubicBezTo>
                    <a:pt x="919" y="1643"/>
                    <a:pt x="919" y="1635"/>
                    <a:pt x="918" y="1627"/>
                  </a:cubicBezTo>
                  <a:cubicBezTo>
                    <a:pt x="911" y="1421"/>
                    <a:pt x="846" y="1223"/>
                    <a:pt x="740" y="1078"/>
                  </a:cubicBezTo>
                  <a:lnTo>
                    <a:pt x="924" y="758"/>
                  </a:lnTo>
                  <a:lnTo>
                    <a:pt x="770" y="758"/>
                  </a:lnTo>
                  <a:lnTo>
                    <a:pt x="807" y="646"/>
                  </a:lnTo>
                  <a:lnTo>
                    <a:pt x="917" y="646"/>
                  </a:lnTo>
                  <a:lnTo>
                    <a:pt x="917" y="345"/>
                  </a:lnTo>
                  <a:cubicBezTo>
                    <a:pt x="980" y="367"/>
                    <a:pt x="1028" y="433"/>
                    <a:pt x="1028" y="500"/>
                  </a:cubicBezTo>
                  <a:lnTo>
                    <a:pt x="1028" y="1730"/>
                  </a:lnTo>
                  <a:lnTo>
                    <a:pt x="915" y="1730"/>
                  </a:lnTo>
                  <a:close/>
                  <a:moveTo>
                    <a:pt x="1731" y="1730"/>
                  </a:moveTo>
                  <a:lnTo>
                    <a:pt x="1136" y="1730"/>
                  </a:lnTo>
                  <a:lnTo>
                    <a:pt x="1136" y="500"/>
                  </a:lnTo>
                  <a:cubicBezTo>
                    <a:pt x="1136" y="374"/>
                    <a:pt x="1041" y="258"/>
                    <a:pt x="917" y="234"/>
                  </a:cubicBezTo>
                  <a:lnTo>
                    <a:pt x="917" y="108"/>
                  </a:lnTo>
                  <a:lnTo>
                    <a:pt x="1731" y="108"/>
                  </a:lnTo>
                  <a:lnTo>
                    <a:pt x="1731" y="17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7;p19">
              <a:extLst>
                <a:ext uri="{FF2B5EF4-FFF2-40B4-BE49-F238E27FC236}">
                  <a16:creationId xmlns:a16="http://schemas.microsoft.com/office/drawing/2014/main" id="{CCA62A91-6263-7DF1-D7AB-F646740724F1}"/>
                </a:ext>
              </a:extLst>
            </p:cNvPr>
            <p:cNvSpPr/>
            <p:nvPr/>
          </p:nvSpPr>
          <p:spPr>
            <a:xfrm>
              <a:off x="1869505" y="2277421"/>
              <a:ext cx="95637" cy="95636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190" y="380"/>
                  </a:moveTo>
                  <a:cubicBezTo>
                    <a:pt x="294" y="380"/>
                    <a:pt x="379" y="295"/>
                    <a:pt x="379" y="190"/>
                  </a:cubicBezTo>
                  <a:cubicBezTo>
                    <a:pt x="379" y="85"/>
                    <a:pt x="294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lose/>
                  <a:moveTo>
                    <a:pt x="190" y="108"/>
                  </a:moveTo>
                  <a:lnTo>
                    <a:pt x="190" y="108"/>
                  </a:lnTo>
                  <a:cubicBezTo>
                    <a:pt x="204" y="108"/>
                    <a:pt x="218" y="112"/>
                    <a:pt x="231" y="119"/>
                  </a:cubicBezTo>
                  <a:cubicBezTo>
                    <a:pt x="243" y="126"/>
                    <a:pt x="254" y="136"/>
                    <a:pt x="261" y="149"/>
                  </a:cubicBezTo>
                  <a:cubicBezTo>
                    <a:pt x="268" y="161"/>
                    <a:pt x="272" y="176"/>
                    <a:pt x="272" y="190"/>
                  </a:cubicBezTo>
                  <a:cubicBezTo>
                    <a:pt x="272" y="204"/>
                    <a:pt x="268" y="219"/>
                    <a:pt x="261" y="231"/>
                  </a:cubicBezTo>
                  <a:cubicBezTo>
                    <a:pt x="254" y="243"/>
                    <a:pt x="243" y="254"/>
                    <a:pt x="231" y="261"/>
                  </a:cubicBezTo>
                  <a:cubicBezTo>
                    <a:pt x="218" y="268"/>
                    <a:pt x="204" y="272"/>
                    <a:pt x="190" y="272"/>
                  </a:cubicBezTo>
                  <a:cubicBezTo>
                    <a:pt x="175" y="272"/>
                    <a:pt x="161" y="268"/>
                    <a:pt x="149" y="261"/>
                  </a:cubicBezTo>
                  <a:cubicBezTo>
                    <a:pt x="136" y="254"/>
                    <a:pt x="126" y="243"/>
                    <a:pt x="119" y="231"/>
                  </a:cubicBezTo>
                  <a:cubicBezTo>
                    <a:pt x="112" y="219"/>
                    <a:pt x="108" y="204"/>
                    <a:pt x="108" y="190"/>
                  </a:cubicBezTo>
                  <a:lnTo>
                    <a:pt x="108" y="190"/>
                  </a:lnTo>
                  <a:cubicBezTo>
                    <a:pt x="108" y="176"/>
                    <a:pt x="112" y="161"/>
                    <a:pt x="119" y="149"/>
                  </a:cubicBezTo>
                  <a:cubicBezTo>
                    <a:pt x="126" y="136"/>
                    <a:pt x="136" y="126"/>
                    <a:pt x="149" y="119"/>
                  </a:cubicBezTo>
                  <a:cubicBezTo>
                    <a:pt x="161" y="112"/>
                    <a:pt x="175" y="108"/>
                    <a:pt x="190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98;p19">
              <a:extLst>
                <a:ext uri="{FF2B5EF4-FFF2-40B4-BE49-F238E27FC236}">
                  <a16:creationId xmlns:a16="http://schemas.microsoft.com/office/drawing/2014/main" id="{217399B2-B048-76C6-CD51-C3B1B15E9180}"/>
                </a:ext>
              </a:extLst>
            </p:cNvPr>
            <p:cNvSpPr/>
            <p:nvPr/>
          </p:nvSpPr>
          <p:spPr>
            <a:xfrm>
              <a:off x="1872842" y="2405308"/>
              <a:ext cx="27801" cy="27801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0"/>
                  </a:moveTo>
                  <a:lnTo>
                    <a:pt x="108" y="0"/>
                  </a:lnTo>
                  <a:lnTo>
                    <a:pt x="108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9;p19">
              <a:extLst>
                <a:ext uri="{FF2B5EF4-FFF2-40B4-BE49-F238E27FC236}">
                  <a16:creationId xmlns:a16="http://schemas.microsoft.com/office/drawing/2014/main" id="{833E1BC8-34DD-14D6-984D-5A726D8471B3}"/>
                </a:ext>
              </a:extLst>
            </p:cNvPr>
            <p:cNvSpPr/>
            <p:nvPr/>
          </p:nvSpPr>
          <p:spPr>
            <a:xfrm>
              <a:off x="1930668" y="2405308"/>
              <a:ext cx="26689" cy="27801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E8964B-47FD-E4EE-B95B-E5CDA1AA49FD}"/>
              </a:ext>
            </a:extLst>
          </p:cNvPr>
          <p:cNvSpPr txBox="1"/>
          <p:nvPr/>
        </p:nvSpPr>
        <p:spPr>
          <a:xfrm>
            <a:off x="201019" y="1127445"/>
            <a:ext cx="223520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This page can answer the following questions: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Which store sold the most coffee beans? </a:t>
            </a:r>
            <a:r>
              <a:rPr lang="en-CA" sz="1300" dirty="0">
                <a:solidFill>
                  <a:schemeClr val="accent2"/>
                </a:solidFill>
                <a:latin typeface="Montserrat Medium" panose="00000600000000000000" pitchFamily="2" charset="0"/>
              </a:rPr>
              <a:t>Answer: Hell’s Kitchen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Which product could be discontinued based on its contribution to the total sales revenue? </a:t>
            </a:r>
            <a:r>
              <a:rPr lang="en-CA" sz="1300" dirty="0">
                <a:solidFill>
                  <a:schemeClr val="accent2"/>
                </a:solidFill>
                <a:latin typeface="Montserrat Medium" panose="00000600000000000000" pitchFamily="2" charset="0"/>
              </a:rPr>
              <a:t>Answer: packaged chocolate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What are the three highest-performing products across all stores? </a:t>
            </a:r>
            <a:r>
              <a:rPr lang="en-CA" sz="1300" dirty="0">
                <a:solidFill>
                  <a:schemeClr val="accent2"/>
                </a:solidFill>
                <a:latin typeface="Montserrat Medium" panose="00000600000000000000" pitchFamily="2" charset="0"/>
              </a:rPr>
              <a:t>Answer: Coffee, Tea, and Bakery </a:t>
            </a:r>
          </a:p>
        </p:txBody>
      </p:sp>
    </p:spTree>
    <p:extLst>
      <p:ext uri="{BB962C8B-B14F-4D97-AF65-F5344CB8AC3E}">
        <p14:creationId xmlns:p14="http://schemas.microsoft.com/office/powerpoint/2010/main" val="37046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AC11-A0D9-CC15-00D9-D7A379A3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C2FFD5-BA1D-DADE-32B0-62BA5E690AA9}"/>
              </a:ext>
            </a:extLst>
          </p:cNvPr>
          <p:cNvSpPr/>
          <p:nvPr/>
        </p:nvSpPr>
        <p:spPr>
          <a:xfrm>
            <a:off x="-10860" y="0"/>
            <a:ext cx="9144001" cy="945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>
              <a:solidFill>
                <a:schemeClr val="accent6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531B6-4017-AC9C-7C85-06BBA02CF96C}"/>
              </a:ext>
            </a:extLst>
          </p:cNvPr>
          <p:cNvSpPr txBox="1"/>
          <p:nvPr/>
        </p:nvSpPr>
        <p:spPr>
          <a:xfrm>
            <a:off x="623571" y="236566"/>
            <a:ext cx="51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Product Performance (cont’d)</a:t>
            </a:r>
          </a:p>
        </p:txBody>
      </p:sp>
      <p:grpSp>
        <p:nvGrpSpPr>
          <p:cNvPr id="11" name="Google Shape;195;p19">
            <a:extLst>
              <a:ext uri="{FF2B5EF4-FFF2-40B4-BE49-F238E27FC236}">
                <a16:creationId xmlns:a16="http://schemas.microsoft.com/office/drawing/2014/main" id="{E864EA86-B0F5-E1CD-9630-110E4D788910}"/>
              </a:ext>
            </a:extLst>
          </p:cNvPr>
          <p:cNvGrpSpPr/>
          <p:nvPr/>
        </p:nvGrpSpPr>
        <p:grpSpPr>
          <a:xfrm>
            <a:off x="201019" y="272302"/>
            <a:ext cx="396857" cy="396857"/>
            <a:chOff x="1554795" y="2049450"/>
            <a:chExt cx="463726" cy="463727"/>
          </a:xfrm>
          <a:solidFill>
            <a:schemeClr val="bg2"/>
          </a:solidFill>
        </p:grpSpPr>
        <p:sp>
          <p:nvSpPr>
            <p:cNvPr id="12" name="Google Shape;196;p19">
              <a:extLst>
                <a:ext uri="{FF2B5EF4-FFF2-40B4-BE49-F238E27FC236}">
                  <a16:creationId xmlns:a16="http://schemas.microsoft.com/office/drawing/2014/main" id="{6E0FCD98-D7CF-2CA8-344B-E5503961AFD7}"/>
                </a:ext>
              </a:extLst>
            </p:cNvPr>
            <p:cNvSpPr/>
            <p:nvPr/>
          </p:nvSpPr>
          <p:spPr>
            <a:xfrm>
              <a:off x="1554795" y="2049450"/>
              <a:ext cx="463726" cy="463727"/>
            </a:xfrm>
            <a:custGeom>
              <a:avLst/>
              <a:gdLst/>
              <a:ahLst/>
              <a:cxnLst/>
              <a:rect l="l" t="t" r="r" b="b"/>
              <a:pathLst>
                <a:path w="1840" h="1839" extrusionOk="0">
                  <a:moveTo>
                    <a:pt x="0" y="0"/>
                  </a:moveTo>
                  <a:lnTo>
                    <a:pt x="0" y="646"/>
                  </a:lnTo>
                  <a:lnTo>
                    <a:pt x="166" y="646"/>
                  </a:lnTo>
                  <a:lnTo>
                    <a:pt x="203" y="758"/>
                  </a:lnTo>
                  <a:lnTo>
                    <a:pt x="0" y="758"/>
                  </a:lnTo>
                  <a:lnTo>
                    <a:pt x="0" y="1059"/>
                  </a:lnTo>
                  <a:lnTo>
                    <a:pt x="111" y="1059"/>
                  </a:lnTo>
                  <a:lnTo>
                    <a:pt x="111" y="866"/>
                  </a:lnTo>
                  <a:lnTo>
                    <a:pt x="223" y="866"/>
                  </a:lnTo>
                  <a:lnTo>
                    <a:pt x="223" y="1064"/>
                  </a:lnTo>
                  <a:cubicBezTo>
                    <a:pt x="110" y="1210"/>
                    <a:pt x="41" y="1414"/>
                    <a:pt x="34" y="1627"/>
                  </a:cubicBezTo>
                  <a:cubicBezTo>
                    <a:pt x="34" y="1635"/>
                    <a:pt x="33" y="1643"/>
                    <a:pt x="33" y="1651"/>
                  </a:cubicBezTo>
                  <a:cubicBezTo>
                    <a:pt x="33" y="1677"/>
                    <a:pt x="35" y="1704"/>
                    <a:pt x="37" y="1730"/>
                  </a:cubicBezTo>
                  <a:lnTo>
                    <a:pt x="1" y="1730"/>
                  </a:lnTo>
                  <a:lnTo>
                    <a:pt x="1" y="1838"/>
                  </a:lnTo>
                  <a:lnTo>
                    <a:pt x="1839" y="1838"/>
                  </a:lnTo>
                  <a:lnTo>
                    <a:pt x="1839" y="0"/>
                  </a:lnTo>
                  <a:lnTo>
                    <a:pt x="0" y="0"/>
                  </a:lnTo>
                  <a:close/>
                  <a:moveTo>
                    <a:pt x="111" y="108"/>
                  </a:moveTo>
                  <a:lnTo>
                    <a:pt x="809" y="108"/>
                  </a:lnTo>
                  <a:lnTo>
                    <a:pt x="809" y="538"/>
                  </a:lnTo>
                  <a:lnTo>
                    <a:pt x="111" y="538"/>
                  </a:lnTo>
                  <a:lnTo>
                    <a:pt x="111" y="108"/>
                  </a:lnTo>
                  <a:close/>
                  <a:moveTo>
                    <a:pt x="738" y="866"/>
                  </a:moveTo>
                  <a:lnTo>
                    <a:pt x="644" y="1029"/>
                  </a:lnTo>
                  <a:lnTo>
                    <a:pt x="331" y="1029"/>
                  </a:lnTo>
                  <a:lnTo>
                    <a:pt x="331" y="866"/>
                  </a:lnTo>
                  <a:lnTo>
                    <a:pt x="738" y="866"/>
                  </a:lnTo>
                  <a:close/>
                  <a:moveTo>
                    <a:pt x="649" y="1136"/>
                  </a:moveTo>
                  <a:cubicBezTo>
                    <a:pt x="696" y="1200"/>
                    <a:pt x="735" y="1275"/>
                    <a:pt x="762" y="1358"/>
                  </a:cubicBezTo>
                  <a:lnTo>
                    <a:pt x="190" y="1358"/>
                  </a:lnTo>
                  <a:cubicBezTo>
                    <a:pt x="217" y="1275"/>
                    <a:pt x="256" y="1200"/>
                    <a:pt x="303" y="1136"/>
                  </a:cubicBezTo>
                  <a:lnTo>
                    <a:pt x="649" y="1136"/>
                  </a:lnTo>
                  <a:close/>
                  <a:moveTo>
                    <a:pt x="657" y="758"/>
                  </a:moveTo>
                  <a:lnTo>
                    <a:pt x="316" y="758"/>
                  </a:lnTo>
                  <a:lnTo>
                    <a:pt x="280" y="646"/>
                  </a:lnTo>
                  <a:lnTo>
                    <a:pt x="694" y="646"/>
                  </a:lnTo>
                  <a:lnTo>
                    <a:pt x="657" y="758"/>
                  </a:lnTo>
                  <a:close/>
                  <a:moveTo>
                    <a:pt x="161" y="1466"/>
                  </a:moveTo>
                  <a:lnTo>
                    <a:pt x="791" y="1466"/>
                  </a:lnTo>
                  <a:cubicBezTo>
                    <a:pt x="802" y="1520"/>
                    <a:pt x="809" y="1576"/>
                    <a:pt x="811" y="1631"/>
                  </a:cubicBezTo>
                  <a:cubicBezTo>
                    <a:pt x="811" y="1638"/>
                    <a:pt x="811" y="1644"/>
                    <a:pt x="811" y="1651"/>
                  </a:cubicBezTo>
                  <a:cubicBezTo>
                    <a:pt x="811" y="1677"/>
                    <a:pt x="810" y="1704"/>
                    <a:pt x="807" y="1730"/>
                  </a:cubicBezTo>
                  <a:lnTo>
                    <a:pt x="145" y="1730"/>
                  </a:lnTo>
                  <a:cubicBezTo>
                    <a:pt x="142" y="1704"/>
                    <a:pt x="141" y="1677"/>
                    <a:pt x="141" y="1651"/>
                  </a:cubicBezTo>
                  <a:cubicBezTo>
                    <a:pt x="141" y="1644"/>
                    <a:pt x="141" y="1638"/>
                    <a:pt x="141" y="1631"/>
                  </a:cubicBezTo>
                  <a:lnTo>
                    <a:pt x="141" y="1631"/>
                  </a:lnTo>
                  <a:cubicBezTo>
                    <a:pt x="143" y="1576"/>
                    <a:pt x="150" y="1520"/>
                    <a:pt x="161" y="1466"/>
                  </a:cubicBezTo>
                  <a:close/>
                  <a:moveTo>
                    <a:pt x="915" y="1730"/>
                  </a:moveTo>
                  <a:cubicBezTo>
                    <a:pt x="917" y="1704"/>
                    <a:pt x="919" y="1677"/>
                    <a:pt x="919" y="1651"/>
                  </a:cubicBezTo>
                  <a:cubicBezTo>
                    <a:pt x="919" y="1643"/>
                    <a:pt x="919" y="1635"/>
                    <a:pt x="918" y="1627"/>
                  </a:cubicBezTo>
                  <a:cubicBezTo>
                    <a:pt x="911" y="1421"/>
                    <a:pt x="846" y="1223"/>
                    <a:pt x="740" y="1078"/>
                  </a:cubicBezTo>
                  <a:lnTo>
                    <a:pt x="924" y="758"/>
                  </a:lnTo>
                  <a:lnTo>
                    <a:pt x="770" y="758"/>
                  </a:lnTo>
                  <a:lnTo>
                    <a:pt x="807" y="646"/>
                  </a:lnTo>
                  <a:lnTo>
                    <a:pt x="917" y="646"/>
                  </a:lnTo>
                  <a:lnTo>
                    <a:pt x="917" y="345"/>
                  </a:lnTo>
                  <a:cubicBezTo>
                    <a:pt x="980" y="367"/>
                    <a:pt x="1028" y="433"/>
                    <a:pt x="1028" y="500"/>
                  </a:cubicBezTo>
                  <a:lnTo>
                    <a:pt x="1028" y="1730"/>
                  </a:lnTo>
                  <a:lnTo>
                    <a:pt x="915" y="1730"/>
                  </a:lnTo>
                  <a:close/>
                  <a:moveTo>
                    <a:pt x="1731" y="1730"/>
                  </a:moveTo>
                  <a:lnTo>
                    <a:pt x="1136" y="1730"/>
                  </a:lnTo>
                  <a:lnTo>
                    <a:pt x="1136" y="500"/>
                  </a:lnTo>
                  <a:cubicBezTo>
                    <a:pt x="1136" y="374"/>
                    <a:pt x="1041" y="258"/>
                    <a:pt x="917" y="234"/>
                  </a:cubicBezTo>
                  <a:lnTo>
                    <a:pt x="917" y="108"/>
                  </a:lnTo>
                  <a:lnTo>
                    <a:pt x="1731" y="108"/>
                  </a:lnTo>
                  <a:lnTo>
                    <a:pt x="1731" y="17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7;p19">
              <a:extLst>
                <a:ext uri="{FF2B5EF4-FFF2-40B4-BE49-F238E27FC236}">
                  <a16:creationId xmlns:a16="http://schemas.microsoft.com/office/drawing/2014/main" id="{4A206E3B-F328-D8CC-75E0-7F57593260C7}"/>
                </a:ext>
              </a:extLst>
            </p:cNvPr>
            <p:cNvSpPr/>
            <p:nvPr/>
          </p:nvSpPr>
          <p:spPr>
            <a:xfrm>
              <a:off x="1869505" y="2277421"/>
              <a:ext cx="95637" cy="95636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190" y="380"/>
                  </a:moveTo>
                  <a:cubicBezTo>
                    <a:pt x="294" y="380"/>
                    <a:pt x="379" y="295"/>
                    <a:pt x="379" y="190"/>
                  </a:cubicBezTo>
                  <a:cubicBezTo>
                    <a:pt x="379" y="85"/>
                    <a:pt x="294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lose/>
                  <a:moveTo>
                    <a:pt x="190" y="108"/>
                  </a:moveTo>
                  <a:lnTo>
                    <a:pt x="190" y="108"/>
                  </a:lnTo>
                  <a:cubicBezTo>
                    <a:pt x="204" y="108"/>
                    <a:pt x="218" y="112"/>
                    <a:pt x="231" y="119"/>
                  </a:cubicBezTo>
                  <a:cubicBezTo>
                    <a:pt x="243" y="126"/>
                    <a:pt x="254" y="136"/>
                    <a:pt x="261" y="149"/>
                  </a:cubicBezTo>
                  <a:cubicBezTo>
                    <a:pt x="268" y="161"/>
                    <a:pt x="272" y="176"/>
                    <a:pt x="272" y="190"/>
                  </a:cubicBezTo>
                  <a:cubicBezTo>
                    <a:pt x="272" y="204"/>
                    <a:pt x="268" y="219"/>
                    <a:pt x="261" y="231"/>
                  </a:cubicBezTo>
                  <a:cubicBezTo>
                    <a:pt x="254" y="243"/>
                    <a:pt x="243" y="254"/>
                    <a:pt x="231" y="261"/>
                  </a:cubicBezTo>
                  <a:cubicBezTo>
                    <a:pt x="218" y="268"/>
                    <a:pt x="204" y="272"/>
                    <a:pt x="190" y="272"/>
                  </a:cubicBezTo>
                  <a:cubicBezTo>
                    <a:pt x="175" y="272"/>
                    <a:pt x="161" y="268"/>
                    <a:pt x="149" y="261"/>
                  </a:cubicBezTo>
                  <a:cubicBezTo>
                    <a:pt x="136" y="254"/>
                    <a:pt x="126" y="243"/>
                    <a:pt x="119" y="231"/>
                  </a:cubicBezTo>
                  <a:cubicBezTo>
                    <a:pt x="112" y="219"/>
                    <a:pt x="108" y="204"/>
                    <a:pt x="108" y="190"/>
                  </a:cubicBezTo>
                  <a:lnTo>
                    <a:pt x="108" y="190"/>
                  </a:lnTo>
                  <a:cubicBezTo>
                    <a:pt x="108" y="176"/>
                    <a:pt x="112" y="161"/>
                    <a:pt x="119" y="149"/>
                  </a:cubicBezTo>
                  <a:cubicBezTo>
                    <a:pt x="126" y="136"/>
                    <a:pt x="136" y="126"/>
                    <a:pt x="149" y="119"/>
                  </a:cubicBezTo>
                  <a:cubicBezTo>
                    <a:pt x="161" y="112"/>
                    <a:pt x="175" y="108"/>
                    <a:pt x="190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98;p19">
              <a:extLst>
                <a:ext uri="{FF2B5EF4-FFF2-40B4-BE49-F238E27FC236}">
                  <a16:creationId xmlns:a16="http://schemas.microsoft.com/office/drawing/2014/main" id="{45352737-D344-3B0D-6111-99A6703BBA8A}"/>
                </a:ext>
              </a:extLst>
            </p:cNvPr>
            <p:cNvSpPr/>
            <p:nvPr/>
          </p:nvSpPr>
          <p:spPr>
            <a:xfrm>
              <a:off x="1872842" y="2405308"/>
              <a:ext cx="27801" cy="27801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0" y="0"/>
                  </a:moveTo>
                  <a:lnTo>
                    <a:pt x="108" y="0"/>
                  </a:lnTo>
                  <a:lnTo>
                    <a:pt x="108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9;p19">
              <a:extLst>
                <a:ext uri="{FF2B5EF4-FFF2-40B4-BE49-F238E27FC236}">
                  <a16:creationId xmlns:a16="http://schemas.microsoft.com/office/drawing/2014/main" id="{E46203E9-7B29-79D1-AE13-3A5D307FE170}"/>
                </a:ext>
              </a:extLst>
            </p:cNvPr>
            <p:cNvSpPr/>
            <p:nvPr/>
          </p:nvSpPr>
          <p:spPr>
            <a:xfrm>
              <a:off x="1930668" y="2405308"/>
              <a:ext cx="26689" cy="27801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2051443-5898-C0B4-1186-78DEAC92B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419437"/>
                  </p:ext>
                </p:extLst>
              </p:nvPr>
            </p:nvGraphicFramePr>
            <p:xfrm>
              <a:off x="0" y="1404258"/>
              <a:ext cx="9143999" cy="37392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2051443-5898-C0B4-1186-78DEAC92BA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404258"/>
                <a:ext cx="9143999" cy="3739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62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F938-02B3-E8DD-19D8-F09F4D43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A96D03-F7BE-44D5-A651-53BB960EF976}"/>
              </a:ext>
            </a:extLst>
          </p:cNvPr>
          <p:cNvSpPr/>
          <p:nvPr/>
        </p:nvSpPr>
        <p:spPr>
          <a:xfrm>
            <a:off x="-10860" y="0"/>
            <a:ext cx="9144001" cy="9456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>
              <a:solidFill>
                <a:schemeClr val="accent6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B757-83D0-2A2D-AEE9-27AFA734C359}"/>
              </a:ext>
            </a:extLst>
          </p:cNvPr>
          <p:cNvSpPr txBox="1"/>
          <p:nvPr/>
        </p:nvSpPr>
        <p:spPr>
          <a:xfrm>
            <a:off x="623571" y="236566"/>
            <a:ext cx="51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Sales by Time</a:t>
            </a:r>
          </a:p>
        </p:txBody>
      </p:sp>
      <p:grpSp>
        <p:nvGrpSpPr>
          <p:cNvPr id="3" name="Google Shape;254;p21">
            <a:extLst>
              <a:ext uri="{FF2B5EF4-FFF2-40B4-BE49-F238E27FC236}">
                <a16:creationId xmlns:a16="http://schemas.microsoft.com/office/drawing/2014/main" id="{0EA31365-17B7-F53A-0D5A-7F8D3AC43012}"/>
              </a:ext>
            </a:extLst>
          </p:cNvPr>
          <p:cNvGrpSpPr/>
          <p:nvPr/>
        </p:nvGrpSpPr>
        <p:grpSpPr>
          <a:xfrm>
            <a:off x="226726" y="268972"/>
            <a:ext cx="396845" cy="396852"/>
            <a:chOff x="6687759" y="1880477"/>
            <a:chExt cx="496677" cy="496686"/>
          </a:xfrm>
        </p:grpSpPr>
        <p:sp>
          <p:nvSpPr>
            <p:cNvPr id="4" name="Google Shape;255;p21">
              <a:extLst>
                <a:ext uri="{FF2B5EF4-FFF2-40B4-BE49-F238E27FC236}">
                  <a16:creationId xmlns:a16="http://schemas.microsoft.com/office/drawing/2014/main" id="{54170FB2-B73A-60FF-5BC1-27F803F044B9}"/>
                </a:ext>
              </a:extLst>
            </p:cNvPr>
            <p:cNvSpPr/>
            <p:nvPr/>
          </p:nvSpPr>
          <p:spPr>
            <a:xfrm>
              <a:off x="6789001" y="2121078"/>
              <a:ext cx="186999" cy="125064"/>
            </a:xfrm>
            <a:custGeom>
              <a:avLst/>
              <a:gdLst/>
              <a:ahLst/>
              <a:cxnLst/>
              <a:rect l="l" t="t" r="r" b="b"/>
              <a:pathLst>
                <a:path w="693" h="464" extrusionOk="0">
                  <a:moveTo>
                    <a:pt x="530" y="0"/>
                  </a:moveTo>
                  <a:lnTo>
                    <a:pt x="0" y="1"/>
                  </a:lnTo>
                  <a:lnTo>
                    <a:pt x="0" y="221"/>
                  </a:lnTo>
                  <a:cubicBezTo>
                    <a:pt x="0" y="354"/>
                    <a:pt x="109" y="463"/>
                    <a:pt x="243" y="463"/>
                  </a:cubicBezTo>
                  <a:cubicBezTo>
                    <a:pt x="285" y="463"/>
                    <a:pt x="327" y="452"/>
                    <a:pt x="364" y="430"/>
                  </a:cubicBezTo>
                  <a:cubicBezTo>
                    <a:pt x="401" y="409"/>
                    <a:pt x="431" y="378"/>
                    <a:pt x="453" y="341"/>
                  </a:cubicBezTo>
                  <a:cubicBezTo>
                    <a:pt x="456" y="336"/>
                    <a:pt x="459" y="330"/>
                    <a:pt x="462" y="324"/>
                  </a:cubicBezTo>
                  <a:lnTo>
                    <a:pt x="530" y="324"/>
                  </a:lnTo>
                  <a:cubicBezTo>
                    <a:pt x="559" y="324"/>
                    <a:pt x="587" y="316"/>
                    <a:pt x="611" y="302"/>
                  </a:cubicBezTo>
                  <a:cubicBezTo>
                    <a:pt x="636" y="288"/>
                    <a:pt x="656" y="268"/>
                    <a:pt x="670" y="243"/>
                  </a:cubicBezTo>
                  <a:cubicBezTo>
                    <a:pt x="685" y="218"/>
                    <a:pt x="692" y="190"/>
                    <a:pt x="692" y="162"/>
                  </a:cubicBezTo>
                  <a:cubicBezTo>
                    <a:pt x="692" y="133"/>
                    <a:pt x="685" y="105"/>
                    <a:pt x="670" y="81"/>
                  </a:cubicBezTo>
                  <a:cubicBezTo>
                    <a:pt x="656" y="56"/>
                    <a:pt x="636" y="36"/>
                    <a:pt x="611" y="22"/>
                  </a:cubicBezTo>
                  <a:cubicBezTo>
                    <a:pt x="587" y="8"/>
                    <a:pt x="559" y="0"/>
                    <a:pt x="530" y="0"/>
                  </a:cubicBezTo>
                  <a:close/>
                  <a:moveTo>
                    <a:pt x="377" y="221"/>
                  </a:moveTo>
                  <a:cubicBezTo>
                    <a:pt x="377" y="244"/>
                    <a:pt x="371" y="266"/>
                    <a:pt x="359" y="286"/>
                  </a:cubicBezTo>
                  <a:cubicBezTo>
                    <a:pt x="347" y="307"/>
                    <a:pt x="330" y="324"/>
                    <a:pt x="310" y="336"/>
                  </a:cubicBezTo>
                  <a:cubicBezTo>
                    <a:pt x="290" y="347"/>
                    <a:pt x="267" y="354"/>
                    <a:pt x="243" y="354"/>
                  </a:cubicBezTo>
                  <a:cubicBezTo>
                    <a:pt x="220" y="354"/>
                    <a:pt x="197" y="347"/>
                    <a:pt x="176" y="336"/>
                  </a:cubicBezTo>
                  <a:cubicBezTo>
                    <a:pt x="156" y="324"/>
                    <a:pt x="138" y="307"/>
                    <a:pt x="126" y="286"/>
                  </a:cubicBezTo>
                  <a:cubicBezTo>
                    <a:pt x="115" y="266"/>
                    <a:pt x="109" y="244"/>
                    <a:pt x="108" y="221"/>
                  </a:cubicBezTo>
                  <a:lnTo>
                    <a:pt x="108" y="109"/>
                  </a:lnTo>
                  <a:lnTo>
                    <a:pt x="377" y="109"/>
                  </a:lnTo>
                  <a:lnTo>
                    <a:pt x="377" y="221"/>
                  </a:lnTo>
                  <a:close/>
                  <a:moveTo>
                    <a:pt x="530" y="216"/>
                  </a:moveTo>
                  <a:lnTo>
                    <a:pt x="485" y="216"/>
                  </a:lnTo>
                  <a:lnTo>
                    <a:pt x="485" y="108"/>
                  </a:lnTo>
                  <a:lnTo>
                    <a:pt x="530" y="108"/>
                  </a:lnTo>
                  <a:cubicBezTo>
                    <a:pt x="531" y="108"/>
                    <a:pt x="531" y="108"/>
                    <a:pt x="532" y="108"/>
                  </a:cubicBezTo>
                  <a:cubicBezTo>
                    <a:pt x="541" y="108"/>
                    <a:pt x="551" y="110"/>
                    <a:pt x="559" y="115"/>
                  </a:cubicBezTo>
                  <a:cubicBezTo>
                    <a:pt x="567" y="119"/>
                    <a:pt x="574" y="127"/>
                    <a:pt x="578" y="135"/>
                  </a:cubicBezTo>
                  <a:cubicBezTo>
                    <a:pt x="583" y="143"/>
                    <a:pt x="586" y="152"/>
                    <a:pt x="586" y="162"/>
                  </a:cubicBezTo>
                  <a:cubicBezTo>
                    <a:pt x="586" y="171"/>
                    <a:pt x="583" y="181"/>
                    <a:pt x="578" y="189"/>
                  </a:cubicBezTo>
                  <a:cubicBezTo>
                    <a:pt x="574" y="197"/>
                    <a:pt x="567" y="204"/>
                    <a:pt x="559" y="209"/>
                  </a:cubicBezTo>
                  <a:cubicBezTo>
                    <a:pt x="551" y="214"/>
                    <a:pt x="541" y="216"/>
                    <a:pt x="532" y="216"/>
                  </a:cubicBezTo>
                  <a:cubicBezTo>
                    <a:pt x="531" y="216"/>
                    <a:pt x="531" y="216"/>
                    <a:pt x="530" y="2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56;p21">
              <a:extLst>
                <a:ext uri="{FF2B5EF4-FFF2-40B4-BE49-F238E27FC236}">
                  <a16:creationId xmlns:a16="http://schemas.microsoft.com/office/drawing/2014/main" id="{DE4FC727-FCBD-5F7D-6D55-8A0A3EDA3518}"/>
                </a:ext>
              </a:extLst>
            </p:cNvPr>
            <p:cNvSpPr/>
            <p:nvPr/>
          </p:nvSpPr>
          <p:spPr>
            <a:xfrm>
              <a:off x="6687759" y="1880477"/>
              <a:ext cx="496677" cy="496686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1838" y="742"/>
                  </a:moveTo>
                  <a:lnTo>
                    <a:pt x="1838" y="483"/>
                  </a:lnTo>
                  <a:lnTo>
                    <a:pt x="1657" y="271"/>
                  </a:lnTo>
                  <a:lnTo>
                    <a:pt x="1657" y="0"/>
                  </a:lnTo>
                  <a:lnTo>
                    <a:pt x="180" y="0"/>
                  </a:lnTo>
                  <a:lnTo>
                    <a:pt x="180" y="271"/>
                  </a:lnTo>
                  <a:lnTo>
                    <a:pt x="0" y="483"/>
                  </a:lnTo>
                  <a:lnTo>
                    <a:pt x="0" y="742"/>
                  </a:lnTo>
                  <a:lnTo>
                    <a:pt x="107" y="742"/>
                  </a:lnTo>
                  <a:lnTo>
                    <a:pt x="107" y="1838"/>
                  </a:lnTo>
                  <a:lnTo>
                    <a:pt x="1731" y="1838"/>
                  </a:lnTo>
                  <a:lnTo>
                    <a:pt x="1731" y="742"/>
                  </a:lnTo>
                  <a:lnTo>
                    <a:pt x="1838" y="742"/>
                  </a:lnTo>
                  <a:close/>
                  <a:moveTo>
                    <a:pt x="1730" y="634"/>
                  </a:moveTo>
                  <a:lnTo>
                    <a:pt x="1518" y="634"/>
                  </a:lnTo>
                  <a:lnTo>
                    <a:pt x="1518" y="348"/>
                  </a:lnTo>
                  <a:lnTo>
                    <a:pt x="1582" y="348"/>
                  </a:lnTo>
                  <a:lnTo>
                    <a:pt x="1730" y="522"/>
                  </a:lnTo>
                  <a:lnTo>
                    <a:pt x="1730" y="634"/>
                  </a:lnTo>
                  <a:close/>
                  <a:moveTo>
                    <a:pt x="592" y="348"/>
                  </a:moveTo>
                  <a:lnTo>
                    <a:pt x="592" y="634"/>
                  </a:lnTo>
                  <a:lnTo>
                    <a:pt x="427" y="634"/>
                  </a:lnTo>
                  <a:lnTo>
                    <a:pt x="427" y="348"/>
                  </a:lnTo>
                  <a:lnTo>
                    <a:pt x="592" y="348"/>
                  </a:lnTo>
                  <a:close/>
                  <a:moveTo>
                    <a:pt x="700" y="348"/>
                  </a:moveTo>
                  <a:lnTo>
                    <a:pt x="865" y="348"/>
                  </a:lnTo>
                  <a:lnTo>
                    <a:pt x="865" y="634"/>
                  </a:lnTo>
                  <a:lnTo>
                    <a:pt x="700" y="634"/>
                  </a:lnTo>
                  <a:lnTo>
                    <a:pt x="700" y="348"/>
                  </a:lnTo>
                  <a:close/>
                  <a:moveTo>
                    <a:pt x="973" y="348"/>
                  </a:moveTo>
                  <a:lnTo>
                    <a:pt x="1138" y="348"/>
                  </a:lnTo>
                  <a:lnTo>
                    <a:pt x="1138" y="634"/>
                  </a:lnTo>
                  <a:lnTo>
                    <a:pt x="973" y="634"/>
                  </a:lnTo>
                  <a:lnTo>
                    <a:pt x="973" y="348"/>
                  </a:lnTo>
                  <a:close/>
                  <a:moveTo>
                    <a:pt x="1246" y="634"/>
                  </a:moveTo>
                  <a:lnTo>
                    <a:pt x="1246" y="348"/>
                  </a:lnTo>
                  <a:lnTo>
                    <a:pt x="1411" y="348"/>
                  </a:lnTo>
                  <a:lnTo>
                    <a:pt x="1411" y="634"/>
                  </a:lnTo>
                  <a:lnTo>
                    <a:pt x="1246" y="634"/>
                  </a:lnTo>
                  <a:close/>
                  <a:moveTo>
                    <a:pt x="1549" y="107"/>
                  </a:moveTo>
                  <a:lnTo>
                    <a:pt x="1549" y="237"/>
                  </a:lnTo>
                  <a:lnTo>
                    <a:pt x="288" y="237"/>
                  </a:lnTo>
                  <a:lnTo>
                    <a:pt x="288" y="107"/>
                  </a:lnTo>
                  <a:lnTo>
                    <a:pt x="1549" y="107"/>
                  </a:lnTo>
                  <a:close/>
                  <a:moveTo>
                    <a:pt x="108" y="522"/>
                  </a:moveTo>
                  <a:lnTo>
                    <a:pt x="256" y="348"/>
                  </a:lnTo>
                  <a:lnTo>
                    <a:pt x="319" y="348"/>
                  </a:lnTo>
                  <a:lnTo>
                    <a:pt x="319" y="634"/>
                  </a:lnTo>
                  <a:lnTo>
                    <a:pt x="108" y="634"/>
                  </a:lnTo>
                  <a:lnTo>
                    <a:pt x="108" y="522"/>
                  </a:lnTo>
                  <a:close/>
                  <a:moveTo>
                    <a:pt x="215" y="742"/>
                  </a:moveTo>
                  <a:lnTo>
                    <a:pt x="1213" y="742"/>
                  </a:lnTo>
                  <a:lnTo>
                    <a:pt x="1213" y="1730"/>
                  </a:lnTo>
                  <a:lnTo>
                    <a:pt x="215" y="1730"/>
                  </a:lnTo>
                  <a:lnTo>
                    <a:pt x="215" y="742"/>
                  </a:lnTo>
                  <a:close/>
                  <a:moveTo>
                    <a:pt x="1623" y="1730"/>
                  </a:moveTo>
                  <a:lnTo>
                    <a:pt x="1321" y="1730"/>
                  </a:lnTo>
                  <a:lnTo>
                    <a:pt x="1321" y="1278"/>
                  </a:lnTo>
                  <a:lnTo>
                    <a:pt x="1451" y="1278"/>
                  </a:lnTo>
                  <a:lnTo>
                    <a:pt x="1451" y="1171"/>
                  </a:lnTo>
                  <a:lnTo>
                    <a:pt x="1321" y="1171"/>
                  </a:lnTo>
                  <a:lnTo>
                    <a:pt x="1321" y="742"/>
                  </a:lnTo>
                  <a:lnTo>
                    <a:pt x="1623" y="742"/>
                  </a:lnTo>
                  <a:lnTo>
                    <a:pt x="1623" y="17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57;p21">
              <a:extLst>
                <a:ext uri="{FF2B5EF4-FFF2-40B4-BE49-F238E27FC236}">
                  <a16:creationId xmlns:a16="http://schemas.microsoft.com/office/drawing/2014/main" id="{16BEB6F3-7377-2223-4CDC-7439FE7839C5}"/>
                </a:ext>
              </a:extLst>
            </p:cNvPr>
            <p:cNvSpPr/>
            <p:nvPr/>
          </p:nvSpPr>
          <p:spPr>
            <a:xfrm>
              <a:off x="6785428" y="2281874"/>
              <a:ext cx="151267" cy="29777"/>
            </a:xfrm>
            <a:custGeom>
              <a:avLst/>
              <a:gdLst/>
              <a:ahLst/>
              <a:cxnLst/>
              <a:rect l="l" t="t" r="r" b="b"/>
              <a:pathLst>
                <a:path w="558" h="109" extrusionOk="0">
                  <a:moveTo>
                    <a:pt x="0" y="0"/>
                  </a:moveTo>
                  <a:lnTo>
                    <a:pt x="557" y="0"/>
                  </a:lnTo>
                  <a:lnTo>
                    <a:pt x="557" y="108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7DD65AFE-6B6B-F92D-395B-709192BCF6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166468"/>
                  </p:ext>
                </p:extLst>
              </p:nvPr>
            </p:nvGraphicFramePr>
            <p:xfrm>
              <a:off x="4571999" y="1182228"/>
              <a:ext cx="7046647" cy="48286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7DD65AFE-6B6B-F92D-395B-709192BCF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999" y="1182228"/>
                <a:ext cx="7046647" cy="4828607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2B7E99-D74B-04EA-A06F-6D4C4798BBB7}"/>
              </a:ext>
            </a:extLst>
          </p:cNvPr>
          <p:cNvSpPr txBox="1"/>
          <p:nvPr/>
        </p:nvSpPr>
        <p:spPr>
          <a:xfrm>
            <a:off x="201019" y="1127445"/>
            <a:ext cx="41692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The </a:t>
            </a:r>
            <a:r>
              <a:rPr lang="en-CA" sz="1300" b="1" dirty="0">
                <a:solidFill>
                  <a:schemeClr val="tx2"/>
                </a:solidFill>
                <a:latin typeface="Montserrat Medium" panose="00000600000000000000" pitchFamily="2" charset="0"/>
              </a:rPr>
              <a:t>Sales by Time of Day </a:t>
            </a: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page can answer the following questions: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What are the peak times for transactions? </a:t>
            </a:r>
            <a:r>
              <a:rPr lang="en-CA" sz="1300" dirty="0">
                <a:solidFill>
                  <a:schemeClr val="accent2"/>
                </a:solidFill>
                <a:latin typeface="Montserrat Medium" panose="00000600000000000000" pitchFamily="2" charset="0"/>
              </a:rPr>
              <a:t>Answer: 8:00 AM to 10:00 AM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How do sales vary across different times of the day or days of the month?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Do sales align with meal times like breakfast, lunch or dinner?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300" dirty="0">
                <a:solidFill>
                  <a:schemeClr val="tx2"/>
                </a:solidFill>
                <a:latin typeface="Montserrat Medium" panose="00000600000000000000" pitchFamily="2" charset="0"/>
              </a:rPr>
              <a:t>What time during the day do sales start to slow down? </a:t>
            </a:r>
            <a:r>
              <a:rPr lang="en-CA" sz="1300" dirty="0">
                <a:solidFill>
                  <a:schemeClr val="accent2"/>
                </a:solidFill>
                <a:latin typeface="Montserrat Medium" panose="00000600000000000000" pitchFamily="2" charset="0"/>
              </a:rPr>
              <a:t>Answer: Sales start to drastically slow down at 7:00PM</a:t>
            </a:r>
            <a:endParaRPr lang="en-CA" sz="1300" dirty="0">
              <a:solidFill>
                <a:schemeClr val="tx2"/>
              </a:solidFill>
              <a:latin typeface="Montserrat Medium" panose="000006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1300" dirty="0">
              <a:solidFill>
                <a:schemeClr val="accent2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43481"/>
      </p:ext>
    </p:extLst>
  </p:cSld>
  <p:clrMapOvr>
    <a:masterClrMapping/>
  </p:clrMapOvr>
</p:sld>
</file>

<file path=ppt/theme/theme1.xml><?xml version="1.0" encoding="utf-8"?>
<a:theme xmlns:a="http://schemas.openxmlformats.org/drawingml/2006/main" name="Coffee Infographics by Slidesgo">
  <a:themeElements>
    <a:clrScheme name="Simple Light">
      <a:dk1>
        <a:srgbClr val="000000"/>
      </a:dk1>
      <a:lt1>
        <a:srgbClr val="FFFFFF"/>
      </a:lt1>
      <a:dk2>
        <a:srgbClr val="362010"/>
      </a:dk2>
      <a:lt2>
        <a:srgbClr val="4D3828"/>
      </a:lt2>
      <a:accent1>
        <a:srgbClr val="645040"/>
      </a:accent1>
      <a:accent2>
        <a:srgbClr val="978172"/>
      </a:accent2>
      <a:accent3>
        <a:srgbClr val="9E8A77"/>
      </a:accent3>
      <a:accent4>
        <a:srgbClr val="B19F8E"/>
      </a:accent4>
      <a:accent5>
        <a:srgbClr val="BFB0A0"/>
      </a:accent5>
      <a:accent6>
        <a:srgbClr val="ECE0D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1324D603-69A5-4514-8E01-F6910EAE36F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FD84EAB-73DB-4860-82A3-6FDA90C2312C&quot;"/>
    <we:property name="embedUrl" value="&quot;/reportEmbed?reportId=0703367f-68e3-447c-aee9-401c43e0c41c&amp;config=eyJjbHVzdGVyVXJsIjoiaHR0cHM6Ly9XQUJJLUNBTkFEQS1DRU5UUkFMLXJlZGlyZWN0LmFuYWx5c2lzLndpbmRvd3MubmV0IiwiZW1iZWRGZWF0dXJlcyI6eyJ1c2FnZU1ldHJpY3NWTmV4dCI6dHJ1ZX19&amp;disableSensitivityBanner=true&quot;"/>
    <we:property name="bookmark" value="&quot;H4sIAAAAAAAAA+VYS2/bOBD+K4EuubgLvWXllrjd3WKbRRAH2UNhBBQ5stnKpEBRad3A/32HpJyH7VRpmgROa+hgcYbz+ObBoa48xpu6Iot/yRy8A+9Iys9zoj7vBd7AE24tzTNW5H5IIA4jKIukDGOkylpzKRrv4MrTRE1Bn/OmJZURhIsfJwOPVNUJmZq3klQNDLwaVCMFqfg3cMxI0qqF5cCDr3UlFTEix5poMGIvkR3f0YTgjwg1Eqr5JYyBarcaJyQf+mWcBVlAaFIUAIBsjWOwlm1lMaKt+pEUmnCBaswaDUlG0mQYhWUwTNIsLv2hWS95pTuWYvHua63QO/R5URtwDtklERSYZ11Q0DiLr7xjIE2rrLJ3dwhj2SoKp1BaktBcL1DOmSKiIZ3hSwTkREmEy9GkJtXemFTQ7J3CJYgWLMtMfhkpQLCYd+AvJ7jScDGtOmxv3DxzplKijJmy+IQAGXdwg1QM1NHCevSWqxW04WDN6Gf3Bs1Htoymwxh/OY3DEIIiSvK4NwQjRGAqFafo83oURrJq5+IpzK6VZC3VF9RpWzwmAk3FKag7MfDmgLVj/jCiiXWrdko5OLpklgzW6yvvA0cknOxzUrVG7P4RaTjdNygOPN68F1g4aNIYKhfP434RpgrNfoyDKaBqlQgb5jQagdZj66VT0CPZln4n2tjnihiB/XSrTC1zY9U9a8QmFiJaFCnJWOwHYZoSAkkCxY5kWaOlgotKUtsJnzzHpiBcfDbi6ny/++981X+xHfyp5Nxu6w4KjRq2ezTwnCW+SaX/ZmC6ho2rYFx3wLxfA+sHQu9erAV92KH+68T6uL1yDs0mTkztTCYuRe2+JynGF8/4TQRsvoeJz9J8GGYRywPm+1lAsx3Jd31Du2Dm2P9VM/5QMJswUGqH4LwmijcrPFdv/3DDh9pvGH+qJrbie8qnM31P+homzeewH/ph9MYP8Dnz/QP7uKS+tf/7XkQ740W26UV/rTc41eq33Sj6nYLvRQyrR7AfF5S+ifx1QQ/qP6C/AIjbHeieKS9Yn/Keta4N1C/XCrcY4Jphnhdx6MfBsGTMz2lAoizckWb4gBFz8BovHloBzEm9fvfYmgx/KdnWLzUIpkkQsTJIffCTPKd4Rqa7ct3oHQRfZSZQi89ohp11h2+i96TmaJU+LzK0ZSF2qnyYl0mUFmGQDYdR/9B2byr8zfGcUHS2+IB+VptmX9M3SStTz/Fsd99nunP6ka5349S1OK//qL9lnWcO0r2bBUPufELSa2mZgwd1k98iaMdS6NljeknFBWztJP3F+1sBO3HT7vbrkWx1UxMKJ0TAlhkY85EIBqxn5rz7jWe5/B/KcqGXVhYAAA==&quot;"/>
    <we:property name="datasetId" value="&quot;d6762e1b-d7f2-42ce-82c5-9da66192f648&quot;"/>
    <we:property name="pageName" value="&quot;45a980f47171ac5bbeee&quot;"/>
    <we:property name="reportUrl" value="&quot;/groups/me/reports/0703367f-68e3-447c-aee9-401c43e0c41c/45a980f47171ac5bbeee&quot;"/>
    <we:property name="reportName" value="&quot;Coffee Sales Insights in 2023&quot;"/>
    <we:property name="reportState" value="&quot;CONNECTED&quot;"/>
    <we:property name="pageDisplayName" value="&quot;Overview&quot;"/>
    <we:property name="backgroundColor" value="&quot;#FFFFFF&quot;"/>
    <we:property name="initialStateBookmark" value="&quot;H4sIAAAAAAAAA+VYWW/bOBD+K4Fe8uIudFhX3hI33S1Sp0EcZB+KIKDIsc1WFgWScusN/N93KMpxYitVmk0CZ2sYhjUczvHNwaFuHMZVmZPFKZmBc+AcCfFtRuS3Pc/pOUVD+/z5ZHh4fnJ9ejg8RrIoNReFcg5uHE3kBPQlVxXJjQQkfrnqOSTPz8jEPI1JrqDnlCCVKEjO/wHLjEtaVrDsOfCjzIUkRuRIEw1G7BzZ8Rl1e38EqJFQzecwAqottR+SNHHH/diLPULDLAMAZFOWobaslcWIrtUPRKEJL1CNoVGfxCQKk8Afe0kYxf2xmxj6mOe6YckWxz9Kid6hz4vSoHLI5qSgwJzaBQnKWnzjDIGoStbKju8tjEQlKZzDuF4qNNcLlHMhSaFIY/gSATmTAuGya0KTfG9EclB75zCHooKaZSq+DyQgWMw5cJdXSFG8mOQNtms3L6yplEhjpsi+IkDGHdwgJAN5tKg9es/lClq/t2H0i3uD5iNbTKOkj5+U9n0fvCwI035nCAaIwERITtHnzSgMRF7Niucwu5SCVVRfU6tt8ZQIqJxTkPdi4MwAa8f8mQAmotmEnpVWLwe19v7+v8tVbWCoPkgxq7c11atRQ7tPPcdagrb2nL+nYCL6xaBUMK4baE6F3sbr4waGqtn3CHTtQ21WN6Ro1iXJq7qDoIJPXFtMbiwZN+1/yMkcRap9w45ZY3On3sqIJi34zQSrEYY6cdqlHhHFqRGJJnL1scDeg1EdQW5LYtgtwjQyZ9lYolYbW8xRGnNVj+pEsQo6JNfd01l5uuqDCOTXO53uFrYXTvqrGiKaZRGJWd/1/CgiBMIQsh0pVKWFhOtc0PowefYyfZYce/VAboFiw+iHLovSxI8DlnrMdWOPxjsSRr1eu2ZmIPi/9tvDgtUJA2NtEZyVRHK1wnP1dMINH2pfM/6n5tuK7zmfTPUD6WuYNJ/Bvu/6wTvXw++F6x7UX5vUd/b/3ItgZ7yIt73oPk8Uzrv6fTOk/qTgOxHD6inYrwuK3gXupqBH9R/Q3wGKux3ogfnP25z/XrSuDdSv1wpbDLDNME2zvu/2vWTMmJtSjwSxvyPN8BHDZ+8tXkm0BJiRcvNW0poMf0pRla8130ShF7CxF7nghmlK8YyMduUi0jnfvMlMoDU+gyl21h2+oz6QmoNV+rzK0Bb72KnSJB2HQZT5XpwkQffQ9mAq/MXxnJB0uviEfubbZt+uby+tTL3Es92+uWnO6Se63oxTt+Kc7qP+jnWOOUj31gSz3PiES2+lZfYe1U1+i6ANRaGnT+klOS+gtZN0F+9vBax9ebJsvx6JSquSUDgjBbTMwJiPpGDAOmbO21cXPRMinuW/8BbF/PwLsR+0EJkWAAA=&quot;"/>
    <we:property name="isFiltersActionButtonVisible" value="true"/>
    <we:property name="isVisualContainerHeaderHidden" value="false"/>
    <we:property name="reportEmbeddedTime" value="&quot;2025-01-18T21:23:44.157Z&quot;"/>
    <we:property name="creatorTenantId" value="&quot;44376307-b429-42ad-8c25-28cd496f4772&quot;"/>
    <we:property name="creatorUserId" value="&quot;1003200252FE6217&quot;"/>
    <we:property name="creatorSessionId" value="&quot;ce7bc29d-c15e-4327-9c9a-df7deea439b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1A61356-242A-47A1-A0DC-A7BC1AB10E2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FD84EAB-73DB-4860-82A3-6FDA90C2312C&quot;"/>
    <we:property name="embedUrl" value="&quot;/reportEmbed?reportId=0703367f-68e3-447c-aee9-401c43e0c41c&amp;config=eyJjbHVzdGVyVXJsIjoiaHR0cHM6Ly9XQUJJLUNBTkFEQS1DRU5UUkFMLXJlZGlyZWN0LmFuYWx5c2lzLndpbmRvd3MubmV0IiwiZW1iZWRGZWF0dXJlcyI6eyJ1c2FnZU1ldHJpY3NWTmV4dCI6dHJ1ZX19&amp;disableSensitivityBanner=true&quot;"/>
    <we:property name="bookmark" value="&quot;H4sIAAAAAAAAA82VTW/bMAyG/0qhszH4I56b3lqvO61D0AS9DEHAWLSjVpE8Sc6aBfnvo+Sk2bpiKLq06MkySZOPqJfyhnFhWwnrr7BEdsYutL5bgrk7SVjEVG+La86xriHOeDyIBzUvigF5deuEVpadbZgD06C7EbYD6ROR8ds0YiDlCBr/VoO0GLEWjdUKpPiJfTC5nOlwGzG8b6U24FOOHTj0aVcUTu+EkHzIqCJUTqxwjJXrrZynfJ4naZoXaV1UcVanFYXZPiCQPRniU4fypVYOhKIy3pbzLK2zrPg4yNPTdJgM05x7ey2k24XM15f3raHd0Z7XrW9OSayNNqICycIuDNoeesNKLbtlWF3+YR/rzlR4jXVwKSfcmjJNDCgLO/QttWRkNDUs+KzTBmdSV6FBwbvQP0qDVJ0Y4230AHTOV6Aqsj6muUKwncFj4Ey0A3kyBon25BpXqDr8J9PbNKk1mneVm1V9tfUTSFOyWKEaudPfQQqTnnQOplyAcV7f81sSkj92+kgbjuZiHU7+kzB7CabRI+pXb/J2up8DCr39Tenlftce8RWVN936iOI0y7DIkiQfYjGc08VQvJdZeYYMnjEt501jsOk3/RfU8WDdwTf77nrWz53aySt+Efrx6K7ofly8ZIwkXar/NUfvpf1vPW77jvspC4N26B5bIv1l/UJ3zrZQ4QgUhvptn0BgiCM1gOLId2vjn18EjWV/UDcgO39G4Z/MQplQ7Rcj2lWqCwgAAA==&quot;"/>
    <we:property name="datasetId" value="&quot;d6762e1b-d7f2-42ce-82c5-9da66192f648&quot;"/>
    <we:property name="pageName" value="&quot;dd2db5122572f7c03f2c&quot;"/>
    <we:property name="reportUrl" value="&quot;/groups/me/reports/0703367f-68e3-447c-aee9-401c43e0c41c/dd2db5122572f7c03f2c&quot;"/>
    <we:property name="reportName" value="&quot;Coffee Sales Insights in 2023&quot;"/>
    <we:property name="reportState" value="&quot;CONNECTED&quot;"/>
    <we:property name="pageDisplayName" value="&quot;Product Performance&quot;"/>
    <we:property name="backgroundColor" value="&quot;#FFFFFF&quot;"/>
    <we:property name="initialStateBookmark" value="&quot;H4sIAAAAAAAAA82VX2/aMBDAvwryM5pIUpbSN5qxl44WAepLhdAluaRujZ3ZDmuG+O47OzC2rtqqjlZ9inN3ufvdv3jDcm4qAc0lrJCdsXOl7leg7zsB6zK5k11dXYyH04vl5XA8IrGqLFfSsLMNs6BLtNfc1CCcBxLeLLoMhJhA6d4KEAa7rEJtlATBv2NrTCqra9x2GT5UQmlwLmcWLDq3azKnd4odfIgoImSWr3GGmW2leR7maT8Iw34cFnHWi4owIzPTGniyJ02cax8+UdIClxTGyfp5FBZRFH886Yen4SAYhP3cyQsu7M4kbUYPlabsKOemclVJiLVUmmcgmM9Co2mhNyxRol750+g3+UzVOsMpFl4lLbcNeZprkAZ26FsqyUQrKpjXGas0LoXKfIG89lZ9SzRSdGLsbbs/gYb5GmRG0sc0YwRTazwGzlxZEJ0ZCDSdKa5R1vhXprcpUqVVXmd2mbXRmieQFiQxXJZiN3+HUZi3pCno5Ba0dfOd3tEgubbTR0rnqM8b3/lPXO9HMOw+on71Im8X+z0g07tfJj3ZZ+0QX3HyFltnEZ9GEcZREPQHGA/SvHcSv5ddecYYPGNbhmWpsWyT/gPqeLD2oFt+tS3r51ruxqv3IvTj0Y3p/3j7kjUS9FP9rz16L+V/63XbV9xtmV+0Q/XYCumWdQdVW1NBhhOQ6ONXrQOO3o6mAWSO+e6s3fMLp7VsG3UNonY98ncy80GodzwV+I8P3E3NPJan+wFE7IxtNAgAAA==&quot;"/>
    <we:property name="isFiltersActionButtonVisible" value="true"/>
    <we:property name="isVisualContainerHeaderHidden" value="false"/>
    <we:property name="reportEmbeddedTime" value="&quot;2025-01-18T21:47:51.724Z&quot;"/>
    <we:property name="creatorTenantId" value="&quot;44376307-b429-42ad-8c25-28cd496f4772&quot;"/>
    <we:property name="creatorUserId" value="&quot;1003200252FE6217&quot;"/>
    <we:property name="creatorSessionId" value="&quot;7837ba64-8f2f-424c-bb08-4dc6f76641a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A4E48F1-DF55-4479-B57A-070C2897F81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FD84EAB-73DB-4860-82A3-6FDA90C2312C&quot;"/>
    <we:property name="embedUrl" value="&quot;/reportEmbed?reportId=0703367f-68e3-447c-aee9-401c43e0c41c&amp;config=eyJjbHVzdGVyVXJsIjoiaHR0cHM6Ly9XQUJJLUNBTkFEQS1DRU5UUkFMLXJlZGlyZWN0LmFuYWx5c2lzLndpbmRvd3MubmV0IiwiZW1iZWRGZWF0dXJlcyI6eyJ1c2FnZU1ldHJpY3NWTmV4dCI6dHJ1ZX19&amp;disableSensitivityBanner=true&quot;"/>
    <we:property name="bookmark" value="&quot;H4sIAAAAAAAAA81UTW/bMAz9K4HOxhDHTermtnrFLtsQNEUvQzDQEp2qVSRBH1m9IP99lJysWxegl3XoyRL5RD4+PWvHhPRWQf8FNsjm7NKYhw24h1HJCqaHWMs7qMTkfNpNOjGrsMZySlljgzTas/mOBXBrDLfSR1CpEAW/rgoGSi1gnXYdKI8Fs+i80aDkDxzAlAou4r5g+GiVcZBKLgMETGW3BKc9USjfVdQReJBbXCIPQ3QqJrNxeQF1fQHnJUItSiSYHwCZ2UlIKp3bN0YHkJrapNisRM5bwAq7Vgg6OBlDindShQOk7a8eraPpaObeJnHeiy1ojoLlERz6gfGOfUbw0eVmV38kliY6jtfY5ZQOMvRU58aB9nAgvidBFs6QXEPOBFCjJSj0o2vcoo6YIXfme+OQxBJsPt4Xvzg1FFobJzmov2g1RsWN/hesrDMi8vCND936E5RWFPFSr9Xhup+UvxmYCqNjaO7AhWSo9p5uLulMx4wT6C77LPUH6Y53Pime8X51mfero/EIev+btZrj3Iniq8q62idMCdCelXUnxrMpH3clnFX8RXu+GSsUb/CPedGewSFuwD735kk7fHQm2v/jhWyHJ0Zsg/T8poWJwVvguACNmYodaknMOJIbtEiz57VL30+SzDOMfgsqpqnzY81ym9ztJ4CHF4QkBgAA&quot;"/>
    <we:property name="datasetId" value="&quot;d6762e1b-d7f2-42ce-82c5-9da66192f648&quot;"/>
    <we:property name="pageName" value="&quot;5d26019a889a71ea8d1e&quot;"/>
    <we:property name="reportUrl" value="&quot;/groups/me/reports/0703367f-68e3-447c-aee9-401c43e0c41c/5d26019a889a71ea8d1e&quot;"/>
    <we:property name="reportName" value="&quot;Coffee Sales Insights in 2023&quot;"/>
    <we:property name="reportState" value="&quot;CONNECTED&quot;"/>
    <we:property name="pageDisplayName" value="&quot;Sales Performance by Product&quot;"/>
    <we:property name="backgroundColor" value="&quot;#FFFFFF&quot;"/>
    <we:property name="initialStateBookmark" value="&quot;H4sIAAAAAAAAA81UTW8aMRD9K8jnVcVCQgk3skU9pCQIolwiFM3as8SJsVf+oNki/nvHXmjaFIlLU+W09szzzJvnt94yIV2toLmGNbIRuzTmeQ32uZOzjOl97ObmajqeXz1cj6cTCpvaS6MdG22ZB7tCfyddABUrUPB+mTFQagaruKtAOcxYjdYZDUr+wBZMKW8D7jKGL7UyFmLJhQePseyG4LSn3vmnPnUE7uUGF8h9Gz0XvUE3v4Dh8AI+5whDkSPBXAtIzI5CYunUvjDag9TUJsYGOXJeAvaxKoWgg70uxHglld9DymbyUluajmZu6qjKWGxAcxQsjWDRtYy3bIrggk3NJn8kFiZYjnOsUkp76Ruqc2tBO9gT35EgM2tIrjZnPKjOAhS6zhw3qAMmyKP5XlgksQQbdXfZL04FhVbGSg7qL1qFUWGt/wWr2hoRuH/gbbfmCKUlRZzUK7W/7lflb1umwujgi0ewPhqqfKKbizrTMWMF2ssmSf1F2sOd97I3vN9d5t3yYDyCPv1mreIwd6T4rrIudxGTA5Rn+bAS3cE571Y5nPX5SXt+GCtkH/CPOWlPbxHXUL/15lE7fLUm1P/HC8kOr4zYGun5jQsTvKuB4ww0Jip1W0tiwpHcoEWcPa1t/H6TZJ529DtQIU6dHmuWmpAaslR44kB8wlmildj9BPkDzbpNBgAA&quot;"/>
    <we:property name="isFiltersActionButtonVisible" value="true"/>
    <we:property name="isVisualContainerHeaderHidden" value="false"/>
    <we:property name="reportEmbeddedTime" value="&quot;2025-01-18T22:12:16.543Z&quot;"/>
    <we:property name="creatorTenantId" value="&quot;44376307-b429-42ad-8c25-28cd496f4772&quot;"/>
    <we:property name="creatorUserId" value="&quot;1003200252FE6217&quot;"/>
    <we:property name="creatorSessionId" value="&quot;de6b84d0-894f-42c6-9ac1-df3d2a65d92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90F681F-9803-4087-B904-29A9B319D4D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FD84EAB-73DB-4860-82A3-6FDA90C2312C&quot;"/>
    <we:property name="embedUrl" value="&quot;/reportEmbed?reportId=0703367f-68e3-447c-aee9-401c43e0c41c&amp;config=eyJjbHVzdGVyVXJsIjoiaHR0cHM6Ly9XQUJJLUNBTkFEQS1DRU5UUkFMLXJlZGlyZWN0LmFuYWx5c2lzLndpbmRvd3MubmV0IiwiZW1iZWRGZWF0dXJlcyI6eyJ1c2FnZU1ldHJpY3NWTmV4dCI6dHJ1ZX19&amp;disableSensitivityBanner=true&quot;"/>
    <we:property name="bookmark" value="&quot;H4sIAAAAAAAAA+VWUW/aMBD+K5OfNglQgJBA3zraqdXoVLVVXyZUHckluDVxZju0DPHfd7YTYKV9WNWnNRISubvcfff5u0vWLOW6FLD6AQtkR+yrlA8LUA+fuqzFCm+DQRgEIaT9rNtN0zgK4zggrywNl4VmR2tmQOVobrmuQNhEZPzJwv4whnAw62I27I4SxOEsY9MWAyEuIbcxGQiNLVai0rIAwX+jT0EuoyrctBg+lUIqsIWuDRi0xZYUTvcErNvpEw5IDF/iNSbGW6P+IIyS3jCOBlEQQxKMspDCtA9weF8Msald+bEsDPCCyljbi22QPePC1CGz1elTqahnYmJVWsrGhDWXiicgmOtCofag1+yMowKVzFcTXKKwltOX/YeuSyWJLLO6BcU9KbJSCR4GevsVOqSnheGGsrEbBYWGmoYN0Vsf+jYdYW1KkNnswu9SS759ZA8dOyHjp53Buuue2AVxOHeWuXwcK6TIlB0Fm9aWouN0CUVC1g/Jzwms3sbOWIpqUby5oz34Z/TE2zAc57nC3DNyAOT9AO7z+8t4vr5VRT3nwSH0KVk0L3JR75HdSN/4jkq+lOYGZgLt/prd00qwA7xplggVv99bE1fyUbup/kCSpAXtT9B3/u5ym7pj4/lc0M/YpzWKZndTQUINF1Bax362zvPOOlsGOn/31LF92Ew6odrnqdfkoqRw3Si0ufvOCyscy0Fm/l28E0n73VZ3krrrpUGIw2zUTofpoB32sqQ9i4dBux9HGGEvGkHcf85KsweuGjYmnN4qXrq3ICp71r3+hGI2G6fvBRqwHNk37HW1+PwqSTQxX9jUnqd/U+0autimWO8N9kdUegLJHFPH87nBhaeAp2gxcdT/q4xabGlt9ZgFzudH0177m5HkRl929o+sjC4hwUso0PFS+uqOJqcjKFJMG029gsF98TVipusPtKPiS38KAAA=&quot;"/>
    <we:property name="datasetId" value="&quot;d6762e1b-d7f2-42ce-82c5-9da66192f648&quot;"/>
    <we:property name="pageName" value="&quot;63546c28765607ac09f4&quot;"/>
    <we:property name="reportUrl" value="&quot;/groups/me/reports/0703367f-68e3-447c-aee9-401c43e0c41c/63546c28765607ac09f4&quot;"/>
    <we:property name="reportName" value="&quot;Coffee Sales Insights in 2023&quot;"/>
    <we:property name="reportState" value="&quot;CONNECTED&quot;"/>
    <we:property name="pageDisplayName" value="&quot;Sales by Time of Day&quot;"/>
    <we:property name="backgroundColor" value="&quot;#FFFFFF&quot;"/>
    <we:property name="initialStateBookmark" value="&quot;H4sIAAAAAAAAA+VVTW/iMBD9K5XPaAXLZ7mxlFWllhZRxGWFqokzBLfGztoObRblv3dspwWJag+ot3IheX6eefMmHu9ZKmwuobyDLbIh+6X18xbM80WLNZiqsfv7m+lofvN4N5pOCNa5E1pZNtwzByZDtxS2AOkjEPhn1WAg5Qwy/7YGabHBcjRWK5DiH0YyLTlTYNVg+JpLbcCHfHDg0IfdEZ3eKXfrR5syAndihw/IXUR77W6nx38O+r1ur9kH3rxcd4hmIyEo+5TiQ4f0Y60cCEVpPNZpD/rQ6SYtXA9alxxxkKw9vhbS1ZSknLzmhqqjmsvcuzImrZk2goNkoQqDNores2uBBgzflLe4Q+mRyefrp0szo8ksVy7BiGiKLgzHU2LE5xiUTpQTjqKxhQFlobahInvrvn6EI63vKQh2B/pj6s33W47UsSsCLw6AX65rYlPycBOQjX4ZGyRmyobNqvFh0SjdgeKEfkt/rqA8z52xlsVWnV3Rkfxr2nGehlGWGcyiIydCvk7gsb9/XfTrd6Hqc948lb4ixAqVyXqOHI70IlaUi512C0gk+kmVPNFI8Ae4eh8ilPzpaEzM9YsNp/obfZI0oGMHY+Vf/rmtqvA7tp9tkS4K/6ALZ3PgOAOFIX0e9wsMPPoKQaW+1+HZ+P9bQVM4tnoJsvDehGuFhSTUfeG7/f8N/rJhQVZQ9wblehEK9wYAAA==&quot;"/>
    <we:property name="isFiltersActionButtonVisible" value="true"/>
    <we:property name="isVisualContainerHeaderHidden" value="false"/>
    <we:property name="reportEmbeddedTime" value="&quot;2025-01-18T23:05:33.077Z&quot;"/>
    <we:property name="creatorTenantId" value="&quot;44376307-b429-42ad-8c25-28cd496f4772&quot;"/>
    <we:property name="creatorUserId" value="&quot;1003200252FE6217&quot;"/>
    <we:property name="creatorSessionId" value="&quot;567e4d12-5747-44f0-8eeb-a68d54d2c82f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9E7ECF21C0E4B8E07639C4BF242C3" ma:contentTypeVersion="13" ma:contentTypeDescription="Create a new document." ma:contentTypeScope="" ma:versionID="54eefcf62ba934a6250e2e03e58999a8">
  <xsd:schema xmlns:xsd="http://www.w3.org/2001/XMLSchema" xmlns:xs="http://www.w3.org/2001/XMLSchema" xmlns:p="http://schemas.microsoft.com/office/2006/metadata/properties" xmlns:ns3="77ebc047-5e7b-4a1f-b995-488ce2c9ab10" xmlns:ns4="72644889-00e1-4b88-90e6-2f3ddb201bee" targetNamespace="http://schemas.microsoft.com/office/2006/metadata/properties" ma:root="true" ma:fieldsID="43e43765c15192a3b2605e6e0c869b4b" ns3:_="" ns4:_="">
    <xsd:import namespace="77ebc047-5e7b-4a1f-b995-488ce2c9ab10"/>
    <xsd:import namespace="72644889-00e1-4b88-90e6-2f3ddb201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bc047-5e7b-4a1f-b995-488ce2c9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44889-00e1-4b88-90e6-2f3ddb201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ebc047-5e7b-4a1f-b995-488ce2c9ab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A67C90-33F3-45B6-AF97-2AD4C83EC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bc047-5e7b-4a1f-b995-488ce2c9ab10"/>
    <ds:schemaRef ds:uri="72644889-00e1-4b88-90e6-2f3ddb201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34D235-AE72-491F-81ED-698534921FF7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72644889-00e1-4b88-90e6-2f3ddb201bee"/>
    <ds:schemaRef ds:uri="http://purl.org/dc/dcmitype/"/>
    <ds:schemaRef ds:uri="http://schemas.microsoft.com/office/infopath/2007/PartnerControls"/>
    <ds:schemaRef ds:uri="77ebc047-5e7b-4a1f-b995-488ce2c9ab10"/>
  </ds:schemaRefs>
</ds:datastoreItem>
</file>

<file path=customXml/itemProps3.xml><?xml version="1.0" encoding="utf-8"?>
<ds:datastoreItem xmlns:ds="http://schemas.openxmlformats.org/officeDocument/2006/customXml" ds:itemID="{6D25D94A-D5AC-49AB-95B6-DE23A56123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393</Words>
  <Application>Microsoft Office PowerPoint</Application>
  <PresentationFormat>On-screen Show (16:9)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 Medium</vt:lpstr>
      <vt:lpstr>Montserrat</vt:lpstr>
      <vt:lpstr>Fira Sans Extra Condensed</vt:lpstr>
      <vt:lpstr>Montserrat SemiBold</vt:lpstr>
      <vt:lpstr>Coffee Infographics by Slidesgo</vt:lpstr>
      <vt:lpstr>Coffee Sales Insights (2023)</vt:lpstr>
      <vt:lpstr>PowerPoint Presentation</vt:lpstr>
      <vt:lpstr>Coffee Sales Dataset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Bhravi Prajapati</dc:creator>
  <cp:lastModifiedBy>Bhravi Prajapati</cp:lastModifiedBy>
  <cp:revision>6</cp:revision>
  <dcterms:modified xsi:type="dcterms:W3CDTF">2025-01-19T00:15:39Z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0x0101003F79E7ECF21C0E4B8E07639C4BF242C3</vt:lpwstr>
  </property>
</Properties>
</file>