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21945600" cx="32918400"/>
  <p:notesSz cx="6858000" cy="9144000"/>
  <p:embeddedFontLst>
    <p:embeddedFont>
      <p:font typeface="Encode Sans Black"/>
      <p:bold r:id="rId7"/>
    </p:embeddedFont>
    <p:embeddedFont>
      <p:font typeface="Open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20">
          <p15:clr>
            <a:srgbClr val="A4A3A4"/>
          </p15:clr>
        </p15:guide>
        <p15:guide id="2" pos="720">
          <p15:clr>
            <a:srgbClr val="A4A3A4"/>
          </p15:clr>
        </p15:guide>
        <p15:guide id="3" pos="20016">
          <p15:clr>
            <a:srgbClr val="A4A3A4"/>
          </p15:clr>
        </p15:guide>
        <p15:guide id="4" orient="horz" pos="13104">
          <p15:clr>
            <a:srgbClr val="A4A3A4"/>
          </p15:clr>
        </p15:guide>
        <p15:guide id="5" pos="5112">
          <p15:clr>
            <a:srgbClr val="A4A3A4"/>
          </p15:clr>
        </p15:guide>
        <p15:guide id="6" pos="5688">
          <p15:clr>
            <a:srgbClr val="A4A3A4"/>
          </p15:clr>
        </p15:guide>
        <p15:guide id="7" pos="10080">
          <p15:clr>
            <a:srgbClr val="A4A3A4"/>
          </p15:clr>
        </p15:guide>
        <p15:guide id="8" pos="10656">
          <p15:clr>
            <a:srgbClr val="A4A3A4"/>
          </p15:clr>
        </p15:guide>
        <p15:guide id="9" pos="15048">
          <p15:clr>
            <a:srgbClr val="A4A3A4"/>
          </p15:clr>
        </p15:guide>
        <p15:guide id="10" pos="156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720" orient="horz"/>
        <p:guide pos="720"/>
        <p:guide pos="20016"/>
        <p:guide pos="13104" orient="horz"/>
        <p:guide pos="5112"/>
        <p:guide pos="5688"/>
        <p:guide pos="10080"/>
        <p:guide pos="10656"/>
        <p:guide pos="15048"/>
        <p:guide pos="156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OpenSans-boldItalic.fntdata"/><Relationship Id="rId10" Type="http://schemas.openxmlformats.org/officeDocument/2006/relationships/font" Target="fonts/OpenSans-italic.fntdata"/><Relationship Id="rId9"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EncodeSansBlack-bold.fntdata"/><Relationship Id="rId8" Type="http://schemas.openxmlformats.org/officeDocument/2006/relationships/font" Target="fonts/Open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This is a template to be used for your PRI project poster to insure the same look and feel for all posters.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category titles for the sections of text are fixed. The amount of text for each section could vary based on your project.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charts and images are provided as placeholders. You do not have to use the sample charts provided and may prefer others.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Three charts and two images are not required, but you should definitely have graphics to illustrate key points and to make your poster attractive.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final version will be printed either A1 or A0 size.</a:t>
            </a:r>
            <a:endParaRPr sz="1200">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2468880" y="3591562"/>
            <a:ext cx="27980641" cy="764032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8" name="Google Shape;18;p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9497058" y="-1391918"/>
            <a:ext cx="13924283" cy="28392119"/>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5" name="Google Shape;75;p1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17807306" y="6918326"/>
            <a:ext cx="18597882" cy="709803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3405506" y="26036"/>
            <a:ext cx="18597882" cy="20882609"/>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81" name="Google Shape;81;p1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4" name="Google Shape;24;p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2245997" y="5471167"/>
            <a:ext cx="28392119" cy="912875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2245997" y="14686288"/>
            <a:ext cx="28392119" cy="480059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D88A2"/>
              </a:buClr>
              <a:buSzPts val="6400"/>
              <a:buNone/>
              <a:defRPr sz="6400">
                <a:solidFill>
                  <a:srgbClr val="8D88A2"/>
                </a:solidFill>
              </a:defRPr>
            </a:lvl2pPr>
            <a:lvl3pPr indent="-228600" lvl="2" marL="1371600" algn="l">
              <a:lnSpc>
                <a:spcPct val="90000"/>
              </a:lnSpc>
              <a:spcBef>
                <a:spcPts val="1600"/>
              </a:spcBef>
              <a:spcAft>
                <a:spcPts val="0"/>
              </a:spcAft>
              <a:buClr>
                <a:srgbClr val="8D88A2"/>
              </a:buClr>
              <a:buSzPts val="5760"/>
              <a:buNone/>
              <a:defRPr sz="5760">
                <a:solidFill>
                  <a:srgbClr val="8D88A2"/>
                </a:solidFill>
              </a:defRPr>
            </a:lvl3pPr>
            <a:lvl4pPr indent="-228600" lvl="3" marL="1828800" algn="l">
              <a:lnSpc>
                <a:spcPct val="90000"/>
              </a:lnSpc>
              <a:spcBef>
                <a:spcPts val="1600"/>
              </a:spcBef>
              <a:spcAft>
                <a:spcPts val="0"/>
              </a:spcAft>
              <a:buClr>
                <a:srgbClr val="8D88A2"/>
              </a:buClr>
              <a:buSzPts val="5120"/>
              <a:buNone/>
              <a:defRPr sz="5120">
                <a:solidFill>
                  <a:srgbClr val="8D88A2"/>
                </a:solidFill>
              </a:defRPr>
            </a:lvl4pPr>
            <a:lvl5pPr indent="-228600" lvl="4" marL="2286000" algn="l">
              <a:lnSpc>
                <a:spcPct val="90000"/>
              </a:lnSpc>
              <a:spcBef>
                <a:spcPts val="1600"/>
              </a:spcBef>
              <a:spcAft>
                <a:spcPts val="0"/>
              </a:spcAft>
              <a:buClr>
                <a:srgbClr val="8D88A2"/>
              </a:buClr>
              <a:buSzPts val="5120"/>
              <a:buNone/>
              <a:defRPr sz="5120">
                <a:solidFill>
                  <a:srgbClr val="8D88A2"/>
                </a:solidFill>
              </a:defRPr>
            </a:lvl5pPr>
            <a:lvl6pPr indent="-228600" lvl="5" marL="2743200" algn="l">
              <a:lnSpc>
                <a:spcPct val="90000"/>
              </a:lnSpc>
              <a:spcBef>
                <a:spcPts val="1600"/>
              </a:spcBef>
              <a:spcAft>
                <a:spcPts val="0"/>
              </a:spcAft>
              <a:buClr>
                <a:srgbClr val="8D88A2"/>
              </a:buClr>
              <a:buSzPts val="5120"/>
              <a:buNone/>
              <a:defRPr sz="5120">
                <a:solidFill>
                  <a:srgbClr val="8D88A2"/>
                </a:solidFill>
              </a:defRPr>
            </a:lvl6pPr>
            <a:lvl7pPr indent="-228600" lvl="6" marL="3200400" algn="l">
              <a:lnSpc>
                <a:spcPct val="90000"/>
              </a:lnSpc>
              <a:spcBef>
                <a:spcPts val="1600"/>
              </a:spcBef>
              <a:spcAft>
                <a:spcPts val="0"/>
              </a:spcAft>
              <a:buClr>
                <a:srgbClr val="8D88A2"/>
              </a:buClr>
              <a:buSzPts val="5120"/>
              <a:buNone/>
              <a:defRPr sz="5120">
                <a:solidFill>
                  <a:srgbClr val="8D88A2"/>
                </a:solidFill>
              </a:defRPr>
            </a:lvl7pPr>
            <a:lvl8pPr indent="-228600" lvl="7" marL="3657600" algn="l">
              <a:lnSpc>
                <a:spcPct val="90000"/>
              </a:lnSpc>
              <a:spcBef>
                <a:spcPts val="1600"/>
              </a:spcBef>
              <a:spcAft>
                <a:spcPts val="0"/>
              </a:spcAft>
              <a:buClr>
                <a:srgbClr val="8D88A2"/>
              </a:buClr>
              <a:buSzPts val="5120"/>
              <a:buNone/>
              <a:defRPr sz="5120">
                <a:solidFill>
                  <a:srgbClr val="8D88A2"/>
                </a:solidFill>
              </a:defRPr>
            </a:lvl8pPr>
            <a:lvl9pPr indent="-228600" lvl="8" marL="4114800" algn="l">
              <a:lnSpc>
                <a:spcPct val="90000"/>
              </a:lnSpc>
              <a:spcBef>
                <a:spcPts val="1600"/>
              </a:spcBef>
              <a:spcAft>
                <a:spcPts val="0"/>
              </a:spcAft>
              <a:buClr>
                <a:srgbClr val="8D88A2"/>
              </a:buClr>
              <a:buSzPts val="5120"/>
              <a:buNone/>
              <a:defRPr sz="5120">
                <a:solidFill>
                  <a:srgbClr val="8D88A2"/>
                </a:solidFill>
              </a:defRPr>
            </a:lvl9pPr>
          </a:lstStyle>
          <a:p/>
        </p:txBody>
      </p:sp>
      <p:sp>
        <p:nvSpPr>
          <p:cNvPr id="30" name="Google Shape;30;p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2263140" y="5842000"/>
            <a:ext cx="13990321" cy="13924283"/>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6" name="Google Shape;36;p5"/>
          <p:cNvSpPr txBox="1"/>
          <p:nvPr>
            <p:ph idx="2" type="body"/>
          </p:nvPr>
        </p:nvSpPr>
        <p:spPr>
          <a:xfrm>
            <a:off x="16664941" y="5842000"/>
            <a:ext cx="13990321" cy="13924283"/>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7" name="Google Shape;37;p5"/>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267428"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2267431" y="5379722"/>
            <a:ext cx="13926023" cy="263651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3" name="Google Shape;43;p6"/>
          <p:cNvSpPr txBox="1"/>
          <p:nvPr>
            <p:ph idx="2" type="body"/>
          </p:nvPr>
        </p:nvSpPr>
        <p:spPr>
          <a:xfrm>
            <a:off x="2267431" y="8016240"/>
            <a:ext cx="13926023" cy="1179068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4" name="Google Shape;44;p6"/>
          <p:cNvSpPr txBox="1"/>
          <p:nvPr>
            <p:ph idx="3" type="body"/>
          </p:nvPr>
        </p:nvSpPr>
        <p:spPr>
          <a:xfrm>
            <a:off x="16664942" y="5379722"/>
            <a:ext cx="13994608" cy="263651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5" name="Google Shape;45;p6"/>
          <p:cNvSpPr txBox="1"/>
          <p:nvPr>
            <p:ph idx="4" type="body"/>
          </p:nvPr>
        </p:nvSpPr>
        <p:spPr>
          <a:xfrm>
            <a:off x="16664942" y="8016240"/>
            <a:ext cx="13994608" cy="1179068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6" name="Google Shape;46;p6"/>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13994608" y="3159765"/>
            <a:ext cx="16664939" cy="15595601"/>
          </a:xfrm>
          <a:prstGeom prst="rect">
            <a:avLst/>
          </a:prstGeom>
          <a:noFill/>
          <a:ln>
            <a:noFill/>
          </a:ln>
        </p:spPr>
        <p:txBody>
          <a:bodyPr anchorCtr="0" anchor="t" bIns="45700" lIns="91425" spcFirstLastPara="1" rIns="91425" wrap="square" tIns="45700"/>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61" name="Google Shape;61;p9"/>
          <p:cNvSpPr txBox="1"/>
          <p:nvPr>
            <p:ph idx="2" type="body"/>
          </p:nvPr>
        </p:nvSpPr>
        <p:spPr>
          <a:xfrm>
            <a:off x="2267428" y="6583680"/>
            <a:ext cx="10617041" cy="1219708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2" name="Google Shape;62;p9"/>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3994608" y="3159765"/>
            <a:ext cx="16664939" cy="15595601"/>
          </a:xfrm>
          <a:prstGeom prst="rect">
            <a:avLst/>
          </a:prstGeom>
          <a:noFill/>
          <a:ln>
            <a:noFill/>
          </a:ln>
        </p:spPr>
        <p:txBody>
          <a:bodyPr anchorCtr="0" anchor="t" bIns="45700" lIns="91425" spcFirstLastPara="1" rIns="91425" wrap="square" tIns="45700"/>
          <a:lstStyle>
            <a:lvl1pPr lvl="0" marR="0" rtl="0" algn="l">
              <a:lnSpc>
                <a:spcPct val="90000"/>
              </a:lnSpc>
              <a:spcBef>
                <a:spcPts val="3200"/>
              </a:spcBef>
              <a:spcAft>
                <a:spcPts val="0"/>
              </a:spcAft>
              <a:buClr>
                <a:schemeClr val="dk1"/>
              </a:buClr>
              <a:buSzPts val="10240"/>
              <a:buFont typeface="Arial"/>
              <a:buNone/>
              <a:defRPr b="0" i="0" sz="10240" u="none" cap="none" strike="noStrike">
                <a:solidFill>
                  <a:schemeClr val="dk1"/>
                </a:solidFill>
                <a:latin typeface="Calibri"/>
                <a:ea typeface="Calibri"/>
                <a:cs typeface="Calibri"/>
                <a:sym typeface="Calibri"/>
              </a:defRPr>
            </a:lvl1pPr>
            <a:lvl2pPr lvl="1" marR="0" rtl="0" algn="l">
              <a:lnSpc>
                <a:spcPct val="90000"/>
              </a:lnSpc>
              <a:spcBef>
                <a:spcPts val="1600"/>
              </a:spcBef>
              <a:spcAft>
                <a:spcPts val="0"/>
              </a:spcAft>
              <a:buClr>
                <a:schemeClr val="dk1"/>
              </a:buClr>
              <a:buSzPts val="8960"/>
              <a:buFont typeface="Arial"/>
              <a:buNone/>
              <a:defRPr b="0" i="0" sz="8960" u="none" cap="none" strike="noStrike">
                <a:solidFill>
                  <a:schemeClr val="dk1"/>
                </a:solidFill>
                <a:latin typeface="Calibri"/>
                <a:ea typeface="Calibri"/>
                <a:cs typeface="Calibri"/>
                <a:sym typeface="Calibri"/>
              </a:defRPr>
            </a:lvl2pPr>
            <a:lvl3pPr lvl="2" marR="0" rtl="0" algn="l">
              <a:lnSpc>
                <a:spcPct val="90000"/>
              </a:lnSpc>
              <a:spcBef>
                <a:spcPts val="16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lvl="3"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4pPr>
            <a:lvl5pPr lvl="4"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5pPr>
            <a:lvl6pPr lvl="5"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6pPr>
            <a:lvl7pPr lvl="6"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7pPr>
            <a:lvl8pPr lvl="7"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8pPr>
            <a:lvl9pPr lvl="8"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2267428" y="6583680"/>
            <a:ext cx="10617041" cy="1219708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9" name="Google Shape;69;p10"/>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3840" u="none" cap="none" strike="noStrike">
                <a:solidFill>
                  <a:srgbClr val="8D88A2"/>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840" u="none" cap="none" strike="noStrike">
                <a:solidFill>
                  <a:srgbClr val="8D88A2"/>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840" u="none" cap="none" strike="noStrike">
                <a:solidFill>
                  <a:srgbClr val="8D88A2"/>
                </a:solidFill>
                <a:latin typeface="Calibri"/>
                <a:ea typeface="Calibri"/>
                <a:cs typeface="Calibri"/>
                <a:sym typeface="Calibri"/>
              </a:defRPr>
            </a:lvl1pPr>
            <a:lvl2pPr indent="0" lvl="1" marL="0" marR="0" rtl="0" algn="r">
              <a:spcBef>
                <a:spcPts val="0"/>
              </a:spcBef>
              <a:buNone/>
              <a:defRPr b="0" i="0" sz="3840" u="none" cap="none" strike="noStrike">
                <a:solidFill>
                  <a:srgbClr val="8D88A2"/>
                </a:solidFill>
                <a:latin typeface="Calibri"/>
                <a:ea typeface="Calibri"/>
                <a:cs typeface="Calibri"/>
                <a:sym typeface="Calibri"/>
              </a:defRPr>
            </a:lvl2pPr>
            <a:lvl3pPr indent="0" lvl="2" marL="0" marR="0" rtl="0" algn="r">
              <a:spcBef>
                <a:spcPts val="0"/>
              </a:spcBef>
              <a:buNone/>
              <a:defRPr b="0" i="0" sz="3840" u="none" cap="none" strike="noStrike">
                <a:solidFill>
                  <a:srgbClr val="8D88A2"/>
                </a:solidFill>
                <a:latin typeface="Calibri"/>
                <a:ea typeface="Calibri"/>
                <a:cs typeface="Calibri"/>
                <a:sym typeface="Calibri"/>
              </a:defRPr>
            </a:lvl3pPr>
            <a:lvl4pPr indent="0" lvl="3" marL="0" marR="0" rtl="0" algn="r">
              <a:spcBef>
                <a:spcPts val="0"/>
              </a:spcBef>
              <a:buNone/>
              <a:defRPr b="0" i="0" sz="3840" u="none" cap="none" strike="noStrike">
                <a:solidFill>
                  <a:srgbClr val="8D88A2"/>
                </a:solidFill>
                <a:latin typeface="Calibri"/>
                <a:ea typeface="Calibri"/>
                <a:cs typeface="Calibri"/>
                <a:sym typeface="Calibri"/>
              </a:defRPr>
            </a:lvl4pPr>
            <a:lvl5pPr indent="0" lvl="4" marL="0" marR="0" rtl="0" algn="r">
              <a:spcBef>
                <a:spcPts val="0"/>
              </a:spcBef>
              <a:buNone/>
              <a:defRPr b="0" i="0" sz="3840" u="none" cap="none" strike="noStrike">
                <a:solidFill>
                  <a:srgbClr val="8D88A2"/>
                </a:solidFill>
                <a:latin typeface="Calibri"/>
                <a:ea typeface="Calibri"/>
                <a:cs typeface="Calibri"/>
                <a:sym typeface="Calibri"/>
              </a:defRPr>
            </a:lvl5pPr>
            <a:lvl6pPr indent="0" lvl="5" marL="0" marR="0" rtl="0" algn="r">
              <a:spcBef>
                <a:spcPts val="0"/>
              </a:spcBef>
              <a:buNone/>
              <a:defRPr b="0" i="0" sz="3840" u="none" cap="none" strike="noStrike">
                <a:solidFill>
                  <a:srgbClr val="8D88A2"/>
                </a:solidFill>
                <a:latin typeface="Calibri"/>
                <a:ea typeface="Calibri"/>
                <a:cs typeface="Calibri"/>
                <a:sym typeface="Calibri"/>
              </a:defRPr>
            </a:lvl6pPr>
            <a:lvl7pPr indent="0" lvl="6" marL="0" marR="0" rtl="0" algn="r">
              <a:spcBef>
                <a:spcPts val="0"/>
              </a:spcBef>
              <a:buNone/>
              <a:defRPr b="0" i="0" sz="3840" u="none" cap="none" strike="noStrike">
                <a:solidFill>
                  <a:srgbClr val="8D88A2"/>
                </a:solidFill>
                <a:latin typeface="Calibri"/>
                <a:ea typeface="Calibri"/>
                <a:cs typeface="Calibri"/>
                <a:sym typeface="Calibri"/>
              </a:defRPr>
            </a:lvl7pPr>
            <a:lvl8pPr indent="0" lvl="7" marL="0" marR="0" rtl="0" algn="r">
              <a:spcBef>
                <a:spcPts val="0"/>
              </a:spcBef>
              <a:buNone/>
              <a:defRPr b="0" i="0" sz="3840" u="none" cap="none" strike="noStrike">
                <a:solidFill>
                  <a:srgbClr val="8D88A2"/>
                </a:solidFill>
                <a:latin typeface="Calibri"/>
                <a:ea typeface="Calibri"/>
                <a:cs typeface="Calibri"/>
                <a:sym typeface="Calibri"/>
              </a:defRPr>
            </a:lvl8pPr>
            <a:lvl9pPr indent="0" lvl="8" marL="0" marR="0" rtl="0" algn="r">
              <a:spcBef>
                <a:spcPts val="0"/>
              </a:spcBef>
              <a:buNone/>
              <a:defRPr b="0" i="0" sz="384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s://view.monday.com/181684703-9129aa1d8d51dcb145bc52f77aef4ad6" TargetMode="External"/><Relationship Id="rId11" Type="http://schemas.openxmlformats.org/officeDocument/2006/relationships/image" Target="../media/image6.png"/><Relationship Id="rId10" Type="http://schemas.openxmlformats.org/officeDocument/2006/relationships/image" Target="../media/image5.jpg"/><Relationship Id="rId9" Type="http://schemas.openxmlformats.org/officeDocument/2006/relationships/image" Target="../media/image7.jp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2.jp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8" name="Shape 88"/>
        <p:cNvGrpSpPr/>
        <p:nvPr/>
      </p:nvGrpSpPr>
      <p:grpSpPr>
        <a:xfrm>
          <a:off x="0" y="0"/>
          <a:ext cx="0" cy="0"/>
          <a:chOff x="0" y="0"/>
          <a:chExt cx="0" cy="0"/>
        </a:xfrm>
      </p:grpSpPr>
      <p:sp>
        <p:nvSpPr>
          <p:cNvPr descr="Purple Header Bar" id="89" name="Google Shape;89;p13"/>
          <p:cNvSpPr/>
          <p:nvPr/>
        </p:nvSpPr>
        <p:spPr>
          <a:xfrm>
            <a:off x="0" y="0"/>
            <a:ext cx="32918401" cy="4800600"/>
          </a:xfrm>
          <a:prstGeom prst="rect">
            <a:avLst/>
          </a:prstGeom>
          <a:solidFill>
            <a:srgbClr val="0070C0"/>
          </a:solidFill>
          <a:ln cap="flat" cmpd="sng" w="12700">
            <a:solidFill>
              <a:srgbClr val="2500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184" u="none" cap="none" strike="noStrike">
              <a:solidFill>
                <a:schemeClr val="lt1"/>
              </a:solidFill>
              <a:latin typeface="Calibri"/>
              <a:ea typeface="Calibri"/>
              <a:cs typeface="Calibri"/>
              <a:sym typeface="Calibri"/>
            </a:endParaRPr>
          </a:p>
        </p:txBody>
      </p:sp>
      <p:sp>
        <p:nvSpPr>
          <p:cNvPr id="90" name="Google Shape;90;p13"/>
          <p:cNvSpPr txBox="1"/>
          <p:nvPr>
            <p:ph type="ctrTitle"/>
          </p:nvPr>
        </p:nvSpPr>
        <p:spPr>
          <a:xfrm>
            <a:off x="1143000" y="1153668"/>
            <a:ext cx="27980641" cy="170688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11500"/>
              <a:buFont typeface="Encode Sans Black"/>
              <a:buNone/>
            </a:pPr>
            <a:r>
              <a:rPr b="1" lang="en-US" sz="11500">
                <a:solidFill>
                  <a:srgbClr val="FFFFFF"/>
                </a:solidFill>
                <a:latin typeface="Encode Sans Black"/>
                <a:ea typeface="Encode Sans Black"/>
                <a:cs typeface="Encode Sans Black"/>
                <a:sym typeface="Encode Sans Black"/>
              </a:rPr>
              <a:t>CV TEXT MINING</a:t>
            </a:r>
            <a:endParaRPr/>
          </a:p>
        </p:txBody>
      </p:sp>
      <p:sp>
        <p:nvSpPr>
          <p:cNvPr id="91" name="Google Shape;91;p13"/>
          <p:cNvSpPr txBox="1"/>
          <p:nvPr/>
        </p:nvSpPr>
        <p:spPr>
          <a:xfrm>
            <a:off x="1168400" y="3950209"/>
            <a:ext cx="1483360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000" u="none" cap="none" strike="noStrike">
                <a:solidFill>
                  <a:srgbClr val="FFFFFF"/>
                </a:solidFill>
                <a:latin typeface="Open Sans"/>
                <a:ea typeface="Open Sans"/>
                <a:cs typeface="Open Sans"/>
                <a:sym typeface="Open Sans"/>
              </a:rPr>
              <a:t>Bhrigu Mahajan</a:t>
            </a:r>
            <a:endParaRPr/>
          </a:p>
          <a:p>
            <a:pPr indent="0" lvl="0" marL="0" marR="0" rtl="0" algn="l">
              <a:spcBef>
                <a:spcPts val="0"/>
              </a:spcBef>
              <a:spcAft>
                <a:spcPts val="0"/>
              </a:spcAft>
              <a:buNone/>
            </a:pPr>
            <a:r>
              <a:t/>
            </a:r>
            <a:endParaRPr sz="3000">
              <a:solidFill>
                <a:srgbClr val="FFFFFF"/>
              </a:solidFill>
              <a:latin typeface="Open Sans"/>
              <a:ea typeface="Open Sans"/>
              <a:cs typeface="Open Sans"/>
              <a:sym typeface="Open Sans"/>
            </a:endParaRPr>
          </a:p>
        </p:txBody>
      </p:sp>
      <p:sp>
        <p:nvSpPr>
          <p:cNvPr id="92" name="Google Shape;92;p13"/>
          <p:cNvSpPr txBox="1"/>
          <p:nvPr/>
        </p:nvSpPr>
        <p:spPr>
          <a:xfrm>
            <a:off x="1168400" y="5458380"/>
            <a:ext cx="6967728" cy="1274195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4000">
                <a:solidFill>
                  <a:srgbClr val="0070C0"/>
                </a:solidFill>
                <a:latin typeface="Encode Sans Black"/>
                <a:ea typeface="Encode Sans Black"/>
                <a:cs typeface="Encode Sans Black"/>
                <a:sym typeface="Encode Sans Black"/>
              </a:rPr>
              <a:t>PROJECT DESCRIPTION</a:t>
            </a:r>
            <a:endParaRPr/>
          </a:p>
          <a:p>
            <a:pPr indent="0" lvl="0" marL="0" marR="0" rtl="0" algn="just">
              <a:spcBef>
                <a:spcPts val="0"/>
              </a:spcBef>
              <a:spcAft>
                <a:spcPts val="0"/>
              </a:spcAft>
              <a:buNone/>
            </a:pPr>
            <a:r>
              <a:rPr lang="en-US" sz="2600">
                <a:solidFill>
                  <a:srgbClr val="000000"/>
                </a:solidFill>
                <a:latin typeface="Calibri"/>
                <a:ea typeface="Calibri"/>
                <a:cs typeface="Calibri"/>
                <a:sym typeface="Calibri"/>
              </a:rPr>
              <a:t>This project is the implementation of retrieving meaningful text from a CV and to apply business rules on retrieved data to evaluate the CV.</a:t>
            </a:r>
            <a:endParaRPr/>
          </a:p>
          <a:p>
            <a:pPr indent="0" lvl="0" marL="0" marR="0" rtl="0" algn="just">
              <a:spcBef>
                <a:spcPts val="0"/>
              </a:spcBef>
              <a:spcAft>
                <a:spcPts val="0"/>
              </a:spcAft>
              <a:buNone/>
            </a:pPr>
            <a:r>
              <a:t/>
            </a:r>
            <a:endParaRPr sz="2600">
              <a:solidFill>
                <a:srgbClr val="000000"/>
              </a:solidFill>
              <a:latin typeface="Calibri"/>
              <a:ea typeface="Calibri"/>
              <a:cs typeface="Calibri"/>
              <a:sym typeface="Calibri"/>
            </a:endParaRPr>
          </a:p>
          <a:p>
            <a:pPr indent="0" lvl="0" marL="0" marR="0" rtl="0" algn="just">
              <a:spcBef>
                <a:spcPts val="0"/>
              </a:spcBef>
              <a:spcAft>
                <a:spcPts val="0"/>
              </a:spcAft>
              <a:buNone/>
            </a:pPr>
            <a:r>
              <a:rPr lang="en-US" sz="2600">
                <a:solidFill>
                  <a:srgbClr val="000000"/>
                </a:solidFill>
                <a:latin typeface="Calibri"/>
                <a:ea typeface="Calibri"/>
                <a:cs typeface="Calibri"/>
                <a:sym typeface="Calibri"/>
              </a:rPr>
              <a:t>The goal of this project is to examine and propose an approach which would consider the skill sets from the potential CV, along with expertise domains like related work experience and education, to score the selected relevant CV.</a:t>
            </a:r>
            <a:endParaRPr/>
          </a:p>
          <a:p>
            <a:pPr indent="0" lvl="0" marL="0" marR="0" rtl="0" algn="just">
              <a:spcBef>
                <a:spcPts val="0"/>
              </a:spcBef>
              <a:spcAft>
                <a:spcPts val="0"/>
              </a:spcAft>
              <a:buNone/>
            </a:pPr>
            <a:r>
              <a:t/>
            </a:r>
            <a:endParaRPr sz="2600">
              <a:solidFill>
                <a:srgbClr val="000000"/>
              </a:solidFill>
              <a:latin typeface="Calibri"/>
              <a:ea typeface="Calibri"/>
              <a:cs typeface="Calibri"/>
              <a:sym typeface="Calibri"/>
            </a:endParaRPr>
          </a:p>
          <a:p>
            <a:pPr indent="0" lvl="0" marL="0" marR="0" rtl="0" algn="just">
              <a:spcBef>
                <a:spcPts val="0"/>
              </a:spcBef>
              <a:spcAft>
                <a:spcPts val="0"/>
              </a:spcAft>
              <a:buNone/>
            </a:pPr>
            <a:r>
              <a:rPr lang="en-US" sz="2600">
                <a:solidFill>
                  <a:srgbClr val="000000"/>
                </a:solidFill>
                <a:latin typeface="Calibri"/>
                <a:ea typeface="Calibri"/>
                <a:cs typeface="Calibri"/>
                <a:sym typeface="Calibri"/>
              </a:rPr>
              <a:t>This approach aims at highlighting the most important and relevant CVs, thus saving an enormous amount of time and effort that is required for manual scanning by the recruiters.</a:t>
            </a:r>
            <a:endParaRPr/>
          </a:p>
          <a:p>
            <a:pPr indent="0" lvl="0" marL="0" marR="0" rtl="0" algn="just">
              <a:spcBef>
                <a:spcPts val="0"/>
              </a:spcBef>
              <a:spcAft>
                <a:spcPts val="0"/>
              </a:spcAft>
              <a:buNone/>
            </a:pPr>
            <a:r>
              <a:t/>
            </a:r>
            <a:endParaRPr sz="2600">
              <a:solidFill>
                <a:srgbClr val="000000"/>
              </a:solidFill>
              <a:latin typeface="Calibri"/>
              <a:ea typeface="Calibri"/>
              <a:cs typeface="Calibri"/>
              <a:sym typeface="Calibri"/>
            </a:endParaRPr>
          </a:p>
          <a:p>
            <a:pPr indent="0" lvl="0" marL="0" marR="0" rtl="0" algn="just">
              <a:spcBef>
                <a:spcPts val="0"/>
              </a:spcBef>
              <a:spcAft>
                <a:spcPts val="0"/>
              </a:spcAft>
              <a:buNone/>
            </a:pPr>
            <a:r>
              <a:rPr lang="en-US" sz="2600">
                <a:solidFill>
                  <a:srgbClr val="000000"/>
                </a:solidFill>
                <a:latin typeface="Calibri"/>
                <a:ea typeface="Calibri"/>
                <a:cs typeface="Calibri"/>
                <a:sym typeface="Calibri"/>
              </a:rPr>
              <a:t>The study presented here is based on the real world data-set of CV. It indicates that the proposed idea has the potential to improve the process used to select CV and highlight the key features of each candidate, and draw attention to the key skills required for a specific job.</a:t>
            </a:r>
            <a:endParaRPr/>
          </a:p>
          <a:p>
            <a:pPr indent="0" lvl="0" marL="0" marR="0" rtl="0" algn="just">
              <a:spcBef>
                <a:spcPts val="0"/>
              </a:spcBef>
              <a:spcAft>
                <a:spcPts val="0"/>
              </a:spcAft>
              <a:buNone/>
            </a:pPr>
            <a:r>
              <a:t/>
            </a:r>
            <a:endParaRPr sz="3000">
              <a:solidFill>
                <a:srgbClr val="000000"/>
              </a:solidFill>
              <a:latin typeface="Calibri"/>
              <a:ea typeface="Calibri"/>
              <a:cs typeface="Calibri"/>
              <a:sym typeface="Calibri"/>
            </a:endParaRPr>
          </a:p>
          <a:p>
            <a:pPr indent="0" lvl="0" marL="0" marR="0" rtl="0" algn="just">
              <a:spcBef>
                <a:spcPts val="0"/>
              </a:spcBef>
              <a:spcAft>
                <a:spcPts val="0"/>
              </a:spcAft>
              <a:buNone/>
            </a:pPr>
            <a:r>
              <a:t/>
            </a:r>
            <a:endParaRPr sz="3000">
              <a:solidFill>
                <a:srgbClr val="000000"/>
              </a:solidFill>
              <a:latin typeface="Open Sans"/>
              <a:ea typeface="Open Sans"/>
              <a:cs typeface="Open Sans"/>
              <a:sym typeface="Open Sans"/>
            </a:endParaRPr>
          </a:p>
          <a:p>
            <a:pPr indent="0" lvl="0" marL="0" marR="0" rtl="0" algn="just">
              <a:spcBef>
                <a:spcPts val="0"/>
              </a:spcBef>
              <a:spcAft>
                <a:spcPts val="0"/>
              </a:spcAft>
              <a:buNone/>
            </a:pPr>
            <a:r>
              <a:t/>
            </a:r>
            <a:endParaRPr sz="3000">
              <a:solidFill>
                <a:srgbClr val="000000"/>
              </a:solidFill>
              <a:latin typeface="Open Sans"/>
              <a:ea typeface="Open Sans"/>
              <a:cs typeface="Open Sans"/>
              <a:sym typeface="Open Sans"/>
            </a:endParaRPr>
          </a:p>
          <a:p>
            <a:pPr indent="0" lvl="0" marL="0" marR="0" rtl="0" algn="just">
              <a:spcBef>
                <a:spcPts val="0"/>
              </a:spcBef>
              <a:spcAft>
                <a:spcPts val="0"/>
              </a:spcAft>
              <a:buNone/>
            </a:pPr>
            <a:r>
              <a:t/>
            </a:r>
            <a:endParaRPr sz="3000">
              <a:solidFill>
                <a:srgbClr val="000000"/>
              </a:solidFill>
              <a:latin typeface="Open Sans"/>
              <a:ea typeface="Open Sans"/>
              <a:cs typeface="Open Sans"/>
              <a:sym typeface="Open Sans"/>
            </a:endParaRPr>
          </a:p>
          <a:p>
            <a:pPr indent="0" lvl="0" marL="0" marR="0" rtl="0" algn="just">
              <a:spcBef>
                <a:spcPts val="0"/>
              </a:spcBef>
              <a:spcAft>
                <a:spcPts val="0"/>
              </a:spcAft>
              <a:buNone/>
            </a:pPr>
            <a:r>
              <a:t/>
            </a:r>
            <a:endParaRPr sz="3000">
              <a:solidFill>
                <a:srgbClr val="000000"/>
              </a:solidFill>
              <a:latin typeface="Open Sans"/>
              <a:ea typeface="Open Sans"/>
              <a:cs typeface="Open Sans"/>
              <a:sym typeface="Open Sans"/>
            </a:endParaRPr>
          </a:p>
          <a:p>
            <a:pPr indent="0" lvl="0" marL="0" marR="0" rtl="0" algn="just">
              <a:spcBef>
                <a:spcPts val="0"/>
              </a:spcBef>
              <a:spcAft>
                <a:spcPts val="0"/>
              </a:spcAft>
              <a:buNone/>
            </a:pPr>
            <a:r>
              <a:t/>
            </a:r>
            <a:endParaRPr sz="3000">
              <a:solidFill>
                <a:srgbClr val="000000"/>
              </a:solidFill>
              <a:latin typeface="Open Sans"/>
              <a:ea typeface="Open Sans"/>
              <a:cs typeface="Open Sans"/>
              <a:sym typeface="Open Sans"/>
            </a:endParaRPr>
          </a:p>
          <a:p>
            <a:pPr indent="0" lvl="0" marL="0" marR="0" rtl="0" algn="just">
              <a:spcBef>
                <a:spcPts val="0"/>
              </a:spcBef>
              <a:spcAft>
                <a:spcPts val="0"/>
              </a:spcAft>
              <a:buNone/>
            </a:pPr>
            <a:r>
              <a:t/>
            </a:r>
            <a:endParaRPr sz="3000">
              <a:solidFill>
                <a:srgbClr val="000000"/>
              </a:solidFill>
              <a:latin typeface="Open Sans"/>
              <a:ea typeface="Open Sans"/>
              <a:cs typeface="Open Sans"/>
              <a:sym typeface="Open Sans"/>
            </a:endParaRPr>
          </a:p>
        </p:txBody>
      </p:sp>
      <p:sp>
        <p:nvSpPr>
          <p:cNvPr descr="Purple box for quick facts" id="93" name="Google Shape;93;p13"/>
          <p:cNvSpPr/>
          <p:nvPr/>
        </p:nvSpPr>
        <p:spPr>
          <a:xfrm>
            <a:off x="1168400" y="15088439"/>
            <a:ext cx="6967728" cy="6179782"/>
          </a:xfrm>
          <a:prstGeom prst="rect">
            <a:avLst/>
          </a:prstGeom>
          <a:solidFill>
            <a:srgbClr val="0070C0"/>
          </a:solidFill>
          <a:ln cap="flat" cmpd="sng" w="12700">
            <a:solidFill>
              <a:srgbClr val="2500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184">
              <a:solidFill>
                <a:schemeClr val="lt1"/>
              </a:solidFill>
              <a:latin typeface="Calibri"/>
              <a:ea typeface="Calibri"/>
              <a:cs typeface="Calibri"/>
              <a:sym typeface="Calibri"/>
            </a:endParaRPr>
          </a:p>
        </p:txBody>
      </p:sp>
      <p:sp>
        <p:nvSpPr>
          <p:cNvPr id="94" name="Google Shape;94;p13"/>
          <p:cNvSpPr txBox="1"/>
          <p:nvPr/>
        </p:nvSpPr>
        <p:spPr>
          <a:xfrm>
            <a:off x="1515365" y="15207928"/>
            <a:ext cx="6273799" cy="60016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Encode Sans Black"/>
                <a:ea typeface="Encode Sans Black"/>
                <a:cs typeface="Encode Sans Black"/>
                <a:sym typeface="Encode Sans Black"/>
              </a:rPr>
              <a:t>QUICK FACTS</a:t>
            </a:r>
            <a:endParaRPr/>
          </a:p>
          <a:p>
            <a:pPr indent="-342900" lvl="0" marL="342900" marR="0" rtl="0" algn="l">
              <a:spcBef>
                <a:spcPts val="1200"/>
              </a:spcBef>
              <a:spcAft>
                <a:spcPts val="0"/>
              </a:spcAft>
              <a:buClr>
                <a:srgbClr val="FFFFFF"/>
              </a:buClr>
              <a:buSzPts val="2200"/>
              <a:buFont typeface="Noto Sans Symbols"/>
              <a:buChar char="➢"/>
            </a:pPr>
            <a:r>
              <a:rPr lang="en-US" sz="2200">
                <a:solidFill>
                  <a:srgbClr val="FFFFFF"/>
                </a:solidFill>
                <a:latin typeface="Calibri"/>
                <a:ea typeface="Calibri"/>
                <a:cs typeface="Calibri"/>
                <a:sym typeface="Calibri"/>
              </a:rPr>
              <a:t>The project is developed in java 8 with framework of Spring MVC, Spring Security with Maven Build and Postgres 10.4 database.</a:t>
            </a:r>
            <a:endParaRPr/>
          </a:p>
          <a:p>
            <a:pPr indent="-342900" lvl="0" marL="342900" marR="0" rtl="0" algn="l">
              <a:spcBef>
                <a:spcPts val="1200"/>
              </a:spcBef>
              <a:spcAft>
                <a:spcPts val="0"/>
              </a:spcAft>
              <a:buClr>
                <a:srgbClr val="FFFFFF"/>
              </a:buClr>
              <a:buSzPts val="2200"/>
              <a:buFont typeface="Noto Sans Symbols"/>
              <a:buChar char="➢"/>
            </a:pPr>
            <a:r>
              <a:rPr lang="en-US" sz="2200">
                <a:solidFill>
                  <a:srgbClr val="FFFFFF"/>
                </a:solidFill>
                <a:latin typeface="Calibri"/>
                <a:ea typeface="Calibri"/>
                <a:cs typeface="Calibri"/>
                <a:sym typeface="Calibri"/>
              </a:rPr>
              <a:t>TextRazor and ParallelDots NLP is used for machine learning.</a:t>
            </a:r>
            <a:endParaRPr/>
          </a:p>
          <a:p>
            <a:pPr indent="-342900" lvl="0" marL="342900" marR="0" rtl="0" algn="l">
              <a:spcBef>
                <a:spcPts val="1200"/>
              </a:spcBef>
              <a:spcAft>
                <a:spcPts val="0"/>
              </a:spcAft>
              <a:buClr>
                <a:srgbClr val="FFFFFF"/>
              </a:buClr>
              <a:buSzPts val="2200"/>
              <a:buFont typeface="Noto Sans Symbols"/>
              <a:buChar char="➢"/>
            </a:pPr>
            <a:r>
              <a:rPr lang="en-US" sz="2200">
                <a:solidFill>
                  <a:srgbClr val="FFFFFF"/>
                </a:solidFill>
                <a:latin typeface="Calibri"/>
                <a:ea typeface="Calibri"/>
                <a:cs typeface="Calibri"/>
                <a:sym typeface="Calibri"/>
              </a:rPr>
              <a:t>The processing time for a CV is less than 15 seconds.</a:t>
            </a:r>
            <a:endParaRPr/>
          </a:p>
          <a:p>
            <a:pPr indent="-342900" lvl="0" marL="342900" marR="0" rtl="0" algn="l">
              <a:spcBef>
                <a:spcPts val="1200"/>
              </a:spcBef>
              <a:spcAft>
                <a:spcPts val="0"/>
              </a:spcAft>
              <a:buClr>
                <a:srgbClr val="FFFFFF"/>
              </a:buClr>
              <a:buSzPts val="2200"/>
              <a:buFont typeface="Noto Sans Symbols"/>
              <a:buChar char="➢"/>
            </a:pPr>
            <a:r>
              <a:rPr lang="en-US" sz="2200">
                <a:solidFill>
                  <a:srgbClr val="FFFFFF"/>
                </a:solidFill>
                <a:latin typeface="Calibri"/>
                <a:ea typeface="Calibri"/>
                <a:cs typeface="Calibri"/>
                <a:sym typeface="Calibri"/>
              </a:rPr>
              <a:t>Rating to a CV is given only on the skill basis for now.  </a:t>
            </a:r>
            <a:endParaRPr/>
          </a:p>
          <a:p>
            <a:pPr indent="-342900" lvl="0" marL="342900" marR="0" rtl="0" algn="l">
              <a:spcBef>
                <a:spcPts val="1200"/>
              </a:spcBef>
              <a:spcAft>
                <a:spcPts val="0"/>
              </a:spcAft>
              <a:buClr>
                <a:srgbClr val="FFFFFF"/>
              </a:buClr>
              <a:buSzPts val="2200"/>
              <a:buFont typeface="Noto Sans Symbols"/>
              <a:buChar char="➢"/>
            </a:pPr>
            <a:r>
              <a:rPr lang="en-US" sz="2200">
                <a:solidFill>
                  <a:srgbClr val="FFFFFF"/>
                </a:solidFill>
                <a:latin typeface="Calibri"/>
                <a:ea typeface="Calibri"/>
                <a:cs typeface="Calibri"/>
                <a:sym typeface="Calibri"/>
              </a:rPr>
              <a:t>This Project is developed for Research and Innovation purpose only.</a:t>
            </a:r>
            <a:endParaRPr/>
          </a:p>
          <a:p>
            <a:pPr indent="-203200" lvl="0" marL="342900" marR="0" rtl="0" algn="l">
              <a:spcBef>
                <a:spcPts val="1200"/>
              </a:spcBef>
              <a:spcAft>
                <a:spcPts val="0"/>
              </a:spcAft>
              <a:buClr>
                <a:schemeClr val="dk1"/>
              </a:buClr>
              <a:buSzPts val="2200"/>
              <a:buFont typeface="Noto Sans Symbols"/>
              <a:buNone/>
            </a:pPr>
            <a:r>
              <a:t/>
            </a:r>
            <a:endParaRPr sz="2200">
              <a:solidFill>
                <a:srgbClr val="FFFFFF"/>
              </a:solidFill>
              <a:latin typeface="Calibri"/>
              <a:ea typeface="Calibri"/>
              <a:cs typeface="Calibri"/>
              <a:sym typeface="Calibri"/>
            </a:endParaRPr>
          </a:p>
          <a:p>
            <a:pPr indent="-203200" lvl="0" marL="342900" marR="0" rtl="0" algn="l">
              <a:spcBef>
                <a:spcPts val="1200"/>
              </a:spcBef>
              <a:spcAft>
                <a:spcPts val="0"/>
              </a:spcAft>
              <a:buClr>
                <a:schemeClr val="dk1"/>
              </a:buClr>
              <a:buSzPts val="2200"/>
              <a:buFont typeface="Noto Sans Symbols"/>
              <a:buNone/>
            </a:pPr>
            <a:r>
              <a:t/>
            </a:r>
            <a:endParaRPr sz="2200">
              <a:solidFill>
                <a:srgbClr val="FFFFFF"/>
              </a:solidFill>
              <a:latin typeface="Calibri"/>
              <a:ea typeface="Calibri"/>
              <a:cs typeface="Calibri"/>
              <a:sym typeface="Calibri"/>
            </a:endParaRPr>
          </a:p>
        </p:txBody>
      </p:sp>
      <p:sp>
        <p:nvSpPr>
          <p:cNvPr id="95" name="Google Shape;95;p13"/>
          <p:cNvSpPr txBox="1"/>
          <p:nvPr/>
        </p:nvSpPr>
        <p:spPr>
          <a:xfrm rot="-5400000">
            <a:off x="7607078" y="7401684"/>
            <a:ext cx="2783952" cy="4308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Count of Candidates</a:t>
            </a:r>
            <a:endParaRPr sz="1600">
              <a:solidFill>
                <a:schemeClr val="dk1"/>
              </a:solidFill>
              <a:latin typeface="Arial"/>
              <a:ea typeface="Arial"/>
              <a:cs typeface="Arial"/>
              <a:sym typeface="Arial"/>
            </a:endParaRPr>
          </a:p>
        </p:txBody>
      </p:sp>
      <p:grpSp>
        <p:nvGrpSpPr>
          <p:cNvPr descr="Section Header and gold boundless bar" id="96" name="Google Shape;96;p13"/>
          <p:cNvGrpSpPr/>
          <p:nvPr/>
        </p:nvGrpSpPr>
        <p:grpSpPr>
          <a:xfrm>
            <a:off x="8919188" y="10834080"/>
            <a:ext cx="6972300" cy="904357"/>
            <a:chOff x="8956548" y="11722608"/>
            <a:chExt cx="6972300" cy="904357"/>
          </a:xfrm>
        </p:grpSpPr>
        <p:sp>
          <p:nvSpPr>
            <p:cNvPr descr="Section Header and gold boundless bar" id="97" name="Google Shape;97;p13"/>
            <p:cNvSpPr txBox="1"/>
            <p:nvPr/>
          </p:nvSpPr>
          <p:spPr>
            <a:xfrm>
              <a:off x="8956548" y="11722608"/>
              <a:ext cx="697230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rgbClr val="0070C0"/>
                  </a:solidFill>
                  <a:latin typeface="Encode Sans Black"/>
                  <a:ea typeface="Encode Sans Black"/>
                  <a:cs typeface="Encode Sans Black"/>
                  <a:sym typeface="Encode Sans Black"/>
                </a:rPr>
                <a:t>RESEARCH CONCLUSIONS</a:t>
              </a:r>
              <a:endParaRPr/>
            </a:p>
          </p:txBody>
        </p:sp>
        <p:pic>
          <p:nvPicPr>
            <p:cNvPr descr="Gold boundless bar" id="98" name="Google Shape;98;p13"/>
            <p:cNvPicPr preferRelativeResize="0"/>
            <p:nvPr/>
          </p:nvPicPr>
          <p:blipFill rotWithShape="1">
            <a:blip r:embed="rId3">
              <a:alphaModFix/>
            </a:blip>
            <a:srcRect b="0" l="0" r="0" t="0"/>
            <a:stretch/>
          </p:blipFill>
          <p:spPr>
            <a:xfrm>
              <a:off x="9049895" y="12514189"/>
              <a:ext cx="1399032" cy="112776"/>
            </a:xfrm>
            <a:prstGeom prst="rect">
              <a:avLst/>
            </a:prstGeom>
            <a:noFill/>
            <a:ln>
              <a:noFill/>
            </a:ln>
          </p:spPr>
        </p:pic>
      </p:grpSp>
      <p:sp>
        <p:nvSpPr>
          <p:cNvPr id="99" name="Google Shape;99;p13"/>
          <p:cNvSpPr txBox="1"/>
          <p:nvPr/>
        </p:nvSpPr>
        <p:spPr>
          <a:xfrm>
            <a:off x="9214498" y="11817796"/>
            <a:ext cx="6787502" cy="452431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rgbClr val="000000"/>
                </a:solidFill>
                <a:latin typeface="Open Sans"/>
                <a:ea typeface="Open Sans"/>
                <a:cs typeface="Open Sans"/>
                <a:sym typeface="Open Sans"/>
              </a:rPr>
              <a:t>There are lot of APIs in market for data mining but the accuracy of extraction with valid response is still questionable. In this project lot of NLP like Stanford NLP, Open NLP, Weka is used but none of them provide accurate meaningful results for the data. All these NLPs are the product of big universities like Stanford University and University of Waikato and they are continuously doing research make these NLPs more accurate. The companies which are working in the field of CV text parsing are using pattern based algorithms with machine learning and huge datasets which take years and years to build product.</a:t>
            </a:r>
            <a:endParaRPr/>
          </a:p>
          <a:p>
            <a:pPr indent="0" lvl="0" marL="0" marR="0" rtl="0" algn="just">
              <a:spcBef>
                <a:spcPts val="0"/>
              </a:spcBef>
              <a:spcAft>
                <a:spcPts val="0"/>
              </a:spcAft>
              <a:buNone/>
            </a:pPr>
            <a:r>
              <a:t/>
            </a:r>
            <a:endParaRPr sz="1800">
              <a:solidFill>
                <a:srgbClr val="000000"/>
              </a:solidFill>
              <a:latin typeface="Open Sans"/>
              <a:ea typeface="Open Sans"/>
              <a:cs typeface="Open Sans"/>
              <a:sym typeface="Open Sans"/>
            </a:endParaRPr>
          </a:p>
          <a:p>
            <a:pPr indent="0" lvl="0" marL="0" marR="0" rtl="0" algn="just">
              <a:spcBef>
                <a:spcPts val="0"/>
              </a:spcBef>
              <a:spcAft>
                <a:spcPts val="0"/>
              </a:spcAft>
              <a:buNone/>
            </a:pPr>
            <a:r>
              <a:rPr lang="en-US" sz="1800">
                <a:solidFill>
                  <a:srgbClr val="000000"/>
                </a:solidFill>
                <a:latin typeface="Open Sans"/>
                <a:ea typeface="Open Sans"/>
                <a:cs typeface="Open Sans"/>
                <a:sym typeface="Open Sans"/>
              </a:rPr>
              <a:t>In this project business rules with machine learning is used to extract meaningful relevant data but still required more rules to achieve 100 percent accuracy. This can be achieved in future by preparing a trained data set with our current extracted categorized results.</a:t>
            </a:r>
            <a:endParaRPr/>
          </a:p>
        </p:txBody>
      </p:sp>
      <p:sp>
        <p:nvSpPr>
          <p:cNvPr id="100" name="Google Shape;100;p13"/>
          <p:cNvSpPr txBox="1"/>
          <p:nvPr/>
        </p:nvSpPr>
        <p:spPr>
          <a:xfrm>
            <a:off x="9248067" y="20767791"/>
            <a:ext cx="6972301"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1200">
                <a:solidFill>
                  <a:srgbClr val="000000"/>
                </a:solidFill>
                <a:latin typeface="Open Sans"/>
                <a:ea typeface="Open Sans"/>
                <a:cs typeface="Open Sans"/>
                <a:sym typeface="Open Sans"/>
              </a:rPr>
              <a:t>Figure 2. Graphical Representation of the Project</a:t>
            </a:r>
            <a:endParaRPr/>
          </a:p>
        </p:txBody>
      </p:sp>
      <p:sp>
        <p:nvSpPr>
          <p:cNvPr descr="Photo placeholder" id="101" name="Google Shape;101;p13"/>
          <p:cNvSpPr/>
          <p:nvPr/>
        </p:nvSpPr>
        <p:spPr>
          <a:xfrm>
            <a:off x="9029698" y="16420713"/>
            <a:ext cx="6972302" cy="3563844"/>
          </a:xfrm>
          <a:prstGeom prst="rect">
            <a:avLst/>
          </a:prstGeom>
          <a:solidFill>
            <a:srgbClr val="E4E4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184">
              <a:solidFill>
                <a:srgbClr val="E4E4E4"/>
              </a:solidFill>
              <a:latin typeface="Calibri"/>
              <a:ea typeface="Calibri"/>
              <a:cs typeface="Calibri"/>
              <a:sym typeface="Calibri"/>
            </a:endParaRPr>
          </a:p>
        </p:txBody>
      </p:sp>
      <p:sp>
        <p:nvSpPr>
          <p:cNvPr id="102" name="Google Shape;102;p13"/>
          <p:cNvSpPr txBox="1"/>
          <p:nvPr/>
        </p:nvSpPr>
        <p:spPr>
          <a:xfrm>
            <a:off x="9882377" y="17971802"/>
            <a:ext cx="5266944"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accent5"/>
                </a:solidFill>
                <a:latin typeface="Encode Sans Black"/>
                <a:ea typeface="Encode Sans Black"/>
                <a:cs typeface="Encode Sans Black"/>
                <a:sym typeface="Encode Sans Black"/>
              </a:rPr>
              <a:t>IMAGE HERE</a:t>
            </a:r>
            <a:endParaRPr/>
          </a:p>
        </p:txBody>
      </p:sp>
      <p:grpSp>
        <p:nvGrpSpPr>
          <p:cNvPr descr="Section Header and gold boundless bar" id="103" name="Google Shape;103;p13"/>
          <p:cNvGrpSpPr/>
          <p:nvPr/>
        </p:nvGrpSpPr>
        <p:grpSpPr>
          <a:xfrm>
            <a:off x="16916402" y="5236525"/>
            <a:ext cx="7909719" cy="904354"/>
            <a:chOff x="8956551" y="11722611"/>
            <a:chExt cx="7422300" cy="904354"/>
          </a:xfrm>
        </p:grpSpPr>
        <p:sp>
          <p:nvSpPr>
            <p:cNvPr descr="Section Header placeholder" id="104" name="Google Shape;104;p13"/>
            <p:cNvSpPr txBox="1"/>
            <p:nvPr/>
          </p:nvSpPr>
          <p:spPr>
            <a:xfrm>
              <a:off x="8956551" y="11722611"/>
              <a:ext cx="74223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rgbClr val="0070C0"/>
                  </a:solidFill>
                  <a:latin typeface="Encode Sans Black"/>
                  <a:ea typeface="Encode Sans Black"/>
                  <a:cs typeface="Encode Sans Black"/>
                  <a:sym typeface="Encode Sans Black"/>
                </a:rPr>
                <a:t>TOOLS AND METHODOLOGY</a:t>
              </a:r>
              <a:endParaRPr/>
            </a:p>
          </p:txBody>
        </p:sp>
        <p:pic>
          <p:nvPicPr>
            <p:cNvPr descr="gold boundless bar" id="105" name="Google Shape;105;p13"/>
            <p:cNvPicPr preferRelativeResize="0"/>
            <p:nvPr/>
          </p:nvPicPr>
          <p:blipFill rotWithShape="1">
            <a:blip r:embed="rId3">
              <a:alphaModFix/>
            </a:blip>
            <a:srcRect b="0" l="0" r="0" t="0"/>
            <a:stretch/>
          </p:blipFill>
          <p:spPr>
            <a:xfrm>
              <a:off x="9049895" y="12514189"/>
              <a:ext cx="1399032" cy="112776"/>
            </a:xfrm>
            <a:prstGeom prst="rect">
              <a:avLst/>
            </a:prstGeom>
            <a:noFill/>
            <a:ln>
              <a:noFill/>
            </a:ln>
          </p:spPr>
        </p:pic>
      </p:grpSp>
      <p:sp>
        <p:nvSpPr>
          <p:cNvPr id="106" name="Google Shape;106;p13"/>
          <p:cNvSpPr txBox="1"/>
          <p:nvPr/>
        </p:nvSpPr>
        <p:spPr>
          <a:xfrm>
            <a:off x="16781359" y="6471084"/>
            <a:ext cx="7565207" cy="6894195"/>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000000"/>
              </a:buClr>
              <a:buSzPts val="2600"/>
              <a:buFont typeface="Noto Sans Symbols"/>
              <a:buChar char="✓"/>
            </a:pPr>
            <a:r>
              <a:rPr b="1" lang="en-US" sz="2600">
                <a:solidFill>
                  <a:srgbClr val="000000"/>
                </a:solidFill>
                <a:latin typeface="Calibri"/>
                <a:ea typeface="Calibri"/>
                <a:cs typeface="Calibri"/>
                <a:sym typeface="Calibri"/>
              </a:rPr>
              <a:t>Agile</a:t>
            </a:r>
            <a:r>
              <a:rPr lang="en-US" sz="2600">
                <a:solidFill>
                  <a:srgbClr val="000000"/>
                </a:solidFill>
                <a:latin typeface="Calibri"/>
                <a:ea typeface="Calibri"/>
                <a:cs typeface="Calibri"/>
                <a:sym typeface="Calibri"/>
              </a:rPr>
              <a:t> methodology is used for the project development because of project flexibility, level of complexity and uncertainty. Every 15 days meetings were planned, respond to changes in requirements by following a plan. Executing the approach and evaluate the results. Documentation and continuous delivery approach is followed.</a:t>
            </a:r>
            <a:endParaRPr/>
          </a:p>
          <a:p>
            <a:pPr indent="-292100" lvl="0" marL="457200" marR="0" rtl="0" algn="just">
              <a:spcBef>
                <a:spcPts val="0"/>
              </a:spcBef>
              <a:spcAft>
                <a:spcPts val="0"/>
              </a:spcAft>
              <a:buClr>
                <a:schemeClr val="dk1"/>
              </a:buClr>
              <a:buSzPts val="2600"/>
              <a:buFont typeface="Noto Sans Symbols"/>
              <a:buNone/>
            </a:pPr>
            <a:r>
              <a:t/>
            </a:r>
            <a:endParaRPr sz="2600">
              <a:solidFill>
                <a:srgbClr val="000000"/>
              </a:solidFill>
              <a:latin typeface="Calibri"/>
              <a:ea typeface="Calibri"/>
              <a:cs typeface="Calibri"/>
              <a:sym typeface="Calibri"/>
            </a:endParaRPr>
          </a:p>
          <a:p>
            <a:pPr indent="-457200" lvl="0" marL="457200" marR="0" rtl="0" algn="just">
              <a:spcBef>
                <a:spcPts val="0"/>
              </a:spcBef>
              <a:spcAft>
                <a:spcPts val="0"/>
              </a:spcAft>
              <a:buClr>
                <a:srgbClr val="000000"/>
              </a:buClr>
              <a:buSzPts val="2600"/>
              <a:buFont typeface="Noto Sans Symbols"/>
              <a:buChar char="✓"/>
            </a:pPr>
            <a:r>
              <a:rPr lang="en-US" sz="2600">
                <a:solidFill>
                  <a:srgbClr val="000000"/>
                </a:solidFill>
                <a:latin typeface="Calibri"/>
                <a:ea typeface="Calibri"/>
                <a:cs typeface="Calibri"/>
                <a:sym typeface="Calibri"/>
              </a:rPr>
              <a:t>The </a:t>
            </a:r>
            <a:r>
              <a:rPr b="1" lang="en-US" sz="2600">
                <a:solidFill>
                  <a:srgbClr val="000000"/>
                </a:solidFill>
                <a:latin typeface="Calibri"/>
                <a:ea typeface="Calibri"/>
                <a:cs typeface="Calibri"/>
                <a:sym typeface="Calibri"/>
              </a:rPr>
              <a:t>www.monday.com/</a:t>
            </a:r>
            <a:r>
              <a:rPr lang="en-US" sz="2600">
                <a:solidFill>
                  <a:srgbClr val="000000"/>
                </a:solidFill>
                <a:latin typeface="Calibri"/>
                <a:ea typeface="Calibri"/>
                <a:cs typeface="Calibri"/>
                <a:sym typeface="Calibri"/>
              </a:rPr>
              <a:t>‎ is used as a project management tool for the project. It is a tool that simplifies the way teams work together - Manage workload, track projects, move work forward, communicate with people. Figure 3 and below is the link for my road map in the project.</a:t>
            </a:r>
            <a:endParaRPr/>
          </a:p>
          <a:p>
            <a:pPr indent="0" lvl="0" marL="0" marR="0" rtl="0" algn="ctr">
              <a:spcBef>
                <a:spcPts val="0"/>
              </a:spcBef>
              <a:spcAft>
                <a:spcPts val="0"/>
              </a:spcAft>
              <a:buNone/>
            </a:pPr>
            <a:r>
              <a:rPr b="1" lang="en-US" sz="2600">
                <a:solidFill>
                  <a:srgbClr val="000000"/>
                </a:solidFill>
                <a:latin typeface="Calibri"/>
                <a:ea typeface="Calibri"/>
                <a:cs typeface="Calibri"/>
                <a:sym typeface="Calibri"/>
              </a:rPr>
              <a:t>  </a:t>
            </a:r>
            <a:r>
              <a:rPr b="1" lang="en-US" sz="1700" u="sng">
                <a:solidFill>
                  <a:schemeClr val="hlink"/>
                </a:solidFill>
                <a:latin typeface="Calibri"/>
                <a:ea typeface="Calibri"/>
                <a:cs typeface="Calibri"/>
                <a:sym typeface="Calibri"/>
                <a:hlinkClick r:id="rId4"/>
              </a:rPr>
              <a:t>https://view.monday.com/181684703-9129aa1d8d51dcb145bc52f77aef4ad6</a:t>
            </a:r>
            <a:endParaRPr b="1" sz="1700">
              <a:solidFill>
                <a:srgbClr val="000000"/>
              </a:solidFill>
              <a:latin typeface="Calibri"/>
              <a:ea typeface="Calibri"/>
              <a:cs typeface="Calibri"/>
              <a:sym typeface="Calibri"/>
            </a:endParaRPr>
          </a:p>
          <a:p>
            <a:pPr indent="-292100" lvl="0" marL="457200" marR="0" rtl="0" algn="just">
              <a:spcBef>
                <a:spcPts val="0"/>
              </a:spcBef>
              <a:spcAft>
                <a:spcPts val="0"/>
              </a:spcAft>
              <a:buClr>
                <a:schemeClr val="dk1"/>
              </a:buClr>
              <a:buSzPts val="2600"/>
              <a:buFont typeface="Noto Sans Symbols"/>
              <a:buNone/>
            </a:pPr>
            <a:r>
              <a:t/>
            </a:r>
            <a:endParaRPr sz="2600">
              <a:solidFill>
                <a:srgbClr val="000000"/>
              </a:solidFill>
              <a:latin typeface="Calibri"/>
              <a:ea typeface="Calibri"/>
              <a:cs typeface="Calibri"/>
              <a:sym typeface="Calibri"/>
            </a:endParaRPr>
          </a:p>
          <a:p>
            <a:pPr indent="-292100" lvl="0" marL="457200" marR="0" rtl="0" algn="just">
              <a:spcBef>
                <a:spcPts val="0"/>
              </a:spcBef>
              <a:spcAft>
                <a:spcPts val="0"/>
              </a:spcAft>
              <a:buClr>
                <a:schemeClr val="dk1"/>
              </a:buClr>
              <a:buSzPts val="2600"/>
              <a:buFont typeface="Noto Sans Symbols"/>
              <a:buNone/>
            </a:pPr>
            <a:r>
              <a:t/>
            </a:r>
            <a:endParaRPr sz="2600">
              <a:solidFill>
                <a:srgbClr val="000000"/>
              </a:solidFill>
              <a:latin typeface="Calibri"/>
              <a:ea typeface="Calibri"/>
              <a:cs typeface="Calibri"/>
              <a:sym typeface="Calibri"/>
            </a:endParaRPr>
          </a:p>
        </p:txBody>
      </p:sp>
      <p:grpSp>
        <p:nvGrpSpPr>
          <p:cNvPr descr="Section Header and gold boundless bar" id="107" name="Google Shape;107;p13"/>
          <p:cNvGrpSpPr/>
          <p:nvPr/>
        </p:nvGrpSpPr>
        <p:grpSpPr>
          <a:xfrm>
            <a:off x="24766522" y="10692637"/>
            <a:ext cx="7909830" cy="904357"/>
            <a:chOff x="8956548" y="11722608"/>
            <a:chExt cx="6972300" cy="904357"/>
          </a:xfrm>
        </p:grpSpPr>
        <p:sp>
          <p:nvSpPr>
            <p:cNvPr descr="Section Header " id="108" name="Google Shape;108;p13"/>
            <p:cNvSpPr txBox="1"/>
            <p:nvPr/>
          </p:nvSpPr>
          <p:spPr>
            <a:xfrm>
              <a:off x="8956548" y="11722608"/>
              <a:ext cx="697230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rgbClr val="0070C0"/>
                  </a:solidFill>
                  <a:latin typeface="Encode Sans Black"/>
                  <a:ea typeface="Encode Sans Black"/>
                  <a:cs typeface="Encode Sans Black"/>
                  <a:sym typeface="Encode Sans Black"/>
                </a:rPr>
                <a:t>CONCLUSIONS NEXT STEPS</a:t>
              </a:r>
              <a:endParaRPr/>
            </a:p>
          </p:txBody>
        </p:sp>
        <p:pic>
          <p:nvPicPr>
            <p:cNvPr descr="gold boundless bar" id="109" name="Google Shape;109;p13"/>
            <p:cNvPicPr preferRelativeResize="0"/>
            <p:nvPr/>
          </p:nvPicPr>
          <p:blipFill rotWithShape="1">
            <a:blip r:embed="rId3">
              <a:alphaModFix/>
            </a:blip>
            <a:srcRect b="0" l="0" r="0" t="0"/>
            <a:stretch/>
          </p:blipFill>
          <p:spPr>
            <a:xfrm>
              <a:off x="9049895" y="12514189"/>
              <a:ext cx="1399032" cy="112776"/>
            </a:xfrm>
            <a:prstGeom prst="rect">
              <a:avLst/>
            </a:prstGeom>
            <a:noFill/>
            <a:ln>
              <a:noFill/>
            </a:ln>
          </p:spPr>
        </p:pic>
      </p:grpSp>
      <p:sp>
        <p:nvSpPr>
          <p:cNvPr id="110" name="Google Shape;110;p13"/>
          <p:cNvSpPr txBox="1"/>
          <p:nvPr/>
        </p:nvSpPr>
        <p:spPr>
          <a:xfrm>
            <a:off x="24766523" y="11740336"/>
            <a:ext cx="6972301" cy="3970318"/>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000000"/>
              </a:buClr>
              <a:buSzPts val="2600"/>
              <a:buFont typeface="Noto Sans Symbols"/>
              <a:buChar char="✓"/>
            </a:pPr>
            <a:r>
              <a:rPr lang="en-US" sz="2600">
                <a:solidFill>
                  <a:srgbClr val="000000"/>
                </a:solidFill>
                <a:latin typeface="Calibri"/>
                <a:ea typeface="Calibri"/>
                <a:cs typeface="Calibri"/>
                <a:sym typeface="Calibri"/>
              </a:rPr>
              <a:t>The results identified  from this research is only validates standard format of CV. We can get more filtered results by adding more business rules in project. </a:t>
            </a:r>
            <a:endParaRPr/>
          </a:p>
          <a:p>
            <a:pPr indent="-457200" lvl="0" marL="457200" marR="0" rtl="0" algn="just">
              <a:spcBef>
                <a:spcPts val="0"/>
              </a:spcBef>
              <a:spcAft>
                <a:spcPts val="0"/>
              </a:spcAft>
              <a:buClr>
                <a:srgbClr val="000000"/>
              </a:buClr>
              <a:buSzPts val="2600"/>
              <a:buFont typeface="Noto Sans Symbols"/>
              <a:buChar char="✓"/>
            </a:pPr>
            <a:r>
              <a:rPr lang="en-US" sz="2600">
                <a:solidFill>
                  <a:srgbClr val="000000"/>
                </a:solidFill>
                <a:latin typeface="Calibri"/>
                <a:ea typeface="Calibri"/>
                <a:cs typeface="Calibri"/>
                <a:sym typeface="Calibri"/>
              </a:rPr>
              <a:t>The next step in project is to provide rating on the combination of skills, university, experience, job profile and company of the candidate. </a:t>
            </a:r>
            <a:endParaRPr/>
          </a:p>
          <a:p>
            <a:pPr indent="0" lvl="0" marL="0" marR="0" rtl="0" algn="just">
              <a:spcBef>
                <a:spcPts val="0"/>
              </a:spcBef>
              <a:spcAft>
                <a:spcPts val="0"/>
              </a:spcAft>
              <a:buNone/>
            </a:pPr>
            <a:r>
              <a:t/>
            </a:r>
            <a:endParaRPr sz="26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descr="Section Header and gold boundless bar" id="111" name="Google Shape;111;p13"/>
          <p:cNvGrpSpPr/>
          <p:nvPr/>
        </p:nvGrpSpPr>
        <p:grpSpPr>
          <a:xfrm>
            <a:off x="16781360" y="12865250"/>
            <a:ext cx="6972300" cy="851747"/>
            <a:chOff x="8894660" y="8172179"/>
            <a:chExt cx="6972300" cy="3751999"/>
          </a:xfrm>
        </p:grpSpPr>
        <p:sp>
          <p:nvSpPr>
            <p:cNvPr descr="Section Header " id="112" name="Google Shape;112;p13"/>
            <p:cNvSpPr txBox="1"/>
            <p:nvPr/>
          </p:nvSpPr>
          <p:spPr>
            <a:xfrm>
              <a:off x="8894660" y="8172179"/>
              <a:ext cx="6972300" cy="7078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rgbClr val="0070C0"/>
                  </a:solidFill>
                  <a:latin typeface="Encode Sans Black"/>
                  <a:ea typeface="Encode Sans Black"/>
                  <a:cs typeface="Encode Sans Black"/>
                  <a:sym typeface="Encode Sans Black"/>
                </a:rPr>
                <a:t>DEVELOPMENT</a:t>
              </a:r>
              <a:endParaRPr/>
            </a:p>
          </p:txBody>
        </p:sp>
        <p:pic>
          <p:nvPicPr>
            <p:cNvPr descr="gold boundless bar" id="113" name="Google Shape;113;p13"/>
            <p:cNvPicPr preferRelativeResize="0"/>
            <p:nvPr/>
          </p:nvPicPr>
          <p:blipFill rotWithShape="1">
            <a:blip r:embed="rId3">
              <a:alphaModFix/>
            </a:blip>
            <a:srcRect b="0" l="0" r="0" t="0"/>
            <a:stretch/>
          </p:blipFill>
          <p:spPr>
            <a:xfrm flipH="1" rot="10800000">
              <a:off x="9049063" y="11629180"/>
              <a:ext cx="1399032" cy="294998"/>
            </a:xfrm>
            <a:prstGeom prst="rect">
              <a:avLst/>
            </a:prstGeom>
            <a:noFill/>
            <a:ln>
              <a:noFill/>
            </a:ln>
          </p:spPr>
        </p:pic>
      </p:grpSp>
      <p:sp>
        <p:nvSpPr>
          <p:cNvPr id="114" name="Google Shape;114;p13"/>
          <p:cNvSpPr txBox="1"/>
          <p:nvPr/>
        </p:nvSpPr>
        <p:spPr>
          <a:xfrm>
            <a:off x="16781359" y="13916706"/>
            <a:ext cx="6972301" cy="6740307"/>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The first approach used in development was the pre trained files used by my analysis to remove useless words from the text.</a:t>
            </a:r>
            <a:endParaRPr/>
          </a:p>
          <a:p>
            <a:pPr indent="-304800" lvl="0" marL="457200" marR="0" rtl="0" algn="just">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457200" lvl="0" marL="457200" marR="0" rtl="0" algn="just">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Algorithm is used to parse meaningful text from the CV on the basis of verbs used.</a:t>
            </a:r>
            <a:endParaRPr/>
          </a:p>
          <a:p>
            <a:pPr indent="0" lvl="0" marL="0" marR="0" rtl="0" algn="just">
              <a:spcBef>
                <a:spcPts val="0"/>
              </a:spcBef>
              <a:spcAft>
                <a:spcPts val="0"/>
              </a:spcAft>
              <a:buNone/>
            </a:pPr>
            <a:r>
              <a:t/>
            </a:r>
            <a:endParaRPr sz="2400">
              <a:solidFill>
                <a:srgbClr val="000000"/>
              </a:solidFill>
              <a:latin typeface="Calibri"/>
              <a:ea typeface="Calibri"/>
              <a:cs typeface="Calibri"/>
              <a:sym typeface="Calibri"/>
            </a:endParaRPr>
          </a:p>
          <a:p>
            <a:pPr indent="-457200" lvl="0" marL="457200" marR="0" rtl="0" algn="just">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GooglePhone library is used to find the phone number from the text.</a:t>
            </a:r>
            <a:endParaRPr/>
          </a:p>
          <a:p>
            <a:pPr indent="-304800" lvl="0" marL="457200" marR="0" rtl="0" algn="just">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457200" lvl="0" marL="457200" marR="0" rtl="0" algn="just">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Reg-Ex patterns and keywords based analysis with NLP output used to predict age of the candidate.</a:t>
            </a:r>
            <a:endParaRPr/>
          </a:p>
          <a:p>
            <a:pPr indent="-304800" lvl="0" marL="457200" marR="0" rtl="0" algn="just">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457200" lvl="0" marL="457200" marR="0" rtl="0" algn="just">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Parallel Dots NLP applied with some rules to predict the Name of the candidate.</a:t>
            </a:r>
            <a:endParaRPr/>
          </a:p>
          <a:p>
            <a:pPr indent="-304800" lvl="0" marL="457200" marR="0" rtl="0" algn="just">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457200" lvl="0" marL="457200" marR="0" rtl="0" algn="just">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Text Razor NLP is used to find the skills, languages, education and experience details of candidate. </a:t>
            </a:r>
            <a:endParaRPr sz="2400">
              <a:solidFill>
                <a:schemeClr val="dk1"/>
              </a:solidFill>
              <a:latin typeface="Open Sans"/>
              <a:ea typeface="Open Sans"/>
              <a:cs typeface="Open Sans"/>
              <a:sym typeface="Open Sans"/>
            </a:endParaRPr>
          </a:p>
        </p:txBody>
      </p:sp>
      <p:sp>
        <p:nvSpPr>
          <p:cNvPr id="115" name="Google Shape;115;p13"/>
          <p:cNvSpPr txBox="1"/>
          <p:nvPr/>
        </p:nvSpPr>
        <p:spPr>
          <a:xfrm>
            <a:off x="25219464" y="20628700"/>
            <a:ext cx="6972301"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1200">
                <a:solidFill>
                  <a:srgbClr val="000000"/>
                </a:solidFill>
                <a:latin typeface="Open Sans"/>
                <a:ea typeface="Open Sans"/>
                <a:cs typeface="Open Sans"/>
                <a:sym typeface="Open Sans"/>
              </a:rPr>
              <a:t>Figure 4. Sample Chart of CV Rating</a:t>
            </a:r>
            <a:endParaRPr/>
          </a:p>
        </p:txBody>
      </p:sp>
      <p:sp>
        <p:nvSpPr>
          <p:cNvPr descr="Photo placeholder" id="116" name="Google Shape;116;p13"/>
          <p:cNvSpPr/>
          <p:nvPr/>
        </p:nvSpPr>
        <p:spPr>
          <a:xfrm>
            <a:off x="24803098" y="16429136"/>
            <a:ext cx="6972302" cy="3563844"/>
          </a:xfrm>
          <a:prstGeom prst="rect">
            <a:avLst/>
          </a:prstGeom>
          <a:solidFill>
            <a:srgbClr val="E4E4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184">
              <a:solidFill>
                <a:srgbClr val="E4E4E4"/>
              </a:solidFill>
              <a:latin typeface="Calibri"/>
              <a:ea typeface="Calibri"/>
              <a:cs typeface="Calibri"/>
              <a:sym typeface="Calibri"/>
            </a:endParaRPr>
          </a:p>
        </p:txBody>
      </p:sp>
      <p:sp>
        <p:nvSpPr>
          <p:cNvPr id="117" name="Google Shape;117;p13"/>
          <p:cNvSpPr txBox="1"/>
          <p:nvPr/>
        </p:nvSpPr>
        <p:spPr>
          <a:xfrm>
            <a:off x="25655777" y="17980225"/>
            <a:ext cx="5266944"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accent5"/>
                </a:solidFill>
                <a:latin typeface="Encode Sans Black"/>
                <a:ea typeface="Encode Sans Black"/>
                <a:cs typeface="Encode Sans Black"/>
                <a:sym typeface="Encode Sans Black"/>
              </a:rPr>
              <a:t>IMAGE HERE</a:t>
            </a:r>
            <a:endParaRPr/>
          </a:p>
        </p:txBody>
      </p:sp>
      <p:sp>
        <p:nvSpPr>
          <p:cNvPr id="118" name="Google Shape;118;p13"/>
          <p:cNvSpPr txBox="1"/>
          <p:nvPr/>
        </p:nvSpPr>
        <p:spPr>
          <a:xfrm>
            <a:off x="9403102" y="5037680"/>
            <a:ext cx="69723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70C0"/>
                </a:solidFill>
                <a:latin typeface="Arial"/>
                <a:ea typeface="Arial"/>
                <a:cs typeface="Arial"/>
                <a:sym typeface="Arial"/>
              </a:rPr>
              <a:t>Sample count by skills of candidates</a:t>
            </a:r>
            <a:endParaRPr sz="2400">
              <a:solidFill>
                <a:srgbClr val="0070C0"/>
              </a:solidFill>
              <a:latin typeface="Arial"/>
              <a:ea typeface="Arial"/>
              <a:cs typeface="Arial"/>
              <a:sym typeface="Arial"/>
            </a:endParaRPr>
          </a:p>
        </p:txBody>
      </p:sp>
      <p:sp>
        <p:nvSpPr>
          <p:cNvPr id="119" name="Google Shape;119;p13"/>
          <p:cNvSpPr txBox="1"/>
          <p:nvPr/>
        </p:nvSpPr>
        <p:spPr>
          <a:xfrm>
            <a:off x="9882377" y="10164403"/>
            <a:ext cx="5394327"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1600">
                <a:solidFill>
                  <a:srgbClr val="0070C0"/>
                </a:solidFill>
                <a:latin typeface="Arial"/>
                <a:ea typeface="Arial"/>
                <a:cs typeface="Arial"/>
                <a:sym typeface="Arial"/>
              </a:rPr>
              <a:t>Figure 1. Sample Skills Data Extracted from CV. </a:t>
            </a:r>
            <a:endParaRPr b="1" i="1" sz="1600">
              <a:solidFill>
                <a:srgbClr val="0070C0"/>
              </a:solidFill>
              <a:latin typeface="Arial"/>
              <a:ea typeface="Arial"/>
              <a:cs typeface="Arial"/>
              <a:sym typeface="Arial"/>
            </a:endParaRPr>
          </a:p>
        </p:txBody>
      </p:sp>
      <p:sp>
        <p:nvSpPr>
          <p:cNvPr id="120" name="Google Shape;120;p13"/>
          <p:cNvSpPr txBox="1"/>
          <p:nvPr/>
        </p:nvSpPr>
        <p:spPr>
          <a:xfrm>
            <a:off x="24955502" y="15207928"/>
            <a:ext cx="6972300" cy="55399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000">
                <a:solidFill>
                  <a:srgbClr val="0070C0"/>
                </a:solidFill>
                <a:latin typeface="Arial"/>
                <a:ea typeface="Arial"/>
                <a:cs typeface="Arial"/>
                <a:sym typeface="Arial"/>
              </a:rPr>
              <a:t>Rating of CV By Skills</a:t>
            </a:r>
            <a:endParaRPr/>
          </a:p>
        </p:txBody>
      </p:sp>
      <p:pic>
        <p:nvPicPr>
          <p:cNvPr descr="Gold Boundless Bar" id="121" name="Google Shape;121;p13" title="Gold Boundless Bar"/>
          <p:cNvPicPr preferRelativeResize="0"/>
          <p:nvPr/>
        </p:nvPicPr>
        <p:blipFill rotWithShape="1">
          <a:blip r:embed="rId5">
            <a:alphaModFix/>
          </a:blip>
          <a:srcRect b="0" l="0" r="0" t="0"/>
          <a:stretch/>
        </p:blipFill>
        <p:spPr>
          <a:xfrm>
            <a:off x="1143000" y="2534613"/>
            <a:ext cx="3877056" cy="950976"/>
          </a:xfrm>
          <a:prstGeom prst="rect">
            <a:avLst/>
          </a:prstGeom>
          <a:noFill/>
          <a:ln>
            <a:noFill/>
          </a:ln>
        </p:spPr>
      </p:pic>
      <p:cxnSp>
        <p:nvCxnSpPr>
          <p:cNvPr descr="Gold rule line divider" id="122" name="Google Shape;122;p13"/>
          <p:cNvCxnSpPr/>
          <p:nvPr/>
        </p:nvCxnSpPr>
        <p:spPr>
          <a:xfrm>
            <a:off x="8598568" y="5458380"/>
            <a:ext cx="0" cy="15344220"/>
          </a:xfrm>
          <a:prstGeom prst="straightConnector1">
            <a:avLst/>
          </a:prstGeom>
          <a:noFill/>
          <a:ln cap="flat" cmpd="sng" w="9525">
            <a:solidFill>
              <a:schemeClr val="lt1"/>
            </a:solidFill>
            <a:prstDash val="solid"/>
            <a:miter lim="800000"/>
            <a:headEnd len="sm" w="sm" type="none"/>
            <a:tailEnd len="sm" w="sm" type="none"/>
          </a:ln>
        </p:spPr>
      </p:cxnSp>
      <p:cxnSp>
        <p:nvCxnSpPr>
          <p:cNvPr descr="Gold rule line divider" id="123" name="Google Shape;123;p13"/>
          <p:cNvCxnSpPr/>
          <p:nvPr/>
        </p:nvCxnSpPr>
        <p:spPr>
          <a:xfrm>
            <a:off x="16459200" y="5466535"/>
            <a:ext cx="0" cy="15344220"/>
          </a:xfrm>
          <a:prstGeom prst="straightConnector1">
            <a:avLst/>
          </a:prstGeom>
          <a:noFill/>
          <a:ln cap="flat" cmpd="sng" w="9525">
            <a:solidFill>
              <a:schemeClr val="lt1"/>
            </a:solidFill>
            <a:prstDash val="solid"/>
            <a:miter lim="800000"/>
            <a:headEnd len="sm" w="sm" type="none"/>
            <a:tailEnd len="sm" w="sm" type="none"/>
          </a:ln>
        </p:spPr>
      </p:cxnSp>
      <p:cxnSp>
        <p:nvCxnSpPr>
          <p:cNvPr descr="Gold rule line divider" id="124" name="Google Shape;124;p13"/>
          <p:cNvCxnSpPr/>
          <p:nvPr/>
        </p:nvCxnSpPr>
        <p:spPr>
          <a:xfrm>
            <a:off x="24346569" y="5458380"/>
            <a:ext cx="0" cy="15344220"/>
          </a:xfrm>
          <a:prstGeom prst="straightConnector1">
            <a:avLst/>
          </a:prstGeom>
          <a:noFill/>
          <a:ln cap="flat" cmpd="sng" w="9525">
            <a:solidFill>
              <a:schemeClr val="lt1"/>
            </a:solidFill>
            <a:prstDash val="solid"/>
            <a:miter lim="800000"/>
            <a:headEnd len="sm" w="sm" type="none"/>
            <a:tailEnd len="sm" w="sm" type="none"/>
          </a:ln>
        </p:spPr>
      </p:cxnSp>
      <p:pic>
        <p:nvPicPr>
          <p:cNvPr descr="Logo d'EPITA" id="125" name="Google Shape;125;p13"/>
          <p:cNvPicPr preferRelativeResize="0"/>
          <p:nvPr/>
        </p:nvPicPr>
        <p:blipFill rotWithShape="1">
          <a:blip r:embed="rId6">
            <a:alphaModFix/>
          </a:blip>
          <a:srcRect b="0" l="0" r="0" t="0"/>
          <a:stretch/>
        </p:blipFill>
        <p:spPr>
          <a:xfrm>
            <a:off x="27491831" y="866107"/>
            <a:ext cx="4699934" cy="3274287"/>
          </a:xfrm>
          <a:prstGeom prst="rect">
            <a:avLst/>
          </a:prstGeom>
          <a:noFill/>
          <a:ln>
            <a:noFill/>
          </a:ln>
        </p:spPr>
      </p:pic>
      <p:sp>
        <p:nvSpPr>
          <p:cNvPr id="126" name="Google Shape;126;p13"/>
          <p:cNvSpPr/>
          <p:nvPr/>
        </p:nvSpPr>
        <p:spPr>
          <a:xfrm>
            <a:off x="17714833" y="2860551"/>
            <a:ext cx="2644014" cy="1634542"/>
          </a:xfrm>
          <a:prstGeom prst="rect">
            <a:avLst/>
          </a:prstGeom>
          <a:solidFill>
            <a:srgbClr val="FFFFFF"/>
          </a:solidFill>
          <a:ln cap="flat" cmpd="sng" w="12700">
            <a:solidFill>
              <a:srgbClr val="2500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184">
                <a:solidFill>
                  <a:srgbClr val="000000"/>
                </a:solidFill>
                <a:latin typeface="Calibri"/>
                <a:ea typeface="Calibri"/>
                <a:cs typeface="Calibri"/>
                <a:sym typeface="Calibri"/>
              </a:rPr>
              <a:t>Team logo</a:t>
            </a:r>
            <a:endParaRPr sz="5184">
              <a:solidFill>
                <a:srgbClr val="000000"/>
              </a:solidFill>
              <a:latin typeface="Calibri"/>
              <a:ea typeface="Calibri"/>
              <a:cs typeface="Calibri"/>
              <a:sym typeface="Calibri"/>
            </a:endParaRPr>
          </a:p>
        </p:txBody>
      </p:sp>
      <p:sp>
        <p:nvSpPr>
          <p:cNvPr id="127" name="Google Shape;127;p13"/>
          <p:cNvSpPr txBox="1"/>
          <p:nvPr/>
        </p:nvSpPr>
        <p:spPr>
          <a:xfrm>
            <a:off x="25548730" y="21217469"/>
            <a:ext cx="6972301" cy="52322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400">
                <a:solidFill>
                  <a:srgbClr val="000000"/>
                </a:solidFill>
                <a:latin typeface="Open Sans"/>
                <a:ea typeface="Open Sans"/>
                <a:cs typeface="Open Sans"/>
                <a:sym typeface="Open Sans"/>
              </a:rPr>
              <a:t>M.E (S.D.M)-2017</a:t>
            </a:r>
            <a:endParaRPr/>
          </a:p>
          <a:p>
            <a:pPr indent="0" lvl="0" marL="0" marR="0" rtl="0" algn="r">
              <a:spcBef>
                <a:spcPts val="0"/>
              </a:spcBef>
              <a:spcAft>
                <a:spcPts val="0"/>
              </a:spcAft>
              <a:buNone/>
            </a:pPr>
            <a:r>
              <a:rPr b="1" lang="en-US" sz="1400">
                <a:solidFill>
                  <a:srgbClr val="000000"/>
                </a:solidFill>
                <a:latin typeface="Open Sans"/>
                <a:ea typeface="Open Sans"/>
                <a:cs typeface="Open Sans"/>
                <a:sym typeface="Open Sans"/>
              </a:rPr>
              <a:t>07 Feb 2019</a:t>
            </a:r>
            <a:endParaRPr b="1" sz="1400">
              <a:solidFill>
                <a:srgbClr val="000000"/>
              </a:solidFill>
              <a:latin typeface="Open Sans"/>
              <a:ea typeface="Open Sans"/>
              <a:cs typeface="Open Sans"/>
              <a:sym typeface="Open Sans"/>
            </a:endParaRPr>
          </a:p>
        </p:txBody>
      </p:sp>
      <p:pic>
        <p:nvPicPr>
          <p:cNvPr id="128" name="Google Shape;128;p13"/>
          <p:cNvPicPr preferRelativeResize="0"/>
          <p:nvPr/>
        </p:nvPicPr>
        <p:blipFill rotWithShape="1">
          <a:blip r:embed="rId7">
            <a:alphaModFix/>
          </a:blip>
          <a:srcRect b="0" l="0" r="0" t="0"/>
          <a:stretch/>
        </p:blipFill>
        <p:spPr>
          <a:xfrm>
            <a:off x="17578514" y="2400300"/>
            <a:ext cx="3052970" cy="2257762"/>
          </a:xfrm>
          <a:prstGeom prst="rect">
            <a:avLst/>
          </a:prstGeom>
          <a:noFill/>
          <a:ln>
            <a:noFill/>
          </a:ln>
        </p:spPr>
      </p:pic>
      <p:pic>
        <p:nvPicPr>
          <p:cNvPr id="129" name="Google Shape;129;p13"/>
          <p:cNvPicPr preferRelativeResize="0"/>
          <p:nvPr/>
        </p:nvPicPr>
        <p:blipFill rotWithShape="1">
          <a:blip r:embed="rId8">
            <a:alphaModFix/>
          </a:blip>
          <a:srcRect b="0" l="0" r="0" t="0"/>
          <a:stretch/>
        </p:blipFill>
        <p:spPr>
          <a:xfrm>
            <a:off x="24766523" y="15875355"/>
            <a:ext cx="7909829" cy="4515399"/>
          </a:xfrm>
          <a:prstGeom prst="rect">
            <a:avLst/>
          </a:prstGeom>
          <a:noFill/>
          <a:ln>
            <a:noFill/>
          </a:ln>
        </p:spPr>
      </p:pic>
      <p:pic>
        <p:nvPicPr>
          <p:cNvPr id="130" name="Google Shape;130;p13"/>
          <p:cNvPicPr preferRelativeResize="0"/>
          <p:nvPr/>
        </p:nvPicPr>
        <p:blipFill rotWithShape="1">
          <a:blip r:embed="rId9">
            <a:alphaModFix/>
          </a:blip>
          <a:srcRect b="0" l="0" r="0" t="0"/>
          <a:stretch/>
        </p:blipFill>
        <p:spPr>
          <a:xfrm>
            <a:off x="9050310" y="16429136"/>
            <a:ext cx="7133101" cy="4206812"/>
          </a:xfrm>
          <a:prstGeom prst="rect">
            <a:avLst/>
          </a:prstGeom>
          <a:noFill/>
          <a:ln>
            <a:noFill/>
          </a:ln>
        </p:spPr>
      </p:pic>
      <p:sp>
        <p:nvSpPr>
          <p:cNvPr id="131" name="Google Shape;131;p13"/>
          <p:cNvSpPr txBox="1"/>
          <p:nvPr/>
        </p:nvSpPr>
        <p:spPr>
          <a:xfrm>
            <a:off x="27718788" y="20329916"/>
            <a:ext cx="2319418"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0070C0"/>
                </a:solidFill>
                <a:latin typeface="Arial"/>
                <a:ea typeface="Arial"/>
                <a:cs typeface="Arial"/>
                <a:sym typeface="Arial"/>
              </a:rPr>
              <a:t>Ratings</a:t>
            </a:r>
            <a:endParaRPr sz="1800">
              <a:solidFill>
                <a:srgbClr val="0070C0"/>
              </a:solidFill>
              <a:latin typeface="Arial"/>
              <a:ea typeface="Arial"/>
              <a:cs typeface="Arial"/>
              <a:sym typeface="Arial"/>
            </a:endParaRPr>
          </a:p>
        </p:txBody>
      </p:sp>
      <p:sp>
        <p:nvSpPr>
          <p:cNvPr id="132" name="Google Shape;132;p13"/>
          <p:cNvSpPr txBox="1"/>
          <p:nvPr/>
        </p:nvSpPr>
        <p:spPr>
          <a:xfrm rot="-5400000">
            <a:off x="23214544" y="17980226"/>
            <a:ext cx="278395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0070C0"/>
                </a:solidFill>
                <a:latin typeface="Arial"/>
                <a:ea typeface="Arial"/>
                <a:cs typeface="Arial"/>
                <a:sym typeface="Arial"/>
              </a:rPr>
              <a:t>Number of CV</a:t>
            </a:r>
            <a:endParaRPr/>
          </a:p>
        </p:txBody>
      </p:sp>
      <p:pic>
        <p:nvPicPr>
          <p:cNvPr id="133" name="Google Shape;133;p13"/>
          <p:cNvPicPr preferRelativeResize="0"/>
          <p:nvPr/>
        </p:nvPicPr>
        <p:blipFill rotWithShape="1">
          <a:blip r:embed="rId10">
            <a:alphaModFix/>
          </a:blip>
          <a:srcRect b="0" l="0" r="0" t="0"/>
          <a:stretch/>
        </p:blipFill>
        <p:spPr>
          <a:xfrm>
            <a:off x="24606520" y="5499242"/>
            <a:ext cx="7914511" cy="4417268"/>
          </a:xfrm>
          <a:prstGeom prst="rect">
            <a:avLst/>
          </a:prstGeom>
          <a:noFill/>
          <a:ln>
            <a:noFill/>
          </a:ln>
        </p:spPr>
      </p:pic>
      <p:sp>
        <p:nvSpPr>
          <p:cNvPr id="134" name="Google Shape;134;p13"/>
          <p:cNvSpPr txBox="1"/>
          <p:nvPr/>
        </p:nvSpPr>
        <p:spPr>
          <a:xfrm>
            <a:off x="25219464" y="4937246"/>
            <a:ext cx="6972300" cy="55399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000">
                <a:solidFill>
                  <a:srgbClr val="0070C0"/>
                </a:solidFill>
                <a:latin typeface="Arial"/>
                <a:ea typeface="Arial"/>
                <a:cs typeface="Arial"/>
                <a:sym typeface="Arial"/>
              </a:rPr>
              <a:t>PROJECT ROADMAP</a:t>
            </a:r>
            <a:endParaRPr sz="3000">
              <a:solidFill>
                <a:srgbClr val="0070C0"/>
              </a:solidFill>
              <a:latin typeface="Arial"/>
              <a:ea typeface="Arial"/>
              <a:cs typeface="Arial"/>
              <a:sym typeface="Arial"/>
            </a:endParaRPr>
          </a:p>
        </p:txBody>
      </p:sp>
      <p:sp>
        <p:nvSpPr>
          <p:cNvPr id="135" name="Google Shape;135;p13"/>
          <p:cNvSpPr txBox="1"/>
          <p:nvPr/>
        </p:nvSpPr>
        <p:spPr>
          <a:xfrm>
            <a:off x="25329714" y="10230972"/>
            <a:ext cx="6972301"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1200">
                <a:solidFill>
                  <a:srgbClr val="000000"/>
                </a:solidFill>
                <a:latin typeface="Open Sans"/>
                <a:ea typeface="Open Sans"/>
                <a:cs typeface="Open Sans"/>
                <a:sym typeface="Open Sans"/>
              </a:rPr>
              <a:t>Figure 3. The Roadmap followed in the project.</a:t>
            </a:r>
            <a:endParaRPr/>
          </a:p>
        </p:txBody>
      </p:sp>
      <p:pic>
        <p:nvPicPr>
          <p:cNvPr id="136" name="Google Shape;136;p13"/>
          <p:cNvPicPr preferRelativeResize="0"/>
          <p:nvPr/>
        </p:nvPicPr>
        <p:blipFill rotWithShape="1">
          <a:blip r:embed="rId11">
            <a:alphaModFix/>
          </a:blip>
          <a:srcRect b="0" l="0" r="0" t="0"/>
          <a:stretch/>
        </p:blipFill>
        <p:spPr>
          <a:xfrm>
            <a:off x="9214499" y="5499345"/>
            <a:ext cx="7160904" cy="46650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1">
      <a:dk1>
        <a:srgbClr val="33006F"/>
      </a:dk1>
      <a:lt1>
        <a:srgbClr val="E8D3A2"/>
      </a:lt1>
      <a:dk2>
        <a:srgbClr val="797979"/>
      </a:dk2>
      <a:lt2>
        <a:srgbClr val="917B4C"/>
      </a:lt2>
      <a:accent1>
        <a:srgbClr val="33016F"/>
      </a:accent1>
      <a:accent2>
        <a:srgbClr val="E8D3A2"/>
      </a:accent2>
      <a:accent3>
        <a:srgbClr val="797979"/>
      </a:accent3>
      <a:accent4>
        <a:srgbClr val="917B43"/>
      </a:accent4>
      <a:accent5>
        <a:srgbClr val="424242"/>
      </a:accent5>
      <a:accent6>
        <a:srgbClr val="797979"/>
      </a:accent6>
      <a:hlink>
        <a:srgbClr val="A9A9A9"/>
      </a:hlink>
      <a:folHlink>
        <a:srgbClr val="D5D5D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