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6"/>
  </p:notesMasterIdLst>
  <p:handoutMasterIdLst>
    <p:handoutMasterId r:id="rId57"/>
  </p:handoutMasterIdLst>
  <p:sldIdLst>
    <p:sldId id="256" r:id="rId2"/>
    <p:sldId id="680" r:id="rId3"/>
    <p:sldId id="795" r:id="rId4"/>
    <p:sldId id="796" r:id="rId5"/>
    <p:sldId id="797" r:id="rId6"/>
    <p:sldId id="798" r:id="rId7"/>
    <p:sldId id="799" r:id="rId8"/>
    <p:sldId id="800" r:id="rId9"/>
    <p:sldId id="808" r:id="rId10"/>
    <p:sldId id="825" r:id="rId11"/>
    <p:sldId id="826" r:id="rId12"/>
    <p:sldId id="827" r:id="rId13"/>
    <p:sldId id="828" r:id="rId14"/>
    <p:sldId id="801" r:id="rId15"/>
    <p:sldId id="802" r:id="rId16"/>
    <p:sldId id="803" r:id="rId17"/>
    <p:sldId id="804" r:id="rId18"/>
    <p:sldId id="805" r:id="rId19"/>
    <p:sldId id="806" r:id="rId20"/>
    <p:sldId id="807" r:id="rId21"/>
    <p:sldId id="678" r:id="rId22"/>
    <p:sldId id="258" r:id="rId23"/>
    <p:sldId id="261" r:id="rId24"/>
    <p:sldId id="746" r:id="rId25"/>
    <p:sldId id="755" r:id="rId26"/>
    <p:sldId id="756" r:id="rId27"/>
    <p:sldId id="757" r:id="rId28"/>
    <p:sldId id="758" r:id="rId29"/>
    <p:sldId id="759" r:id="rId30"/>
    <p:sldId id="761" r:id="rId31"/>
    <p:sldId id="762" r:id="rId32"/>
    <p:sldId id="763" r:id="rId33"/>
    <p:sldId id="773" r:id="rId34"/>
    <p:sldId id="774" r:id="rId35"/>
    <p:sldId id="775" r:id="rId36"/>
    <p:sldId id="776" r:id="rId37"/>
    <p:sldId id="777" r:id="rId38"/>
    <p:sldId id="778" r:id="rId39"/>
    <p:sldId id="779" r:id="rId40"/>
    <p:sldId id="780" r:id="rId41"/>
    <p:sldId id="781" r:id="rId42"/>
    <p:sldId id="782" r:id="rId43"/>
    <p:sldId id="783" r:id="rId44"/>
    <p:sldId id="784" r:id="rId45"/>
    <p:sldId id="785" r:id="rId46"/>
    <p:sldId id="786" r:id="rId47"/>
    <p:sldId id="787" r:id="rId48"/>
    <p:sldId id="788" r:id="rId49"/>
    <p:sldId id="789" r:id="rId50"/>
    <p:sldId id="790" r:id="rId51"/>
    <p:sldId id="829" r:id="rId52"/>
    <p:sldId id="771" r:id="rId53"/>
    <p:sldId id="772" r:id="rId54"/>
    <p:sldId id="315"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frameSlides="1"/>
  <p:clrMru>
    <a:srgbClr val="A21409"/>
    <a:srgbClr val="D3B481"/>
    <a:srgbClr val="E8755F"/>
    <a:srgbClr val="185C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9" autoAdjust="0"/>
  </p:normalViewPr>
  <p:slideViewPr>
    <p:cSldViewPr snapToGrid="0" snapToObjects="1">
      <p:cViewPr>
        <p:scale>
          <a:sx n="75" d="100"/>
          <a:sy n="75" d="100"/>
        </p:scale>
        <p:origin x="-2264" y="-464"/>
      </p:cViewPr>
      <p:guideLst>
        <p:guide orient="horz" pos="2160"/>
        <p:guide pos="2987"/>
      </p:guideLst>
    </p:cSldViewPr>
  </p:slideViewPr>
  <p:notesTextViewPr>
    <p:cViewPr>
      <p:scale>
        <a:sx n="100" d="100"/>
        <a:sy n="100" d="100"/>
      </p:scale>
      <p:origin x="0" y="0"/>
    </p:cViewPr>
  </p:notesTextViewPr>
  <p:sorterViewPr>
    <p:cViewPr>
      <p:scale>
        <a:sx n="141" d="100"/>
        <a:sy n="141" d="100"/>
      </p:scale>
      <p:origin x="0" y="34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D9F7FC8-EDF1-B745-B794-DEBC2B28F3A5}" type="datetimeFigureOut">
              <a:rPr lang="en-US" smtClean="0"/>
              <a:t>29/03/18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C7BF8-8EEA-E746-B6B1-70A030903C56}" type="slidenum">
              <a:rPr lang="en-US" smtClean="0"/>
              <a:t>‹#›</a:t>
            </a:fld>
            <a:endParaRPr lang="en-US"/>
          </a:p>
        </p:txBody>
      </p:sp>
    </p:spTree>
    <p:extLst>
      <p:ext uri="{BB962C8B-B14F-4D97-AF65-F5344CB8AC3E}">
        <p14:creationId xmlns:p14="http://schemas.microsoft.com/office/powerpoint/2010/main" val="2816195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97C15C-9360-D846-82FF-FB09835C3991}" type="datetimeFigureOut">
              <a:rPr lang="en-US" smtClean="0"/>
              <a:t>29/03/18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098D7-F03D-454D-A4F0-32B46C79E6C0}" type="slidenum">
              <a:rPr lang="en-US" smtClean="0"/>
              <a:t>‹#›</a:t>
            </a:fld>
            <a:endParaRPr lang="en-US"/>
          </a:p>
        </p:txBody>
      </p:sp>
    </p:spTree>
    <p:extLst>
      <p:ext uri="{BB962C8B-B14F-4D97-AF65-F5344CB8AC3E}">
        <p14:creationId xmlns:p14="http://schemas.microsoft.com/office/powerpoint/2010/main" val="10620193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userDrawn="1"/>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fr-FR"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29/03/18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29/03/18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29/03/18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fr-FR"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457200"/>
            <a:ext cx="8145462" cy="838200"/>
          </a:xfrm>
        </p:spPr>
        <p:txBody>
          <a:bodyPr/>
          <a:lstStyle/>
          <a:p>
            <a:r>
              <a:rPr lang="fr-FR" smtClean="0"/>
              <a:t>Click to edit Master title style</a:t>
            </a:r>
            <a:endParaRPr lang="en-US"/>
          </a:p>
        </p:txBody>
      </p:sp>
      <p:sp>
        <p:nvSpPr>
          <p:cNvPr id="3" name="Table Placeholder 2"/>
          <p:cNvSpPr>
            <a:spLocks noGrp="1"/>
          </p:cNvSpPr>
          <p:nvPr>
            <p:ph type="tbl" idx="1"/>
          </p:nvPr>
        </p:nvSpPr>
        <p:spPr>
          <a:xfrm>
            <a:off x="655638" y="1781175"/>
            <a:ext cx="7940675" cy="3571875"/>
          </a:xfrm>
        </p:spPr>
        <p:txBody>
          <a:bodyPr/>
          <a:lstStyle/>
          <a:p>
            <a:pPr lvl="0"/>
            <a:endParaRPr lang="en-US" noProof="0" smtClean="0"/>
          </a:p>
        </p:txBody>
      </p:sp>
    </p:spTree>
    <p:extLst>
      <p:ext uri="{BB962C8B-B14F-4D97-AF65-F5344CB8AC3E}">
        <p14:creationId xmlns:p14="http://schemas.microsoft.com/office/powerpoint/2010/main" val="775682449"/>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457200"/>
            <a:ext cx="8145462" cy="838200"/>
          </a:xfrm>
        </p:spPr>
        <p:txBody>
          <a:bodyPr/>
          <a:lstStyle/>
          <a:p>
            <a:r>
              <a:rPr lang="fr-FR" smtClean="0"/>
              <a:t>Click to edit Master title style</a:t>
            </a:r>
            <a:endParaRPr lang="en-US"/>
          </a:p>
        </p:txBody>
      </p:sp>
      <p:sp>
        <p:nvSpPr>
          <p:cNvPr id="3" name="Text Placeholder 2"/>
          <p:cNvSpPr>
            <a:spLocks noGrp="1"/>
          </p:cNvSpPr>
          <p:nvPr>
            <p:ph type="body" sz="half" idx="1"/>
          </p:nvPr>
        </p:nvSpPr>
        <p:spPr>
          <a:xfrm>
            <a:off x="655638" y="1781175"/>
            <a:ext cx="3894137" cy="3571875"/>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Content Placeholder 3"/>
          <p:cNvSpPr>
            <a:spLocks noGrp="1"/>
          </p:cNvSpPr>
          <p:nvPr>
            <p:ph sz="half" idx="2"/>
          </p:nvPr>
        </p:nvSpPr>
        <p:spPr>
          <a:xfrm>
            <a:off x="4702175" y="1781175"/>
            <a:ext cx="3894138" cy="3571875"/>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extLst>
      <p:ext uri="{BB962C8B-B14F-4D97-AF65-F5344CB8AC3E}">
        <p14:creationId xmlns:p14="http://schemas.microsoft.com/office/powerpoint/2010/main" val="965841591"/>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29/03/18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fr-FR"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fr-FR"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29/03/18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29/03/18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29/03/18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29/03/18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29/03/18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29/03/18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fr-FR"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fr-FR"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29/03/18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r-FR"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29/03/18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hyperlink" Target="http://changingminds.org/explanations/belief/belief.htm" TargetMode="External"/><Relationship Id="rId4" Type="http://schemas.openxmlformats.org/officeDocument/2006/relationships/hyperlink" Target="http://changingminds.org/explanations/values/values.htm" TargetMode="External"/><Relationship Id="rId5" Type="http://schemas.openxmlformats.org/officeDocument/2006/relationships/hyperlink" Target="http://changingminds.org/explanations/motivation/motivation.htm" TargetMode="External"/><Relationship Id="rId6" Type="http://schemas.openxmlformats.org/officeDocument/2006/relationships/hyperlink" Target="http://changingminds.org/explanations/emotions/emotions.htm" TargetMode="External"/><Relationship Id="rId1" Type="http://schemas.openxmlformats.org/officeDocument/2006/relationships/slideLayout" Target="../slideLayouts/slideLayout7.xml"/><Relationship Id="rId2" Type="http://schemas.openxmlformats.org/officeDocument/2006/relationships/hyperlink" Target="http://changingminds.org/disciplines/change_management/planning_change/sponsorship_change.ht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changingminds.org/disciplines/change_management/resistance_change/resistance_change.ht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 Management</a:t>
            </a:r>
            <a:endParaRPr lang="en-US" dirty="0"/>
          </a:p>
        </p:txBody>
      </p:sp>
      <p:sp>
        <p:nvSpPr>
          <p:cNvPr id="3" name="Subtitle 2"/>
          <p:cNvSpPr>
            <a:spLocks noGrp="1"/>
          </p:cNvSpPr>
          <p:nvPr>
            <p:ph type="subTitle" idx="1"/>
          </p:nvPr>
        </p:nvSpPr>
        <p:spPr/>
        <p:txBody>
          <a:bodyPr/>
          <a:lstStyle/>
          <a:p>
            <a:r>
              <a:rPr lang="en-US" dirty="0" smtClean="0"/>
              <a:t>International Masters </a:t>
            </a:r>
          </a:p>
          <a:p>
            <a:r>
              <a:rPr lang="en-US" dirty="0" smtClean="0"/>
              <a:t>Spring 2018</a:t>
            </a:r>
            <a:r>
              <a:rPr lang="en-US" dirty="0" smtClean="0"/>
              <a:t> </a:t>
            </a:r>
            <a:r>
              <a:rPr lang="en-US" dirty="0" smtClean="0"/>
              <a:t>program</a:t>
            </a:r>
          </a:p>
        </p:txBody>
      </p:sp>
      <p:pic>
        <p:nvPicPr>
          <p:cNvPr id="4" name="Image 3" descr="\\shares.ionis.epitech.net\EPITA_MASTER_INTERNATIONAUX\Logos\EPITA GRADUAT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3" y="5798820"/>
            <a:ext cx="1869440" cy="1059180"/>
          </a:xfrm>
          <a:prstGeom prst="rect">
            <a:avLst/>
          </a:prstGeom>
          <a:noFill/>
          <a:ln w="9525">
            <a:noFill/>
            <a:miter lim="800000"/>
            <a:headEnd/>
            <a:tailEnd/>
          </a:ln>
        </p:spPr>
      </p:pic>
      <p:sp>
        <p:nvSpPr>
          <p:cNvPr id="5" name="TextBox 4"/>
          <p:cNvSpPr txBox="1"/>
          <p:nvPr/>
        </p:nvSpPr>
        <p:spPr>
          <a:xfrm>
            <a:off x="6746240" y="6338125"/>
            <a:ext cx="2168961" cy="369332"/>
          </a:xfrm>
          <a:prstGeom prst="rect">
            <a:avLst/>
          </a:prstGeom>
          <a:noFill/>
        </p:spPr>
        <p:txBody>
          <a:bodyPr wrap="square" rtlCol="0">
            <a:spAutoFit/>
          </a:bodyPr>
          <a:lstStyle/>
          <a:p>
            <a:pPr algn="r"/>
            <a:r>
              <a:rPr lang="en-US" b="1" dirty="0">
                <a:solidFill>
                  <a:srgbClr val="185CB9"/>
                </a:solidFill>
              </a:rPr>
              <a:t>©</a:t>
            </a:r>
            <a:r>
              <a:rPr lang="en-US" dirty="0"/>
              <a:t> </a:t>
            </a:r>
            <a:r>
              <a:rPr lang="en-US" b="1" dirty="0" smtClean="0">
                <a:solidFill>
                  <a:srgbClr val="185CB9"/>
                </a:solidFill>
              </a:rPr>
              <a:t>Sylvie Appriou</a:t>
            </a:r>
            <a:endParaRPr lang="en-US" b="1" dirty="0">
              <a:solidFill>
                <a:srgbClr val="185CB9"/>
              </a:solidFill>
            </a:endParaRPr>
          </a:p>
        </p:txBody>
      </p:sp>
    </p:spTree>
    <p:extLst>
      <p:ext uri="{BB962C8B-B14F-4D97-AF65-F5344CB8AC3E}">
        <p14:creationId xmlns:p14="http://schemas.microsoft.com/office/powerpoint/2010/main" val="8613343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Income Statement (P&amp;L)</a:t>
            </a:r>
            <a:endParaRPr lang="en-US" dirty="0"/>
          </a:p>
        </p:txBody>
      </p:sp>
      <p:pic>
        <p:nvPicPr>
          <p:cNvPr id="7" name="Picture 9"/>
          <p:cNvPicPr>
            <a:picLocks noChangeAspect="1"/>
          </p:cNvPicPr>
          <p:nvPr/>
        </p:nvPicPr>
        <p:blipFill rotWithShape="1">
          <a:blip r:embed="rId2">
            <a:extLst>
              <a:ext uri="{28A0092B-C50C-407E-A947-70E740481C1C}">
                <a14:useLocalDpi xmlns:a14="http://schemas.microsoft.com/office/drawing/2010/main" val="0"/>
              </a:ext>
            </a:extLst>
          </a:blip>
          <a:srcRect l="10371" t="10189" r="10487" b="14354"/>
          <a:stretch/>
        </p:blipFill>
        <p:spPr bwMode="auto">
          <a:xfrm>
            <a:off x="338667" y="2284943"/>
            <a:ext cx="6536266" cy="407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283200" y="4851400"/>
            <a:ext cx="863600"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837324" y="3937490"/>
            <a:ext cx="11646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001968" y="3568158"/>
            <a:ext cx="787395" cy="738664"/>
          </a:xfrm>
          <a:prstGeom prst="rect">
            <a:avLst/>
          </a:prstGeom>
        </p:spPr>
        <p:txBody>
          <a:bodyPr wrap="none">
            <a:spAutoFit/>
          </a:bodyPr>
          <a:lstStyle/>
          <a:p>
            <a:r>
              <a:rPr lang="fr-FR" sz="1400" b="1" dirty="0" smtClean="0">
                <a:solidFill>
                  <a:schemeClr val="bg2">
                    <a:lumMod val="50000"/>
                  </a:schemeClr>
                </a:solidFill>
              </a:rPr>
              <a:t>IT</a:t>
            </a:r>
          </a:p>
          <a:p>
            <a:r>
              <a:rPr lang="fr-FR" sz="1400" b="1" dirty="0" smtClean="0">
                <a:solidFill>
                  <a:schemeClr val="bg2">
                    <a:lumMod val="50000"/>
                  </a:schemeClr>
                </a:solidFill>
              </a:rPr>
              <a:t>Finance</a:t>
            </a:r>
          </a:p>
          <a:p>
            <a:r>
              <a:rPr lang="fr-FR" sz="1400" b="1" dirty="0" smtClean="0">
                <a:solidFill>
                  <a:schemeClr val="bg2">
                    <a:lumMod val="50000"/>
                  </a:schemeClr>
                </a:solidFill>
              </a:rPr>
              <a:t>HR</a:t>
            </a:r>
            <a:endParaRPr lang="en-US" sz="1400" dirty="0">
              <a:solidFill>
                <a:schemeClr val="bg2">
                  <a:lumMod val="50000"/>
                </a:schemeClr>
              </a:solidFill>
            </a:endParaRPr>
          </a:p>
        </p:txBody>
      </p:sp>
    </p:spTree>
    <p:extLst>
      <p:ext uri="{BB962C8B-B14F-4D97-AF65-F5344CB8AC3E}">
        <p14:creationId xmlns:p14="http://schemas.microsoft.com/office/powerpoint/2010/main" val="25979253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5167" y="2726267"/>
            <a:ext cx="8678333" cy="3318933"/>
          </a:xfrm>
        </p:spPr>
        <p:txBody>
          <a:bodyPr>
            <a:normAutofit/>
          </a:bodyPr>
          <a:lstStyle/>
          <a:p>
            <a:pPr marL="236538" indent="-236538" defTabSz="814388">
              <a:lnSpc>
                <a:spcPct val="95000"/>
              </a:lnSpc>
              <a:spcBef>
                <a:spcPct val="50000"/>
              </a:spcBef>
              <a:buClr>
                <a:schemeClr val="tx2"/>
              </a:buClr>
              <a:buFont typeface="Wingdings" charset="0"/>
              <a:buChar char="§"/>
            </a:pPr>
            <a:r>
              <a:rPr lang="fr-FR" b="1" dirty="0"/>
              <a:t>If </a:t>
            </a:r>
            <a:r>
              <a:rPr lang="fr-FR" b="1" dirty="0" err="1"/>
              <a:t>you</a:t>
            </a:r>
            <a:r>
              <a:rPr lang="fr-FR" b="1" dirty="0"/>
              <a:t> </a:t>
            </a:r>
            <a:r>
              <a:rPr lang="fr-FR" b="1" dirty="0" err="1"/>
              <a:t>work</a:t>
            </a:r>
            <a:r>
              <a:rPr lang="fr-FR" b="1" dirty="0"/>
              <a:t> in the IT </a:t>
            </a:r>
            <a:r>
              <a:rPr lang="fr-FR" b="1" dirty="0" err="1"/>
              <a:t>department</a:t>
            </a:r>
            <a:r>
              <a:rPr lang="fr-FR" b="1" dirty="0"/>
              <a:t> of a 1B$ </a:t>
            </a:r>
            <a:r>
              <a:rPr lang="fr-FR" b="1" dirty="0" err="1"/>
              <a:t>company</a:t>
            </a:r>
            <a:r>
              <a:rPr lang="fr-FR" b="1" dirty="0"/>
              <a:t> </a:t>
            </a:r>
            <a:r>
              <a:rPr lang="fr-FR" b="1" dirty="0" err="1"/>
              <a:t>then</a:t>
            </a:r>
            <a:r>
              <a:rPr lang="fr-FR" b="1" dirty="0"/>
              <a:t>…</a:t>
            </a:r>
          </a:p>
          <a:p>
            <a:pPr marL="693738" lvl="1" indent="-236538" defTabSz="814388">
              <a:lnSpc>
                <a:spcPct val="95000"/>
              </a:lnSpc>
              <a:spcBef>
                <a:spcPct val="50000"/>
              </a:spcBef>
              <a:buClr>
                <a:schemeClr val="tx2"/>
              </a:buClr>
              <a:buFontTx/>
              <a:buChar char="-"/>
            </a:pPr>
            <a:r>
              <a:rPr lang="fr-FR" sz="2000" b="1" dirty="0" err="1"/>
              <a:t>Your</a:t>
            </a:r>
            <a:r>
              <a:rPr lang="fr-FR" sz="2000" b="1" dirty="0"/>
              <a:t> IT budget </a:t>
            </a:r>
            <a:r>
              <a:rPr lang="fr-FR" sz="2000" b="1" dirty="0" err="1"/>
              <a:t>is</a:t>
            </a:r>
            <a:r>
              <a:rPr lang="fr-FR" sz="2000" b="1" dirty="0"/>
              <a:t> </a:t>
            </a:r>
            <a:r>
              <a:rPr lang="fr-FR" sz="2000" b="1" dirty="0" err="1"/>
              <a:t>anywhere</a:t>
            </a:r>
            <a:r>
              <a:rPr lang="fr-FR" sz="2000" b="1" dirty="0"/>
              <a:t> </a:t>
            </a:r>
            <a:r>
              <a:rPr lang="fr-FR" sz="2000" b="1" dirty="0" err="1"/>
              <a:t>between</a:t>
            </a:r>
            <a:r>
              <a:rPr lang="fr-FR" sz="2000" b="1" dirty="0"/>
              <a:t> 20 m$ and 80 m$ (</a:t>
            </a:r>
            <a:r>
              <a:rPr lang="fr-FR" sz="2000" b="1" dirty="0" err="1"/>
              <a:t>between</a:t>
            </a:r>
            <a:r>
              <a:rPr lang="fr-FR" sz="2000" b="1" dirty="0"/>
              <a:t> 2 and 8% of Revenue)</a:t>
            </a:r>
          </a:p>
          <a:p>
            <a:pPr marL="693738" lvl="1" indent="-236538" defTabSz="814388">
              <a:lnSpc>
                <a:spcPct val="95000"/>
              </a:lnSpc>
              <a:spcBef>
                <a:spcPct val="50000"/>
              </a:spcBef>
              <a:buClr>
                <a:schemeClr val="tx2"/>
              </a:buClr>
              <a:buFontTx/>
              <a:buChar char="-"/>
            </a:pPr>
            <a:r>
              <a:rPr lang="fr-FR" sz="2000" b="1" dirty="0"/>
              <a:t>IT </a:t>
            </a:r>
            <a:r>
              <a:rPr lang="fr-FR" sz="2000" b="1" dirty="0" err="1"/>
              <a:t>spendings</a:t>
            </a:r>
            <a:r>
              <a:rPr lang="fr-FR" sz="2000" b="1" dirty="0"/>
              <a:t> </a:t>
            </a:r>
            <a:r>
              <a:rPr lang="fr-FR" sz="2000" b="1" dirty="0" err="1"/>
              <a:t>represent</a:t>
            </a:r>
            <a:r>
              <a:rPr lang="fr-FR" sz="2000" b="1" dirty="0"/>
              <a:t> 50 % of the </a:t>
            </a:r>
            <a:r>
              <a:rPr lang="fr-FR" sz="2000" b="1" dirty="0" err="1"/>
              <a:t>company</a:t>
            </a:r>
            <a:r>
              <a:rPr lang="fr-FR" sz="2000" b="1" dirty="0"/>
              <a:t> Capital </a:t>
            </a:r>
            <a:r>
              <a:rPr lang="fr-FR" sz="2000" b="1" dirty="0" err="1"/>
              <a:t>Expenditures</a:t>
            </a:r>
            <a:endParaRPr lang="fr-FR" sz="2000" b="1" dirty="0"/>
          </a:p>
          <a:p>
            <a:pPr marL="693738" lvl="1" indent="-236538" defTabSz="814388">
              <a:lnSpc>
                <a:spcPct val="95000"/>
              </a:lnSpc>
              <a:spcBef>
                <a:spcPct val="50000"/>
              </a:spcBef>
              <a:buClr>
                <a:schemeClr val="tx2"/>
              </a:buClr>
              <a:buFontTx/>
              <a:buChar char="-"/>
            </a:pPr>
            <a:r>
              <a:rPr lang="fr-FR" sz="2000" b="1" dirty="0"/>
              <a:t>About 20% of budget </a:t>
            </a:r>
            <a:r>
              <a:rPr lang="fr-FR" sz="2000" b="1" dirty="0" err="1"/>
              <a:t>is</a:t>
            </a:r>
            <a:r>
              <a:rPr lang="fr-FR" sz="2000" b="1" dirty="0"/>
              <a:t> for « new </a:t>
            </a:r>
            <a:r>
              <a:rPr lang="fr-FR" sz="2000" b="1" dirty="0" err="1"/>
              <a:t>things</a:t>
            </a:r>
            <a:r>
              <a:rPr lang="fr-FR" sz="2000" b="1" dirty="0"/>
              <a:t> »  (</a:t>
            </a:r>
            <a:r>
              <a:rPr lang="fr-FR" sz="2000" b="1" dirty="0" err="1"/>
              <a:t>projects</a:t>
            </a:r>
            <a:r>
              <a:rPr lang="fr-FR" sz="2000" b="1" dirty="0"/>
              <a:t>)</a:t>
            </a:r>
          </a:p>
          <a:p>
            <a:pPr marL="693738" lvl="1" indent="-236538" defTabSz="814388">
              <a:lnSpc>
                <a:spcPct val="95000"/>
              </a:lnSpc>
              <a:spcBef>
                <a:spcPct val="50000"/>
              </a:spcBef>
              <a:buClr>
                <a:schemeClr val="tx2"/>
              </a:buClr>
              <a:buFontTx/>
              <a:buChar char="-"/>
            </a:pPr>
            <a:r>
              <a:rPr lang="fr-FR" sz="2000" b="1" dirty="0"/>
              <a:t>The </a:t>
            </a:r>
            <a:r>
              <a:rPr lang="fr-FR" sz="2000" b="1" dirty="0" err="1"/>
              <a:t>other</a:t>
            </a:r>
            <a:r>
              <a:rPr lang="fr-FR" sz="2000" b="1" dirty="0"/>
              <a:t> 80% </a:t>
            </a:r>
            <a:r>
              <a:rPr lang="fr-FR" sz="2000" b="1" dirty="0" err="1"/>
              <a:t>is</a:t>
            </a:r>
            <a:r>
              <a:rPr lang="fr-FR" sz="2000" b="1" dirty="0"/>
              <a:t> for running and </a:t>
            </a:r>
            <a:r>
              <a:rPr lang="fr-FR" sz="2000" b="1" dirty="0" err="1"/>
              <a:t>maintaining</a:t>
            </a:r>
            <a:r>
              <a:rPr lang="fr-FR" sz="2000" b="1" dirty="0"/>
              <a:t> production </a:t>
            </a:r>
            <a:r>
              <a:rPr lang="fr-FR" sz="2000" b="1" dirty="0" err="1"/>
              <a:t>apllications</a:t>
            </a:r>
            <a:r>
              <a:rPr lang="fr-FR" sz="2000" b="1" dirty="0"/>
              <a:t> or « </a:t>
            </a:r>
            <a:r>
              <a:rPr lang="fr-FR" sz="2000" b="1" dirty="0" err="1"/>
              <a:t>keeping</a:t>
            </a:r>
            <a:r>
              <a:rPr lang="fr-FR" sz="2000" b="1" dirty="0"/>
              <a:t> the lights on »</a:t>
            </a:r>
          </a:p>
          <a:p>
            <a:pPr marL="693738" lvl="1" indent="-236538" defTabSz="814388">
              <a:lnSpc>
                <a:spcPct val="95000"/>
              </a:lnSpc>
              <a:spcBef>
                <a:spcPct val="50000"/>
              </a:spcBef>
              <a:buClr>
                <a:schemeClr val="tx2"/>
              </a:buClr>
              <a:buFontTx/>
              <a:buChar char="-"/>
            </a:pPr>
            <a:r>
              <a:rPr lang="fr-FR" sz="2000" b="1" dirty="0"/>
              <a:t>The </a:t>
            </a:r>
            <a:r>
              <a:rPr lang="fr-FR" sz="2000" b="1" dirty="0" err="1"/>
              <a:t>lifetime</a:t>
            </a:r>
            <a:r>
              <a:rPr lang="fr-FR" sz="2000" b="1" dirty="0"/>
              <a:t> </a:t>
            </a:r>
            <a:r>
              <a:rPr lang="fr-FR" sz="2000" b="1" dirty="0" err="1"/>
              <a:t>costs</a:t>
            </a:r>
            <a:r>
              <a:rPr lang="fr-FR" sz="2000" b="1" dirty="0"/>
              <a:t> of an IT application are, on </a:t>
            </a:r>
            <a:r>
              <a:rPr lang="fr-FR" sz="2000" b="1" dirty="0" err="1"/>
              <a:t>average</a:t>
            </a:r>
            <a:r>
              <a:rPr lang="fr-FR" sz="2000" b="1" dirty="0"/>
              <a:t>, 5 times the initial </a:t>
            </a:r>
            <a:r>
              <a:rPr lang="fr-FR" sz="2000" b="1" dirty="0" err="1"/>
              <a:t>project</a:t>
            </a:r>
            <a:r>
              <a:rPr lang="fr-FR" sz="2000" b="1" dirty="0"/>
              <a:t> </a:t>
            </a:r>
            <a:r>
              <a:rPr lang="fr-FR" sz="2000" b="1" dirty="0" err="1" smtClean="0"/>
              <a:t>investment</a:t>
            </a:r>
            <a:endParaRPr lang="fr-FR" sz="2000" b="1" dirty="0"/>
          </a:p>
        </p:txBody>
      </p:sp>
      <p:sp>
        <p:nvSpPr>
          <p:cNvPr id="3" name="Title 2"/>
          <p:cNvSpPr>
            <a:spLocks noGrp="1"/>
          </p:cNvSpPr>
          <p:nvPr>
            <p:ph type="title"/>
          </p:nvPr>
        </p:nvSpPr>
        <p:spPr/>
        <p:txBody>
          <a:bodyPr/>
          <a:lstStyle/>
          <a:p>
            <a:r>
              <a:rPr lang="en-US" dirty="0" smtClean="0"/>
              <a:t>Finance and IT</a:t>
            </a:r>
            <a:endParaRPr lang="en-US" dirty="0"/>
          </a:p>
        </p:txBody>
      </p:sp>
    </p:spTree>
    <p:extLst>
      <p:ext uri="{BB962C8B-B14F-4D97-AF65-F5344CB8AC3E}">
        <p14:creationId xmlns:p14="http://schemas.microsoft.com/office/powerpoint/2010/main" val="71550618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IT activities and budget breakdown</a:t>
            </a:r>
            <a:endParaRPr lang="en-US" dirty="0"/>
          </a:p>
        </p:txBody>
      </p:sp>
      <p:pic>
        <p:nvPicPr>
          <p:cNvPr id="6" name="Picture 3"/>
          <p:cNvPicPr>
            <a:picLocks noChangeAspect="1"/>
          </p:cNvPicPr>
          <p:nvPr/>
        </p:nvPicPr>
        <p:blipFill rotWithShape="1">
          <a:blip r:embed="rId2">
            <a:extLst>
              <a:ext uri="{28A0092B-C50C-407E-A947-70E740481C1C}">
                <a14:useLocalDpi xmlns:a14="http://schemas.microsoft.com/office/drawing/2010/main" val="0"/>
              </a:ext>
            </a:extLst>
          </a:blip>
          <a:srcRect l="3380" t="5479" r="1934" b="6850"/>
          <a:stretch/>
        </p:blipFill>
        <p:spPr bwMode="auto">
          <a:xfrm>
            <a:off x="285376" y="2623670"/>
            <a:ext cx="6757898" cy="378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Brace 3"/>
          <p:cNvSpPr/>
          <p:nvPr/>
        </p:nvSpPr>
        <p:spPr>
          <a:xfrm>
            <a:off x="7043274" y="4198470"/>
            <a:ext cx="343647" cy="140447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ectangle 6"/>
          <p:cNvSpPr/>
          <p:nvPr/>
        </p:nvSpPr>
        <p:spPr>
          <a:xfrm>
            <a:off x="7499345" y="4691529"/>
            <a:ext cx="1187455" cy="369332"/>
          </a:xfrm>
          <a:prstGeom prst="rect">
            <a:avLst/>
          </a:prstGeom>
        </p:spPr>
        <p:txBody>
          <a:bodyPr wrap="square">
            <a:spAutoFit/>
          </a:bodyPr>
          <a:lstStyle/>
          <a:p>
            <a:r>
              <a:rPr lang="fr-FR" dirty="0" err="1" smtClean="0"/>
              <a:t>Projects</a:t>
            </a:r>
            <a:endParaRPr lang="en-US" dirty="0"/>
          </a:p>
        </p:txBody>
      </p:sp>
    </p:spTree>
    <p:extLst>
      <p:ext uri="{BB962C8B-B14F-4D97-AF65-F5344CB8AC3E}">
        <p14:creationId xmlns:p14="http://schemas.microsoft.com/office/powerpoint/2010/main" val="4812181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Categories of IT costs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50463439"/>
              </p:ext>
            </p:extLst>
          </p:nvPr>
        </p:nvGraphicFramePr>
        <p:xfrm>
          <a:off x="304800" y="2184400"/>
          <a:ext cx="6096000" cy="4400550"/>
        </p:xfrm>
        <a:graphic>
          <a:graphicData uri="http://schemas.openxmlformats.org/drawingml/2006/table">
            <a:tbl>
              <a:tblPr/>
              <a:tblGrid>
                <a:gridCol w="3048000"/>
                <a:gridCol w="3048000"/>
              </a:tblGrid>
              <a:tr h="371475">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85CB9"/>
                          </a:solidFill>
                          <a:effectLst/>
                          <a:latin typeface="Arial" charset="0"/>
                          <a:ea typeface="ＭＳ Ｐゴシック" charset="0"/>
                          <a:cs typeface="ＭＳ Ｐゴシック" charset="0"/>
                        </a:rPr>
                        <a:t>Travel and Entertainment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hMerge="1">
                  <a:txBody>
                    <a:bodyPr/>
                    <a:lstStyle/>
                    <a:p>
                      <a:endParaRPr lang="en-US"/>
                    </a:p>
                  </a:txBody>
                  <a:tcPr/>
                </a:tc>
              </a:tr>
              <a:tr h="371475">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85CB9"/>
                          </a:solidFill>
                          <a:effectLst/>
                          <a:latin typeface="Arial" charset="0"/>
                          <a:ea typeface="ＭＳ Ｐゴシック" charset="0"/>
                          <a:cs typeface="ＭＳ Ｐゴシック" charset="0"/>
                        </a:rPr>
                        <a:t>IT Overhead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c hMerge="1">
                  <a:txBody>
                    <a:bodyPr/>
                    <a:lstStyle/>
                    <a:p>
                      <a:endParaRPr lang="en-US"/>
                    </a:p>
                  </a:txBody>
                  <a:tcPr/>
                </a:tc>
              </a:tr>
              <a:tr h="9144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85CB9"/>
                          </a:solidFill>
                          <a:effectLst/>
                          <a:latin typeface="Arial" charset="0"/>
                          <a:ea typeface="ＭＳ Ｐゴシック" charset="0"/>
                          <a:cs typeface="ＭＳ Ｐゴシック" charset="0"/>
                        </a:rPr>
                        <a:t>People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a:ln>
                            <a:noFill/>
                          </a:ln>
                          <a:solidFill>
                            <a:srgbClr val="185CB9"/>
                          </a:solidFill>
                          <a:effectLst/>
                          <a:latin typeface="Arial" charset="0"/>
                          <a:ea typeface="ＭＳ Ｐゴシック" charset="0"/>
                          <a:cs typeface="ＭＳ Ｐゴシック" charset="0"/>
                        </a:rPr>
                        <a:t> Internal Staff</a:t>
                      </a:r>
                    </a:p>
                    <a:p>
                      <a:pPr marL="0" marR="0" lvl="0" indent="0" algn="ctr" defTabSz="4572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a:ln>
                            <a:noFill/>
                          </a:ln>
                          <a:solidFill>
                            <a:srgbClr val="185CB9"/>
                          </a:solidFill>
                          <a:effectLst/>
                          <a:latin typeface="Arial" charset="0"/>
                          <a:ea typeface="ＭＳ Ｐゴシック" charset="0"/>
                          <a:cs typeface="ＭＳ Ｐゴシック" charset="0"/>
                        </a:rPr>
                        <a:t> Contractors</a:t>
                      </a:r>
                    </a:p>
                    <a:p>
                      <a:pPr marL="0" marR="0" lvl="0" indent="0" algn="ctr" defTabSz="4572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a:ln>
                            <a:noFill/>
                          </a:ln>
                          <a:solidFill>
                            <a:srgbClr val="185CB9"/>
                          </a:solidFill>
                          <a:effectLst/>
                          <a:latin typeface="Arial" charset="0"/>
                          <a:ea typeface="ＭＳ Ｐゴシック" charset="0"/>
                          <a:cs typeface="ＭＳ Ｐゴシック" charset="0"/>
                        </a:rPr>
                        <a:t> Consultants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r>
              <a:tr h="9144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85CB9"/>
                          </a:solidFill>
                          <a:effectLst/>
                          <a:latin typeface="Arial" charset="0"/>
                          <a:ea typeface="ＭＳ Ｐゴシック" charset="0"/>
                          <a:cs typeface="ＭＳ Ｐゴシック" charset="0"/>
                        </a:rPr>
                        <a:t>HW costs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a:ln>
                            <a:noFill/>
                          </a:ln>
                          <a:solidFill>
                            <a:srgbClr val="185CB9"/>
                          </a:solidFill>
                          <a:effectLst/>
                          <a:latin typeface="Arial" charset="0"/>
                          <a:ea typeface="ＭＳ Ｐゴシック" charset="0"/>
                          <a:cs typeface="ＭＳ Ｐゴシック" charset="0"/>
                        </a:rPr>
                        <a:t> Servers</a:t>
                      </a:r>
                    </a:p>
                    <a:p>
                      <a:pPr marL="0" marR="0" lvl="0" indent="0" algn="ctr" defTabSz="4572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a:ln>
                            <a:noFill/>
                          </a:ln>
                          <a:solidFill>
                            <a:srgbClr val="185CB9"/>
                          </a:solidFill>
                          <a:effectLst/>
                          <a:latin typeface="Arial" charset="0"/>
                          <a:ea typeface="ＭＳ Ｐゴシック" charset="0"/>
                          <a:cs typeface="ＭＳ Ｐゴシック" charset="0"/>
                        </a:rPr>
                        <a:t> Network</a:t>
                      </a:r>
                    </a:p>
                    <a:p>
                      <a:pPr marL="0" marR="0" lvl="0" indent="0" algn="ctr" defTabSz="4572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a:ln>
                            <a:noFill/>
                          </a:ln>
                          <a:solidFill>
                            <a:srgbClr val="185CB9"/>
                          </a:solidFill>
                          <a:effectLst/>
                          <a:latin typeface="Arial" charset="0"/>
                          <a:ea typeface="ＭＳ Ｐゴシック" charset="0"/>
                          <a:cs typeface="ＭＳ Ｐゴシック" charset="0"/>
                        </a:rPr>
                        <a:t> IT equipment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r>
              <a:tr h="9144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85CB9"/>
                          </a:solidFill>
                          <a:effectLst/>
                          <a:latin typeface="Arial" charset="0"/>
                          <a:ea typeface="ＭＳ Ｐゴシック" charset="0"/>
                          <a:cs typeface="ＭＳ Ｐゴシック" charset="0"/>
                        </a:rPr>
                        <a:t>SW costs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a:ln>
                            <a:noFill/>
                          </a:ln>
                          <a:solidFill>
                            <a:srgbClr val="185CB9"/>
                          </a:solidFill>
                          <a:effectLst/>
                          <a:latin typeface="Arial" charset="0"/>
                          <a:ea typeface="ＭＳ Ｐゴシック" charset="0"/>
                          <a:cs typeface="ＭＳ Ｐゴシック" charset="0"/>
                        </a:rPr>
                        <a:t> Licences</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185CB9"/>
                          </a:solidFill>
                          <a:effectLst/>
                          <a:latin typeface="Arial" charset="0"/>
                          <a:ea typeface="ＭＳ Ｐゴシック" charset="0"/>
                          <a:cs typeface="ＭＳ Ｐゴシック" charset="0"/>
                        </a:rPr>
                        <a:t>- Maintenance</a:t>
                      </a:r>
                    </a:p>
                    <a:p>
                      <a:pPr marL="0" marR="0" lvl="0" indent="0" algn="ctr" defTabSz="4572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a:ln>
                            <a:noFill/>
                          </a:ln>
                          <a:solidFill>
                            <a:srgbClr val="185CB9"/>
                          </a:solidFill>
                          <a:effectLst/>
                          <a:latin typeface="Arial" charset="0"/>
                          <a:ea typeface="ＭＳ Ｐゴシック" charset="0"/>
                          <a:cs typeface="ＭＳ Ｐゴシック" charset="0"/>
                        </a:rPr>
                        <a:t> In house development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r>
              <a:tr h="9144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185CB9"/>
                          </a:solidFill>
                          <a:effectLst/>
                          <a:latin typeface="Arial" charset="0"/>
                          <a:ea typeface="ＭＳ Ｐゴシック" charset="0"/>
                          <a:cs typeface="ＭＳ Ｐゴシック" charset="0"/>
                        </a:rPr>
                        <a:t>Services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a:ln>
                            <a:noFill/>
                          </a:ln>
                          <a:solidFill>
                            <a:srgbClr val="185CB9"/>
                          </a:solidFill>
                          <a:effectLst/>
                          <a:latin typeface="Arial" charset="0"/>
                          <a:ea typeface="ＭＳ Ｐゴシック" charset="0"/>
                          <a:cs typeface="ＭＳ Ｐゴシック" charset="0"/>
                        </a:rPr>
                        <a:t> Telecoms</a:t>
                      </a:r>
                    </a:p>
                    <a:p>
                      <a:pPr marL="0" marR="0" lvl="0" indent="0" algn="ctr" defTabSz="4572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a:ln>
                            <a:noFill/>
                          </a:ln>
                          <a:solidFill>
                            <a:srgbClr val="185CB9"/>
                          </a:solidFill>
                          <a:effectLst/>
                          <a:latin typeface="Arial" charset="0"/>
                          <a:ea typeface="ＭＳ Ｐゴシック" charset="0"/>
                          <a:cs typeface="ＭＳ Ｐゴシック" charset="0"/>
                        </a:rPr>
                        <a:t> Outsourcing</a:t>
                      </a:r>
                    </a:p>
                    <a:p>
                      <a:pPr marL="0" marR="0" lvl="0" indent="0" algn="ctr" defTabSz="4572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a:ln>
                            <a:noFill/>
                          </a:ln>
                          <a:solidFill>
                            <a:srgbClr val="185CB9"/>
                          </a:solidFill>
                          <a:effectLst/>
                          <a:latin typeface="Arial" charset="0"/>
                          <a:ea typeface="ＭＳ Ｐゴシック" charset="0"/>
                          <a:cs typeface="ＭＳ Ｐゴシック" charset="0"/>
                        </a:rPr>
                        <a:t> Cloud computing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r>
            </a:tbl>
          </a:graphicData>
        </a:graphic>
      </p:graphicFrame>
    </p:spTree>
    <p:extLst>
      <p:ext uri="{BB962C8B-B14F-4D97-AF65-F5344CB8AC3E}">
        <p14:creationId xmlns:p14="http://schemas.microsoft.com/office/powerpoint/2010/main" val="22618215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534988" y="228600"/>
            <a:ext cx="8145462" cy="838200"/>
          </a:xfrm>
        </p:spPr>
        <p:txBody>
          <a:bodyPr/>
          <a:lstStyle/>
          <a:p>
            <a:pPr eaLnBrk="1" hangingPunct="1"/>
            <a:r>
              <a:rPr lang="en-US" dirty="0">
                <a:ea typeface="ＭＳ Ｐゴシック" charset="0"/>
                <a:cs typeface="ＭＳ Ｐゴシック" charset="0"/>
              </a:rPr>
              <a:t>IT </a:t>
            </a:r>
            <a:r>
              <a:rPr lang="en-US" dirty="0" smtClean="0">
                <a:ea typeface="ＭＳ Ｐゴシック" charset="0"/>
                <a:cs typeface="ＭＳ Ｐゴシック" charset="0"/>
              </a:rPr>
              <a:t>strategy examples</a:t>
            </a:r>
            <a:endParaRPr lang="en-US" sz="1600" dirty="0">
              <a:ea typeface="ＭＳ Ｐゴシック" charset="0"/>
              <a:cs typeface="ＭＳ Ｐゴシック" charset="0"/>
            </a:endParaRPr>
          </a:p>
        </p:txBody>
      </p:sp>
      <p:sp>
        <p:nvSpPr>
          <p:cNvPr id="10242"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10243" name="Rectangle 4"/>
          <p:cNvSpPr>
            <a:spLocks noChangeArrowheads="1"/>
          </p:cNvSpPr>
          <p:nvPr/>
        </p:nvSpPr>
        <p:spPr bwMode="auto">
          <a:xfrm>
            <a:off x="534988" y="2583266"/>
            <a:ext cx="8380412"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342900" indent="-342900" defTabSz="814388">
              <a:lnSpc>
                <a:spcPct val="95000"/>
              </a:lnSpc>
              <a:spcBef>
                <a:spcPct val="50000"/>
              </a:spcBef>
              <a:buClr>
                <a:schemeClr val="accent1"/>
              </a:buClr>
              <a:buSzPct val="100000"/>
              <a:buFont typeface="Arial"/>
              <a:buChar char="•"/>
            </a:pPr>
            <a:r>
              <a:rPr lang="en-US" sz="2000" dirty="0" smtClean="0">
                <a:solidFill>
                  <a:schemeClr val="tx2"/>
                </a:solidFill>
              </a:rPr>
              <a:t>Become </a:t>
            </a:r>
            <a:r>
              <a:rPr lang="en-US" sz="2000" dirty="0">
                <a:solidFill>
                  <a:schemeClr val="tx2"/>
                </a:solidFill>
              </a:rPr>
              <a:t>a single IT organization focused on developing world-class capabilities to serve the distinct needs of our company </a:t>
            </a:r>
            <a:r>
              <a:rPr lang="en-US" sz="2000" dirty="0" smtClean="0">
                <a:solidFill>
                  <a:schemeClr val="tx2"/>
                </a:solidFill>
              </a:rPr>
              <a:t>division</a:t>
            </a:r>
            <a:endParaRPr lang="en-US" sz="2000" dirty="0">
              <a:solidFill>
                <a:schemeClr val="tx2"/>
              </a:solidFill>
            </a:endParaRPr>
          </a:p>
          <a:p>
            <a:pPr marL="342900" indent="-342900" defTabSz="814388">
              <a:lnSpc>
                <a:spcPct val="95000"/>
              </a:lnSpc>
              <a:spcBef>
                <a:spcPct val="50000"/>
              </a:spcBef>
              <a:buClr>
                <a:schemeClr val="accent1"/>
              </a:buClr>
              <a:buSzPct val="100000"/>
              <a:buFont typeface="Arial"/>
              <a:buChar char="•"/>
            </a:pPr>
            <a:r>
              <a:rPr lang="en-US" sz="2000" dirty="0" smtClean="0">
                <a:solidFill>
                  <a:schemeClr val="tx2"/>
                </a:solidFill>
              </a:rPr>
              <a:t>Support </a:t>
            </a:r>
            <a:r>
              <a:rPr lang="en-US" sz="2000" dirty="0">
                <a:solidFill>
                  <a:schemeClr val="tx2"/>
                </a:solidFill>
              </a:rPr>
              <a:t>the achievement of company strategies and </a:t>
            </a:r>
            <a:r>
              <a:rPr lang="en-US" sz="2000" dirty="0" smtClean="0">
                <a:solidFill>
                  <a:schemeClr val="tx2"/>
                </a:solidFill>
              </a:rPr>
              <a:t>goals</a:t>
            </a:r>
            <a:endParaRPr lang="en-US" sz="2000" dirty="0">
              <a:solidFill>
                <a:schemeClr val="tx2"/>
              </a:solidFill>
            </a:endParaRPr>
          </a:p>
          <a:p>
            <a:pPr marL="342900" indent="-342900" defTabSz="814388">
              <a:lnSpc>
                <a:spcPct val="95000"/>
              </a:lnSpc>
              <a:spcBef>
                <a:spcPct val="50000"/>
              </a:spcBef>
              <a:buClr>
                <a:schemeClr val="accent1"/>
              </a:buClr>
              <a:buSzPct val="100000"/>
              <a:buFont typeface="Arial"/>
              <a:buChar char="•"/>
            </a:pPr>
            <a:r>
              <a:rPr lang="en-US" sz="2000" dirty="0">
                <a:solidFill>
                  <a:schemeClr val="tx2"/>
                </a:solidFill>
              </a:rPr>
              <a:t>Be the "supplier of choice" for the full range of information services required by our business </a:t>
            </a:r>
            <a:r>
              <a:rPr lang="en-US" sz="2000" dirty="0" smtClean="0">
                <a:solidFill>
                  <a:schemeClr val="tx2"/>
                </a:solidFill>
              </a:rPr>
              <a:t>partners</a:t>
            </a:r>
            <a:endParaRPr lang="en-US" sz="2000" dirty="0">
              <a:solidFill>
                <a:schemeClr val="tx2"/>
              </a:solidFill>
            </a:endParaRPr>
          </a:p>
          <a:p>
            <a:pPr marL="342900" indent="-342900" defTabSz="814388">
              <a:lnSpc>
                <a:spcPct val="95000"/>
              </a:lnSpc>
              <a:spcBef>
                <a:spcPct val="50000"/>
              </a:spcBef>
              <a:buClr>
                <a:schemeClr val="accent1"/>
              </a:buClr>
              <a:buSzPct val="100000"/>
              <a:buFont typeface="Arial"/>
              <a:buChar char="•"/>
            </a:pPr>
            <a:r>
              <a:rPr lang="en-US" sz="2000" dirty="0">
                <a:solidFill>
                  <a:schemeClr val="tx2"/>
                </a:solidFill>
              </a:rPr>
              <a:t>Operate IT as a full cost recovery, no profit business providing our internal customers with high levels of efficiency and </a:t>
            </a:r>
            <a:r>
              <a:rPr lang="en-US" sz="2000" dirty="0" smtClean="0">
                <a:solidFill>
                  <a:schemeClr val="tx2"/>
                </a:solidFill>
              </a:rPr>
              <a:t>effectiveness</a:t>
            </a:r>
            <a:endParaRPr lang="en-US" sz="2000" dirty="0">
              <a:solidFill>
                <a:schemeClr val="tx2"/>
              </a:solidFill>
            </a:endParaRPr>
          </a:p>
          <a:p>
            <a:pPr marL="342900" indent="-342900" defTabSz="814388">
              <a:lnSpc>
                <a:spcPct val="95000"/>
              </a:lnSpc>
              <a:spcBef>
                <a:spcPct val="50000"/>
              </a:spcBef>
              <a:buClr>
                <a:schemeClr val="accent1"/>
              </a:buClr>
              <a:buSzPct val="100000"/>
              <a:buFont typeface="Arial"/>
              <a:buChar char="•"/>
            </a:pPr>
            <a:r>
              <a:rPr lang="en-US" sz="2000" dirty="0">
                <a:solidFill>
                  <a:schemeClr val="tx2"/>
                </a:solidFill>
              </a:rPr>
              <a:t>Establish a forward looking enterprise architecture strategy which enables the use of technology as a competitive </a:t>
            </a:r>
            <a:r>
              <a:rPr lang="en-US" sz="2000" dirty="0" smtClean="0">
                <a:solidFill>
                  <a:schemeClr val="tx2"/>
                </a:solidFill>
              </a:rPr>
              <a:t>edge</a:t>
            </a:r>
            <a:endParaRPr lang="en-US" sz="2000" dirty="0">
              <a:solidFill>
                <a:schemeClr val="tx2"/>
              </a:solidFill>
            </a:endParaRPr>
          </a:p>
          <a:p>
            <a:pPr marL="342900" indent="-342900" defTabSz="814388">
              <a:lnSpc>
                <a:spcPct val="95000"/>
              </a:lnSpc>
              <a:spcBef>
                <a:spcPct val="50000"/>
              </a:spcBef>
              <a:buClr>
                <a:schemeClr val="accent1"/>
              </a:buClr>
              <a:buSzPct val="100000"/>
              <a:buFont typeface="Arial"/>
              <a:buChar char="•"/>
            </a:pPr>
            <a:r>
              <a:rPr lang="en-US" sz="2000" dirty="0">
                <a:solidFill>
                  <a:schemeClr val="tx2"/>
                </a:solidFill>
              </a:rPr>
              <a:t>Become the "employer of choice" for career-oriented IT professionals in the key markets in which we </a:t>
            </a:r>
            <a:r>
              <a:rPr lang="en-US" sz="2000" dirty="0" smtClean="0">
                <a:solidFill>
                  <a:schemeClr val="tx2"/>
                </a:solidFill>
              </a:rPr>
              <a:t>operate</a:t>
            </a:r>
            <a:endParaRPr lang="fr-FR" sz="2000" dirty="0">
              <a:solidFill>
                <a:schemeClr val="tx2"/>
              </a:solidFill>
            </a:endParaRPr>
          </a:p>
        </p:txBody>
      </p:sp>
    </p:spTree>
    <p:extLst>
      <p:ext uri="{BB962C8B-B14F-4D97-AF65-F5344CB8AC3E}">
        <p14:creationId xmlns:p14="http://schemas.microsoft.com/office/powerpoint/2010/main" val="97025352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534988" y="457200"/>
            <a:ext cx="8145462" cy="838200"/>
          </a:xfrm>
        </p:spPr>
        <p:txBody>
          <a:bodyPr>
            <a:normAutofit fontScale="90000"/>
          </a:bodyPr>
          <a:lstStyle/>
          <a:p>
            <a:r>
              <a:rPr lang="en-US" dirty="0" smtClean="0">
                <a:ea typeface="ＭＳ Ｐゴシック" charset="0"/>
                <a:cs typeface="ＭＳ Ｐゴシック" charset="0"/>
              </a:rPr>
              <a:t>“My </a:t>
            </a:r>
            <a:r>
              <a:rPr lang="en-US" dirty="0" err="1" smtClean="0">
                <a:ea typeface="ＭＳ Ｐゴシック" charset="0"/>
                <a:cs typeface="ＭＳ Ｐゴシック" charset="0"/>
              </a:rPr>
              <a:t>OwnIT</a:t>
            </a:r>
            <a:r>
              <a:rPr lang="en-US" dirty="0" smtClean="0">
                <a:ea typeface="ＭＳ Ｐゴシック" charset="0"/>
                <a:cs typeface="ＭＳ Ｐゴシック" charset="0"/>
              </a:rPr>
              <a:t> strategy”, for example</a:t>
            </a:r>
            <a:endParaRPr lang="en-US" dirty="0">
              <a:ea typeface="ＭＳ Ｐゴシック" charset="0"/>
              <a:cs typeface="ＭＳ Ｐゴシック" charset="0"/>
            </a:endParaRPr>
          </a:p>
        </p:txBody>
      </p:sp>
      <p:sp>
        <p:nvSpPr>
          <p:cNvPr id="11266" name="Rectangle 71"/>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graphicFrame>
        <p:nvGraphicFramePr>
          <p:cNvPr id="5" name="Table 4"/>
          <p:cNvGraphicFramePr>
            <a:graphicFrameLocks noGrp="1"/>
          </p:cNvGraphicFramePr>
          <p:nvPr>
            <p:extLst>
              <p:ext uri="{D42A27DB-BD31-4B8C-83A1-F6EECF244321}">
                <p14:modId xmlns:p14="http://schemas.microsoft.com/office/powerpoint/2010/main" val="716692026"/>
              </p:ext>
            </p:extLst>
          </p:nvPr>
        </p:nvGraphicFramePr>
        <p:xfrm>
          <a:off x="762000" y="2471246"/>
          <a:ext cx="7918450" cy="4033837"/>
        </p:xfrm>
        <a:graphic>
          <a:graphicData uri="http://schemas.openxmlformats.org/drawingml/2006/table">
            <a:tbl>
              <a:tblPr/>
              <a:tblGrid>
                <a:gridCol w="1292225"/>
                <a:gridCol w="6626225"/>
              </a:tblGrid>
              <a:tr h="11906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73E87"/>
                          </a:solidFill>
                          <a:effectLst/>
                          <a:latin typeface="+mn-lt"/>
                          <a:ea typeface="ＭＳ Ｐゴシック" charset="0"/>
                          <a:cs typeface="ＭＳ Ｐゴシック" charset="0"/>
                        </a:rPr>
                        <a:t>Strategy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73E87"/>
                          </a:solidFill>
                          <a:effectLst/>
                          <a:latin typeface="+mn-lt"/>
                          <a:ea typeface="ＭＳ Ｐゴシック" charset="0"/>
                          <a:cs typeface="ＭＳ Ｐゴシック" charset="0"/>
                        </a:rPr>
                        <a:t>Deliver value added for our internal customers</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73E87"/>
                          </a:solidFill>
                          <a:effectLst/>
                          <a:latin typeface="+mn-lt"/>
                          <a:ea typeface="ＭＳ Ｐゴシック" charset="0"/>
                          <a:cs typeface="ＭＳ Ｐゴシック" charset="0"/>
                        </a:rPr>
                        <a:t>Support company growth…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r>
              <a:tr h="2843212">
                <a:tc>
                  <a: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cap="none" normalizeH="0" baseline="0" dirty="0" smtClean="0">
                          <a:ln>
                            <a:noFill/>
                          </a:ln>
                          <a:solidFill>
                            <a:srgbClr val="073E87"/>
                          </a:solidFill>
                          <a:effectLst/>
                          <a:latin typeface="+mn-lt"/>
                          <a:ea typeface="ＭＳ Ｐゴシック" charset="0"/>
                          <a:cs typeface="ＭＳ Ｐゴシック" charset="0"/>
                        </a:rPr>
                        <a:t>Objectives (or goals)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p>
                      <a:pPr marL="342900" marR="0" lvl="0" indent="-342900" algn="l" defTabSz="457200" rtl="0" eaLnBrk="1" fontAlgn="base" latinLnBrk="0" hangingPunct="1">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073E87"/>
                          </a:solidFill>
                          <a:effectLst/>
                          <a:latin typeface="+mn-lt"/>
                          <a:ea typeface="ＭＳ Ｐゴシック" charset="0"/>
                          <a:cs typeface="ＭＳ Ｐゴシック" charset="0"/>
                        </a:rPr>
                        <a:t>Fully integrated </a:t>
                      </a:r>
                      <a:r>
                        <a:rPr kumimoji="0" lang="en-US" sz="1800" b="0" i="0" u="none" strike="noStrike" cap="none" normalizeH="0" baseline="0" dirty="0">
                          <a:ln>
                            <a:noFill/>
                          </a:ln>
                          <a:solidFill>
                            <a:srgbClr val="073E87"/>
                          </a:solidFill>
                          <a:effectLst/>
                          <a:latin typeface="+mn-lt"/>
                          <a:ea typeface="ＭＳ Ｐゴシック" charset="0"/>
                          <a:cs typeface="ＭＳ Ｐゴシック" charset="0"/>
                        </a:rPr>
                        <a:t>business and system architecture</a:t>
                      </a:r>
                    </a:p>
                    <a:p>
                      <a:pPr marL="342900" marR="0" lvl="0" indent="-342900" algn="l" defTabSz="457200" rtl="0" eaLnBrk="1" fontAlgn="base" latinLnBrk="0" hangingPunct="1">
                        <a:lnSpc>
                          <a:spcPct val="100000"/>
                        </a:lnSpc>
                        <a:spcBef>
                          <a:spcPct val="0"/>
                        </a:spcBef>
                        <a:spcAft>
                          <a:spcPct val="0"/>
                        </a:spcAft>
                        <a:buClrTx/>
                        <a:buSzTx/>
                        <a:buFont typeface="+mj-lt"/>
                        <a:buAutoNum type="arabicPeriod"/>
                        <a:tabLst/>
                      </a:pPr>
                      <a:r>
                        <a:rPr kumimoji="0" lang="en-US" sz="1800" b="0" i="0" u="none" strike="noStrike" cap="none" normalizeH="0" baseline="0" dirty="0">
                          <a:ln>
                            <a:noFill/>
                          </a:ln>
                          <a:solidFill>
                            <a:srgbClr val="073E87"/>
                          </a:solidFill>
                          <a:effectLst/>
                          <a:latin typeface="+mn-lt"/>
                          <a:ea typeface="ＭＳ Ｐゴシック" charset="0"/>
                          <a:cs typeface="ＭＳ Ｐゴシック" charset="0"/>
                        </a:rPr>
                        <a:t>Flawless </a:t>
                      </a:r>
                      <a:r>
                        <a:rPr kumimoji="0" lang="en-US" sz="1800" b="0" i="0" u="none" strike="noStrike" cap="none" normalizeH="0" baseline="0" dirty="0" smtClean="0">
                          <a:ln>
                            <a:noFill/>
                          </a:ln>
                          <a:solidFill>
                            <a:srgbClr val="073E87"/>
                          </a:solidFill>
                          <a:effectLst/>
                          <a:latin typeface="+mn-lt"/>
                          <a:ea typeface="ＭＳ Ｐゴシック" charset="0"/>
                          <a:cs typeface="ＭＳ Ｐゴシック" charset="0"/>
                        </a:rPr>
                        <a:t>IT operations</a:t>
                      </a:r>
                      <a:endParaRPr kumimoji="0" lang="en-US" sz="1800" b="0" i="0" u="none" strike="noStrike" cap="none" normalizeH="0" baseline="0" dirty="0">
                        <a:ln>
                          <a:noFill/>
                        </a:ln>
                        <a:solidFill>
                          <a:srgbClr val="073E87"/>
                        </a:solidFill>
                        <a:effectLst/>
                        <a:latin typeface="+mn-lt"/>
                        <a:ea typeface="ＭＳ Ｐゴシック" charset="0"/>
                        <a:cs typeface="ＭＳ Ｐゴシック" charset="0"/>
                      </a:endParaRPr>
                    </a:p>
                    <a:p>
                      <a:pPr marL="342900" marR="0" lvl="0" indent="-342900" algn="l" defTabSz="457200" rtl="0" eaLnBrk="1" fontAlgn="base" latinLnBrk="0" hangingPunct="1">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073E87"/>
                          </a:solidFill>
                          <a:effectLst/>
                          <a:latin typeface="+mn-lt"/>
                          <a:ea typeface="ＭＳ Ｐゴシック" charset="0"/>
                          <a:cs typeface="ＭＳ Ｐゴシック" charset="0"/>
                        </a:rPr>
                        <a:t>Quality </a:t>
                      </a:r>
                      <a:r>
                        <a:rPr kumimoji="0" lang="en-US" sz="1800" b="0" i="0" u="none" strike="noStrike" cap="none" normalizeH="0" baseline="0" dirty="0">
                          <a:ln>
                            <a:noFill/>
                          </a:ln>
                          <a:solidFill>
                            <a:srgbClr val="073E87"/>
                          </a:solidFill>
                          <a:effectLst/>
                          <a:latin typeface="+mn-lt"/>
                          <a:ea typeface="ＭＳ Ｐゴシック" charset="0"/>
                          <a:cs typeface="ＭＳ Ｐゴシック" charset="0"/>
                        </a:rPr>
                        <a:t>project delivery and realized </a:t>
                      </a:r>
                      <a:r>
                        <a:rPr kumimoji="0" lang="en-US" sz="1800" b="0" i="0" u="none" strike="noStrike" cap="none" normalizeH="0" baseline="0" dirty="0" smtClean="0">
                          <a:ln>
                            <a:noFill/>
                          </a:ln>
                          <a:solidFill>
                            <a:srgbClr val="073E87"/>
                          </a:solidFill>
                          <a:effectLst/>
                          <a:latin typeface="+mn-lt"/>
                          <a:ea typeface="ＭＳ Ｐゴシック" charset="0"/>
                          <a:cs typeface="ＭＳ Ｐゴシック" charset="0"/>
                        </a:rPr>
                        <a:t>stated business </a:t>
                      </a:r>
                      <a:r>
                        <a:rPr kumimoji="0" lang="en-US" sz="1800" b="0" i="0" u="none" strike="noStrike" cap="none" normalizeH="0" baseline="0" dirty="0">
                          <a:ln>
                            <a:noFill/>
                          </a:ln>
                          <a:solidFill>
                            <a:srgbClr val="073E87"/>
                          </a:solidFill>
                          <a:effectLst/>
                          <a:latin typeface="+mn-lt"/>
                          <a:ea typeface="ＭＳ Ｐゴシック" charset="0"/>
                          <a:cs typeface="ＭＳ Ｐゴシック" charset="0"/>
                        </a:rPr>
                        <a:t>value</a:t>
                      </a:r>
                    </a:p>
                    <a:p>
                      <a:pPr marL="342900" marR="0" lvl="0" indent="-342900" algn="l" defTabSz="457200" rtl="0" eaLnBrk="1" fontAlgn="base" latinLnBrk="0" hangingPunct="1">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073E87"/>
                          </a:solidFill>
                          <a:effectLst/>
                          <a:latin typeface="+mn-lt"/>
                          <a:ea typeface="ＭＳ Ｐゴシック" charset="0"/>
                          <a:cs typeface="ＭＳ Ｐゴシック" charset="0"/>
                        </a:rPr>
                        <a:t>Talent management &amp; development</a:t>
                      </a:r>
                      <a:endParaRPr kumimoji="0" lang="en-US" sz="1800" b="0" i="0" u="none" strike="noStrike" cap="none" normalizeH="0" baseline="0" dirty="0">
                        <a:ln>
                          <a:noFill/>
                        </a:ln>
                        <a:solidFill>
                          <a:srgbClr val="073E87"/>
                        </a:solidFill>
                        <a:effectLst/>
                        <a:latin typeface="+mn-lt"/>
                        <a:ea typeface="ＭＳ Ｐゴシック" charset="0"/>
                        <a:cs typeface="ＭＳ Ｐゴシック" charset="0"/>
                      </a:endParaRPr>
                    </a:p>
                    <a:p>
                      <a:pPr marL="342900" marR="0" lvl="0" indent="-342900" algn="l" defTabSz="457200" rtl="0" eaLnBrk="1" fontAlgn="base" latinLnBrk="0" hangingPunct="1">
                        <a:lnSpc>
                          <a:spcPct val="100000"/>
                        </a:lnSpc>
                        <a:spcBef>
                          <a:spcPct val="0"/>
                        </a:spcBef>
                        <a:spcAft>
                          <a:spcPct val="0"/>
                        </a:spcAft>
                        <a:buClrTx/>
                        <a:buSzTx/>
                        <a:buFont typeface="+mj-lt"/>
                        <a:buAutoNum type="arabicPeriod"/>
                        <a:tabLst/>
                      </a:pPr>
                      <a:r>
                        <a:rPr kumimoji="0" lang="en-US" sz="1800" b="0" i="0" u="none" strike="noStrike" cap="none" normalizeH="0" baseline="0" dirty="0" smtClean="0">
                          <a:ln>
                            <a:noFill/>
                          </a:ln>
                          <a:solidFill>
                            <a:srgbClr val="073E87"/>
                          </a:solidFill>
                          <a:effectLst/>
                          <a:latin typeface="+mn-lt"/>
                          <a:ea typeface="ＭＳ Ｐゴシック" charset="0"/>
                          <a:cs typeface="ＭＳ Ｐゴシック" charset="0"/>
                        </a:rPr>
                        <a:t>Showcase </a:t>
                      </a:r>
                      <a:r>
                        <a:rPr kumimoji="0" lang="en-US" sz="1800" b="0" i="0" u="none" strike="noStrike" cap="none" normalizeH="0" baseline="0" dirty="0">
                          <a:ln>
                            <a:noFill/>
                          </a:ln>
                          <a:solidFill>
                            <a:srgbClr val="073E87"/>
                          </a:solidFill>
                          <a:effectLst/>
                          <a:latin typeface="+mn-lt"/>
                          <a:ea typeface="ＭＳ Ｐゴシック" charset="0"/>
                          <a:cs typeface="ＭＳ Ｐゴシック" charset="0"/>
                        </a:rPr>
                        <a:t>technology to our customers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r>
            </a:tbl>
          </a:graphicData>
        </a:graphic>
      </p:graphicFrame>
    </p:spTree>
    <p:extLst>
      <p:ext uri="{BB962C8B-B14F-4D97-AF65-F5344CB8AC3E}">
        <p14:creationId xmlns:p14="http://schemas.microsoft.com/office/powerpoint/2010/main" val="398039588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257700" y="304800"/>
            <a:ext cx="8656656" cy="838200"/>
          </a:xfrm>
        </p:spPr>
        <p:txBody>
          <a:bodyPr>
            <a:normAutofit/>
          </a:bodyPr>
          <a:lstStyle/>
          <a:p>
            <a:r>
              <a:rPr lang="en-US" dirty="0" smtClean="0">
                <a:ea typeface="ＭＳ Ｐゴシック" charset="0"/>
                <a:cs typeface="ＭＳ Ｐゴシック" charset="0"/>
              </a:rPr>
              <a:t>Your IT metrics template</a:t>
            </a:r>
            <a:endParaRPr lang="en-US" dirty="0">
              <a:ea typeface="ＭＳ Ｐゴシック" charset="0"/>
              <a:cs typeface="ＭＳ Ｐゴシック"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74136191"/>
              </p:ext>
            </p:extLst>
          </p:nvPr>
        </p:nvGraphicFramePr>
        <p:xfrm>
          <a:off x="774330" y="2011509"/>
          <a:ext cx="7620000" cy="4699000"/>
        </p:xfrm>
        <a:graphic>
          <a:graphicData uri="http://schemas.openxmlformats.org/drawingml/2006/table">
            <a:tbl>
              <a:tblPr/>
              <a:tblGrid>
                <a:gridCol w="3810000"/>
                <a:gridCol w="3810000"/>
              </a:tblGrid>
              <a:tr h="23495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a:ln>
                            <a:noFill/>
                          </a:ln>
                          <a:solidFill>
                            <a:srgbClr val="FFFFFF"/>
                          </a:solidFill>
                          <a:effectLst/>
                          <a:latin typeface="+mn-lt"/>
                          <a:ea typeface="ＭＳ Ｐゴシック" charset="0"/>
                          <a:cs typeface="ＭＳ Ｐゴシック" charset="0"/>
                        </a:rPr>
                        <a:t>Financial </a:t>
                      </a: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measures</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endParaRPr kumimoji="0" lang="en-US" sz="1800" b="1" i="0" u="sng" strike="noStrike" cap="none" normalizeH="0" baseline="0" dirty="0">
                        <a:ln>
                          <a:noFill/>
                        </a:ln>
                        <a:solidFill>
                          <a:srgbClr val="FFFFFF"/>
                        </a:solidFill>
                        <a:effectLst/>
                        <a:latin typeface="+mn-lt"/>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a:ln>
                            <a:noFill/>
                          </a:ln>
                          <a:solidFill>
                            <a:schemeClr val="tx2"/>
                          </a:solidFill>
                          <a:effectLst/>
                          <a:latin typeface="+mn-lt"/>
                          <a:ea typeface="ＭＳ Ｐゴシック" charset="0"/>
                          <a:cs typeface="ＭＳ Ｐゴシック" charset="0"/>
                        </a:rPr>
                        <a:t>Process </a:t>
                      </a:r>
                      <a:r>
                        <a:rPr kumimoji="0" lang="en-US" sz="1800" b="1" i="0" u="sng" strike="noStrike" cap="none" normalizeH="0" baseline="0" dirty="0" smtClean="0">
                          <a:ln>
                            <a:noFill/>
                          </a:ln>
                          <a:solidFill>
                            <a:schemeClr val="tx2"/>
                          </a:solidFill>
                          <a:effectLst/>
                          <a:latin typeface="+mn-lt"/>
                          <a:ea typeface="ＭＳ Ｐゴシック" charset="0"/>
                          <a:cs typeface="ＭＳ Ｐゴシック" charset="0"/>
                        </a:rPr>
                        <a:t>measures</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chemeClr val="tx2"/>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chemeClr val="tx2"/>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chemeClr val="tx2"/>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chemeClr val="tx2"/>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chemeClr val="tx2"/>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chemeClr val="tx2"/>
                          </a:solidFill>
                          <a:effectLst/>
                          <a:latin typeface="+mn-lt"/>
                          <a:ea typeface="ＭＳ Ｐゴシック" charset="0"/>
                          <a:cs typeface="ＭＳ Ｐゴシック" charset="0"/>
                        </a:rPr>
                        <a:t> </a:t>
                      </a:r>
                      <a:endParaRPr kumimoji="0" lang="en-US" sz="1800" b="1" i="0" u="sng" strike="noStrike" cap="none" normalizeH="0" baseline="0" dirty="0">
                        <a:ln>
                          <a:noFill/>
                        </a:ln>
                        <a:solidFill>
                          <a:schemeClr val="tx2"/>
                        </a:solidFill>
                        <a:effectLst/>
                        <a:latin typeface="+mn-lt"/>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r>
              <a:tr h="234950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a:ln>
                            <a:noFill/>
                          </a:ln>
                          <a:solidFill>
                            <a:srgbClr val="FFFFFF"/>
                          </a:solidFill>
                          <a:effectLst/>
                          <a:latin typeface="+mn-lt"/>
                          <a:ea typeface="ＭＳ Ｐゴシック" charset="0"/>
                          <a:cs typeface="ＭＳ Ｐゴシック" charset="0"/>
                        </a:rPr>
                        <a:t>Customer </a:t>
                      </a: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measures</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endParaRPr kumimoji="0" lang="en-US" sz="1800" b="1" i="0" u="sng" strike="noStrike" cap="none" normalizeH="0" baseline="0" dirty="0">
                        <a:ln>
                          <a:noFill/>
                        </a:ln>
                        <a:solidFill>
                          <a:srgbClr val="FFFFFF"/>
                        </a:solidFill>
                        <a:effectLst/>
                        <a:latin typeface="+mn-lt"/>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D608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Learning and growth measures</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p>
                    <a:p>
                      <a:pPr marL="285750" marR="0" lvl="0" indent="-285750" algn="l" defTabSz="457200" rtl="0" eaLnBrk="1" fontAlgn="base" latinLnBrk="0" hangingPunct="1">
                        <a:lnSpc>
                          <a:spcPct val="100000"/>
                        </a:lnSpc>
                        <a:spcBef>
                          <a:spcPct val="0"/>
                        </a:spcBef>
                        <a:spcAft>
                          <a:spcPct val="0"/>
                        </a:spcAft>
                        <a:buClrTx/>
                        <a:buSzTx/>
                        <a:buFont typeface="Arial"/>
                        <a:buChar char="•"/>
                        <a:tabLst/>
                      </a:pPr>
                      <a:r>
                        <a:rPr kumimoji="0" lang="en-US" sz="1800" b="1" i="0" u="sng" strike="noStrike" cap="none" normalizeH="0" baseline="0" dirty="0" smtClean="0">
                          <a:ln>
                            <a:noFill/>
                          </a:ln>
                          <a:solidFill>
                            <a:srgbClr val="FFFFFF"/>
                          </a:solidFill>
                          <a:effectLst/>
                          <a:latin typeface="+mn-lt"/>
                          <a:ea typeface="ＭＳ Ｐゴシック" charset="0"/>
                          <a:cs typeface="ＭＳ Ｐゴシック" charset="0"/>
                        </a:rPr>
                        <a:t> </a:t>
                      </a:r>
                      <a:endParaRPr kumimoji="0" lang="en-US" sz="1800" b="1" i="0" u="sng" strike="noStrike" cap="none" normalizeH="0" baseline="0" dirty="0">
                        <a:ln>
                          <a:noFill/>
                        </a:ln>
                        <a:solidFill>
                          <a:srgbClr val="FFFFFF"/>
                        </a:solidFill>
                        <a:effectLst/>
                        <a:latin typeface="+mn-lt"/>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891BA"/>
                    </a:solidFill>
                  </a:tcPr>
                </a:tc>
              </a:tr>
            </a:tbl>
          </a:graphicData>
        </a:graphic>
      </p:graphicFrame>
    </p:spTree>
    <p:extLst>
      <p:ext uri="{BB962C8B-B14F-4D97-AF65-F5344CB8AC3E}">
        <p14:creationId xmlns:p14="http://schemas.microsoft.com/office/powerpoint/2010/main" val="305394658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534988" y="228600"/>
            <a:ext cx="8145462" cy="838200"/>
          </a:xfrm>
        </p:spPr>
        <p:txBody>
          <a:bodyPr/>
          <a:lstStyle/>
          <a:p>
            <a:pPr eaLnBrk="1" hangingPunct="1"/>
            <a:r>
              <a:rPr lang="en-US" dirty="0">
                <a:ea typeface="ＭＳ Ｐゴシック" charset="0"/>
                <a:cs typeface="ＭＳ Ｐゴシック" charset="0"/>
              </a:rPr>
              <a:t>Financial measures</a:t>
            </a:r>
            <a:endParaRPr lang="en-US" sz="1600" dirty="0">
              <a:ea typeface="ＭＳ Ｐゴシック" charset="0"/>
              <a:cs typeface="ＭＳ Ｐゴシック" charset="0"/>
            </a:endParaRPr>
          </a:p>
        </p:txBody>
      </p:sp>
      <p:sp>
        <p:nvSpPr>
          <p:cNvPr id="13314"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13315" name="Rectangle 4"/>
          <p:cNvSpPr>
            <a:spLocks noChangeArrowheads="1"/>
          </p:cNvSpPr>
          <p:nvPr/>
        </p:nvSpPr>
        <p:spPr bwMode="auto">
          <a:xfrm>
            <a:off x="751368" y="2049379"/>
            <a:ext cx="7491635" cy="367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accent1"/>
              </a:buClr>
              <a:buSzPct val="100000"/>
            </a:pPr>
            <a:r>
              <a:rPr lang="en-US" sz="2400" b="1" dirty="0" smtClean="0">
                <a:solidFill>
                  <a:schemeClr val="tx2"/>
                </a:solidFill>
              </a:rPr>
              <a:t>Ideas/examples</a:t>
            </a:r>
          </a:p>
          <a:p>
            <a:pPr marL="285750" indent="-285750" algn="l" defTabSz="814388">
              <a:lnSpc>
                <a:spcPct val="95000"/>
              </a:lnSpc>
              <a:spcBef>
                <a:spcPct val="50000"/>
              </a:spcBef>
              <a:buClr>
                <a:schemeClr val="accent1"/>
              </a:buClr>
              <a:buSzPct val="100000"/>
              <a:buFont typeface="Arial"/>
              <a:buChar char="•"/>
            </a:pPr>
            <a:r>
              <a:rPr lang="en-US" sz="2400" dirty="0" smtClean="0">
                <a:solidFill>
                  <a:schemeClr val="tx2"/>
                </a:solidFill>
              </a:rPr>
              <a:t>IT </a:t>
            </a:r>
            <a:r>
              <a:rPr lang="en-US" sz="2400" dirty="0">
                <a:solidFill>
                  <a:schemeClr val="tx2"/>
                </a:solidFill>
              </a:rPr>
              <a:t>cost as a % of revenue or </a:t>
            </a:r>
            <a:r>
              <a:rPr lang="en-US" sz="2400" dirty="0" smtClean="0">
                <a:solidFill>
                  <a:schemeClr val="tx2"/>
                </a:solidFill>
              </a:rPr>
              <a:t>number of employees</a:t>
            </a:r>
          </a:p>
          <a:p>
            <a:pPr marL="285750" indent="-285750" algn="l" defTabSz="814388">
              <a:lnSpc>
                <a:spcPct val="95000"/>
              </a:lnSpc>
              <a:spcBef>
                <a:spcPct val="50000"/>
              </a:spcBef>
              <a:buClr>
                <a:schemeClr val="accent1"/>
              </a:buClr>
              <a:buSzPct val="100000"/>
              <a:buFont typeface="Arial"/>
              <a:buChar char="•"/>
            </a:pPr>
            <a:r>
              <a:rPr lang="en-US" sz="2400" dirty="0" smtClean="0">
                <a:solidFill>
                  <a:schemeClr val="tx2"/>
                </a:solidFill>
              </a:rPr>
              <a:t>$ split by activity (Infrastructure,  Operational management, Projects, Others….)</a:t>
            </a:r>
          </a:p>
          <a:p>
            <a:pPr marL="285750" indent="-285750" algn="l" defTabSz="814388">
              <a:lnSpc>
                <a:spcPct val="95000"/>
              </a:lnSpc>
              <a:spcBef>
                <a:spcPct val="50000"/>
              </a:spcBef>
              <a:buClr>
                <a:schemeClr val="accent1"/>
              </a:buClr>
              <a:buSzPct val="100000"/>
              <a:buFont typeface="Arial"/>
              <a:buChar char="•"/>
            </a:pPr>
            <a:r>
              <a:rPr lang="en-US" sz="2400" dirty="0" smtClean="0">
                <a:solidFill>
                  <a:schemeClr val="tx2"/>
                </a:solidFill>
              </a:rPr>
              <a:t>Budget </a:t>
            </a:r>
            <a:r>
              <a:rPr lang="en-US" sz="2400" dirty="0" err="1" smtClean="0">
                <a:solidFill>
                  <a:schemeClr val="tx2"/>
                </a:solidFill>
              </a:rPr>
              <a:t>vs</a:t>
            </a:r>
            <a:r>
              <a:rPr lang="en-US" sz="2400" dirty="0" smtClean="0">
                <a:solidFill>
                  <a:schemeClr val="tx2"/>
                </a:solidFill>
              </a:rPr>
              <a:t> Actual gap</a:t>
            </a:r>
            <a:endParaRPr lang="en-US" sz="2400" dirty="0">
              <a:solidFill>
                <a:schemeClr val="tx2"/>
              </a:solidFill>
            </a:endParaRPr>
          </a:p>
          <a:p>
            <a:pPr marL="285750" indent="-285750" algn="l" defTabSz="814388">
              <a:lnSpc>
                <a:spcPct val="95000"/>
              </a:lnSpc>
              <a:spcBef>
                <a:spcPct val="50000"/>
              </a:spcBef>
              <a:buClr>
                <a:schemeClr val="accent1"/>
              </a:buClr>
              <a:buSzPct val="100000"/>
              <a:buFont typeface="Arial"/>
              <a:buChar char="•"/>
            </a:pPr>
            <a:r>
              <a:rPr lang="en-US" sz="2400" dirty="0">
                <a:solidFill>
                  <a:schemeClr val="tx2"/>
                </a:solidFill>
              </a:rPr>
              <a:t>Project savings as % of investments (ROI)</a:t>
            </a:r>
          </a:p>
          <a:p>
            <a:pPr marL="285750" indent="-285750" algn="l" defTabSz="814388">
              <a:lnSpc>
                <a:spcPct val="95000"/>
              </a:lnSpc>
              <a:spcBef>
                <a:spcPct val="50000"/>
              </a:spcBef>
              <a:buClr>
                <a:schemeClr val="accent1"/>
              </a:buClr>
              <a:buSzPct val="100000"/>
              <a:buFont typeface="Arial"/>
              <a:buChar char="•"/>
            </a:pPr>
            <a:r>
              <a:rPr lang="en-US" sz="2400" dirty="0" smtClean="0">
                <a:solidFill>
                  <a:schemeClr val="tx2"/>
                </a:solidFill>
              </a:rPr>
              <a:t>Cost ratio (%) between IT operations &amp; IT projects</a:t>
            </a:r>
            <a:endParaRPr lang="en-US" sz="2400" dirty="0">
              <a:solidFill>
                <a:schemeClr val="tx2"/>
              </a:solidFill>
            </a:endParaRPr>
          </a:p>
          <a:p>
            <a:pPr marL="285750" indent="-285750" algn="l" defTabSz="814388">
              <a:lnSpc>
                <a:spcPct val="95000"/>
              </a:lnSpc>
              <a:spcBef>
                <a:spcPct val="50000"/>
              </a:spcBef>
              <a:buClr>
                <a:schemeClr val="accent1"/>
              </a:buClr>
              <a:buSzPct val="100000"/>
              <a:buFont typeface="Arial"/>
              <a:buChar char="•"/>
            </a:pPr>
            <a:r>
              <a:rPr lang="en-US" sz="2400" dirty="0">
                <a:solidFill>
                  <a:schemeClr val="tx2"/>
                </a:solidFill>
              </a:rPr>
              <a:t>% of budget spent on strategic </a:t>
            </a:r>
            <a:r>
              <a:rPr lang="en-US" sz="2400" dirty="0" smtClean="0">
                <a:solidFill>
                  <a:schemeClr val="tx2"/>
                </a:solidFill>
              </a:rPr>
              <a:t>initiatives</a:t>
            </a:r>
            <a:endParaRPr lang="en-US" sz="2400" dirty="0">
              <a:solidFill>
                <a:schemeClr val="tx2"/>
              </a:solidFill>
            </a:endParaRPr>
          </a:p>
          <a:p>
            <a:pPr marL="285750" indent="-285750" algn="l" defTabSz="814388">
              <a:lnSpc>
                <a:spcPct val="95000"/>
              </a:lnSpc>
              <a:spcBef>
                <a:spcPct val="50000"/>
              </a:spcBef>
              <a:buClr>
                <a:schemeClr val="accent1"/>
              </a:buClr>
              <a:buSzPct val="100000"/>
              <a:buFont typeface="Arial"/>
              <a:buChar char="•"/>
            </a:pPr>
            <a:r>
              <a:rPr lang="en-US" sz="2400" dirty="0">
                <a:solidFill>
                  <a:schemeClr val="tx2"/>
                </a:solidFill>
              </a:rPr>
              <a:t>Total cost of ownership </a:t>
            </a:r>
            <a:r>
              <a:rPr lang="en-US" sz="2400" dirty="0" smtClean="0">
                <a:solidFill>
                  <a:schemeClr val="tx2"/>
                </a:solidFill>
              </a:rPr>
              <a:t>for systems</a:t>
            </a:r>
            <a:endParaRPr lang="en-US" sz="2400" dirty="0">
              <a:solidFill>
                <a:schemeClr val="tx2"/>
              </a:solidFill>
            </a:endParaRPr>
          </a:p>
          <a:p>
            <a:pPr marL="285750" indent="-285750" algn="l" defTabSz="814388">
              <a:lnSpc>
                <a:spcPct val="95000"/>
              </a:lnSpc>
              <a:spcBef>
                <a:spcPct val="50000"/>
              </a:spcBef>
              <a:buClr>
                <a:schemeClr val="accent1"/>
              </a:buClr>
              <a:buSzPct val="100000"/>
              <a:buFont typeface="Arial"/>
              <a:buChar char="•"/>
            </a:pPr>
            <a:r>
              <a:rPr lang="en-US" sz="2400" dirty="0">
                <a:solidFill>
                  <a:schemeClr val="tx2"/>
                </a:solidFill>
              </a:rPr>
              <a:t>…</a:t>
            </a:r>
          </a:p>
          <a:p>
            <a:pPr marL="285750" indent="-285750" algn="l" defTabSz="814388">
              <a:lnSpc>
                <a:spcPct val="95000"/>
              </a:lnSpc>
              <a:spcBef>
                <a:spcPct val="50000"/>
              </a:spcBef>
              <a:buClr>
                <a:schemeClr val="accent1"/>
              </a:buClr>
              <a:buSzPct val="100000"/>
              <a:buFont typeface="Arial"/>
              <a:buChar char="•"/>
            </a:pPr>
            <a:endParaRPr lang="en-US" sz="2400" b="1" dirty="0">
              <a:solidFill>
                <a:schemeClr val="tx2"/>
              </a:solidFill>
            </a:endParaRPr>
          </a:p>
        </p:txBody>
      </p:sp>
    </p:spTree>
    <p:extLst>
      <p:ext uri="{BB962C8B-B14F-4D97-AF65-F5344CB8AC3E}">
        <p14:creationId xmlns:p14="http://schemas.microsoft.com/office/powerpoint/2010/main" val="272481643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534988" y="228600"/>
            <a:ext cx="8145462" cy="838200"/>
          </a:xfrm>
        </p:spPr>
        <p:txBody>
          <a:bodyPr/>
          <a:lstStyle/>
          <a:p>
            <a:pPr eaLnBrk="1" hangingPunct="1"/>
            <a:r>
              <a:rPr lang="en-US" dirty="0" smtClean="0">
                <a:ea typeface="ＭＳ Ｐゴシック" charset="0"/>
                <a:cs typeface="ＭＳ Ｐゴシック" charset="0"/>
              </a:rPr>
              <a:t>Customer measures</a:t>
            </a:r>
            <a:endParaRPr lang="en-US" sz="1600" dirty="0">
              <a:ea typeface="ＭＳ Ｐゴシック" charset="0"/>
              <a:cs typeface="ＭＳ Ｐゴシック" charset="0"/>
            </a:endParaRPr>
          </a:p>
        </p:txBody>
      </p:sp>
      <p:sp>
        <p:nvSpPr>
          <p:cNvPr id="13314"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13315" name="Rectangle 4"/>
          <p:cNvSpPr>
            <a:spLocks noChangeArrowheads="1"/>
          </p:cNvSpPr>
          <p:nvPr/>
        </p:nvSpPr>
        <p:spPr bwMode="auto">
          <a:xfrm>
            <a:off x="719618" y="2455779"/>
            <a:ext cx="7960832" cy="367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accent1"/>
              </a:buClr>
              <a:buSzPct val="100000"/>
            </a:pPr>
            <a:r>
              <a:rPr lang="en-US" sz="2400" b="1" dirty="0" smtClean="0">
                <a:solidFill>
                  <a:schemeClr val="tx2"/>
                </a:solidFill>
              </a:rPr>
              <a:t>Ideas/examples</a:t>
            </a:r>
          </a:p>
          <a:p>
            <a:pPr marL="285750" indent="-285750" defTabSz="814388">
              <a:lnSpc>
                <a:spcPct val="95000"/>
              </a:lnSpc>
              <a:spcBef>
                <a:spcPct val="50000"/>
              </a:spcBef>
              <a:buClr>
                <a:schemeClr val="accent1"/>
              </a:buClr>
              <a:buSzPct val="100000"/>
              <a:buFont typeface="Arial"/>
              <a:buChar char="•"/>
            </a:pPr>
            <a:r>
              <a:rPr lang="en-US" sz="2400" dirty="0">
                <a:solidFill>
                  <a:schemeClr val="tx2"/>
                </a:solidFill>
              </a:rPr>
              <a:t>Customer satisfaction on </a:t>
            </a:r>
            <a:r>
              <a:rPr lang="en-US" sz="2400" dirty="0" smtClean="0">
                <a:solidFill>
                  <a:schemeClr val="tx2"/>
                </a:solidFill>
              </a:rPr>
              <a:t>IT operations </a:t>
            </a:r>
            <a:r>
              <a:rPr lang="en-US" sz="2400" dirty="0">
                <a:solidFill>
                  <a:schemeClr val="tx2"/>
                </a:solidFill>
              </a:rPr>
              <a:t>or on </a:t>
            </a:r>
            <a:r>
              <a:rPr lang="en-US" sz="2400" dirty="0" smtClean="0">
                <a:solidFill>
                  <a:schemeClr val="tx2"/>
                </a:solidFill>
              </a:rPr>
              <a:t>IT projects</a:t>
            </a:r>
            <a:endParaRPr lang="en-US" sz="2400" dirty="0">
              <a:solidFill>
                <a:schemeClr val="tx2"/>
              </a:solidFill>
            </a:endParaRPr>
          </a:p>
          <a:p>
            <a:pPr marL="285750" indent="-285750" defTabSz="814388">
              <a:lnSpc>
                <a:spcPct val="95000"/>
              </a:lnSpc>
              <a:spcBef>
                <a:spcPct val="50000"/>
              </a:spcBef>
              <a:buClr>
                <a:schemeClr val="accent1"/>
              </a:buClr>
              <a:buSzPct val="100000"/>
              <a:buFont typeface="Arial"/>
              <a:buChar char="•"/>
            </a:pPr>
            <a:r>
              <a:rPr lang="en-US" sz="2400" dirty="0" smtClean="0">
                <a:solidFill>
                  <a:schemeClr val="tx2"/>
                </a:solidFill>
              </a:rPr>
              <a:t>IT project </a:t>
            </a:r>
            <a:r>
              <a:rPr lang="en-US" sz="2400" dirty="0">
                <a:solidFill>
                  <a:schemeClr val="tx2"/>
                </a:solidFill>
              </a:rPr>
              <a:t>adoption</a:t>
            </a:r>
          </a:p>
          <a:p>
            <a:pPr marL="285750" indent="-285750" defTabSz="814388">
              <a:lnSpc>
                <a:spcPct val="95000"/>
              </a:lnSpc>
              <a:spcBef>
                <a:spcPct val="50000"/>
              </a:spcBef>
              <a:buClr>
                <a:schemeClr val="accent1"/>
              </a:buClr>
              <a:buSzPct val="100000"/>
              <a:buFont typeface="Arial"/>
              <a:buChar char="•"/>
            </a:pPr>
            <a:r>
              <a:rPr lang="en-US" sz="2400" dirty="0">
                <a:solidFill>
                  <a:schemeClr val="tx2"/>
                </a:solidFill>
              </a:rPr>
              <a:t>% of </a:t>
            </a:r>
            <a:r>
              <a:rPr lang="en-US" sz="2400" dirty="0" smtClean="0">
                <a:solidFill>
                  <a:schemeClr val="tx2"/>
                </a:solidFill>
              </a:rPr>
              <a:t>IT projects </a:t>
            </a:r>
            <a:r>
              <a:rPr lang="en-US" sz="2400" dirty="0">
                <a:solidFill>
                  <a:schemeClr val="tx2"/>
                </a:solidFill>
              </a:rPr>
              <a:t>delivered on time and on budget</a:t>
            </a:r>
          </a:p>
          <a:p>
            <a:pPr marL="285750" indent="-285750" defTabSz="814388">
              <a:lnSpc>
                <a:spcPct val="95000"/>
              </a:lnSpc>
              <a:spcBef>
                <a:spcPct val="50000"/>
              </a:spcBef>
              <a:buClr>
                <a:schemeClr val="accent1"/>
              </a:buClr>
              <a:buSzPct val="100000"/>
              <a:buFont typeface="Arial"/>
              <a:buChar char="•"/>
            </a:pPr>
            <a:r>
              <a:rPr lang="en-US" sz="2400" dirty="0" smtClean="0">
                <a:solidFill>
                  <a:schemeClr val="tx2"/>
                </a:solidFill>
              </a:rPr>
              <a:t>Number </a:t>
            </a:r>
            <a:r>
              <a:rPr lang="en-US" sz="2400" dirty="0">
                <a:solidFill>
                  <a:schemeClr val="tx2"/>
                </a:solidFill>
              </a:rPr>
              <a:t>of customer </a:t>
            </a:r>
            <a:r>
              <a:rPr lang="en-US" sz="2400" dirty="0" smtClean="0">
                <a:solidFill>
                  <a:schemeClr val="tx2"/>
                </a:solidFill>
              </a:rPr>
              <a:t>presentations</a:t>
            </a:r>
          </a:p>
          <a:p>
            <a:pPr marL="285750" indent="-285750" defTabSz="814388">
              <a:lnSpc>
                <a:spcPct val="95000"/>
              </a:lnSpc>
              <a:spcBef>
                <a:spcPct val="50000"/>
              </a:spcBef>
              <a:buClr>
                <a:schemeClr val="accent1"/>
              </a:buClr>
              <a:buSzPct val="100000"/>
              <a:buFont typeface="Arial"/>
              <a:buChar char="•"/>
            </a:pPr>
            <a:r>
              <a:rPr lang="en-US" sz="2400" dirty="0" smtClean="0">
                <a:solidFill>
                  <a:schemeClr val="tx2"/>
                </a:solidFill>
              </a:rPr>
              <a:t>Analysis of social networks feedback (</a:t>
            </a:r>
            <a:r>
              <a:rPr lang="en-US" sz="2400" dirty="0" err="1" smtClean="0">
                <a:solidFill>
                  <a:schemeClr val="tx2"/>
                </a:solidFill>
              </a:rPr>
              <a:t>Nb</a:t>
            </a:r>
            <a:r>
              <a:rPr lang="en-US" sz="2400" dirty="0" smtClean="0">
                <a:solidFill>
                  <a:schemeClr val="tx2"/>
                </a:solidFill>
              </a:rPr>
              <a:t> of positive, negative </a:t>
            </a:r>
            <a:r>
              <a:rPr lang="en-US" sz="2400" smtClean="0">
                <a:solidFill>
                  <a:schemeClr val="tx2"/>
                </a:solidFill>
              </a:rPr>
              <a:t>comments etc…)</a:t>
            </a:r>
            <a:endParaRPr lang="en-US" sz="2400" dirty="0">
              <a:solidFill>
                <a:schemeClr val="tx2"/>
              </a:solidFill>
            </a:endParaRPr>
          </a:p>
          <a:p>
            <a:pPr marL="285750" indent="-285750" algn="l" defTabSz="814388">
              <a:lnSpc>
                <a:spcPct val="95000"/>
              </a:lnSpc>
              <a:spcBef>
                <a:spcPct val="50000"/>
              </a:spcBef>
              <a:buClr>
                <a:schemeClr val="accent1"/>
              </a:buClr>
              <a:buSzPct val="100000"/>
              <a:buFont typeface="Arial"/>
              <a:buChar char="•"/>
            </a:pPr>
            <a:r>
              <a:rPr lang="en-US" sz="2400" dirty="0" smtClean="0">
                <a:solidFill>
                  <a:schemeClr val="tx2"/>
                </a:solidFill>
              </a:rPr>
              <a:t>…</a:t>
            </a:r>
            <a:endParaRPr lang="en-US" sz="2400" dirty="0">
              <a:solidFill>
                <a:schemeClr val="tx2"/>
              </a:solidFill>
            </a:endParaRPr>
          </a:p>
          <a:p>
            <a:pPr marL="285750" indent="-285750" algn="l" defTabSz="814388">
              <a:lnSpc>
                <a:spcPct val="95000"/>
              </a:lnSpc>
              <a:spcBef>
                <a:spcPct val="50000"/>
              </a:spcBef>
              <a:buClr>
                <a:schemeClr val="accent1"/>
              </a:buClr>
              <a:buSzPct val="100000"/>
              <a:buFont typeface="Arial"/>
              <a:buChar char="•"/>
            </a:pPr>
            <a:endParaRPr lang="en-US" sz="2400" b="1" dirty="0">
              <a:solidFill>
                <a:schemeClr val="tx2"/>
              </a:solidFill>
            </a:endParaRPr>
          </a:p>
        </p:txBody>
      </p:sp>
    </p:spTree>
    <p:extLst>
      <p:ext uri="{BB962C8B-B14F-4D97-AF65-F5344CB8AC3E}">
        <p14:creationId xmlns:p14="http://schemas.microsoft.com/office/powerpoint/2010/main" val="400075683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534988" y="228600"/>
            <a:ext cx="8145462" cy="838200"/>
          </a:xfrm>
        </p:spPr>
        <p:txBody>
          <a:bodyPr/>
          <a:lstStyle/>
          <a:p>
            <a:pPr eaLnBrk="1" hangingPunct="1"/>
            <a:r>
              <a:rPr lang="en-US" dirty="0" smtClean="0">
                <a:ea typeface="ＭＳ Ｐゴシック" charset="0"/>
                <a:cs typeface="ＭＳ Ｐゴシック" charset="0"/>
              </a:rPr>
              <a:t>Process measures</a:t>
            </a:r>
            <a:endParaRPr lang="en-US" sz="1600" dirty="0">
              <a:ea typeface="ＭＳ Ｐゴシック" charset="0"/>
              <a:cs typeface="ＭＳ Ｐゴシック" charset="0"/>
            </a:endParaRPr>
          </a:p>
        </p:txBody>
      </p:sp>
      <p:sp>
        <p:nvSpPr>
          <p:cNvPr id="13314"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13315" name="Rectangle 4"/>
          <p:cNvSpPr>
            <a:spLocks noChangeArrowheads="1"/>
          </p:cNvSpPr>
          <p:nvPr/>
        </p:nvSpPr>
        <p:spPr bwMode="auto">
          <a:xfrm>
            <a:off x="498956" y="1881883"/>
            <a:ext cx="7491635" cy="482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accent1"/>
              </a:buClr>
              <a:buSzPct val="100000"/>
            </a:pPr>
            <a:r>
              <a:rPr lang="en-US" sz="2000" b="1" dirty="0" smtClean="0">
                <a:solidFill>
                  <a:schemeClr val="tx2"/>
                </a:solidFill>
              </a:rPr>
              <a:t>Ideas/examples</a:t>
            </a:r>
          </a:p>
          <a:p>
            <a:pPr marL="285750" indent="-285750" defTabSz="814388">
              <a:lnSpc>
                <a:spcPct val="95000"/>
              </a:lnSpc>
              <a:spcBef>
                <a:spcPts val="600"/>
              </a:spcBef>
              <a:buClr>
                <a:schemeClr val="accent1"/>
              </a:buClr>
              <a:buSzPct val="100000"/>
              <a:buFont typeface="Arial"/>
              <a:buChar char="•"/>
            </a:pPr>
            <a:r>
              <a:rPr lang="en-US" sz="1600" dirty="0" smtClean="0">
                <a:solidFill>
                  <a:schemeClr val="tx2"/>
                </a:solidFill>
              </a:rPr>
              <a:t>Number </a:t>
            </a:r>
            <a:r>
              <a:rPr lang="en-US" sz="1600" dirty="0">
                <a:solidFill>
                  <a:schemeClr val="tx2"/>
                </a:solidFill>
              </a:rPr>
              <a:t>of bugs </a:t>
            </a:r>
            <a:r>
              <a:rPr lang="en-US" sz="1600" dirty="0" smtClean="0">
                <a:solidFill>
                  <a:schemeClr val="tx2"/>
                </a:solidFill>
              </a:rPr>
              <a:t>reported or </a:t>
            </a:r>
            <a:r>
              <a:rPr lang="en-US" sz="1600" dirty="0">
                <a:solidFill>
                  <a:schemeClr val="tx2"/>
                </a:solidFill>
              </a:rPr>
              <a:t>incident </a:t>
            </a:r>
            <a:r>
              <a:rPr lang="en-US" sz="1600" dirty="0" smtClean="0">
                <a:solidFill>
                  <a:schemeClr val="tx2"/>
                </a:solidFill>
              </a:rPr>
              <a:t>ratio</a:t>
            </a:r>
          </a:p>
          <a:p>
            <a:pPr marL="285750" indent="-285750" defTabSz="814388">
              <a:lnSpc>
                <a:spcPct val="95000"/>
              </a:lnSpc>
              <a:spcBef>
                <a:spcPts val="600"/>
              </a:spcBef>
              <a:buClr>
                <a:schemeClr val="accent1"/>
              </a:buClr>
              <a:buSzPct val="100000"/>
              <a:buFont typeface="Arial"/>
              <a:buChar char="•"/>
            </a:pPr>
            <a:r>
              <a:rPr lang="en-US" sz="1600" dirty="0" smtClean="0">
                <a:solidFill>
                  <a:schemeClr val="tx2"/>
                </a:solidFill>
              </a:rPr>
              <a:t>Average time / Maximum time to resolve incidents</a:t>
            </a:r>
          </a:p>
          <a:p>
            <a:pPr marL="285750" indent="-285750" defTabSz="814388">
              <a:lnSpc>
                <a:spcPct val="95000"/>
              </a:lnSpc>
              <a:spcBef>
                <a:spcPts val="600"/>
              </a:spcBef>
              <a:buClr>
                <a:schemeClr val="accent1"/>
              </a:buClr>
              <a:buSzPct val="100000"/>
              <a:buFont typeface="Arial"/>
              <a:buChar char="•"/>
            </a:pPr>
            <a:r>
              <a:rPr lang="en-US" sz="1600" dirty="0" err="1" smtClean="0">
                <a:solidFill>
                  <a:schemeClr val="tx2"/>
                </a:solidFill>
              </a:rPr>
              <a:t>Nb</a:t>
            </a:r>
            <a:r>
              <a:rPr lang="en-US" sz="1600" dirty="0" smtClean="0">
                <a:solidFill>
                  <a:schemeClr val="tx2"/>
                </a:solidFill>
              </a:rPr>
              <a:t> of people impacted by an incident</a:t>
            </a:r>
            <a:endParaRPr lang="en-US" sz="1600" dirty="0">
              <a:solidFill>
                <a:schemeClr val="tx2"/>
              </a:solidFill>
            </a:endParaRPr>
          </a:p>
          <a:p>
            <a:pPr marL="285750" indent="-285750" defTabSz="814388">
              <a:lnSpc>
                <a:spcPct val="95000"/>
              </a:lnSpc>
              <a:spcBef>
                <a:spcPts val="600"/>
              </a:spcBef>
              <a:buClr>
                <a:schemeClr val="accent1"/>
              </a:buClr>
              <a:buSzPct val="100000"/>
              <a:buFont typeface="Arial"/>
              <a:buChar char="•"/>
            </a:pPr>
            <a:r>
              <a:rPr lang="en-US" sz="1600" dirty="0">
                <a:solidFill>
                  <a:schemeClr val="tx2"/>
                </a:solidFill>
              </a:rPr>
              <a:t>Unplanned system downtime</a:t>
            </a:r>
          </a:p>
          <a:p>
            <a:pPr marL="285750" indent="-285750" defTabSz="814388">
              <a:lnSpc>
                <a:spcPct val="95000"/>
              </a:lnSpc>
              <a:spcBef>
                <a:spcPts val="600"/>
              </a:spcBef>
              <a:buClr>
                <a:schemeClr val="accent1"/>
              </a:buClr>
              <a:buSzPct val="100000"/>
              <a:buFont typeface="Arial"/>
              <a:buChar char="•"/>
            </a:pPr>
            <a:r>
              <a:rPr lang="en-US" sz="1600" dirty="0">
                <a:solidFill>
                  <a:schemeClr val="tx2"/>
                </a:solidFill>
              </a:rPr>
              <a:t>System response </a:t>
            </a:r>
            <a:r>
              <a:rPr lang="en-US" sz="1600" dirty="0" smtClean="0">
                <a:solidFill>
                  <a:schemeClr val="tx2"/>
                </a:solidFill>
              </a:rPr>
              <a:t>time</a:t>
            </a:r>
          </a:p>
          <a:p>
            <a:pPr marL="285750" indent="-285750" defTabSz="814388">
              <a:lnSpc>
                <a:spcPct val="95000"/>
              </a:lnSpc>
              <a:spcBef>
                <a:spcPts val="600"/>
              </a:spcBef>
              <a:buClr>
                <a:schemeClr val="accent1"/>
              </a:buClr>
              <a:buSzPct val="100000"/>
              <a:buFont typeface="Arial"/>
              <a:buChar char="•"/>
            </a:pPr>
            <a:r>
              <a:rPr lang="en-US" sz="1600" dirty="0" err="1" smtClean="0">
                <a:solidFill>
                  <a:schemeClr val="tx2"/>
                </a:solidFill>
              </a:rPr>
              <a:t>Leadtime</a:t>
            </a:r>
            <a:r>
              <a:rPr lang="en-US" sz="1600" dirty="0" smtClean="0">
                <a:solidFill>
                  <a:schemeClr val="tx2"/>
                </a:solidFill>
              </a:rPr>
              <a:t> for Change request implementation</a:t>
            </a:r>
          </a:p>
          <a:p>
            <a:pPr marL="285750" indent="-285750" defTabSz="814388">
              <a:lnSpc>
                <a:spcPct val="95000"/>
              </a:lnSpc>
              <a:spcBef>
                <a:spcPts val="600"/>
              </a:spcBef>
              <a:buClr>
                <a:schemeClr val="accent1"/>
              </a:buClr>
              <a:buSzPct val="100000"/>
              <a:buFont typeface="Arial"/>
              <a:buChar char="•"/>
            </a:pPr>
            <a:r>
              <a:rPr lang="en-US" sz="1600" dirty="0" smtClean="0">
                <a:solidFill>
                  <a:schemeClr val="tx2"/>
                </a:solidFill>
              </a:rPr>
              <a:t>Backlog of change requests</a:t>
            </a:r>
            <a:endParaRPr lang="en-US" sz="1600" dirty="0">
              <a:solidFill>
                <a:schemeClr val="tx2"/>
              </a:solidFill>
            </a:endParaRPr>
          </a:p>
          <a:p>
            <a:pPr marL="285750" indent="-285750" defTabSz="814388">
              <a:lnSpc>
                <a:spcPct val="95000"/>
              </a:lnSpc>
              <a:spcBef>
                <a:spcPts val="600"/>
              </a:spcBef>
              <a:buClr>
                <a:schemeClr val="accent1"/>
              </a:buClr>
              <a:buSzPct val="100000"/>
              <a:buFont typeface="Arial"/>
              <a:buChar char="•"/>
            </a:pPr>
            <a:r>
              <a:rPr lang="en-US" sz="1600" dirty="0">
                <a:solidFill>
                  <a:schemeClr val="tx2"/>
                </a:solidFill>
              </a:rPr>
              <a:t>Number </a:t>
            </a:r>
            <a:r>
              <a:rPr lang="en-US" sz="1600" dirty="0" smtClean="0">
                <a:solidFill>
                  <a:schemeClr val="tx2"/>
                </a:solidFill>
              </a:rPr>
              <a:t>of issue cases per </a:t>
            </a:r>
            <a:r>
              <a:rPr lang="en-US" sz="1600" dirty="0">
                <a:solidFill>
                  <a:schemeClr val="tx2"/>
                </a:solidFill>
              </a:rPr>
              <a:t>employee</a:t>
            </a:r>
          </a:p>
          <a:p>
            <a:pPr marL="285750" indent="-285750" defTabSz="814388">
              <a:lnSpc>
                <a:spcPct val="95000"/>
              </a:lnSpc>
              <a:spcBef>
                <a:spcPts val="600"/>
              </a:spcBef>
              <a:buClr>
                <a:schemeClr val="accent1"/>
              </a:buClr>
              <a:buSzPct val="100000"/>
              <a:buFont typeface="Arial"/>
              <a:buChar char="•"/>
            </a:pPr>
            <a:r>
              <a:rPr lang="en-US" sz="1600" dirty="0">
                <a:solidFill>
                  <a:schemeClr val="tx2"/>
                </a:solidFill>
              </a:rPr>
              <a:t>Average time for issue </a:t>
            </a:r>
            <a:r>
              <a:rPr lang="en-US" sz="1600" dirty="0" smtClean="0">
                <a:solidFill>
                  <a:schemeClr val="tx2"/>
                </a:solidFill>
              </a:rPr>
              <a:t>case resolution</a:t>
            </a:r>
            <a:endParaRPr lang="en-US" sz="1600" dirty="0">
              <a:solidFill>
                <a:schemeClr val="tx2"/>
              </a:solidFill>
            </a:endParaRPr>
          </a:p>
          <a:p>
            <a:pPr marL="285750" indent="-285750" defTabSz="814388">
              <a:lnSpc>
                <a:spcPct val="95000"/>
              </a:lnSpc>
              <a:spcBef>
                <a:spcPts val="600"/>
              </a:spcBef>
              <a:buClr>
                <a:schemeClr val="accent1"/>
              </a:buClr>
              <a:buSzPct val="100000"/>
              <a:buFont typeface="Arial"/>
              <a:buChar char="•"/>
            </a:pPr>
            <a:r>
              <a:rPr lang="en-US" sz="1600" dirty="0">
                <a:solidFill>
                  <a:schemeClr val="tx2"/>
                </a:solidFill>
              </a:rPr>
              <a:t>Project planning </a:t>
            </a:r>
            <a:r>
              <a:rPr lang="en-US" sz="1600" dirty="0" smtClean="0">
                <a:solidFill>
                  <a:schemeClr val="tx2"/>
                </a:solidFill>
              </a:rPr>
              <a:t>effectiveness (on time and budget)</a:t>
            </a:r>
            <a:endParaRPr lang="en-US" sz="1600" dirty="0">
              <a:solidFill>
                <a:schemeClr val="tx2"/>
              </a:solidFill>
            </a:endParaRPr>
          </a:p>
          <a:p>
            <a:pPr marL="285750" indent="-285750" defTabSz="814388">
              <a:lnSpc>
                <a:spcPct val="95000"/>
              </a:lnSpc>
              <a:spcBef>
                <a:spcPts val="600"/>
              </a:spcBef>
              <a:buClr>
                <a:schemeClr val="accent1"/>
              </a:buClr>
              <a:buSzPct val="100000"/>
              <a:buFont typeface="Arial"/>
              <a:buChar char="•"/>
            </a:pPr>
            <a:r>
              <a:rPr lang="en-US" sz="1600" dirty="0">
                <a:solidFill>
                  <a:schemeClr val="tx2"/>
                </a:solidFill>
              </a:rPr>
              <a:t>Internal audit measures</a:t>
            </a:r>
          </a:p>
          <a:p>
            <a:pPr marL="285750" indent="-285750" defTabSz="814388">
              <a:lnSpc>
                <a:spcPct val="95000"/>
              </a:lnSpc>
              <a:spcBef>
                <a:spcPts val="600"/>
              </a:spcBef>
              <a:buClr>
                <a:schemeClr val="accent1"/>
              </a:buClr>
              <a:buSzPct val="100000"/>
              <a:buFont typeface="Arial"/>
              <a:buChar char="•"/>
            </a:pPr>
            <a:r>
              <a:rPr lang="en-US" sz="1600" dirty="0">
                <a:solidFill>
                  <a:schemeClr val="tx2"/>
                </a:solidFill>
              </a:rPr>
              <a:t>Disaster recovery plan in place</a:t>
            </a:r>
          </a:p>
          <a:p>
            <a:pPr marL="285750" indent="-285750" defTabSz="814388">
              <a:lnSpc>
                <a:spcPct val="95000"/>
              </a:lnSpc>
              <a:spcBef>
                <a:spcPts val="600"/>
              </a:spcBef>
              <a:buClr>
                <a:schemeClr val="accent1"/>
              </a:buClr>
              <a:buSzPct val="100000"/>
              <a:buFont typeface="Arial"/>
              <a:buChar char="•"/>
            </a:pPr>
            <a:r>
              <a:rPr lang="en-US" sz="1600" dirty="0">
                <a:solidFill>
                  <a:schemeClr val="tx2"/>
                </a:solidFill>
              </a:rPr>
              <a:t>ISO </a:t>
            </a:r>
            <a:r>
              <a:rPr lang="en-US" sz="1600" dirty="0" smtClean="0">
                <a:solidFill>
                  <a:schemeClr val="tx2"/>
                </a:solidFill>
              </a:rPr>
              <a:t>certification</a:t>
            </a:r>
          </a:p>
          <a:p>
            <a:pPr marL="285750" indent="-285750" defTabSz="814388">
              <a:lnSpc>
                <a:spcPct val="95000"/>
              </a:lnSpc>
              <a:spcBef>
                <a:spcPts val="600"/>
              </a:spcBef>
              <a:buClr>
                <a:schemeClr val="accent1"/>
              </a:buClr>
              <a:buSzPct val="100000"/>
              <a:buFont typeface="Arial"/>
              <a:buChar char="•"/>
            </a:pPr>
            <a:r>
              <a:rPr lang="en-US" sz="1600" dirty="0" smtClean="0">
                <a:solidFill>
                  <a:schemeClr val="tx2"/>
                </a:solidFill>
              </a:rPr>
              <a:t>Suppliers SLA performance</a:t>
            </a:r>
            <a:endParaRPr lang="en-US" sz="1600" dirty="0">
              <a:solidFill>
                <a:schemeClr val="tx2"/>
              </a:solidFill>
            </a:endParaRPr>
          </a:p>
          <a:p>
            <a:pPr marL="285750" indent="-285750" algn="l" defTabSz="814388">
              <a:lnSpc>
                <a:spcPct val="95000"/>
              </a:lnSpc>
              <a:spcBef>
                <a:spcPts val="600"/>
              </a:spcBef>
              <a:buClr>
                <a:schemeClr val="accent1"/>
              </a:buClr>
              <a:buSzPct val="100000"/>
              <a:buFont typeface="Arial"/>
              <a:buChar char="•"/>
            </a:pPr>
            <a:r>
              <a:rPr lang="en-US" sz="1600" dirty="0" smtClean="0">
                <a:solidFill>
                  <a:schemeClr val="tx2"/>
                </a:solidFill>
              </a:rPr>
              <a:t>…</a:t>
            </a:r>
            <a:endParaRPr lang="en-US" sz="1600" dirty="0">
              <a:solidFill>
                <a:schemeClr val="tx2"/>
              </a:solidFill>
            </a:endParaRPr>
          </a:p>
          <a:p>
            <a:pPr marL="285750" indent="-285750" algn="l" defTabSz="814388">
              <a:lnSpc>
                <a:spcPct val="95000"/>
              </a:lnSpc>
              <a:spcBef>
                <a:spcPts val="600"/>
              </a:spcBef>
              <a:buClr>
                <a:schemeClr val="accent1"/>
              </a:buClr>
              <a:buSzPct val="100000"/>
              <a:buFont typeface="Arial"/>
              <a:buChar char="•"/>
            </a:pPr>
            <a:endParaRPr lang="en-US" sz="1600" b="1" dirty="0">
              <a:solidFill>
                <a:schemeClr val="tx2"/>
              </a:solidFill>
            </a:endParaRPr>
          </a:p>
        </p:txBody>
      </p:sp>
    </p:spTree>
    <p:extLst>
      <p:ext uri="{BB962C8B-B14F-4D97-AF65-F5344CB8AC3E}">
        <p14:creationId xmlns:p14="http://schemas.microsoft.com/office/powerpoint/2010/main" val="171587137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Sessions calendar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14966046"/>
              </p:ext>
            </p:extLst>
          </p:nvPr>
        </p:nvGraphicFramePr>
        <p:xfrm>
          <a:off x="934720" y="2763518"/>
          <a:ext cx="6898640" cy="3709370"/>
        </p:xfrm>
        <a:graphic>
          <a:graphicData uri="http://schemas.openxmlformats.org/drawingml/2006/table">
            <a:tbl>
              <a:tblPr firstRow="1" bandRow="1">
                <a:tableStyleId>{6E25E649-3F16-4E02-A733-19D2CDBF48F0}</a:tableStyleId>
              </a:tblPr>
              <a:tblGrid>
                <a:gridCol w="762000"/>
                <a:gridCol w="2379980"/>
                <a:gridCol w="1440180"/>
                <a:gridCol w="2316480"/>
              </a:tblGrid>
              <a:tr h="531001">
                <a:tc>
                  <a:txBody>
                    <a:bodyPr/>
                    <a:lstStyle/>
                    <a:p>
                      <a:pPr algn="ctr"/>
                      <a:r>
                        <a:rPr lang="en-US" sz="1400" dirty="0" smtClean="0"/>
                        <a:t>Session</a:t>
                      </a:r>
                    </a:p>
                    <a:p>
                      <a:pPr algn="ctr"/>
                      <a:r>
                        <a:rPr lang="en-US" sz="1400" dirty="0" err="1" smtClean="0"/>
                        <a:t>nb</a:t>
                      </a:r>
                      <a:endParaRPr lang="en-US" sz="1400" dirty="0"/>
                    </a:p>
                  </a:txBody>
                  <a:tcPr>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Date</a:t>
                      </a:r>
                      <a:endParaRPr lang="en-US" sz="1400"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Time</a:t>
                      </a:r>
                      <a:endParaRPr lang="en-US" sz="1400"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Contents</a:t>
                      </a:r>
                      <a:endParaRPr lang="en-US" sz="1400" dirty="0"/>
                    </a:p>
                  </a:txBody>
                  <a:tcPr>
                    <a:lnL w="12700" cap="flat" cmpd="sng" algn="ctr">
                      <a:solidFill>
                        <a:prstClr val="white">
                          <a:lumMod val="75000"/>
                        </a:prstClr>
                      </a:solidFill>
                      <a:prstDash val="solid"/>
                      <a:round/>
                      <a:headEnd type="none" w="med" len="med"/>
                      <a:tailEnd type="none" w="med" len="med"/>
                    </a:lnL>
                  </a:tcPr>
                </a:tc>
              </a:tr>
              <a:tr h="380030">
                <a:tc>
                  <a:txBody>
                    <a:bodyPr/>
                    <a:lstStyle/>
                    <a:p>
                      <a:pPr algn="ctr"/>
                      <a:r>
                        <a:rPr lang="en-US" sz="1400" dirty="0" smtClean="0"/>
                        <a:t>1</a:t>
                      </a:r>
                    </a:p>
                  </a:txBody>
                  <a:tcPr>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Thursday April 19th</a:t>
                      </a: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10:00</a:t>
                      </a:r>
                      <a:r>
                        <a:rPr lang="en-US" sz="1400" baseline="0" dirty="0" smtClean="0"/>
                        <a:t> – 1300</a:t>
                      </a:r>
                      <a:endParaRPr lang="en-US" sz="1400" dirty="0" smtClean="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Introduction</a:t>
                      </a:r>
                      <a:endParaRPr lang="en-US" sz="1400" dirty="0"/>
                    </a:p>
                  </a:txBody>
                  <a:tcPr>
                    <a:lnL w="12700" cap="flat" cmpd="sng" algn="ctr">
                      <a:solidFill>
                        <a:prstClr val="white">
                          <a:lumMod val="75000"/>
                        </a:prstClr>
                      </a:solidFill>
                      <a:prstDash val="solid"/>
                      <a:round/>
                      <a:headEnd type="none" w="med" len="med"/>
                      <a:tailEnd type="none" w="med" len="med"/>
                    </a:lnL>
                  </a:tcPr>
                </a:tc>
              </a:tr>
              <a:tr h="380030">
                <a:tc>
                  <a:txBody>
                    <a:bodyPr/>
                    <a:lstStyle/>
                    <a:p>
                      <a:pPr algn="ctr"/>
                      <a:r>
                        <a:rPr lang="en-US" sz="1400" dirty="0" smtClean="0"/>
                        <a:t>2</a:t>
                      </a:r>
                      <a:endParaRPr lang="en-US" sz="1400" dirty="0"/>
                    </a:p>
                  </a:txBody>
                  <a:tcPr>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Wednesday April 25th</a:t>
                      </a:r>
                      <a:endParaRPr lang="en-US" sz="1400"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10:00</a:t>
                      </a:r>
                      <a:r>
                        <a:rPr lang="en-US" sz="1400" baseline="0" dirty="0" smtClean="0"/>
                        <a:t> – 1300</a:t>
                      </a:r>
                      <a:endParaRPr lang="en-US" sz="1400" dirty="0" smtClean="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Home work review + class</a:t>
                      </a:r>
                      <a:endParaRPr lang="en-US" sz="1400" dirty="0"/>
                    </a:p>
                  </a:txBody>
                  <a:tcPr>
                    <a:lnL w="12700" cap="flat" cmpd="sng" algn="ctr">
                      <a:solidFill>
                        <a:prstClr val="white">
                          <a:lumMod val="75000"/>
                        </a:prstClr>
                      </a:solidFill>
                      <a:prstDash val="solid"/>
                      <a:round/>
                      <a:headEnd type="none" w="med" len="med"/>
                      <a:tailEnd type="none" w="med" len="med"/>
                    </a:lnL>
                  </a:tcPr>
                </a:tc>
              </a:tr>
              <a:tr h="380030">
                <a:tc>
                  <a:txBody>
                    <a:bodyPr/>
                    <a:lstStyle/>
                    <a:p>
                      <a:pPr algn="ctr"/>
                      <a:r>
                        <a:rPr lang="en-US" sz="1400" dirty="0" smtClean="0"/>
                        <a:t>3</a:t>
                      </a:r>
                      <a:endParaRPr lang="en-US" sz="1400" dirty="0"/>
                    </a:p>
                  </a:txBody>
                  <a:tcPr>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Wednesday May 16th</a:t>
                      </a:r>
                      <a:endParaRPr lang="en-US" sz="1400"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10:00</a:t>
                      </a:r>
                      <a:r>
                        <a:rPr lang="en-US" sz="1400" baseline="0" dirty="0" smtClean="0"/>
                        <a:t> – 1300</a:t>
                      </a:r>
                      <a:endParaRPr lang="en-US" sz="1400" dirty="0" smtClean="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Home work review + class</a:t>
                      </a:r>
                    </a:p>
                  </a:txBody>
                  <a:tcPr>
                    <a:lnL w="12700" cap="flat" cmpd="sng" algn="ctr">
                      <a:solidFill>
                        <a:prstClr val="white">
                          <a:lumMod val="75000"/>
                        </a:prstClr>
                      </a:solidFill>
                      <a:prstDash val="solid"/>
                      <a:round/>
                      <a:headEnd type="none" w="med" len="med"/>
                      <a:tailEnd type="none" w="med" len="med"/>
                    </a:lnL>
                  </a:tcPr>
                </a:tc>
              </a:tr>
              <a:tr h="380030">
                <a:tc>
                  <a:txBody>
                    <a:bodyPr/>
                    <a:lstStyle/>
                    <a:p>
                      <a:pPr algn="ctr"/>
                      <a:r>
                        <a:rPr lang="en-US" sz="1400" dirty="0" smtClean="0"/>
                        <a:t>4</a:t>
                      </a:r>
                      <a:endParaRPr lang="en-US" sz="1400" dirty="0"/>
                    </a:p>
                  </a:txBody>
                  <a:tcPr>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Thursday May 31st</a:t>
                      </a:r>
                      <a:endParaRPr lang="en-US" sz="1400"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10:00</a:t>
                      </a:r>
                      <a:r>
                        <a:rPr lang="en-US" sz="1400" baseline="0" dirty="0" smtClean="0"/>
                        <a:t> – 1300</a:t>
                      </a:r>
                      <a:endParaRPr lang="en-US" sz="1400" dirty="0" smtClean="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Home work review + class</a:t>
                      </a:r>
                    </a:p>
                  </a:txBody>
                  <a:tcPr>
                    <a:lnL w="12700" cap="flat" cmpd="sng" algn="ctr">
                      <a:solidFill>
                        <a:prstClr val="white">
                          <a:lumMod val="75000"/>
                        </a:prstClr>
                      </a:solidFill>
                      <a:prstDash val="solid"/>
                      <a:round/>
                      <a:headEnd type="none" w="med" len="med"/>
                      <a:tailEnd type="none" w="med" len="med"/>
                    </a:lnL>
                  </a:tcPr>
                </a:tc>
              </a:tr>
              <a:tr h="380030">
                <a:tc>
                  <a:txBody>
                    <a:bodyPr/>
                    <a:lstStyle/>
                    <a:p>
                      <a:pPr algn="ctr"/>
                      <a:r>
                        <a:rPr lang="en-US" sz="1400" dirty="0" smtClean="0"/>
                        <a:t>5</a:t>
                      </a:r>
                      <a:endParaRPr lang="en-US" sz="1400" dirty="0"/>
                    </a:p>
                  </a:txBody>
                  <a:tcPr>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Thursday</a:t>
                      </a:r>
                      <a:r>
                        <a:rPr lang="en-US" sz="1400" baseline="0" dirty="0" smtClean="0"/>
                        <a:t> June 7th</a:t>
                      </a:r>
                      <a:endParaRPr lang="en-US" sz="1400"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10:00</a:t>
                      </a:r>
                      <a:r>
                        <a:rPr lang="en-US" sz="1400" baseline="0" dirty="0" smtClean="0"/>
                        <a:t> – 1300</a:t>
                      </a:r>
                      <a:endParaRPr lang="en-US" sz="1400" dirty="0" smtClean="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Home work review + class</a:t>
                      </a:r>
                    </a:p>
                  </a:txBody>
                  <a:tcPr>
                    <a:lnL w="12700" cap="flat" cmpd="sng" algn="ctr">
                      <a:solidFill>
                        <a:prstClr val="white">
                          <a:lumMod val="75000"/>
                        </a:prstClr>
                      </a:solidFill>
                      <a:prstDash val="solid"/>
                      <a:round/>
                      <a:headEnd type="none" w="med" len="med"/>
                      <a:tailEnd type="none" w="med" len="med"/>
                    </a:lnL>
                  </a:tcPr>
                </a:tc>
              </a:tr>
              <a:tr h="380030">
                <a:tc>
                  <a:txBody>
                    <a:bodyPr/>
                    <a:lstStyle/>
                    <a:p>
                      <a:pPr algn="ctr"/>
                      <a:r>
                        <a:rPr lang="en-US" sz="1400" dirty="0" smtClean="0"/>
                        <a:t>6</a:t>
                      </a:r>
                      <a:endParaRPr lang="en-US" sz="1400" dirty="0"/>
                    </a:p>
                  </a:txBody>
                  <a:tcPr>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Wednesday June 20th</a:t>
                      </a:r>
                      <a:endParaRPr lang="en-US" sz="1400"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10:00</a:t>
                      </a:r>
                      <a:r>
                        <a:rPr lang="en-US" sz="1400" baseline="0" dirty="0" smtClean="0"/>
                        <a:t> – 1300</a:t>
                      </a:r>
                      <a:endParaRPr lang="en-US" sz="1400" dirty="0" smtClean="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Home work review + class</a:t>
                      </a:r>
                    </a:p>
                  </a:txBody>
                  <a:tcPr>
                    <a:lnL w="12700" cap="flat" cmpd="sng" algn="ctr">
                      <a:solidFill>
                        <a:prstClr val="white">
                          <a:lumMod val="75000"/>
                        </a:prstClr>
                      </a:solidFill>
                      <a:prstDash val="solid"/>
                      <a:round/>
                      <a:headEnd type="none" w="med" len="med"/>
                      <a:tailEnd type="none" w="med" len="med"/>
                    </a:lnL>
                  </a:tcPr>
                </a:tc>
              </a:tr>
              <a:tr h="380030">
                <a:tc>
                  <a:txBody>
                    <a:bodyPr/>
                    <a:lstStyle/>
                    <a:p>
                      <a:pPr algn="ctr"/>
                      <a:r>
                        <a:rPr lang="en-US" sz="1400" dirty="0" smtClean="0"/>
                        <a:t>7</a:t>
                      </a:r>
                      <a:endParaRPr lang="en-US" sz="1400" dirty="0"/>
                    </a:p>
                  </a:txBody>
                  <a:tcPr>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Wednesday June 27th</a:t>
                      </a:r>
                      <a:endParaRPr lang="en-US" sz="1400"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10:00</a:t>
                      </a:r>
                      <a:r>
                        <a:rPr lang="en-US" sz="1400" baseline="0" dirty="0" smtClean="0"/>
                        <a:t> – 13:00</a:t>
                      </a:r>
                      <a:endParaRPr lang="en-US" sz="1400" dirty="0" smtClean="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Home work review + class+</a:t>
                      </a:r>
                      <a:r>
                        <a:rPr lang="en-US" sz="1400" baseline="0" dirty="0" smtClean="0"/>
                        <a:t> case study preparation</a:t>
                      </a:r>
                      <a:endParaRPr lang="en-US" sz="1400" dirty="0" smtClean="0"/>
                    </a:p>
                  </a:txBody>
                  <a:tcPr>
                    <a:lnL w="12700" cap="flat" cmpd="sng" algn="ctr">
                      <a:solidFill>
                        <a:prstClr val="white">
                          <a:lumMod val="75000"/>
                        </a:prstClr>
                      </a:solidFill>
                      <a:prstDash val="solid"/>
                      <a:round/>
                      <a:headEnd type="none" w="med" len="med"/>
                      <a:tailEnd type="none" w="med" len="med"/>
                    </a:lnL>
                  </a:tcPr>
                </a:tc>
              </a:tr>
              <a:tr h="380030">
                <a:tc>
                  <a:txBody>
                    <a:bodyPr/>
                    <a:lstStyle/>
                    <a:p>
                      <a:pPr algn="ctr"/>
                      <a:r>
                        <a:rPr lang="en-US" sz="1400" dirty="0" smtClean="0"/>
                        <a:t>8</a:t>
                      </a:r>
                      <a:endParaRPr lang="en-US" sz="1400" dirty="0"/>
                    </a:p>
                  </a:txBody>
                  <a:tcPr>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solidFill>
                            <a:schemeClr val="tx1"/>
                          </a:solidFill>
                        </a:rPr>
                        <a:t>Wednesday July 11th</a:t>
                      </a:r>
                      <a:endParaRPr lang="en-US" sz="1400" dirty="0">
                        <a:solidFill>
                          <a:schemeClr val="tx1"/>
                        </a:solidFill>
                      </a:endParaRPr>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All day</a:t>
                      </a:r>
                      <a:endParaRPr lang="en-US" sz="1400" dirty="0"/>
                    </a:p>
                  </a:txBody>
                  <a:tcPr>
                    <a:lnL w="12700" cap="flat" cmpd="sng" algn="ctr">
                      <a:solidFill>
                        <a:prstClr val="white">
                          <a:lumMod val="75000"/>
                        </a:prstClr>
                      </a:solid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tcPr>
                </a:tc>
                <a:tc>
                  <a:txBody>
                    <a:bodyPr/>
                    <a:lstStyle/>
                    <a:p>
                      <a:pPr algn="ctr"/>
                      <a:r>
                        <a:rPr lang="en-US" sz="1400" dirty="0" smtClean="0"/>
                        <a:t>Case study presentation</a:t>
                      </a:r>
                      <a:endParaRPr lang="en-US" sz="1400" dirty="0"/>
                    </a:p>
                  </a:txBody>
                  <a:tcPr>
                    <a:lnL w="12700" cap="flat" cmpd="sng" algn="ctr">
                      <a:solidFill>
                        <a:prstClr val="white">
                          <a:lumMod val="75000"/>
                        </a:prstClr>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68722182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534988" y="228600"/>
            <a:ext cx="8145462" cy="838200"/>
          </a:xfrm>
        </p:spPr>
        <p:txBody>
          <a:bodyPr/>
          <a:lstStyle/>
          <a:p>
            <a:pPr eaLnBrk="1" hangingPunct="1"/>
            <a:r>
              <a:rPr lang="en-US" dirty="0" smtClean="0">
                <a:ea typeface="ＭＳ Ｐゴシック" charset="0"/>
                <a:cs typeface="ＭＳ Ｐゴシック" charset="0"/>
              </a:rPr>
              <a:t>Innovation measures</a:t>
            </a:r>
            <a:endParaRPr lang="en-US" sz="1600" dirty="0">
              <a:ea typeface="ＭＳ Ｐゴシック" charset="0"/>
              <a:cs typeface="ＭＳ Ｐゴシック" charset="0"/>
            </a:endParaRPr>
          </a:p>
        </p:txBody>
      </p:sp>
      <p:sp>
        <p:nvSpPr>
          <p:cNvPr id="13314"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13315" name="Rectangle 4"/>
          <p:cNvSpPr>
            <a:spLocks noChangeArrowheads="1"/>
          </p:cNvSpPr>
          <p:nvPr/>
        </p:nvSpPr>
        <p:spPr bwMode="auto">
          <a:xfrm>
            <a:off x="549756" y="1883366"/>
            <a:ext cx="7491635" cy="482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accent1"/>
              </a:buClr>
              <a:buSzPct val="100000"/>
            </a:pPr>
            <a:r>
              <a:rPr lang="en-US" sz="1600" b="1" dirty="0" smtClean="0">
                <a:solidFill>
                  <a:schemeClr val="tx2"/>
                </a:solidFill>
              </a:rPr>
              <a:t>Ideas/examples</a:t>
            </a:r>
          </a:p>
          <a:p>
            <a:pPr marL="285750" indent="-285750" defTabSz="814388">
              <a:lnSpc>
                <a:spcPct val="95000"/>
              </a:lnSpc>
              <a:spcBef>
                <a:spcPct val="50000"/>
              </a:spcBef>
              <a:buClr>
                <a:schemeClr val="accent1"/>
              </a:buClr>
              <a:buSzPct val="100000"/>
              <a:buFont typeface="Arial"/>
              <a:buChar char="•"/>
            </a:pPr>
            <a:r>
              <a:rPr lang="en-US" sz="1600" dirty="0" smtClean="0">
                <a:solidFill>
                  <a:schemeClr val="tx2"/>
                </a:solidFill>
              </a:rPr>
              <a:t>Voluntary/involuntary IT turnover</a:t>
            </a:r>
          </a:p>
          <a:p>
            <a:pPr marL="285750" indent="-285750" defTabSz="814388">
              <a:lnSpc>
                <a:spcPct val="95000"/>
              </a:lnSpc>
              <a:spcBef>
                <a:spcPct val="50000"/>
              </a:spcBef>
              <a:buClr>
                <a:schemeClr val="accent1"/>
              </a:buClr>
              <a:buSzPct val="100000"/>
              <a:buFont typeface="Arial"/>
              <a:buChar char="•"/>
            </a:pPr>
            <a:r>
              <a:rPr lang="en-US" sz="1600" dirty="0" smtClean="0">
                <a:solidFill>
                  <a:schemeClr val="tx2"/>
                </a:solidFill>
              </a:rPr>
              <a:t>% permanent employees / contractors</a:t>
            </a:r>
          </a:p>
          <a:p>
            <a:pPr marL="285750" indent="-285750" defTabSz="814388">
              <a:lnSpc>
                <a:spcPct val="95000"/>
              </a:lnSpc>
              <a:spcBef>
                <a:spcPct val="50000"/>
              </a:spcBef>
              <a:buClr>
                <a:schemeClr val="accent1"/>
              </a:buClr>
              <a:buSzPct val="100000"/>
              <a:buFont typeface="Arial"/>
              <a:buChar char="•"/>
            </a:pPr>
            <a:r>
              <a:rPr lang="en-US" sz="1600" dirty="0" smtClean="0">
                <a:solidFill>
                  <a:schemeClr val="tx2"/>
                </a:solidFill>
              </a:rPr>
              <a:t>Ratio Management / Total staff</a:t>
            </a:r>
          </a:p>
          <a:p>
            <a:pPr marL="285750" indent="-285750" defTabSz="814388">
              <a:lnSpc>
                <a:spcPct val="95000"/>
              </a:lnSpc>
              <a:spcBef>
                <a:spcPct val="50000"/>
              </a:spcBef>
              <a:buClr>
                <a:schemeClr val="accent1"/>
              </a:buClr>
              <a:buSzPct val="100000"/>
              <a:buFont typeface="Arial"/>
              <a:buChar char="•"/>
            </a:pPr>
            <a:r>
              <a:rPr lang="en-US" sz="1600" dirty="0" smtClean="0">
                <a:solidFill>
                  <a:schemeClr val="tx2"/>
                </a:solidFill>
              </a:rPr>
              <a:t>% of promotions</a:t>
            </a:r>
            <a:endParaRPr lang="en-US" sz="1600" dirty="0">
              <a:solidFill>
                <a:schemeClr val="tx2"/>
              </a:solidFill>
            </a:endParaRPr>
          </a:p>
          <a:p>
            <a:pPr marL="285750" indent="-285750" defTabSz="814388">
              <a:lnSpc>
                <a:spcPct val="95000"/>
              </a:lnSpc>
              <a:spcBef>
                <a:spcPct val="50000"/>
              </a:spcBef>
              <a:buClr>
                <a:schemeClr val="accent1"/>
              </a:buClr>
              <a:buSzPct val="100000"/>
              <a:buFont typeface="Arial"/>
              <a:buChar char="•"/>
            </a:pPr>
            <a:r>
              <a:rPr lang="en-US" sz="1600" dirty="0" smtClean="0">
                <a:solidFill>
                  <a:schemeClr val="tx2"/>
                </a:solidFill>
              </a:rPr>
              <a:t>Number of innovation training </a:t>
            </a:r>
            <a:r>
              <a:rPr lang="en-US" sz="1600" dirty="0">
                <a:solidFill>
                  <a:schemeClr val="tx2"/>
                </a:solidFill>
              </a:rPr>
              <a:t>hours </a:t>
            </a:r>
            <a:r>
              <a:rPr lang="en-US" sz="1600" dirty="0" smtClean="0">
                <a:solidFill>
                  <a:schemeClr val="tx2"/>
                </a:solidFill>
              </a:rPr>
              <a:t>per </a:t>
            </a:r>
            <a:r>
              <a:rPr lang="en-US" sz="1600" dirty="0">
                <a:solidFill>
                  <a:schemeClr val="tx2"/>
                </a:solidFill>
              </a:rPr>
              <a:t>employee</a:t>
            </a:r>
          </a:p>
          <a:p>
            <a:pPr marL="285750" indent="-285750" defTabSz="814388">
              <a:lnSpc>
                <a:spcPct val="95000"/>
              </a:lnSpc>
              <a:spcBef>
                <a:spcPct val="50000"/>
              </a:spcBef>
              <a:buClr>
                <a:schemeClr val="accent1"/>
              </a:buClr>
              <a:buSzPct val="100000"/>
              <a:buFont typeface="Arial"/>
              <a:buChar char="•"/>
            </a:pPr>
            <a:r>
              <a:rPr lang="en-US" sz="1600" dirty="0">
                <a:solidFill>
                  <a:schemeClr val="tx2"/>
                </a:solidFill>
              </a:rPr>
              <a:t>Number </a:t>
            </a:r>
            <a:r>
              <a:rPr lang="en-US" sz="1600" dirty="0" smtClean="0">
                <a:solidFill>
                  <a:schemeClr val="tx2"/>
                </a:solidFill>
              </a:rPr>
              <a:t>of patents filed</a:t>
            </a:r>
          </a:p>
          <a:p>
            <a:pPr marL="285750" indent="-285750" defTabSz="814388">
              <a:lnSpc>
                <a:spcPct val="95000"/>
              </a:lnSpc>
              <a:spcBef>
                <a:spcPct val="50000"/>
              </a:spcBef>
              <a:buClr>
                <a:schemeClr val="accent1"/>
              </a:buClr>
              <a:buSzPct val="100000"/>
              <a:buFont typeface="Arial"/>
              <a:buChar char="•"/>
            </a:pPr>
            <a:r>
              <a:rPr lang="en-US" sz="1600" dirty="0" smtClean="0">
                <a:solidFill>
                  <a:schemeClr val="tx2"/>
                </a:solidFill>
              </a:rPr>
              <a:t>Diversity ratios</a:t>
            </a:r>
          </a:p>
          <a:p>
            <a:pPr marL="285750" indent="-285750" defTabSz="814388">
              <a:lnSpc>
                <a:spcPct val="95000"/>
              </a:lnSpc>
              <a:spcBef>
                <a:spcPct val="50000"/>
              </a:spcBef>
              <a:buClr>
                <a:schemeClr val="accent1"/>
              </a:buClr>
              <a:buSzPct val="100000"/>
              <a:buFont typeface="Arial"/>
              <a:buChar char="•"/>
            </a:pPr>
            <a:r>
              <a:rPr lang="en-US" sz="1600" dirty="0" smtClean="0">
                <a:solidFill>
                  <a:schemeClr val="tx2"/>
                </a:solidFill>
              </a:rPr>
              <a:t>IT employee </a:t>
            </a:r>
            <a:r>
              <a:rPr lang="en-US" sz="1600" dirty="0">
                <a:solidFill>
                  <a:schemeClr val="tx2"/>
                </a:solidFill>
              </a:rPr>
              <a:t>satisfaction results</a:t>
            </a:r>
          </a:p>
          <a:p>
            <a:pPr marL="285750" indent="-285750" defTabSz="814388">
              <a:lnSpc>
                <a:spcPct val="95000"/>
              </a:lnSpc>
              <a:spcBef>
                <a:spcPct val="50000"/>
              </a:spcBef>
              <a:buClr>
                <a:schemeClr val="accent1"/>
              </a:buClr>
              <a:buSzPct val="100000"/>
              <a:buFont typeface="Arial"/>
              <a:buChar char="•"/>
            </a:pPr>
            <a:r>
              <a:rPr lang="en-US" sz="1600" dirty="0">
                <a:solidFill>
                  <a:schemeClr val="tx2"/>
                </a:solidFill>
              </a:rPr>
              <a:t>Implementation of lessons learnt</a:t>
            </a:r>
          </a:p>
          <a:p>
            <a:pPr marL="285750" indent="-285750" defTabSz="814388">
              <a:lnSpc>
                <a:spcPct val="95000"/>
              </a:lnSpc>
              <a:spcBef>
                <a:spcPct val="50000"/>
              </a:spcBef>
              <a:buClr>
                <a:schemeClr val="accent1"/>
              </a:buClr>
              <a:buSzPct val="100000"/>
              <a:buFont typeface="Arial"/>
              <a:buChar char="•"/>
            </a:pPr>
            <a:r>
              <a:rPr lang="en-US" sz="1600" dirty="0">
                <a:solidFill>
                  <a:schemeClr val="tx2"/>
                </a:solidFill>
              </a:rPr>
              <a:t>3 years technology roadmap</a:t>
            </a:r>
          </a:p>
          <a:p>
            <a:pPr marL="285750" indent="-285750" defTabSz="814388">
              <a:lnSpc>
                <a:spcPct val="95000"/>
              </a:lnSpc>
              <a:spcBef>
                <a:spcPct val="50000"/>
              </a:spcBef>
              <a:buClr>
                <a:schemeClr val="accent1"/>
              </a:buClr>
              <a:buSzPct val="100000"/>
              <a:buFont typeface="Arial"/>
              <a:buChar char="•"/>
            </a:pPr>
            <a:r>
              <a:rPr lang="en-US" sz="1600" dirty="0">
                <a:solidFill>
                  <a:schemeClr val="tx2"/>
                </a:solidFill>
              </a:rPr>
              <a:t>% of budget spent on technology </a:t>
            </a:r>
            <a:r>
              <a:rPr lang="en-US" sz="1600" dirty="0" smtClean="0">
                <a:solidFill>
                  <a:schemeClr val="tx2"/>
                </a:solidFill>
              </a:rPr>
              <a:t>watch/research</a:t>
            </a:r>
            <a:endParaRPr lang="en-US" sz="1600" dirty="0">
              <a:solidFill>
                <a:schemeClr val="tx2"/>
              </a:solidFill>
            </a:endParaRPr>
          </a:p>
          <a:p>
            <a:pPr marL="285750" indent="-285750" algn="l" defTabSz="814388">
              <a:lnSpc>
                <a:spcPct val="95000"/>
              </a:lnSpc>
              <a:spcBef>
                <a:spcPct val="50000"/>
              </a:spcBef>
              <a:buClr>
                <a:schemeClr val="accent1"/>
              </a:buClr>
              <a:buSzPct val="100000"/>
              <a:buFont typeface="Arial"/>
              <a:buChar char="•"/>
            </a:pPr>
            <a:r>
              <a:rPr lang="en-US" sz="1600" dirty="0" smtClean="0">
                <a:solidFill>
                  <a:schemeClr val="tx2"/>
                </a:solidFill>
              </a:rPr>
              <a:t>…</a:t>
            </a:r>
            <a:endParaRPr lang="en-US" sz="1600" dirty="0">
              <a:solidFill>
                <a:schemeClr val="tx2"/>
              </a:solidFill>
            </a:endParaRPr>
          </a:p>
        </p:txBody>
      </p:sp>
    </p:spTree>
    <p:extLst>
      <p:ext uri="{BB962C8B-B14F-4D97-AF65-F5344CB8AC3E}">
        <p14:creationId xmlns:p14="http://schemas.microsoft.com/office/powerpoint/2010/main" val="398087674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35260" y="5109250"/>
            <a:ext cx="4057339" cy="11899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rgbClr val="FFFFFF"/>
              </a:solidFill>
            </a:endParaRPr>
          </a:p>
        </p:txBody>
      </p:sp>
      <p:sp>
        <p:nvSpPr>
          <p:cNvPr id="2" name="Content Placeholder 1"/>
          <p:cNvSpPr>
            <a:spLocks noGrp="1"/>
          </p:cNvSpPr>
          <p:nvPr>
            <p:ph idx="1"/>
          </p:nvPr>
        </p:nvSpPr>
        <p:spPr>
          <a:xfrm>
            <a:off x="246587" y="2490457"/>
            <a:ext cx="4167440" cy="3711026"/>
          </a:xfrm>
        </p:spPr>
        <p:txBody>
          <a:bodyPr>
            <a:noAutofit/>
          </a:bodyPr>
          <a:lstStyle/>
          <a:p>
            <a:pPr marL="0" indent="0">
              <a:buNone/>
            </a:pPr>
            <a:r>
              <a:rPr lang="en-US" sz="1800" b="1" dirty="0" smtClean="0"/>
              <a:t>Session 1 </a:t>
            </a:r>
          </a:p>
          <a:p>
            <a:pPr>
              <a:buFont typeface="Arial"/>
              <a:buChar char="•"/>
            </a:pPr>
            <a:r>
              <a:rPr lang="en-US" sz="1800" dirty="0" smtClean="0"/>
              <a:t>Introduction</a:t>
            </a:r>
          </a:p>
          <a:p>
            <a:pPr>
              <a:buFont typeface="Arial"/>
              <a:buChar char="•"/>
            </a:pPr>
            <a:r>
              <a:rPr lang="en-US" sz="1800" dirty="0" smtClean="0"/>
              <a:t>Setting the scene</a:t>
            </a:r>
          </a:p>
          <a:p>
            <a:pPr marL="0" indent="0">
              <a:buNone/>
            </a:pPr>
            <a:endParaRPr lang="en-US" sz="1800" b="1" dirty="0" smtClean="0"/>
          </a:p>
          <a:p>
            <a:pPr marL="0" indent="0">
              <a:buNone/>
            </a:pPr>
            <a:r>
              <a:rPr lang="en-US" sz="1800" b="1" dirty="0" smtClean="0"/>
              <a:t>Session 2 </a:t>
            </a:r>
          </a:p>
          <a:p>
            <a:pPr>
              <a:buFont typeface="Arial"/>
              <a:buChar char="•"/>
            </a:pPr>
            <a:r>
              <a:rPr lang="en-US" sz="1800" dirty="0" smtClean="0"/>
              <a:t>Strategic alignment</a:t>
            </a:r>
          </a:p>
          <a:p>
            <a:pPr>
              <a:buFont typeface="Arial"/>
              <a:buChar char="•"/>
            </a:pPr>
            <a:r>
              <a:rPr lang="en-US" sz="1800" dirty="0" smtClean="0"/>
              <a:t>Balance scorecard</a:t>
            </a:r>
          </a:p>
          <a:p>
            <a:pPr marL="0" indent="0">
              <a:buNone/>
            </a:pPr>
            <a:endParaRPr lang="en-US" sz="1800" b="1" dirty="0" smtClean="0"/>
          </a:p>
          <a:p>
            <a:pPr marL="0" indent="0">
              <a:buNone/>
            </a:pPr>
            <a:r>
              <a:rPr lang="en-US" sz="1800" b="1" dirty="0" smtClean="0"/>
              <a:t>Session 3</a:t>
            </a:r>
          </a:p>
          <a:p>
            <a:pPr>
              <a:buFont typeface="Arial"/>
              <a:buChar char="•"/>
            </a:pPr>
            <a:r>
              <a:rPr lang="en-US" sz="1800" dirty="0" smtClean="0"/>
              <a:t>Understanding change</a:t>
            </a:r>
            <a:endParaRPr lang="en-US" sz="1800" dirty="0"/>
          </a:p>
          <a:p>
            <a:pPr>
              <a:buFont typeface="Arial"/>
              <a:buChar char="•"/>
            </a:pPr>
            <a:r>
              <a:rPr lang="en-US" sz="1800" dirty="0" smtClean="0"/>
              <a:t>Resistance to change</a:t>
            </a:r>
          </a:p>
        </p:txBody>
      </p:sp>
      <p:sp>
        <p:nvSpPr>
          <p:cNvPr id="5" name="Title 4"/>
          <p:cNvSpPr>
            <a:spLocks noGrp="1"/>
          </p:cNvSpPr>
          <p:nvPr>
            <p:ph type="title"/>
          </p:nvPr>
        </p:nvSpPr>
        <p:spPr/>
        <p:txBody>
          <a:bodyPr/>
          <a:lstStyle/>
          <a:p>
            <a:r>
              <a:rPr lang="en-US" dirty="0"/>
              <a:t>Course schedule and contents</a:t>
            </a:r>
            <a:endParaRPr lang="en-US" dirty="0">
              <a:solidFill>
                <a:srgbClr val="FFFF00"/>
              </a:solidFill>
            </a:endParaRPr>
          </a:p>
        </p:txBody>
      </p:sp>
      <p:sp>
        <p:nvSpPr>
          <p:cNvPr id="6" name="Content Placeholder 1"/>
          <p:cNvSpPr txBox="1">
            <a:spLocks/>
          </p:cNvSpPr>
          <p:nvPr/>
        </p:nvSpPr>
        <p:spPr>
          <a:xfrm>
            <a:off x="4561988" y="2465798"/>
            <a:ext cx="4327715" cy="3948358"/>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1800" b="1" dirty="0" smtClean="0"/>
              <a:t>Sessions 4 and 5</a:t>
            </a:r>
          </a:p>
          <a:p>
            <a:pPr>
              <a:buFont typeface="Arial"/>
              <a:buChar char="•"/>
            </a:pPr>
            <a:r>
              <a:rPr lang="en-US" sz="1800" b="1" dirty="0" smtClean="0"/>
              <a:t>How to effectively manage change</a:t>
            </a:r>
          </a:p>
          <a:p>
            <a:pPr lvl="1">
              <a:buFont typeface="Arial"/>
              <a:buChar char="•"/>
            </a:pPr>
            <a:r>
              <a:rPr lang="en-US" sz="1800" dirty="0"/>
              <a:t>Change management </a:t>
            </a:r>
            <a:r>
              <a:rPr lang="en-US" sz="1800" dirty="0" smtClean="0"/>
              <a:t>approach</a:t>
            </a:r>
          </a:p>
          <a:p>
            <a:pPr marL="301943" lvl="1" indent="0">
              <a:buNone/>
            </a:pPr>
            <a:endParaRPr lang="en-US" sz="1800" dirty="0" smtClean="0"/>
          </a:p>
          <a:p>
            <a:pPr marL="0" indent="0">
              <a:buNone/>
            </a:pPr>
            <a:r>
              <a:rPr lang="en-US" sz="1800" b="1" dirty="0" smtClean="0"/>
              <a:t>Session 6 and 7</a:t>
            </a:r>
            <a:endParaRPr lang="en-US" sz="1800" b="1" dirty="0"/>
          </a:p>
          <a:p>
            <a:pPr>
              <a:buFont typeface="Arial"/>
              <a:buChar char="•"/>
            </a:pPr>
            <a:r>
              <a:rPr lang="en-US" sz="1800" b="1" dirty="0"/>
              <a:t>How to effectively manage change</a:t>
            </a:r>
          </a:p>
          <a:p>
            <a:pPr lvl="1">
              <a:buFont typeface="Arial"/>
              <a:buChar char="•"/>
            </a:pPr>
            <a:r>
              <a:rPr lang="en-US" sz="1800" dirty="0"/>
              <a:t>Change management approach </a:t>
            </a:r>
            <a:r>
              <a:rPr lang="en-US" sz="1800" dirty="0" smtClean="0"/>
              <a:t>(</a:t>
            </a:r>
            <a:r>
              <a:rPr lang="en-US" sz="1800" dirty="0" err="1" smtClean="0"/>
              <a:t>Ctd</a:t>
            </a:r>
            <a:r>
              <a:rPr lang="en-US" sz="1800" dirty="0" smtClean="0"/>
              <a:t>)</a:t>
            </a:r>
          </a:p>
          <a:p>
            <a:pPr lvl="1">
              <a:buFont typeface="Arial"/>
              <a:buChar char="•"/>
            </a:pPr>
            <a:r>
              <a:rPr lang="en-US" sz="1800" dirty="0" smtClean="0"/>
              <a:t>Monitor operations &amp; report</a:t>
            </a:r>
          </a:p>
          <a:p>
            <a:pPr>
              <a:buFont typeface="Arial"/>
              <a:buChar char="•"/>
            </a:pPr>
            <a:r>
              <a:rPr lang="en-US" sz="1800" b="1" dirty="0" smtClean="0"/>
              <a:t>Recap. &amp; summary</a:t>
            </a:r>
          </a:p>
          <a:p>
            <a:pPr marL="0" indent="0">
              <a:buNone/>
            </a:pPr>
            <a:endParaRPr lang="en-US" sz="1800" b="1" dirty="0" smtClean="0"/>
          </a:p>
          <a:p>
            <a:pPr marL="0" indent="0">
              <a:buNone/>
            </a:pPr>
            <a:r>
              <a:rPr lang="en-US" sz="1800" b="1" smtClean="0"/>
              <a:t>Sessions 8</a:t>
            </a:r>
            <a:endParaRPr lang="en-US" sz="1800" b="1" dirty="0" smtClean="0"/>
          </a:p>
          <a:p>
            <a:pPr>
              <a:buFont typeface="Arial"/>
              <a:buChar char="•"/>
            </a:pPr>
            <a:r>
              <a:rPr lang="en-US" sz="1800" b="1" dirty="0" smtClean="0"/>
              <a:t>Final case study preparation</a:t>
            </a:r>
            <a:endParaRPr lang="en-US" sz="1800" b="1" dirty="0"/>
          </a:p>
        </p:txBody>
      </p:sp>
    </p:spTree>
    <p:extLst>
      <p:ext uri="{BB962C8B-B14F-4D97-AF65-F5344CB8AC3E}">
        <p14:creationId xmlns:p14="http://schemas.microsoft.com/office/powerpoint/2010/main" val="25565477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54350" y="2675467"/>
            <a:ext cx="5402150" cy="3450696"/>
          </a:xfrm>
        </p:spPr>
        <p:txBody>
          <a:bodyPr>
            <a:normAutofit/>
          </a:bodyPr>
          <a:lstStyle/>
          <a:p>
            <a:pPr>
              <a:buFont typeface="Arial"/>
              <a:buChar char="•"/>
            </a:pPr>
            <a:r>
              <a:rPr lang="en-US" b="1" dirty="0" smtClean="0"/>
              <a:t>Reading debrief</a:t>
            </a:r>
          </a:p>
          <a:p>
            <a:pPr>
              <a:buFont typeface="Arial"/>
              <a:buChar char="•"/>
            </a:pPr>
            <a:r>
              <a:rPr lang="en-US" b="1" dirty="0" smtClean="0"/>
              <a:t>Understanding change</a:t>
            </a:r>
          </a:p>
          <a:p>
            <a:pPr>
              <a:buFont typeface="Arial"/>
              <a:buChar char="•"/>
            </a:pPr>
            <a:r>
              <a:rPr lang="en-US" b="1" dirty="0" smtClean="0"/>
              <a:t>Different types of resistance</a:t>
            </a:r>
            <a:endParaRPr lang="en-US" b="1" dirty="0"/>
          </a:p>
          <a:p>
            <a:pPr>
              <a:buFont typeface="Arial"/>
              <a:buChar char="•"/>
            </a:pPr>
            <a:r>
              <a:rPr lang="en-US" b="1" dirty="0" smtClean="0"/>
              <a:t>How to handle resistance to change</a:t>
            </a:r>
          </a:p>
          <a:p>
            <a:pPr>
              <a:buFont typeface="Arial"/>
              <a:buChar char="•"/>
            </a:pPr>
            <a:r>
              <a:rPr lang="en-US" b="1" dirty="0" smtClean="0"/>
              <a:t>Case study : </a:t>
            </a:r>
            <a:r>
              <a:rPr lang="en-US" b="1" dirty="0" err="1" smtClean="0"/>
              <a:t>Sagar</a:t>
            </a:r>
            <a:r>
              <a:rPr lang="en-US" b="1" dirty="0" smtClean="0"/>
              <a:t> change management strategy</a:t>
            </a:r>
            <a:endParaRPr lang="en-US" b="1" dirty="0"/>
          </a:p>
        </p:txBody>
      </p:sp>
      <p:sp>
        <p:nvSpPr>
          <p:cNvPr id="3" name="Title 2"/>
          <p:cNvSpPr>
            <a:spLocks noGrp="1"/>
          </p:cNvSpPr>
          <p:nvPr>
            <p:ph type="title"/>
          </p:nvPr>
        </p:nvSpPr>
        <p:spPr/>
        <p:txBody>
          <a:bodyPr/>
          <a:lstStyle/>
          <a:p>
            <a:r>
              <a:rPr lang="en-US" smtClean="0"/>
              <a:t>Session contents</a:t>
            </a:r>
            <a:endParaRPr lang="en-US" dirty="0"/>
          </a:p>
        </p:txBody>
      </p:sp>
    </p:spTree>
    <p:extLst>
      <p:ext uri="{BB962C8B-B14F-4D97-AF65-F5344CB8AC3E}">
        <p14:creationId xmlns:p14="http://schemas.microsoft.com/office/powerpoint/2010/main" val="25509663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2" y="2024380"/>
            <a:ext cx="7772400" cy="2534680"/>
          </a:xfrm>
        </p:spPr>
        <p:txBody>
          <a:bodyPr/>
          <a:lstStyle/>
          <a:p>
            <a:r>
              <a:rPr lang="en-US" dirty="0" smtClean="0"/>
              <a:t>Reading debrief</a:t>
            </a:r>
            <a:endParaRPr lang="en-US" dirty="0"/>
          </a:p>
        </p:txBody>
      </p:sp>
    </p:spTree>
    <p:extLst>
      <p:ext uri="{BB962C8B-B14F-4D97-AF65-F5344CB8AC3E}">
        <p14:creationId xmlns:p14="http://schemas.microsoft.com/office/powerpoint/2010/main" val="13523082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534988" y="647700"/>
            <a:ext cx="8145462" cy="838200"/>
          </a:xfrm>
        </p:spPr>
        <p:txBody>
          <a:bodyPr>
            <a:normAutofit/>
          </a:bodyPr>
          <a:lstStyle/>
          <a:p>
            <a:pPr eaLnBrk="1" hangingPunct="1"/>
            <a:r>
              <a:rPr lang="en-US" dirty="0" smtClean="0">
                <a:ea typeface="ＭＳ Ｐゴシック" charset="0"/>
                <a:cs typeface="ＭＳ Ｐゴシック" charset="0"/>
              </a:rPr>
              <a:t>Dealing with Naysayers</a:t>
            </a:r>
            <a:endParaRPr lang="en-US" sz="1600" dirty="0">
              <a:ea typeface="ＭＳ Ｐゴシック" charset="0"/>
              <a:cs typeface="ＭＳ Ｐゴシック" charset="0"/>
            </a:endParaRPr>
          </a:p>
        </p:txBody>
      </p:sp>
      <p:sp>
        <p:nvSpPr>
          <p:cNvPr id="16386"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16387" name="Rectangle 4"/>
          <p:cNvSpPr>
            <a:spLocks noChangeArrowheads="1"/>
          </p:cNvSpPr>
          <p:nvPr/>
        </p:nvSpPr>
        <p:spPr bwMode="auto">
          <a:xfrm>
            <a:off x="534988" y="1935651"/>
            <a:ext cx="7883525" cy="4873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defTabSz="814388">
              <a:lnSpc>
                <a:spcPct val="95000"/>
              </a:lnSpc>
              <a:spcBef>
                <a:spcPct val="50000"/>
              </a:spcBef>
              <a:buClr>
                <a:schemeClr val="accent1"/>
              </a:buClr>
              <a:buSzPct val="100000"/>
            </a:pPr>
            <a:r>
              <a:rPr lang="en-US" sz="2400" b="1" dirty="0" smtClean="0">
                <a:solidFill>
                  <a:schemeClr val="tx2"/>
                </a:solidFill>
              </a:rPr>
              <a:t>Learning</a:t>
            </a:r>
            <a:endParaRPr lang="en-US" sz="2200" b="1" dirty="0" smtClean="0">
              <a:solidFill>
                <a:schemeClr val="tx2"/>
              </a:solidFill>
            </a:endParaRPr>
          </a:p>
          <a:p>
            <a:pPr marL="285750" indent="-285750" defTabSz="814388">
              <a:lnSpc>
                <a:spcPct val="95000"/>
              </a:lnSpc>
              <a:spcBef>
                <a:spcPct val="50000"/>
              </a:spcBef>
              <a:buClr>
                <a:schemeClr val="accent1"/>
              </a:buClr>
              <a:buSzPct val="100000"/>
              <a:buFont typeface="Arial"/>
              <a:buChar char="•"/>
            </a:pPr>
            <a:r>
              <a:rPr lang="en-US" sz="2200" dirty="0" smtClean="0">
                <a:solidFill>
                  <a:schemeClr val="tx2"/>
                </a:solidFill>
              </a:rPr>
              <a:t>Expect resistance</a:t>
            </a:r>
          </a:p>
          <a:p>
            <a:pPr marL="285750" indent="-285750" algn="l" defTabSz="814388">
              <a:lnSpc>
                <a:spcPct val="95000"/>
              </a:lnSpc>
              <a:spcBef>
                <a:spcPct val="50000"/>
              </a:spcBef>
              <a:buClr>
                <a:schemeClr val="accent1"/>
              </a:buClr>
              <a:buSzPct val="100000"/>
              <a:buFont typeface="Arial"/>
              <a:buChar char="•"/>
            </a:pPr>
            <a:r>
              <a:rPr lang="en-US" sz="2200" dirty="0" smtClean="0">
                <a:solidFill>
                  <a:schemeClr val="tx2"/>
                </a:solidFill>
              </a:rPr>
              <a:t>Stay determined and positive</a:t>
            </a:r>
          </a:p>
          <a:p>
            <a:pPr marL="285750" indent="-285750" defTabSz="814388">
              <a:lnSpc>
                <a:spcPct val="95000"/>
              </a:lnSpc>
              <a:spcBef>
                <a:spcPct val="50000"/>
              </a:spcBef>
              <a:buClr>
                <a:schemeClr val="accent1"/>
              </a:buClr>
              <a:buSzPct val="100000"/>
              <a:buFont typeface="Arial"/>
              <a:buChar char="•"/>
            </a:pPr>
            <a:r>
              <a:rPr lang="en-US" sz="2200" dirty="0">
                <a:solidFill>
                  <a:schemeClr val="tx2"/>
                </a:solidFill>
              </a:rPr>
              <a:t>Assess the </a:t>
            </a:r>
            <a:r>
              <a:rPr lang="en-US" sz="2200" dirty="0" smtClean="0">
                <a:solidFill>
                  <a:schemeClr val="tx2"/>
                </a:solidFill>
              </a:rPr>
              <a:t>“power </a:t>
            </a:r>
            <a:r>
              <a:rPr lang="en-US" sz="2200" dirty="0">
                <a:solidFill>
                  <a:schemeClr val="tx2"/>
                </a:solidFill>
              </a:rPr>
              <a:t>of </a:t>
            </a:r>
            <a:r>
              <a:rPr lang="en-US" sz="2200" dirty="0" smtClean="0">
                <a:solidFill>
                  <a:schemeClr val="tx2"/>
                </a:solidFill>
              </a:rPr>
              <a:t>influence” </a:t>
            </a:r>
            <a:r>
              <a:rPr lang="en-US" sz="2200" dirty="0">
                <a:solidFill>
                  <a:schemeClr val="tx2"/>
                </a:solidFill>
              </a:rPr>
              <a:t>your Naysayers have in your organization, either</a:t>
            </a:r>
            <a:r>
              <a:rPr lang="en-US" sz="2200" dirty="0" smtClean="0">
                <a:solidFill>
                  <a:schemeClr val="tx2"/>
                </a:solidFill>
              </a:rPr>
              <a:t>:</a:t>
            </a:r>
          </a:p>
          <a:p>
            <a:pPr marL="800100" lvl="1" indent="-342900" defTabSz="814388">
              <a:lnSpc>
                <a:spcPct val="95000"/>
              </a:lnSpc>
              <a:spcBef>
                <a:spcPct val="50000"/>
              </a:spcBef>
              <a:buClr>
                <a:schemeClr val="accent1"/>
              </a:buClr>
              <a:buSzPct val="100000"/>
              <a:buFont typeface="Courier New"/>
              <a:buChar char="o"/>
            </a:pPr>
            <a:r>
              <a:rPr lang="en-US" altLang="ja-JP" sz="2200" dirty="0" smtClean="0">
                <a:solidFill>
                  <a:schemeClr val="tx2"/>
                </a:solidFill>
              </a:rPr>
              <a:t>Because of their position</a:t>
            </a:r>
          </a:p>
          <a:p>
            <a:pPr marL="800100" lvl="1" indent="-342900" defTabSz="814388">
              <a:lnSpc>
                <a:spcPct val="95000"/>
              </a:lnSpc>
              <a:spcBef>
                <a:spcPct val="50000"/>
              </a:spcBef>
              <a:buClr>
                <a:schemeClr val="accent1"/>
              </a:buClr>
              <a:buSzPct val="100000"/>
              <a:buFont typeface="Courier New"/>
              <a:buChar char="o"/>
            </a:pPr>
            <a:r>
              <a:rPr lang="en-US" altLang="ja-JP" sz="2200" dirty="0" smtClean="0">
                <a:solidFill>
                  <a:schemeClr val="tx2"/>
                </a:solidFill>
              </a:rPr>
              <a:t>Or because they are strong informal influencers</a:t>
            </a:r>
          </a:p>
          <a:p>
            <a:pPr marL="285750" indent="-285750" defTabSz="814388">
              <a:lnSpc>
                <a:spcPct val="95000"/>
              </a:lnSpc>
              <a:spcBef>
                <a:spcPct val="50000"/>
              </a:spcBef>
              <a:buClr>
                <a:schemeClr val="accent1"/>
              </a:buClr>
              <a:buSzPct val="100000"/>
              <a:buFont typeface="Arial"/>
              <a:buChar char="•"/>
            </a:pPr>
            <a:r>
              <a:rPr lang="en-US" sz="2200" dirty="0" smtClean="0">
                <a:solidFill>
                  <a:schemeClr val="tx2"/>
                </a:solidFill>
              </a:rPr>
              <a:t>Understand what truly drives their </a:t>
            </a:r>
            <a:r>
              <a:rPr lang="en-US" sz="2200" dirty="0">
                <a:solidFill>
                  <a:schemeClr val="tx2"/>
                </a:solidFill>
              </a:rPr>
              <a:t>negativity (Meet with them, ask them lots of open </a:t>
            </a:r>
            <a:r>
              <a:rPr lang="en-US" sz="2200" dirty="0" smtClean="0">
                <a:solidFill>
                  <a:schemeClr val="tx2"/>
                </a:solidFill>
              </a:rPr>
              <a:t>questions </a:t>
            </a:r>
            <a:r>
              <a:rPr lang="en-US" sz="2200" dirty="0">
                <a:solidFill>
                  <a:schemeClr val="tx2"/>
                </a:solidFill>
              </a:rPr>
              <a:t>and listen carefully to their </a:t>
            </a:r>
            <a:r>
              <a:rPr lang="en-US" sz="2200" dirty="0" smtClean="0">
                <a:solidFill>
                  <a:schemeClr val="tx2"/>
                </a:solidFill>
              </a:rPr>
              <a:t>answers)</a:t>
            </a:r>
          </a:p>
          <a:p>
            <a:pPr marL="285750" indent="-285750" defTabSz="814388">
              <a:lnSpc>
                <a:spcPct val="95000"/>
              </a:lnSpc>
              <a:spcBef>
                <a:spcPct val="50000"/>
              </a:spcBef>
              <a:buClr>
                <a:schemeClr val="accent1"/>
              </a:buClr>
              <a:buSzPct val="100000"/>
              <a:buFont typeface="Arial"/>
              <a:buChar char="•"/>
            </a:pPr>
            <a:r>
              <a:rPr lang="en-US" sz="2200" dirty="0">
                <a:solidFill>
                  <a:schemeClr val="tx2"/>
                </a:solidFill>
              </a:rPr>
              <a:t>Convert, purge or quarantine</a:t>
            </a:r>
          </a:p>
        </p:txBody>
      </p:sp>
    </p:spTree>
    <p:extLst>
      <p:ext uri="{BB962C8B-B14F-4D97-AF65-F5344CB8AC3E}">
        <p14:creationId xmlns:p14="http://schemas.microsoft.com/office/powerpoint/2010/main" val="60450528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534988" y="647700"/>
            <a:ext cx="8145462" cy="838200"/>
          </a:xfrm>
        </p:spPr>
        <p:txBody>
          <a:bodyPr>
            <a:normAutofit fontScale="90000"/>
          </a:bodyPr>
          <a:lstStyle/>
          <a:p>
            <a:r>
              <a:rPr lang="en-US" dirty="0" smtClean="0">
                <a:ea typeface="ＭＳ Ｐゴシック" charset="0"/>
                <a:cs typeface="ＭＳ Ｐゴシック" charset="0"/>
              </a:rPr>
              <a:t>How </a:t>
            </a:r>
            <a:r>
              <a:rPr lang="en-US" dirty="0">
                <a:ea typeface="ＭＳ Ｐゴシック" charset="0"/>
                <a:cs typeface="ＭＳ Ｐゴシック" charset="0"/>
              </a:rPr>
              <a:t>to counter resistance to </a:t>
            </a:r>
            <a:r>
              <a:rPr lang="en-US" dirty="0" smtClean="0">
                <a:ea typeface="ＭＳ Ｐゴシック" charset="0"/>
                <a:cs typeface="ＭＳ Ｐゴシック" charset="0"/>
              </a:rPr>
              <a:t>change</a:t>
            </a:r>
            <a:br>
              <a:rPr lang="en-US" dirty="0" smtClean="0">
                <a:ea typeface="ＭＳ Ｐゴシック" charset="0"/>
                <a:cs typeface="ＭＳ Ｐゴシック" charset="0"/>
              </a:rPr>
            </a:br>
            <a:r>
              <a:rPr lang="en-US" sz="2200" dirty="0" smtClean="0">
                <a:solidFill>
                  <a:schemeClr val="bg1"/>
                </a:solidFill>
              </a:rPr>
              <a:t>Isabelle, whom </a:t>
            </a:r>
            <a:r>
              <a:rPr lang="en-US" sz="2200" dirty="0">
                <a:solidFill>
                  <a:schemeClr val="bg1"/>
                </a:solidFill>
              </a:rPr>
              <a:t>wants ice cream for desert</a:t>
            </a:r>
            <a:br>
              <a:rPr lang="en-US" sz="2200" dirty="0">
                <a:solidFill>
                  <a:schemeClr val="bg1"/>
                </a:solidFill>
              </a:rPr>
            </a:br>
            <a:endParaRPr lang="en-US" sz="2200" dirty="0">
              <a:solidFill>
                <a:schemeClr val="bg1"/>
              </a:solidFill>
              <a:ea typeface="ＭＳ Ｐゴシック" charset="0"/>
              <a:cs typeface="ＭＳ Ｐゴシック" charset="0"/>
            </a:endParaRPr>
          </a:p>
        </p:txBody>
      </p:sp>
      <p:sp>
        <p:nvSpPr>
          <p:cNvPr id="16386"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16387" name="Rectangle 4"/>
          <p:cNvSpPr>
            <a:spLocks noChangeArrowheads="1"/>
          </p:cNvSpPr>
          <p:nvPr/>
        </p:nvSpPr>
        <p:spPr bwMode="auto">
          <a:xfrm>
            <a:off x="534988" y="2700049"/>
            <a:ext cx="7883525" cy="3908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defTabSz="814388">
              <a:lnSpc>
                <a:spcPct val="95000"/>
              </a:lnSpc>
              <a:spcBef>
                <a:spcPct val="50000"/>
              </a:spcBef>
              <a:buClr>
                <a:schemeClr val="accent1"/>
              </a:buClr>
              <a:buSzPct val="100000"/>
            </a:pPr>
            <a:r>
              <a:rPr lang="en-US" sz="2400" b="1" dirty="0" smtClean="0">
                <a:solidFill>
                  <a:schemeClr val="tx2"/>
                </a:solidFill>
              </a:rPr>
              <a:t>Learning</a:t>
            </a:r>
          </a:p>
          <a:p>
            <a:pPr marL="285750" indent="-285750" algn="l" defTabSz="814388">
              <a:lnSpc>
                <a:spcPct val="95000"/>
              </a:lnSpc>
              <a:spcBef>
                <a:spcPct val="50000"/>
              </a:spcBef>
              <a:buClr>
                <a:schemeClr val="accent1"/>
              </a:buClr>
              <a:buSzPct val="100000"/>
              <a:buFont typeface="Arial"/>
              <a:buChar char="•"/>
            </a:pPr>
            <a:r>
              <a:rPr lang="en-US" sz="2400" dirty="0" smtClean="0">
                <a:solidFill>
                  <a:schemeClr val="tx2"/>
                </a:solidFill>
              </a:rPr>
              <a:t>Flexibility </a:t>
            </a:r>
            <a:r>
              <a:rPr lang="en-US" sz="2400" dirty="0">
                <a:solidFill>
                  <a:schemeClr val="tx2"/>
                </a:solidFill>
              </a:rPr>
              <a:t>in negotiation…</a:t>
            </a:r>
          </a:p>
          <a:p>
            <a:pPr marL="285750" indent="-285750" algn="l" defTabSz="814388">
              <a:lnSpc>
                <a:spcPct val="95000"/>
              </a:lnSpc>
              <a:spcBef>
                <a:spcPct val="50000"/>
              </a:spcBef>
              <a:buClr>
                <a:schemeClr val="accent1"/>
              </a:buClr>
              <a:buSzPct val="100000"/>
              <a:buFont typeface="Arial"/>
              <a:buChar char="•"/>
            </a:pPr>
            <a:r>
              <a:rPr lang="en-US" sz="2400" dirty="0">
                <a:solidFill>
                  <a:schemeClr val="tx2"/>
                </a:solidFill>
              </a:rPr>
              <a:t>People </a:t>
            </a:r>
            <a:r>
              <a:rPr lang="en-US" sz="2400" dirty="0" smtClean="0">
                <a:solidFill>
                  <a:schemeClr val="tx2"/>
                </a:solidFill>
              </a:rPr>
              <a:t>don</a:t>
            </a:r>
            <a:r>
              <a:rPr lang="fr-FR" sz="2400" dirty="0" smtClean="0">
                <a:solidFill>
                  <a:schemeClr val="tx2"/>
                </a:solidFill>
              </a:rPr>
              <a:t>’</a:t>
            </a:r>
            <a:r>
              <a:rPr lang="en-US" altLang="ja-JP" sz="2400" dirty="0" smtClean="0">
                <a:solidFill>
                  <a:schemeClr val="tx2"/>
                </a:solidFill>
              </a:rPr>
              <a:t>t </a:t>
            </a:r>
            <a:r>
              <a:rPr lang="en-US" altLang="ja-JP" sz="2400" dirty="0">
                <a:solidFill>
                  <a:schemeClr val="tx2"/>
                </a:solidFill>
              </a:rPr>
              <a:t>resist change, they resist being changed</a:t>
            </a:r>
          </a:p>
          <a:p>
            <a:pPr marL="285750" indent="-285750" algn="l" defTabSz="814388">
              <a:lnSpc>
                <a:spcPct val="95000"/>
              </a:lnSpc>
              <a:spcBef>
                <a:spcPct val="50000"/>
              </a:spcBef>
              <a:buClr>
                <a:schemeClr val="accent1"/>
              </a:buClr>
              <a:buSzPct val="100000"/>
              <a:buFont typeface="Arial"/>
              <a:buChar char="•"/>
            </a:pPr>
            <a:r>
              <a:rPr lang="en-US" sz="2400" dirty="0">
                <a:solidFill>
                  <a:schemeClr val="tx2"/>
                </a:solidFill>
              </a:rPr>
              <a:t>Give control and have people own the decisions</a:t>
            </a:r>
          </a:p>
          <a:p>
            <a:pPr marL="285750" indent="-285750" algn="l" defTabSz="814388">
              <a:lnSpc>
                <a:spcPct val="95000"/>
              </a:lnSpc>
              <a:spcBef>
                <a:spcPct val="50000"/>
              </a:spcBef>
              <a:buClr>
                <a:schemeClr val="accent1"/>
              </a:buClr>
              <a:buSzPct val="100000"/>
              <a:buFont typeface="Arial"/>
              <a:buChar char="•"/>
            </a:pPr>
            <a:r>
              <a:rPr lang="en-US" sz="2400" dirty="0">
                <a:solidFill>
                  <a:schemeClr val="tx2"/>
                </a:solidFill>
              </a:rPr>
              <a:t>Be clear on the outcome you want but give flexibility on how to get </a:t>
            </a:r>
            <a:r>
              <a:rPr lang="en-US" sz="2400" dirty="0" smtClean="0">
                <a:solidFill>
                  <a:schemeClr val="tx2"/>
                </a:solidFill>
              </a:rPr>
              <a:t>there…</a:t>
            </a:r>
          </a:p>
          <a:p>
            <a:pPr marL="285750" indent="-285750" algn="l" defTabSz="814388">
              <a:lnSpc>
                <a:spcPct val="95000"/>
              </a:lnSpc>
              <a:spcBef>
                <a:spcPct val="50000"/>
              </a:spcBef>
              <a:buClr>
                <a:schemeClr val="accent1"/>
              </a:buClr>
              <a:buSzPct val="100000"/>
              <a:buFont typeface="Arial"/>
              <a:buChar char="•"/>
            </a:pPr>
            <a:r>
              <a:rPr lang="en-US" sz="2400" dirty="0" smtClean="0">
                <a:solidFill>
                  <a:schemeClr val="tx2"/>
                </a:solidFill>
              </a:rPr>
              <a:t>…which also drives </a:t>
            </a:r>
            <a:r>
              <a:rPr lang="en-US" sz="2400" dirty="0">
                <a:solidFill>
                  <a:schemeClr val="tx2"/>
                </a:solidFill>
              </a:rPr>
              <a:t>accountability</a:t>
            </a:r>
          </a:p>
        </p:txBody>
      </p:sp>
    </p:spTree>
    <p:extLst>
      <p:ext uri="{BB962C8B-B14F-4D97-AF65-F5344CB8AC3E}">
        <p14:creationId xmlns:p14="http://schemas.microsoft.com/office/powerpoint/2010/main" val="10281316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534988" y="457200"/>
            <a:ext cx="8145462" cy="838200"/>
          </a:xfrm>
        </p:spPr>
        <p:txBody>
          <a:bodyPr>
            <a:normAutofit/>
          </a:bodyPr>
          <a:lstStyle/>
          <a:p>
            <a:pPr eaLnBrk="1" hangingPunct="1"/>
            <a:r>
              <a:rPr lang="en-US" dirty="0" smtClean="0">
                <a:ea typeface="ＭＳ Ｐゴシック" charset="0"/>
                <a:cs typeface="ＭＳ Ｐゴシック" charset="0"/>
              </a:rPr>
              <a:t>Managing resistance</a:t>
            </a:r>
            <a:endParaRPr lang="en-US" sz="1600" dirty="0">
              <a:ea typeface="ＭＳ Ｐゴシック" charset="0"/>
              <a:cs typeface="ＭＳ Ｐゴシック" charset="0"/>
            </a:endParaRPr>
          </a:p>
        </p:txBody>
      </p:sp>
      <p:sp>
        <p:nvSpPr>
          <p:cNvPr id="20482"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20483" name="Rectangle 4"/>
          <p:cNvSpPr>
            <a:spLocks noChangeArrowheads="1"/>
          </p:cNvSpPr>
          <p:nvPr/>
        </p:nvSpPr>
        <p:spPr bwMode="auto">
          <a:xfrm>
            <a:off x="534988" y="2305521"/>
            <a:ext cx="8145462" cy="45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sz="2000" b="1" dirty="0" smtClean="0">
                <a:solidFill>
                  <a:srgbClr val="073E87"/>
                </a:solidFill>
              </a:rPr>
              <a:t>Key points about resistance</a:t>
            </a:r>
          </a:p>
          <a:p>
            <a:pPr marL="342900" indent="-342900" defTabSz="814388">
              <a:lnSpc>
                <a:spcPct val="95000"/>
              </a:lnSpc>
              <a:spcBef>
                <a:spcPct val="50000"/>
              </a:spcBef>
              <a:buClr>
                <a:schemeClr val="accent1"/>
              </a:buClr>
              <a:buSzPct val="100000"/>
              <a:buFont typeface="+mj-lt"/>
              <a:buAutoNum type="arabicPeriod"/>
            </a:pPr>
            <a:r>
              <a:rPr lang="en-US" dirty="0" smtClean="0">
                <a:solidFill>
                  <a:srgbClr val="073E87"/>
                </a:solidFill>
              </a:rPr>
              <a:t>In whatever form resistance is a message. It is a way of saying </a:t>
            </a:r>
            <a:r>
              <a:rPr lang="en-US" altLang="ja-JP" dirty="0" smtClean="0">
                <a:solidFill>
                  <a:srgbClr val="073E87"/>
                </a:solidFill>
              </a:rPr>
              <a:t>“This is not working for me. I have needs that are not being met.”</a:t>
            </a:r>
          </a:p>
          <a:p>
            <a:pPr marL="342900" indent="-342900" defTabSz="814388">
              <a:lnSpc>
                <a:spcPct val="95000"/>
              </a:lnSpc>
              <a:spcBef>
                <a:spcPct val="50000"/>
              </a:spcBef>
              <a:buClr>
                <a:schemeClr val="accent1"/>
              </a:buClr>
              <a:buSzPct val="100000"/>
              <a:buFont typeface="+mj-lt"/>
              <a:buAutoNum type="arabicPeriod"/>
            </a:pPr>
            <a:r>
              <a:rPr lang="en-US" dirty="0" smtClean="0">
                <a:solidFill>
                  <a:srgbClr val="073E87"/>
                </a:solidFill>
              </a:rPr>
              <a:t>Resistance is a sign that the process of change has begun, you cannot resist that which you are not aware of and so something is happening to bring up the resistance</a:t>
            </a:r>
          </a:p>
          <a:p>
            <a:pPr marL="342900" indent="-342900" defTabSz="814388">
              <a:lnSpc>
                <a:spcPct val="95000"/>
              </a:lnSpc>
              <a:spcBef>
                <a:spcPct val="50000"/>
              </a:spcBef>
              <a:buClr>
                <a:schemeClr val="accent1"/>
              </a:buClr>
              <a:buSzPct val="100000"/>
              <a:buFont typeface="+mj-lt"/>
              <a:buAutoNum type="arabicPeriod"/>
            </a:pPr>
            <a:r>
              <a:rPr lang="en-US" dirty="0" smtClean="0">
                <a:solidFill>
                  <a:srgbClr val="073E87"/>
                </a:solidFill>
              </a:rPr>
              <a:t>Resistance is also often misconstrued as </a:t>
            </a:r>
            <a:r>
              <a:rPr lang="en-US" altLang="ja-JP" dirty="0" smtClean="0">
                <a:solidFill>
                  <a:srgbClr val="073E87"/>
                </a:solidFill>
              </a:rPr>
              <a:t>“people not wanting to change”. On the contrary, people generally are motivated to want to grow and develop and keep improving. Change and the way it is handled can bring up anxiety for people and these results in them adopting seemingly resistive attitudes and behavior in order to keep their anxiety at bay</a:t>
            </a:r>
          </a:p>
          <a:p>
            <a:pPr marL="342900" indent="-342900" defTabSz="814388">
              <a:lnSpc>
                <a:spcPct val="95000"/>
              </a:lnSpc>
              <a:spcBef>
                <a:spcPct val="50000"/>
              </a:spcBef>
              <a:buClr>
                <a:schemeClr val="accent1"/>
              </a:buClr>
              <a:buSzPct val="100000"/>
              <a:buFont typeface="+mj-lt"/>
              <a:buAutoNum type="arabicPeriod"/>
            </a:pPr>
            <a:r>
              <a:rPr lang="en-US" dirty="0" smtClean="0">
                <a:solidFill>
                  <a:srgbClr val="073E87"/>
                </a:solidFill>
              </a:rPr>
              <a:t>We all learn and change in different ways, so for someone to stop and ask </a:t>
            </a:r>
            <a:r>
              <a:rPr lang="en-US" altLang="ja-JP" dirty="0" smtClean="0">
                <a:solidFill>
                  <a:srgbClr val="073E87"/>
                </a:solidFill>
              </a:rPr>
              <a:t>“Why?” might be a reflection of that person’s need for a model to explain the change or proof that the change will work in practice</a:t>
            </a:r>
            <a:endParaRPr lang="en-US" dirty="0">
              <a:solidFill>
                <a:srgbClr val="073E87"/>
              </a:solidFill>
            </a:endParaRPr>
          </a:p>
        </p:txBody>
      </p:sp>
    </p:spTree>
    <p:extLst>
      <p:ext uri="{BB962C8B-B14F-4D97-AF65-F5344CB8AC3E}">
        <p14:creationId xmlns:p14="http://schemas.microsoft.com/office/powerpoint/2010/main" val="21383934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534988" y="457200"/>
            <a:ext cx="8145462" cy="838200"/>
          </a:xfrm>
        </p:spPr>
        <p:txBody>
          <a:bodyPr>
            <a:normAutofit/>
          </a:bodyPr>
          <a:lstStyle/>
          <a:p>
            <a:pPr eaLnBrk="1" hangingPunct="1"/>
            <a:r>
              <a:rPr lang="en-US" dirty="0" smtClean="0">
                <a:ea typeface="ＭＳ Ｐゴシック" charset="0"/>
                <a:cs typeface="ＭＳ Ｐゴシック" charset="0"/>
              </a:rPr>
              <a:t>Managing resistance</a:t>
            </a:r>
            <a:endParaRPr lang="en-US" sz="1600" dirty="0">
              <a:ea typeface="ＭＳ Ｐゴシック" charset="0"/>
              <a:cs typeface="ＭＳ Ｐゴシック" charset="0"/>
            </a:endParaRPr>
          </a:p>
        </p:txBody>
      </p:sp>
      <p:sp>
        <p:nvSpPr>
          <p:cNvPr id="20482"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20483" name="Rectangle 4"/>
          <p:cNvSpPr>
            <a:spLocks noChangeArrowheads="1"/>
          </p:cNvSpPr>
          <p:nvPr/>
        </p:nvSpPr>
        <p:spPr bwMode="auto">
          <a:xfrm>
            <a:off x="534988" y="2305521"/>
            <a:ext cx="8145462" cy="455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sz="2000" b="1" dirty="0" smtClean="0">
                <a:solidFill>
                  <a:srgbClr val="073E87"/>
                </a:solidFill>
              </a:rPr>
              <a:t>Key points about resistance </a:t>
            </a:r>
            <a:r>
              <a:rPr lang="en-US" sz="2000" dirty="0" smtClean="0">
                <a:solidFill>
                  <a:srgbClr val="073E87"/>
                </a:solidFill>
              </a:rPr>
              <a:t>(Continued)</a:t>
            </a:r>
          </a:p>
          <a:p>
            <a:pPr marL="342900" indent="-342900" defTabSz="814388">
              <a:lnSpc>
                <a:spcPct val="95000"/>
              </a:lnSpc>
              <a:spcBef>
                <a:spcPct val="50000"/>
              </a:spcBef>
              <a:buClr>
                <a:schemeClr val="accent1"/>
              </a:buClr>
              <a:buSzPct val="100000"/>
              <a:buFont typeface="+mj-lt"/>
              <a:buAutoNum type="arabicPeriod" startAt="5"/>
            </a:pPr>
            <a:r>
              <a:rPr lang="en-US" dirty="0" smtClean="0">
                <a:solidFill>
                  <a:srgbClr val="073E87"/>
                </a:solidFill>
              </a:rPr>
              <a:t>Overt </a:t>
            </a:r>
            <a:r>
              <a:rPr lang="en-US" dirty="0">
                <a:solidFill>
                  <a:srgbClr val="073E87"/>
                </a:solidFill>
              </a:rPr>
              <a:t>resistance is healthy, after all if it’s out in the open it’s much easier to work with and it indicates that people are open to being convinced otherwise. Inviting people to voice their concerns and different opinions keeps things </a:t>
            </a:r>
            <a:r>
              <a:rPr lang="en-US" dirty="0" smtClean="0">
                <a:solidFill>
                  <a:srgbClr val="073E87"/>
                </a:solidFill>
              </a:rPr>
              <a:t>overt</a:t>
            </a:r>
            <a:endParaRPr lang="en-US" dirty="0">
              <a:solidFill>
                <a:srgbClr val="073E87"/>
              </a:solidFill>
            </a:endParaRPr>
          </a:p>
          <a:p>
            <a:pPr marL="342900" indent="-342900" defTabSz="814388">
              <a:lnSpc>
                <a:spcPct val="95000"/>
              </a:lnSpc>
              <a:spcBef>
                <a:spcPct val="50000"/>
              </a:spcBef>
              <a:buClr>
                <a:schemeClr val="accent1"/>
              </a:buClr>
              <a:buSzPct val="100000"/>
              <a:buFont typeface="+mj-lt"/>
              <a:buAutoNum type="arabicPeriod" startAt="5"/>
            </a:pPr>
            <a:r>
              <a:rPr lang="en-US" dirty="0" smtClean="0">
                <a:solidFill>
                  <a:srgbClr val="073E87"/>
                </a:solidFill>
              </a:rPr>
              <a:t>Unexpressed </a:t>
            </a:r>
            <a:r>
              <a:rPr lang="en-US" dirty="0">
                <a:solidFill>
                  <a:srgbClr val="073E87"/>
                </a:solidFill>
              </a:rPr>
              <a:t>resistance is much harder to deal with. If people don’t express their concerns then how can they be addressed?</a:t>
            </a:r>
          </a:p>
          <a:p>
            <a:pPr marL="342900" indent="-342900" defTabSz="814388">
              <a:lnSpc>
                <a:spcPct val="95000"/>
              </a:lnSpc>
              <a:spcBef>
                <a:spcPct val="50000"/>
              </a:spcBef>
              <a:buClr>
                <a:schemeClr val="accent1"/>
              </a:buClr>
              <a:buSzPct val="100000"/>
              <a:buFont typeface="+mj-lt"/>
              <a:buAutoNum type="arabicPeriod" startAt="5"/>
            </a:pPr>
            <a:r>
              <a:rPr lang="en-US" dirty="0" smtClean="0">
                <a:solidFill>
                  <a:srgbClr val="073E87"/>
                </a:solidFill>
              </a:rPr>
              <a:t>How </a:t>
            </a:r>
            <a:r>
              <a:rPr lang="en-US" dirty="0">
                <a:solidFill>
                  <a:srgbClr val="073E87"/>
                </a:solidFill>
              </a:rPr>
              <a:t>resistance is viewed and responded to will make the difference in terms of whether it becomes a block to change or whether it is harnessed as a creative process that allows previously not thought of solutions and steps to </a:t>
            </a:r>
            <a:r>
              <a:rPr lang="en-US" dirty="0" smtClean="0">
                <a:solidFill>
                  <a:srgbClr val="073E87"/>
                </a:solidFill>
              </a:rPr>
              <a:t>emerge</a:t>
            </a:r>
            <a:endParaRPr lang="en-US" dirty="0">
              <a:solidFill>
                <a:srgbClr val="073E87"/>
              </a:solidFill>
            </a:endParaRPr>
          </a:p>
        </p:txBody>
      </p:sp>
    </p:spTree>
    <p:extLst>
      <p:ext uri="{BB962C8B-B14F-4D97-AF65-F5344CB8AC3E}">
        <p14:creationId xmlns:p14="http://schemas.microsoft.com/office/powerpoint/2010/main" val="388169667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534988" y="457200"/>
            <a:ext cx="8145462" cy="838200"/>
          </a:xfrm>
        </p:spPr>
        <p:txBody>
          <a:bodyPr>
            <a:normAutofit/>
          </a:bodyPr>
          <a:lstStyle/>
          <a:p>
            <a:r>
              <a:rPr lang="en-US" dirty="0">
                <a:ea typeface="ＭＳ Ｐゴシック" charset="0"/>
                <a:cs typeface="ＭＳ Ｐゴシック" charset="0"/>
              </a:rPr>
              <a:t>Managing resistance</a:t>
            </a:r>
            <a:endParaRPr lang="en-US" sz="1600" dirty="0">
              <a:latin typeface="Arial" charset="0"/>
              <a:ea typeface="ＭＳ Ｐゴシック" charset="0"/>
              <a:cs typeface="ＭＳ Ｐゴシック" charset="0"/>
            </a:endParaRPr>
          </a:p>
        </p:txBody>
      </p:sp>
      <p:sp>
        <p:nvSpPr>
          <p:cNvPr id="22530"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34820" name="Rectangle 4"/>
          <p:cNvSpPr>
            <a:spLocks noChangeArrowheads="1"/>
          </p:cNvSpPr>
          <p:nvPr/>
        </p:nvSpPr>
        <p:spPr bwMode="auto">
          <a:xfrm>
            <a:off x="855559" y="2601417"/>
            <a:ext cx="7466975" cy="4083976"/>
          </a:xfrm>
          <a:prstGeom prst="rect">
            <a:avLst/>
          </a:prstGeom>
          <a:noFill/>
          <a:ln w="9525">
            <a:noFill/>
            <a:miter lim="800000"/>
            <a:headEnd/>
            <a:tailEnd/>
          </a:ln>
        </p:spPr>
        <p:txBody>
          <a:bodyPr lIns="82124" tIns="41061" rIns="82124" bIns="41061"/>
          <a:lstStyle/>
          <a:p>
            <a:pPr algn="l" defTabSz="814388">
              <a:lnSpc>
                <a:spcPct val="95000"/>
              </a:lnSpc>
              <a:spcBef>
                <a:spcPct val="50000"/>
              </a:spcBef>
              <a:buClr>
                <a:schemeClr val="tx2"/>
              </a:buClr>
              <a:buSzPct val="100000"/>
              <a:defRPr/>
            </a:pPr>
            <a:r>
              <a:rPr lang="en-US" sz="2400" b="1" dirty="0" smtClean="0">
                <a:solidFill>
                  <a:srgbClr val="073E87"/>
                </a:solidFill>
              </a:rPr>
              <a:t>Why and how people resist? What can be done about it?</a:t>
            </a:r>
            <a:endParaRPr lang="en-US" sz="2400" b="1" dirty="0">
              <a:solidFill>
                <a:srgbClr val="073E87"/>
              </a:solidFill>
            </a:endParaRPr>
          </a:p>
          <a:p>
            <a:pPr marL="742950" lvl="1" indent="-285750" algn="l" defTabSz="814388">
              <a:lnSpc>
                <a:spcPct val="95000"/>
              </a:lnSpc>
              <a:spcBef>
                <a:spcPct val="50000"/>
              </a:spcBef>
              <a:buClr>
                <a:schemeClr val="accent1"/>
              </a:buClr>
              <a:buSzPct val="100000"/>
              <a:buFont typeface="Arial"/>
              <a:buChar char="•"/>
              <a:defRPr/>
            </a:pPr>
            <a:r>
              <a:rPr lang="en-US" sz="2200" dirty="0" smtClean="0">
                <a:solidFill>
                  <a:srgbClr val="073E87"/>
                </a:solidFill>
              </a:rPr>
              <a:t>Overwhelm</a:t>
            </a:r>
          </a:p>
          <a:p>
            <a:pPr marL="742950" lvl="1" indent="-285750" defTabSz="814388">
              <a:lnSpc>
                <a:spcPct val="95000"/>
              </a:lnSpc>
              <a:spcBef>
                <a:spcPct val="50000"/>
              </a:spcBef>
              <a:buClr>
                <a:schemeClr val="accent1"/>
              </a:buClr>
              <a:buSzPct val="100000"/>
              <a:buFont typeface="Arial"/>
              <a:buChar char="•"/>
              <a:defRPr/>
            </a:pPr>
            <a:r>
              <a:rPr lang="en-US" sz="2200" dirty="0">
                <a:solidFill>
                  <a:srgbClr val="073E87"/>
                </a:solidFill>
              </a:rPr>
              <a:t>Overwhelm at the Top</a:t>
            </a:r>
          </a:p>
          <a:p>
            <a:pPr marL="742950" lvl="1" indent="-285750" defTabSz="814388">
              <a:lnSpc>
                <a:spcPct val="95000"/>
              </a:lnSpc>
              <a:spcBef>
                <a:spcPct val="50000"/>
              </a:spcBef>
              <a:buClr>
                <a:schemeClr val="accent1"/>
              </a:buClr>
              <a:buSzPct val="100000"/>
              <a:buFont typeface="Arial"/>
              <a:buChar char="•"/>
              <a:defRPr/>
            </a:pPr>
            <a:r>
              <a:rPr lang="en-US" sz="2200" dirty="0">
                <a:solidFill>
                  <a:srgbClr val="073E87"/>
                </a:solidFill>
              </a:rPr>
              <a:t>Lack of self awareness of the leader and/or facilitator of the change</a:t>
            </a:r>
          </a:p>
          <a:p>
            <a:pPr marL="742950" lvl="1" indent="-285750" defTabSz="814388">
              <a:lnSpc>
                <a:spcPct val="95000"/>
              </a:lnSpc>
              <a:spcBef>
                <a:spcPct val="50000"/>
              </a:spcBef>
              <a:buClr>
                <a:schemeClr val="accent1"/>
              </a:buClr>
              <a:buSzPct val="100000"/>
              <a:buFont typeface="Arial"/>
              <a:buChar char="•"/>
              <a:defRPr/>
            </a:pPr>
            <a:r>
              <a:rPr lang="en-US" sz="2200" dirty="0">
                <a:solidFill>
                  <a:srgbClr val="073E87"/>
                </a:solidFill>
              </a:rPr>
              <a:t>Beliefs around change</a:t>
            </a:r>
          </a:p>
          <a:p>
            <a:pPr marL="742950" lvl="1" indent="-285750" defTabSz="814388">
              <a:lnSpc>
                <a:spcPct val="95000"/>
              </a:lnSpc>
              <a:spcBef>
                <a:spcPct val="50000"/>
              </a:spcBef>
              <a:buClr>
                <a:schemeClr val="accent1"/>
              </a:buClr>
              <a:buSzPct val="100000"/>
              <a:buFont typeface="Arial"/>
              <a:buChar char="•"/>
              <a:defRPr/>
            </a:pPr>
            <a:r>
              <a:rPr lang="en-US" sz="2200" dirty="0" smtClean="0">
                <a:solidFill>
                  <a:srgbClr val="073E87"/>
                </a:solidFill>
              </a:rPr>
              <a:t>Fear</a:t>
            </a:r>
          </a:p>
          <a:p>
            <a:pPr marL="742950" lvl="1" indent="-285750" defTabSz="814388">
              <a:lnSpc>
                <a:spcPct val="95000"/>
              </a:lnSpc>
              <a:spcBef>
                <a:spcPct val="50000"/>
              </a:spcBef>
              <a:buClr>
                <a:schemeClr val="accent1"/>
              </a:buClr>
              <a:buSzPct val="100000"/>
              <a:buFont typeface="Arial"/>
              <a:buChar char="•"/>
              <a:defRPr/>
            </a:pPr>
            <a:r>
              <a:rPr lang="en-US" sz="2200" dirty="0" smtClean="0">
                <a:solidFill>
                  <a:srgbClr val="073E87"/>
                </a:solidFill>
              </a:rPr>
              <a:t>Ambivalence</a:t>
            </a:r>
          </a:p>
          <a:p>
            <a:pPr marL="742950" lvl="1" indent="-285750" defTabSz="814388">
              <a:lnSpc>
                <a:spcPct val="95000"/>
              </a:lnSpc>
              <a:spcBef>
                <a:spcPct val="50000"/>
              </a:spcBef>
              <a:buClr>
                <a:schemeClr val="accent1"/>
              </a:buClr>
              <a:buSzPct val="100000"/>
              <a:buFont typeface="Arial"/>
              <a:buChar char="•"/>
              <a:defRPr/>
            </a:pPr>
            <a:r>
              <a:rPr lang="en-US" sz="2200" dirty="0" smtClean="0">
                <a:solidFill>
                  <a:srgbClr val="073E87"/>
                </a:solidFill>
              </a:rPr>
              <a:t>Defense </a:t>
            </a:r>
            <a:r>
              <a:rPr lang="en-US" sz="2200" dirty="0">
                <a:solidFill>
                  <a:srgbClr val="073E87"/>
                </a:solidFill>
              </a:rPr>
              <a:t>mechanisms</a:t>
            </a:r>
          </a:p>
          <a:p>
            <a:pPr marL="693738" lvl="1" indent="-236538" defTabSz="814388">
              <a:lnSpc>
                <a:spcPct val="95000"/>
              </a:lnSpc>
              <a:spcBef>
                <a:spcPct val="50000"/>
              </a:spcBef>
              <a:buClr>
                <a:schemeClr val="tx2"/>
              </a:buClr>
              <a:buSzPct val="100000"/>
              <a:buFontTx/>
              <a:buChar char="-"/>
              <a:defRPr/>
            </a:pPr>
            <a:endParaRPr lang="en-US" sz="2400" b="1" dirty="0">
              <a:solidFill>
                <a:srgbClr val="073E87"/>
              </a:solidFill>
            </a:endParaRPr>
          </a:p>
        </p:txBody>
      </p:sp>
    </p:spTree>
    <p:extLst>
      <p:ext uri="{BB962C8B-B14F-4D97-AF65-F5344CB8AC3E}">
        <p14:creationId xmlns:p14="http://schemas.microsoft.com/office/powerpoint/2010/main" val="194710256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534988" y="457200"/>
            <a:ext cx="8145462" cy="838200"/>
          </a:xfrm>
        </p:spPr>
        <p:txBody>
          <a:bodyPr>
            <a:normAutofit/>
          </a:bodyPr>
          <a:lstStyle/>
          <a:p>
            <a:r>
              <a:rPr lang="en-US" dirty="0">
                <a:ea typeface="ＭＳ Ｐゴシック" charset="0"/>
                <a:cs typeface="ＭＳ Ｐゴシック" charset="0"/>
              </a:rPr>
              <a:t>Managing resistance</a:t>
            </a:r>
            <a:endParaRPr lang="en-US" sz="1600" dirty="0">
              <a:latin typeface="Arial" charset="0"/>
              <a:ea typeface="ＭＳ Ｐゴシック" charset="0"/>
              <a:cs typeface="ＭＳ Ｐゴシック" charset="0"/>
            </a:endParaRPr>
          </a:p>
        </p:txBody>
      </p:sp>
      <p:sp>
        <p:nvSpPr>
          <p:cNvPr id="29698"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29699" name="Rectangle 4"/>
          <p:cNvSpPr>
            <a:spLocks noChangeArrowheads="1"/>
          </p:cNvSpPr>
          <p:nvPr/>
        </p:nvSpPr>
        <p:spPr bwMode="auto">
          <a:xfrm>
            <a:off x="534988" y="2379495"/>
            <a:ext cx="8145462" cy="430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a:r>
              <a:rPr lang="en-US" sz="2000" b="1" dirty="0" smtClean="0">
                <a:solidFill>
                  <a:srgbClr val="073E87"/>
                </a:solidFill>
              </a:rPr>
              <a:t>In summary</a:t>
            </a:r>
          </a:p>
          <a:p>
            <a:pPr marL="285750" indent="-285750" algn="l">
              <a:buClr>
                <a:schemeClr val="accent1"/>
              </a:buClr>
              <a:buFont typeface="Arial"/>
              <a:buChar char="•"/>
            </a:pPr>
            <a:r>
              <a:rPr lang="en-US" dirty="0" smtClean="0">
                <a:solidFill>
                  <a:srgbClr val="073E87"/>
                </a:solidFill>
              </a:rPr>
              <a:t>There are many ways that people can resist change and, at the end of the day, resistance is a message</a:t>
            </a:r>
            <a:r>
              <a:rPr lang="en-US" smtClean="0">
                <a:solidFill>
                  <a:srgbClr val="073E87"/>
                </a:solidFill>
              </a:rPr>
              <a:t>. </a:t>
            </a:r>
          </a:p>
          <a:p>
            <a:pPr algn="l">
              <a:buClr>
                <a:schemeClr val="accent1"/>
              </a:buClr>
            </a:pPr>
            <a:endParaRPr lang="en-US" dirty="0">
              <a:solidFill>
                <a:srgbClr val="073E87"/>
              </a:solidFill>
            </a:endParaRPr>
          </a:p>
          <a:p>
            <a:pPr marL="285750" indent="-285750" algn="l">
              <a:buClr>
                <a:schemeClr val="accent1"/>
              </a:buClr>
              <a:buFont typeface="Arial"/>
              <a:buChar char="•"/>
            </a:pPr>
            <a:r>
              <a:rPr lang="en-US" dirty="0">
                <a:solidFill>
                  <a:srgbClr val="073E87"/>
                </a:solidFill>
              </a:rPr>
              <a:t>Take steps to be proactive, research </a:t>
            </a:r>
            <a:r>
              <a:rPr lang="en-US" dirty="0" smtClean="0">
                <a:solidFill>
                  <a:srgbClr val="073E87"/>
                </a:solidFill>
              </a:rPr>
              <a:t>people</a:t>
            </a:r>
            <a:r>
              <a:rPr lang="fr-FR" dirty="0" smtClean="0">
                <a:solidFill>
                  <a:srgbClr val="073E87"/>
                </a:solidFill>
              </a:rPr>
              <a:t>’</a:t>
            </a:r>
            <a:r>
              <a:rPr lang="en-US" altLang="ja-JP" dirty="0" smtClean="0">
                <a:solidFill>
                  <a:srgbClr val="073E87"/>
                </a:solidFill>
              </a:rPr>
              <a:t>s </a:t>
            </a:r>
            <a:r>
              <a:rPr lang="en-US" altLang="ja-JP" dirty="0">
                <a:solidFill>
                  <a:srgbClr val="073E87"/>
                </a:solidFill>
              </a:rPr>
              <a:t>attitudes and needs so that solutions to potential resistance are available before resistance </a:t>
            </a:r>
            <a:r>
              <a:rPr lang="en-US" altLang="ja-JP" dirty="0" smtClean="0">
                <a:solidFill>
                  <a:srgbClr val="073E87"/>
                </a:solidFill>
              </a:rPr>
              <a:t>arises</a:t>
            </a:r>
            <a:endParaRPr lang="en-US" altLang="ja-JP" dirty="0">
              <a:solidFill>
                <a:srgbClr val="073E87"/>
              </a:solidFill>
            </a:endParaRPr>
          </a:p>
          <a:p>
            <a:pPr algn="l">
              <a:buClr>
                <a:schemeClr val="accent1"/>
              </a:buClr>
            </a:pPr>
            <a:endParaRPr lang="en-US" dirty="0">
              <a:solidFill>
                <a:srgbClr val="073E87"/>
              </a:solidFill>
            </a:endParaRPr>
          </a:p>
          <a:p>
            <a:pPr marL="285750" indent="-285750" algn="l">
              <a:buClr>
                <a:schemeClr val="accent1"/>
              </a:buClr>
              <a:buFont typeface="Arial"/>
              <a:buChar char="•"/>
            </a:pPr>
            <a:r>
              <a:rPr lang="en-US" dirty="0">
                <a:solidFill>
                  <a:srgbClr val="073E87"/>
                </a:solidFill>
              </a:rPr>
              <a:t>Even when this has been done people can still resist. Our </a:t>
            </a:r>
            <a:r>
              <a:rPr lang="en-US" dirty="0" smtClean="0">
                <a:solidFill>
                  <a:srgbClr val="073E87"/>
                </a:solidFill>
              </a:rPr>
              <a:t>approach, </a:t>
            </a:r>
            <a:r>
              <a:rPr lang="en-US" dirty="0">
                <a:solidFill>
                  <a:srgbClr val="073E87"/>
                </a:solidFill>
              </a:rPr>
              <a:t>in this </a:t>
            </a:r>
            <a:r>
              <a:rPr lang="en-US" dirty="0" smtClean="0">
                <a:solidFill>
                  <a:srgbClr val="073E87"/>
                </a:solidFill>
              </a:rPr>
              <a:t>instance, </a:t>
            </a:r>
            <a:r>
              <a:rPr lang="en-US" dirty="0">
                <a:solidFill>
                  <a:srgbClr val="073E87"/>
                </a:solidFill>
              </a:rPr>
              <a:t>is again to get to the root of the issue that is causing concerns, allow it be expressed and so that the steps for how to proceed can be </a:t>
            </a:r>
            <a:r>
              <a:rPr lang="en-US" dirty="0" smtClean="0">
                <a:solidFill>
                  <a:srgbClr val="073E87"/>
                </a:solidFill>
              </a:rPr>
              <a:t>identified</a:t>
            </a:r>
          </a:p>
          <a:p>
            <a:pPr algn="l">
              <a:buClr>
                <a:schemeClr val="accent1"/>
              </a:buClr>
            </a:pPr>
            <a:endParaRPr lang="en-US" dirty="0">
              <a:solidFill>
                <a:srgbClr val="073E87"/>
              </a:solidFill>
            </a:endParaRPr>
          </a:p>
          <a:p>
            <a:pPr marL="285750" indent="-285750" algn="l">
              <a:buClr>
                <a:schemeClr val="accent1"/>
              </a:buClr>
              <a:buFont typeface="Arial"/>
              <a:buChar char="•"/>
            </a:pPr>
            <a:r>
              <a:rPr lang="en-US" dirty="0" smtClean="0">
                <a:solidFill>
                  <a:srgbClr val="073E87"/>
                </a:solidFill>
              </a:rPr>
              <a:t>From this, </a:t>
            </a:r>
            <a:r>
              <a:rPr lang="en-US" dirty="0">
                <a:solidFill>
                  <a:srgbClr val="073E87"/>
                </a:solidFill>
              </a:rPr>
              <a:t>we can then come up with solutions and strategies that ensure the process of change that takes place, has increased commitment and </a:t>
            </a:r>
            <a:r>
              <a:rPr lang="en-US" dirty="0" smtClean="0">
                <a:solidFill>
                  <a:srgbClr val="073E87"/>
                </a:solidFill>
              </a:rPr>
              <a:t>effectiveness</a:t>
            </a:r>
            <a:endParaRPr lang="en-US" b="1" dirty="0">
              <a:solidFill>
                <a:srgbClr val="073E87"/>
              </a:solidFill>
            </a:endParaRPr>
          </a:p>
        </p:txBody>
      </p:sp>
    </p:spTree>
    <p:extLst>
      <p:ext uri="{BB962C8B-B14F-4D97-AF65-F5344CB8AC3E}">
        <p14:creationId xmlns:p14="http://schemas.microsoft.com/office/powerpoint/2010/main" val="7472680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32" y="1737360"/>
            <a:ext cx="7772400" cy="2250200"/>
          </a:xfrm>
        </p:spPr>
        <p:txBody>
          <a:bodyPr/>
          <a:lstStyle/>
          <a:p>
            <a:r>
              <a:rPr lang="en-US" smtClean="0"/>
              <a:t>Homework : </a:t>
            </a:r>
            <a:r>
              <a:rPr lang="en-US" dirty="0" smtClean="0"/>
              <a:t/>
            </a:r>
            <a:br>
              <a:rPr lang="en-US" dirty="0" smtClean="0"/>
            </a:br>
            <a:r>
              <a:rPr lang="en-US" dirty="0" smtClean="0"/>
              <a:t>Build your IT strategy and Balanced Scorecard</a:t>
            </a:r>
            <a:endParaRPr lang="en-US" dirty="0"/>
          </a:p>
        </p:txBody>
      </p:sp>
    </p:spTree>
    <p:extLst>
      <p:ext uri="{BB962C8B-B14F-4D97-AF65-F5344CB8AC3E}">
        <p14:creationId xmlns:p14="http://schemas.microsoft.com/office/powerpoint/2010/main" val="15940362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534988" y="457200"/>
            <a:ext cx="8145462" cy="838200"/>
          </a:xfrm>
        </p:spPr>
        <p:txBody>
          <a:bodyPr>
            <a:normAutofit fontScale="90000"/>
          </a:bodyPr>
          <a:lstStyle/>
          <a:p>
            <a:pPr eaLnBrk="1" hangingPunct="1"/>
            <a:r>
              <a:rPr lang="en-US" dirty="0" smtClean="0">
                <a:ea typeface="ＭＳ Ｐゴシック" charset="0"/>
                <a:cs typeface="ＭＳ Ｐゴシック" charset="0"/>
              </a:rPr>
              <a:t>Resistance </a:t>
            </a:r>
            <a:r>
              <a:rPr lang="en-US" dirty="0">
                <a:ea typeface="ＭＳ Ｐゴシック" charset="0"/>
                <a:cs typeface="ＭＳ Ｐゴシック" charset="0"/>
              </a:rPr>
              <a:t>to </a:t>
            </a:r>
            <a:r>
              <a:rPr lang="en-US" dirty="0" smtClean="0">
                <a:ea typeface="ＭＳ Ｐゴシック" charset="0"/>
                <a:cs typeface="ＭＳ Ｐゴシック" charset="0"/>
              </a:rPr>
              <a:t>change in organizations</a:t>
            </a:r>
            <a:endParaRPr lang="en-US" sz="1600" dirty="0">
              <a:ea typeface="ＭＳ Ｐゴシック" charset="0"/>
              <a:cs typeface="ＭＳ Ｐゴシック" charset="0"/>
            </a:endParaRPr>
          </a:p>
        </p:txBody>
      </p:sp>
      <p:sp>
        <p:nvSpPr>
          <p:cNvPr id="17410"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17411" name="Rectangle 4"/>
          <p:cNvSpPr>
            <a:spLocks noChangeArrowheads="1"/>
          </p:cNvSpPr>
          <p:nvPr/>
        </p:nvSpPr>
        <p:spPr bwMode="auto">
          <a:xfrm>
            <a:off x="1126828" y="2934298"/>
            <a:ext cx="7195722" cy="287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sz="2400" b="1" dirty="0" smtClean="0">
                <a:solidFill>
                  <a:schemeClr val="tx2"/>
                </a:solidFill>
              </a:rPr>
              <a:t>Four </a:t>
            </a:r>
            <a:r>
              <a:rPr lang="en-US" sz="2400" b="1" dirty="0">
                <a:solidFill>
                  <a:schemeClr val="tx2"/>
                </a:solidFill>
              </a:rPr>
              <a:t>reasons why people resist </a:t>
            </a:r>
            <a:r>
              <a:rPr lang="en-US" sz="2400" b="1" dirty="0" smtClean="0">
                <a:solidFill>
                  <a:schemeClr val="tx2"/>
                </a:solidFill>
              </a:rPr>
              <a:t>change. They:</a:t>
            </a:r>
            <a:endParaRPr lang="en-US" sz="2400" b="1" dirty="0">
              <a:solidFill>
                <a:schemeClr val="tx2"/>
              </a:solidFill>
            </a:endParaRPr>
          </a:p>
          <a:p>
            <a:pPr marL="342900" indent="-342900" defTabSz="814388">
              <a:lnSpc>
                <a:spcPct val="95000"/>
              </a:lnSpc>
              <a:spcBef>
                <a:spcPct val="50000"/>
              </a:spcBef>
              <a:buClr>
                <a:schemeClr val="accent1"/>
              </a:buClr>
              <a:buSzPct val="100000"/>
              <a:buFont typeface="Arial"/>
              <a:buChar char="•"/>
            </a:pPr>
            <a:r>
              <a:rPr lang="en-US" sz="2400" dirty="0" smtClean="0">
                <a:solidFill>
                  <a:schemeClr val="tx2"/>
                </a:solidFill>
              </a:rPr>
              <a:t>Do </a:t>
            </a:r>
            <a:r>
              <a:rPr lang="en-US" sz="2400" dirty="0">
                <a:solidFill>
                  <a:schemeClr val="tx2"/>
                </a:solidFill>
              </a:rPr>
              <a:t>not understand</a:t>
            </a:r>
          </a:p>
          <a:p>
            <a:pPr marL="342900" indent="-342900" defTabSz="814388">
              <a:lnSpc>
                <a:spcPct val="95000"/>
              </a:lnSpc>
              <a:spcBef>
                <a:spcPct val="50000"/>
              </a:spcBef>
              <a:buClr>
                <a:schemeClr val="accent1"/>
              </a:buClr>
              <a:buSzPct val="100000"/>
              <a:buFont typeface="Arial"/>
              <a:buChar char="•"/>
            </a:pPr>
            <a:r>
              <a:rPr lang="en-US" sz="2400" dirty="0" smtClean="0">
                <a:solidFill>
                  <a:schemeClr val="tx2"/>
                </a:solidFill>
              </a:rPr>
              <a:t>Do </a:t>
            </a:r>
            <a:r>
              <a:rPr lang="en-US" sz="2400" dirty="0">
                <a:solidFill>
                  <a:schemeClr val="tx2"/>
                </a:solidFill>
              </a:rPr>
              <a:t>not have time to engage</a:t>
            </a:r>
          </a:p>
          <a:p>
            <a:pPr marL="342900" indent="-342900" defTabSz="814388">
              <a:lnSpc>
                <a:spcPct val="95000"/>
              </a:lnSpc>
              <a:spcBef>
                <a:spcPct val="50000"/>
              </a:spcBef>
              <a:buClr>
                <a:schemeClr val="accent1"/>
              </a:buClr>
              <a:buSzPct val="100000"/>
              <a:buFont typeface="Arial"/>
              <a:buChar char="•"/>
            </a:pPr>
            <a:r>
              <a:rPr lang="en-US" sz="2400" dirty="0" smtClean="0">
                <a:solidFill>
                  <a:schemeClr val="tx2"/>
                </a:solidFill>
              </a:rPr>
              <a:t>Do </a:t>
            </a:r>
            <a:r>
              <a:rPr lang="en-US" sz="2400" dirty="0">
                <a:solidFill>
                  <a:schemeClr val="tx2"/>
                </a:solidFill>
              </a:rPr>
              <a:t>not have to competencies to be successful in </a:t>
            </a:r>
            <a:r>
              <a:rPr lang="en-US" sz="2400" dirty="0" smtClean="0">
                <a:solidFill>
                  <a:schemeClr val="tx2"/>
                </a:solidFill>
              </a:rPr>
              <a:t>the new </a:t>
            </a:r>
            <a:r>
              <a:rPr lang="en-US" sz="2400" dirty="0">
                <a:solidFill>
                  <a:schemeClr val="tx2"/>
                </a:solidFill>
              </a:rPr>
              <a:t>world</a:t>
            </a:r>
          </a:p>
          <a:p>
            <a:pPr marL="342900" indent="-342900" defTabSz="814388">
              <a:lnSpc>
                <a:spcPct val="95000"/>
              </a:lnSpc>
              <a:spcBef>
                <a:spcPct val="50000"/>
              </a:spcBef>
              <a:buClr>
                <a:schemeClr val="accent1"/>
              </a:buClr>
              <a:buSzPct val="100000"/>
              <a:buFont typeface="Arial"/>
              <a:buChar char="•"/>
            </a:pPr>
            <a:r>
              <a:rPr lang="en-US" sz="2400" dirty="0" smtClean="0">
                <a:solidFill>
                  <a:schemeClr val="tx2"/>
                </a:solidFill>
              </a:rPr>
              <a:t>Do </a:t>
            </a:r>
            <a:r>
              <a:rPr lang="en-US" sz="2400" dirty="0">
                <a:solidFill>
                  <a:schemeClr val="tx2"/>
                </a:solidFill>
              </a:rPr>
              <a:t>not share the values that drive the change</a:t>
            </a:r>
          </a:p>
        </p:txBody>
      </p:sp>
    </p:spTree>
    <p:extLst>
      <p:ext uri="{BB962C8B-B14F-4D97-AF65-F5344CB8AC3E}">
        <p14:creationId xmlns:p14="http://schemas.microsoft.com/office/powerpoint/2010/main" val="115385087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1295400" y="12954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7" name="Rectangle 2"/>
          <p:cNvSpPr>
            <a:spLocks noGrp="1" noChangeArrowheads="1"/>
          </p:cNvSpPr>
          <p:nvPr>
            <p:ph type="title"/>
          </p:nvPr>
        </p:nvSpPr>
        <p:spPr>
          <a:xfrm>
            <a:off x="534988" y="457200"/>
            <a:ext cx="8145462" cy="838200"/>
          </a:xfrm>
        </p:spPr>
        <p:txBody>
          <a:bodyPr>
            <a:normAutofit fontScale="90000"/>
          </a:bodyPr>
          <a:lstStyle/>
          <a:p>
            <a:pPr eaLnBrk="1" hangingPunct="1"/>
            <a:r>
              <a:rPr lang="en-US" dirty="0" smtClean="0">
                <a:ea typeface="ＭＳ Ｐゴシック" charset="0"/>
                <a:cs typeface="ＭＳ Ｐゴシック" charset="0"/>
              </a:rPr>
              <a:t>Resistance </a:t>
            </a:r>
            <a:r>
              <a:rPr lang="en-US" dirty="0">
                <a:ea typeface="ＭＳ Ｐゴシック" charset="0"/>
                <a:cs typeface="ＭＳ Ｐゴシック" charset="0"/>
              </a:rPr>
              <a:t>to </a:t>
            </a:r>
            <a:r>
              <a:rPr lang="en-US" dirty="0" smtClean="0">
                <a:ea typeface="ＭＳ Ｐゴシック" charset="0"/>
                <a:cs typeface="ＭＳ Ｐゴシック" charset="0"/>
              </a:rPr>
              <a:t>change in organizations</a:t>
            </a:r>
            <a:endParaRPr lang="en-US" sz="1600" dirty="0">
              <a:ea typeface="ＭＳ Ｐゴシック" charset="0"/>
              <a:cs typeface="ＭＳ Ｐゴシック" charset="0"/>
            </a:endParaRPr>
          </a:p>
        </p:txBody>
      </p:sp>
      <p:grpSp>
        <p:nvGrpSpPr>
          <p:cNvPr id="4" name="Group 3"/>
          <p:cNvGrpSpPr/>
          <p:nvPr/>
        </p:nvGrpSpPr>
        <p:grpSpPr>
          <a:xfrm>
            <a:off x="1491879" y="2422517"/>
            <a:ext cx="6296836" cy="4370808"/>
            <a:chOff x="2034399" y="2422517"/>
            <a:chExt cx="6296836" cy="4370808"/>
          </a:xfrm>
        </p:grpSpPr>
        <p:sp>
          <p:nvSpPr>
            <p:cNvPr id="6" name="Rectangle 5"/>
            <p:cNvSpPr/>
            <p:nvPr/>
          </p:nvSpPr>
          <p:spPr>
            <a:xfrm>
              <a:off x="2791520" y="2422517"/>
              <a:ext cx="3644577" cy="707886"/>
            </a:xfrm>
            <a:prstGeom prst="rect">
              <a:avLst/>
            </a:prstGeom>
          </p:spPr>
          <p:txBody>
            <a:bodyPr wrap="square">
              <a:spAutoFit/>
            </a:bodyPr>
            <a:lstStyle/>
            <a:p>
              <a:pPr algn="ctr"/>
              <a:r>
                <a:rPr lang="en-US" sz="2000" b="1" dirty="0">
                  <a:solidFill>
                    <a:schemeClr val="tx2"/>
                  </a:solidFill>
                </a:rPr>
                <a:t>Does the </a:t>
              </a:r>
              <a:r>
                <a:rPr lang="en-US" sz="2000" b="1" dirty="0" smtClean="0">
                  <a:solidFill>
                    <a:schemeClr val="tx2"/>
                  </a:solidFill>
                </a:rPr>
                <a:t>person have </a:t>
              </a:r>
              <a:r>
                <a:rPr lang="en-US" sz="2000" b="1" dirty="0">
                  <a:solidFill>
                    <a:schemeClr val="tx2"/>
                  </a:solidFill>
                </a:rPr>
                <a:t>the </a:t>
              </a:r>
              <a:r>
                <a:rPr lang="en-US" sz="2000" b="1" dirty="0" smtClean="0">
                  <a:solidFill>
                    <a:schemeClr val="tx2"/>
                  </a:solidFill>
                </a:rPr>
                <a:t>potential </a:t>
              </a:r>
              <a:r>
                <a:rPr lang="en-US" sz="2000" b="1" dirty="0">
                  <a:solidFill>
                    <a:schemeClr val="tx2"/>
                  </a:solidFill>
                </a:rPr>
                <a:t>to </a:t>
              </a:r>
              <a:r>
                <a:rPr lang="en-US" sz="2000" b="1" dirty="0" smtClean="0">
                  <a:solidFill>
                    <a:schemeClr val="tx2"/>
                  </a:solidFill>
                </a:rPr>
                <a:t>acquire new skills</a:t>
              </a:r>
              <a:endParaRPr lang="en-US" sz="2000" b="1" dirty="0">
                <a:solidFill>
                  <a:schemeClr val="tx2"/>
                </a:solidFill>
              </a:endParaRPr>
            </a:p>
          </p:txBody>
        </p:sp>
        <p:sp>
          <p:nvSpPr>
            <p:cNvPr id="8" name="Rectangle 7"/>
            <p:cNvSpPr/>
            <p:nvPr/>
          </p:nvSpPr>
          <p:spPr>
            <a:xfrm>
              <a:off x="2419030" y="3602609"/>
              <a:ext cx="498379" cy="400110"/>
            </a:xfrm>
            <a:prstGeom prst="rect">
              <a:avLst/>
            </a:prstGeom>
          </p:spPr>
          <p:txBody>
            <a:bodyPr wrap="none">
              <a:spAutoFit/>
            </a:bodyPr>
            <a:lstStyle/>
            <a:p>
              <a:pPr algn="ctr"/>
              <a:r>
                <a:rPr lang="en-US" sz="2000" b="1" dirty="0">
                  <a:solidFill>
                    <a:srgbClr val="073E87"/>
                  </a:solidFill>
                </a:rPr>
                <a:t>No </a:t>
              </a:r>
            </a:p>
          </p:txBody>
        </p:sp>
        <p:sp>
          <p:nvSpPr>
            <p:cNvPr id="9" name="Rectangle 8"/>
            <p:cNvSpPr/>
            <p:nvPr/>
          </p:nvSpPr>
          <p:spPr>
            <a:xfrm>
              <a:off x="6701247" y="3602609"/>
              <a:ext cx="557740" cy="400110"/>
            </a:xfrm>
            <a:prstGeom prst="rect">
              <a:avLst/>
            </a:prstGeom>
          </p:spPr>
          <p:txBody>
            <a:bodyPr wrap="none">
              <a:spAutoFit/>
            </a:bodyPr>
            <a:lstStyle/>
            <a:p>
              <a:pPr algn="ctr"/>
              <a:r>
                <a:rPr lang="en-US" sz="2000" b="1" dirty="0">
                  <a:solidFill>
                    <a:srgbClr val="073E87"/>
                  </a:solidFill>
                </a:rPr>
                <a:t>Yes</a:t>
              </a:r>
            </a:p>
          </p:txBody>
        </p:sp>
        <p:sp>
          <p:nvSpPr>
            <p:cNvPr id="10" name="Rectangle 9"/>
            <p:cNvSpPr/>
            <p:nvPr/>
          </p:nvSpPr>
          <p:spPr>
            <a:xfrm>
              <a:off x="2034399" y="5708787"/>
              <a:ext cx="1245763" cy="1015663"/>
            </a:xfrm>
            <a:prstGeom prst="rect">
              <a:avLst/>
            </a:prstGeom>
          </p:spPr>
          <p:txBody>
            <a:bodyPr wrap="square">
              <a:spAutoFit/>
            </a:bodyPr>
            <a:lstStyle/>
            <a:p>
              <a:pPr algn="ctr"/>
              <a:r>
                <a:rPr lang="en-US" sz="2000" b="1" dirty="0">
                  <a:solidFill>
                    <a:srgbClr val="073E87"/>
                  </a:solidFill>
                </a:rPr>
                <a:t>Graceful </a:t>
              </a:r>
              <a:r>
                <a:rPr lang="en-US" sz="2000" b="1" dirty="0" smtClean="0">
                  <a:solidFill>
                    <a:srgbClr val="073E87"/>
                  </a:solidFill>
                </a:rPr>
                <a:t>dignified </a:t>
              </a:r>
              <a:r>
                <a:rPr lang="en-US" sz="2000" b="1" dirty="0">
                  <a:solidFill>
                    <a:srgbClr val="073E87"/>
                  </a:solidFill>
                </a:rPr>
                <a:t>e</a:t>
              </a:r>
              <a:r>
                <a:rPr lang="en-US" sz="2000" b="1" dirty="0" smtClean="0">
                  <a:solidFill>
                    <a:srgbClr val="073E87"/>
                  </a:solidFill>
                </a:rPr>
                <a:t>xit</a:t>
              </a:r>
              <a:endParaRPr lang="en-US" sz="2000" b="1" dirty="0">
                <a:solidFill>
                  <a:srgbClr val="073E87"/>
                </a:solidFill>
              </a:endParaRPr>
            </a:p>
          </p:txBody>
        </p:sp>
        <p:sp>
          <p:nvSpPr>
            <p:cNvPr id="11" name="Rectangle 10"/>
            <p:cNvSpPr/>
            <p:nvPr/>
          </p:nvSpPr>
          <p:spPr>
            <a:xfrm>
              <a:off x="6507365" y="4416125"/>
              <a:ext cx="945216" cy="400110"/>
            </a:xfrm>
            <a:prstGeom prst="rect">
              <a:avLst/>
            </a:prstGeom>
          </p:spPr>
          <p:txBody>
            <a:bodyPr wrap="none">
              <a:spAutoFit/>
            </a:bodyPr>
            <a:lstStyle/>
            <a:p>
              <a:r>
                <a:rPr lang="en-US" sz="2000" b="1" dirty="0">
                  <a:solidFill>
                    <a:srgbClr val="073E87"/>
                  </a:solidFill>
                </a:rPr>
                <a:t>Invest?</a:t>
              </a:r>
            </a:p>
          </p:txBody>
        </p:sp>
        <p:sp>
          <p:nvSpPr>
            <p:cNvPr id="15" name="Rectangle 14"/>
            <p:cNvSpPr/>
            <p:nvPr/>
          </p:nvSpPr>
          <p:spPr>
            <a:xfrm>
              <a:off x="5708178" y="5339455"/>
              <a:ext cx="498379" cy="400110"/>
            </a:xfrm>
            <a:prstGeom prst="rect">
              <a:avLst/>
            </a:prstGeom>
          </p:spPr>
          <p:txBody>
            <a:bodyPr wrap="none">
              <a:spAutoFit/>
            </a:bodyPr>
            <a:lstStyle/>
            <a:p>
              <a:pPr algn="ctr"/>
              <a:r>
                <a:rPr lang="en-US" sz="2000" b="1" dirty="0">
                  <a:solidFill>
                    <a:srgbClr val="073E87"/>
                  </a:solidFill>
                </a:rPr>
                <a:t>No </a:t>
              </a:r>
            </a:p>
          </p:txBody>
        </p:sp>
        <p:sp>
          <p:nvSpPr>
            <p:cNvPr id="16" name="Rectangle 15"/>
            <p:cNvSpPr/>
            <p:nvPr/>
          </p:nvSpPr>
          <p:spPr>
            <a:xfrm>
              <a:off x="7630418" y="5339455"/>
              <a:ext cx="557740" cy="400110"/>
            </a:xfrm>
            <a:prstGeom prst="rect">
              <a:avLst/>
            </a:prstGeom>
          </p:spPr>
          <p:txBody>
            <a:bodyPr wrap="none">
              <a:spAutoFit/>
            </a:bodyPr>
            <a:lstStyle/>
            <a:p>
              <a:pPr algn="ctr"/>
              <a:r>
                <a:rPr lang="en-US" sz="2000" b="1" dirty="0">
                  <a:solidFill>
                    <a:srgbClr val="073E87"/>
                  </a:solidFill>
                </a:rPr>
                <a:t>Yes</a:t>
              </a:r>
            </a:p>
          </p:txBody>
        </p:sp>
        <p:sp>
          <p:nvSpPr>
            <p:cNvPr id="17" name="Rectangle 16"/>
            <p:cNvSpPr/>
            <p:nvPr/>
          </p:nvSpPr>
          <p:spPr>
            <a:xfrm>
              <a:off x="7476564" y="6393215"/>
              <a:ext cx="854671" cy="400110"/>
            </a:xfrm>
            <a:prstGeom prst="rect">
              <a:avLst/>
            </a:prstGeom>
          </p:spPr>
          <p:txBody>
            <a:bodyPr wrap="none">
              <a:spAutoFit/>
            </a:bodyPr>
            <a:lstStyle/>
            <a:p>
              <a:r>
                <a:rPr lang="en-US" sz="2000" b="1" dirty="0" smtClean="0">
                  <a:solidFill>
                    <a:srgbClr val="073E87"/>
                  </a:solidFill>
                </a:rPr>
                <a:t>Invest</a:t>
              </a:r>
              <a:endParaRPr lang="en-US" sz="2000" b="1" dirty="0">
                <a:solidFill>
                  <a:srgbClr val="073E87"/>
                </a:solidFill>
              </a:endParaRPr>
            </a:p>
          </p:txBody>
        </p:sp>
        <p:cxnSp>
          <p:nvCxnSpPr>
            <p:cNvPr id="13" name="Straight Arrow Connector 12"/>
            <p:cNvCxnSpPr>
              <a:endCxn id="8" idx="0"/>
            </p:cNvCxnSpPr>
            <p:nvPr/>
          </p:nvCxnSpPr>
          <p:spPr>
            <a:xfrm flipH="1">
              <a:off x="2668220" y="3105835"/>
              <a:ext cx="1486884" cy="496774"/>
            </a:xfrm>
            <a:prstGeom prst="straightConnector1">
              <a:avLst/>
            </a:prstGeom>
            <a:ln w="31750">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9" idx="0"/>
            </p:cNvCxnSpPr>
            <p:nvPr/>
          </p:nvCxnSpPr>
          <p:spPr>
            <a:xfrm>
              <a:off x="5392515" y="3105835"/>
              <a:ext cx="1587602" cy="496774"/>
            </a:xfrm>
            <a:prstGeom prst="straightConnector1">
              <a:avLst/>
            </a:prstGeom>
            <a:ln w="31750">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2"/>
              <a:endCxn id="10" idx="0"/>
            </p:cNvCxnSpPr>
            <p:nvPr/>
          </p:nvCxnSpPr>
          <p:spPr>
            <a:xfrm flipH="1">
              <a:off x="2657281" y="4002719"/>
              <a:ext cx="10939" cy="1706068"/>
            </a:xfrm>
            <a:prstGeom prst="straightConnector1">
              <a:avLst/>
            </a:prstGeom>
            <a:ln w="31750">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7166103" y="4785457"/>
              <a:ext cx="892181" cy="553998"/>
            </a:xfrm>
            <a:prstGeom prst="straightConnector1">
              <a:avLst/>
            </a:prstGeom>
            <a:ln w="31750">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9" idx="2"/>
              <a:endCxn id="11" idx="0"/>
            </p:cNvCxnSpPr>
            <p:nvPr/>
          </p:nvCxnSpPr>
          <p:spPr>
            <a:xfrm flipH="1">
              <a:off x="6979973" y="4002719"/>
              <a:ext cx="144" cy="413406"/>
            </a:xfrm>
            <a:prstGeom prst="straightConnector1">
              <a:avLst/>
            </a:prstGeom>
            <a:ln w="31750">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15" idx="0"/>
            </p:cNvCxnSpPr>
            <p:nvPr/>
          </p:nvCxnSpPr>
          <p:spPr>
            <a:xfrm flipH="1">
              <a:off x="5957368" y="4785457"/>
              <a:ext cx="762646" cy="553998"/>
            </a:xfrm>
            <a:prstGeom prst="straightConnector1">
              <a:avLst/>
            </a:prstGeom>
            <a:ln w="31750">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5" idx="1"/>
              <a:endCxn id="10" idx="3"/>
            </p:cNvCxnSpPr>
            <p:nvPr/>
          </p:nvCxnSpPr>
          <p:spPr>
            <a:xfrm flipH="1">
              <a:off x="3280162" y="5539510"/>
              <a:ext cx="2428016" cy="677109"/>
            </a:xfrm>
            <a:prstGeom prst="straightConnector1">
              <a:avLst/>
            </a:prstGeom>
            <a:ln w="31750">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6" idx="2"/>
              <a:endCxn id="17" idx="0"/>
            </p:cNvCxnSpPr>
            <p:nvPr/>
          </p:nvCxnSpPr>
          <p:spPr>
            <a:xfrm flipH="1">
              <a:off x="7903900" y="5739565"/>
              <a:ext cx="5388" cy="653650"/>
            </a:xfrm>
            <a:prstGeom prst="straightConnector1">
              <a:avLst/>
            </a:prstGeom>
            <a:ln w="31750">
              <a:solidFill>
                <a:srgbClr val="FF66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2220019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2" y="2024380"/>
            <a:ext cx="7772400" cy="2534680"/>
          </a:xfrm>
        </p:spPr>
        <p:txBody>
          <a:bodyPr/>
          <a:lstStyle/>
          <a:p>
            <a:r>
              <a:rPr lang="en-US" dirty="0" smtClean="0"/>
              <a:t>Understanding change</a:t>
            </a:r>
            <a:endParaRPr lang="en-US" dirty="0"/>
          </a:p>
        </p:txBody>
      </p:sp>
    </p:spTree>
    <p:extLst>
      <p:ext uri="{BB962C8B-B14F-4D97-AF65-F5344CB8AC3E}">
        <p14:creationId xmlns:p14="http://schemas.microsoft.com/office/powerpoint/2010/main" val="223219352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t="5730" r="47168" b="9744"/>
          <a:stretch>
            <a:fillRect/>
          </a:stretch>
        </p:blipFill>
        <p:spPr bwMode="auto">
          <a:xfrm>
            <a:off x="272432" y="1149676"/>
            <a:ext cx="6255367" cy="572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txBox="1">
            <a:spLocks/>
          </p:cNvSpPr>
          <p:nvPr/>
        </p:nvSpPr>
        <p:spPr>
          <a:xfrm>
            <a:off x="457200" y="27886"/>
            <a:ext cx="8229600" cy="804672"/>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Why change?</a:t>
            </a:r>
            <a:endParaRPr lang="en-US" dirty="0"/>
          </a:p>
        </p:txBody>
      </p:sp>
    </p:spTree>
    <p:extLst>
      <p:ext uri="{BB962C8B-B14F-4D97-AF65-F5344CB8AC3E}">
        <p14:creationId xmlns:p14="http://schemas.microsoft.com/office/powerpoint/2010/main" val="293983367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4988" y="38428"/>
            <a:ext cx="8145462" cy="838200"/>
          </a:xfrm>
          <a:prstGeom prst="rect">
            <a:avLst/>
          </a:prstGeom>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ea typeface="ＭＳ Ｐゴシック" charset="0"/>
                <a:cs typeface="ＭＳ Ｐゴシック" charset="0"/>
              </a:rPr>
              <a:t>How do people resist change? </a:t>
            </a:r>
            <a:r>
              <a:rPr lang="en-US" sz="1400" smtClean="0">
                <a:ea typeface="ＭＳ Ｐゴシック" charset="0"/>
                <a:cs typeface="ＭＳ Ｐゴシック" charset="0"/>
              </a:rPr>
              <a:t>(1/2)</a:t>
            </a:r>
            <a:endParaRPr lang="en-US" sz="1400" dirty="0">
              <a:ea typeface="ＭＳ Ｐゴシック" charset="0"/>
              <a:cs typeface="ＭＳ Ｐゴシック" charset="0"/>
            </a:endParaRPr>
          </a:p>
        </p:txBody>
      </p:sp>
      <p:sp>
        <p:nvSpPr>
          <p:cNvPr id="3" name="Rectangle 4"/>
          <p:cNvSpPr>
            <a:spLocks noChangeArrowheads="1"/>
          </p:cNvSpPr>
          <p:nvPr/>
        </p:nvSpPr>
        <p:spPr bwMode="auto">
          <a:xfrm>
            <a:off x="534988" y="1553453"/>
            <a:ext cx="8034141" cy="5165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spcBef>
                <a:spcPct val="50000"/>
              </a:spcBef>
              <a:buClr>
                <a:schemeClr val="tx2"/>
              </a:buClr>
              <a:buSzPct val="100000"/>
            </a:pPr>
            <a:r>
              <a:rPr lang="en-US" sz="2000" b="1" dirty="0" smtClean="0">
                <a:solidFill>
                  <a:schemeClr val="tx2"/>
                </a:solidFill>
              </a:rPr>
              <a:t>Several </a:t>
            </a:r>
            <a:r>
              <a:rPr lang="en-US" sz="2000" b="1" dirty="0">
                <a:solidFill>
                  <a:schemeClr val="tx2"/>
                </a:solidFill>
              </a:rPr>
              <a:t>forms of </a:t>
            </a:r>
            <a:r>
              <a:rPr lang="en-US" sz="2000" b="1" dirty="0" smtClean="0">
                <a:solidFill>
                  <a:schemeClr val="tx2"/>
                </a:solidFill>
              </a:rPr>
              <a:t>resistance: </a:t>
            </a:r>
            <a:r>
              <a:rPr lang="en-US" sz="2000" b="1" dirty="0">
                <a:solidFill>
                  <a:schemeClr val="tx2"/>
                </a:solidFill>
              </a:rPr>
              <a:t>Active </a:t>
            </a:r>
            <a:r>
              <a:rPr lang="en-US" sz="2000" b="1" dirty="0" smtClean="0">
                <a:solidFill>
                  <a:schemeClr val="tx2"/>
                </a:solidFill>
              </a:rPr>
              <a:t>vs. </a:t>
            </a:r>
            <a:r>
              <a:rPr lang="en-US" sz="2000" b="1" dirty="0">
                <a:solidFill>
                  <a:schemeClr val="tx2"/>
                </a:solidFill>
              </a:rPr>
              <a:t>Passive</a:t>
            </a:r>
          </a:p>
          <a:p>
            <a:pPr marL="403225" indent="-285750" defTabSz="814388">
              <a:spcBef>
                <a:spcPct val="50000"/>
              </a:spcBef>
              <a:buClr>
                <a:schemeClr val="accent1"/>
              </a:buClr>
              <a:buFont typeface="Arial"/>
              <a:buChar char="•"/>
            </a:pPr>
            <a:r>
              <a:rPr lang="en-US" dirty="0" smtClean="0">
                <a:solidFill>
                  <a:schemeClr val="tx2"/>
                </a:solidFill>
              </a:rPr>
              <a:t>The </a:t>
            </a:r>
            <a:r>
              <a:rPr lang="en-US" dirty="0">
                <a:solidFill>
                  <a:schemeClr val="tx2"/>
                </a:solidFill>
              </a:rPr>
              <a:t>more obvious forms consist of active resistance, where people </a:t>
            </a:r>
            <a:r>
              <a:rPr lang="en-US" dirty="0" smtClean="0">
                <a:solidFill>
                  <a:schemeClr val="tx2"/>
                </a:solidFill>
              </a:rPr>
              <a:t>will </a:t>
            </a:r>
            <a:r>
              <a:rPr lang="en-US" dirty="0">
                <a:solidFill>
                  <a:schemeClr val="tx2"/>
                </a:solidFill>
              </a:rPr>
              <a:t>object, or refuse to cooperate with the </a:t>
            </a:r>
            <a:r>
              <a:rPr lang="en-US" dirty="0" smtClean="0">
                <a:solidFill>
                  <a:schemeClr val="tx2"/>
                </a:solidFill>
              </a:rPr>
              <a:t>change</a:t>
            </a:r>
            <a:endParaRPr lang="en-US" dirty="0">
              <a:solidFill>
                <a:schemeClr val="tx2"/>
              </a:solidFill>
            </a:endParaRPr>
          </a:p>
          <a:p>
            <a:pPr marL="403225" indent="-285750" defTabSz="814388">
              <a:spcBef>
                <a:spcPct val="50000"/>
              </a:spcBef>
              <a:buClr>
                <a:schemeClr val="accent1"/>
              </a:buClr>
              <a:buFont typeface="Arial"/>
              <a:buChar char="•"/>
            </a:pPr>
            <a:r>
              <a:rPr lang="en-US" dirty="0" smtClean="0">
                <a:solidFill>
                  <a:schemeClr val="tx2"/>
                </a:solidFill>
              </a:rPr>
              <a:t>Other</a:t>
            </a:r>
            <a:r>
              <a:rPr lang="en-US" dirty="0">
                <a:solidFill>
                  <a:schemeClr val="tx2"/>
                </a:solidFill>
              </a:rPr>
              <a:t>, more subtle forms of resistance, however, are more difficult </a:t>
            </a:r>
            <a:r>
              <a:rPr lang="en-US" dirty="0" smtClean="0">
                <a:solidFill>
                  <a:schemeClr val="tx2"/>
                </a:solidFill>
              </a:rPr>
              <a:t>to </a:t>
            </a:r>
            <a:r>
              <a:rPr lang="en-US" dirty="0">
                <a:solidFill>
                  <a:schemeClr val="tx2"/>
                </a:solidFill>
              </a:rPr>
              <a:t>deal with. Some examples of "resistive symptoms" include:</a:t>
            </a:r>
          </a:p>
          <a:p>
            <a:pPr marL="917575" lvl="1" indent="-342900" defTabSz="814388">
              <a:spcBef>
                <a:spcPct val="50000"/>
              </a:spcBef>
              <a:buClr>
                <a:schemeClr val="accent1"/>
              </a:buClr>
              <a:buFont typeface="+mj-lt"/>
              <a:buAutoNum type="arabicPeriod"/>
            </a:pPr>
            <a:r>
              <a:rPr lang="en-US" dirty="0" smtClean="0">
                <a:solidFill>
                  <a:schemeClr val="tx2"/>
                </a:solidFill>
              </a:rPr>
              <a:t>At </a:t>
            </a:r>
            <a:r>
              <a:rPr lang="en-US" dirty="0">
                <a:solidFill>
                  <a:schemeClr val="tx2"/>
                </a:solidFill>
              </a:rPr>
              <a:t>a staff meeting everyone agrees to utilize a new </a:t>
            </a:r>
            <a:r>
              <a:rPr lang="en-US" dirty="0" smtClean="0">
                <a:solidFill>
                  <a:schemeClr val="tx2"/>
                </a:solidFill>
              </a:rPr>
              <a:t>procedure</a:t>
            </a:r>
            <a:r>
              <a:rPr lang="en-US" dirty="0">
                <a:solidFill>
                  <a:schemeClr val="tx2"/>
                </a:solidFill>
              </a:rPr>
              <a:t>, but several weeks later you discover that the </a:t>
            </a:r>
            <a:r>
              <a:rPr lang="en-US" dirty="0" smtClean="0">
                <a:solidFill>
                  <a:schemeClr val="tx2"/>
                </a:solidFill>
              </a:rPr>
              <a:t>procedure </a:t>
            </a:r>
            <a:r>
              <a:rPr lang="en-US" dirty="0">
                <a:solidFill>
                  <a:schemeClr val="tx2"/>
                </a:solidFill>
              </a:rPr>
              <a:t>has not been </a:t>
            </a:r>
            <a:r>
              <a:rPr lang="en-US" dirty="0" smtClean="0">
                <a:solidFill>
                  <a:schemeClr val="tx2"/>
                </a:solidFill>
              </a:rPr>
              <a:t>implemented</a:t>
            </a:r>
            <a:endParaRPr lang="en-US" dirty="0">
              <a:solidFill>
                <a:schemeClr val="tx2"/>
              </a:solidFill>
            </a:endParaRPr>
          </a:p>
          <a:p>
            <a:pPr marL="917575" lvl="1" indent="-342900" defTabSz="814388">
              <a:spcBef>
                <a:spcPct val="50000"/>
              </a:spcBef>
              <a:buClr>
                <a:schemeClr val="accent1"/>
              </a:buClr>
              <a:buFont typeface="+mj-lt"/>
              <a:buAutoNum type="arabicPeriod"/>
            </a:pPr>
            <a:r>
              <a:rPr lang="en-US" dirty="0" smtClean="0">
                <a:solidFill>
                  <a:schemeClr val="tx2"/>
                </a:solidFill>
              </a:rPr>
              <a:t>New </a:t>
            </a:r>
            <a:r>
              <a:rPr lang="en-US" dirty="0">
                <a:solidFill>
                  <a:schemeClr val="tx2"/>
                </a:solidFill>
              </a:rPr>
              <a:t>computers are introduced into the workplace. While all </a:t>
            </a:r>
            <a:r>
              <a:rPr lang="en-US" dirty="0" smtClean="0">
                <a:solidFill>
                  <a:schemeClr val="tx2"/>
                </a:solidFill>
              </a:rPr>
              <a:t>staff </a:t>
            </a:r>
            <a:r>
              <a:rPr lang="en-US" dirty="0">
                <a:solidFill>
                  <a:schemeClr val="tx2"/>
                </a:solidFill>
              </a:rPr>
              <a:t>insisted that they have their own machines, virtually </a:t>
            </a:r>
            <a:r>
              <a:rPr lang="en-US" dirty="0" smtClean="0">
                <a:solidFill>
                  <a:schemeClr val="tx2"/>
                </a:solidFill>
              </a:rPr>
              <a:t>nobody </a:t>
            </a:r>
            <a:r>
              <a:rPr lang="en-US" dirty="0">
                <a:solidFill>
                  <a:schemeClr val="tx2"/>
                </a:solidFill>
              </a:rPr>
              <a:t>is using them for the purpose for which they were </a:t>
            </a:r>
            <a:r>
              <a:rPr lang="en-US" dirty="0" smtClean="0">
                <a:solidFill>
                  <a:schemeClr val="tx2"/>
                </a:solidFill>
              </a:rPr>
              <a:t>intended</a:t>
            </a:r>
            <a:endParaRPr lang="en-US" dirty="0">
              <a:solidFill>
                <a:schemeClr val="tx2"/>
              </a:solidFill>
            </a:endParaRPr>
          </a:p>
          <a:p>
            <a:pPr marL="917575" lvl="1" indent="-342900" defTabSz="814388">
              <a:spcBef>
                <a:spcPct val="50000"/>
              </a:spcBef>
              <a:buClr>
                <a:schemeClr val="accent1"/>
              </a:buClr>
              <a:buFont typeface="+mj-lt"/>
              <a:buAutoNum type="arabicPeriod"/>
            </a:pPr>
            <a:r>
              <a:rPr lang="en-US" dirty="0" smtClean="0">
                <a:solidFill>
                  <a:schemeClr val="tx2"/>
                </a:solidFill>
              </a:rPr>
              <a:t>A </a:t>
            </a:r>
            <a:r>
              <a:rPr lang="en-US" dirty="0">
                <a:solidFill>
                  <a:schemeClr val="tx2"/>
                </a:solidFill>
              </a:rPr>
              <a:t>change in job responsibilities takes place for an  </a:t>
            </a:r>
            <a:r>
              <a:rPr lang="en-US" dirty="0" smtClean="0">
                <a:solidFill>
                  <a:schemeClr val="tx2"/>
                </a:solidFill>
              </a:rPr>
              <a:t>employee</a:t>
            </a:r>
            <a:r>
              <a:rPr lang="en-US" dirty="0">
                <a:solidFill>
                  <a:schemeClr val="tx2"/>
                </a:solidFill>
              </a:rPr>
              <a:t>. </a:t>
            </a:r>
            <a:r>
              <a:rPr lang="en-US" dirty="0" smtClean="0">
                <a:solidFill>
                  <a:schemeClr val="tx2"/>
                </a:solidFill>
              </a:rPr>
              <a:t>The employee </a:t>
            </a:r>
            <a:r>
              <a:rPr lang="en-US" dirty="0">
                <a:solidFill>
                  <a:schemeClr val="tx2"/>
                </a:solidFill>
              </a:rPr>
              <a:t>consents to the change by saying</a:t>
            </a:r>
            <a:r>
              <a:rPr lang="en-US" dirty="0" smtClean="0">
                <a:solidFill>
                  <a:schemeClr val="tx2"/>
                </a:solidFill>
              </a:rPr>
              <a:t>: "</a:t>
            </a:r>
            <a:r>
              <a:rPr lang="en-US" dirty="0">
                <a:solidFill>
                  <a:schemeClr val="tx2"/>
                </a:solidFill>
              </a:rPr>
              <a:t>You're the boss, and if that's what you want..</a:t>
            </a:r>
            <a:r>
              <a:rPr lang="en-US" dirty="0" smtClean="0">
                <a:solidFill>
                  <a:schemeClr val="tx2"/>
                </a:solidFill>
              </a:rPr>
              <a:t>.” to </a:t>
            </a:r>
            <a:r>
              <a:rPr lang="en-US" dirty="0">
                <a:solidFill>
                  <a:schemeClr val="tx2"/>
                </a:solidFill>
              </a:rPr>
              <a:t>appear </a:t>
            </a:r>
            <a:r>
              <a:rPr lang="en-US" dirty="0" smtClean="0">
                <a:solidFill>
                  <a:schemeClr val="tx2"/>
                </a:solidFill>
              </a:rPr>
              <a:t>cooperative. Later </a:t>
            </a:r>
            <a:r>
              <a:rPr lang="en-US" dirty="0">
                <a:solidFill>
                  <a:schemeClr val="tx2"/>
                </a:solidFill>
              </a:rPr>
              <a:t>the employee only changes </a:t>
            </a:r>
            <a:r>
              <a:rPr lang="en-US" dirty="0" smtClean="0">
                <a:solidFill>
                  <a:schemeClr val="tx2"/>
                </a:solidFill>
              </a:rPr>
              <a:t>a few visible things, </a:t>
            </a:r>
            <a:r>
              <a:rPr lang="en-US" dirty="0">
                <a:solidFill>
                  <a:schemeClr val="tx2"/>
                </a:solidFill>
              </a:rPr>
              <a:t>but is in fact doing most things the </a:t>
            </a:r>
            <a:r>
              <a:rPr lang="en-US" dirty="0" smtClean="0">
                <a:solidFill>
                  <a:schemeClr val="tx2"/>
                </a:solidFill>
              </a:rPr>
              <a:t>way </a:t>
            </a:r>
            <a:r>
              <a:rPr lang="en-US" dirty="0">
                <a:solidFill>
                  <a:schemeClr val="tx2"/>
                </a:solidFill>
              </a:rPr>
              <a:t>he was before the change.</a:t>
            </a:r>
            <a:r>
              <a:rPr lang="fr-FR" dirty="0">
                <a:solidFill>
                  <a:schemeClr val="tx2"/>
                </a:solidFill>
              </a:rPr>
              <a:t> </a:t>
            </a:r>
          </a:p>
        </p:txBody>
      </p:sp>
    </p:spTree>
    <p:extLst>
      <p:ext uri="{BB962C8B-B14F-4D97-AF65-F5344CB8AC3E}">
        <p14:creationId xmlns:p14="http://schemas.microsoft.com/office/powerpoint/2010/main" val="246604182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4988" y="38428"/>
            <a:ext cx="8145462" cy="838200"/>
          </a:xfrm>
          <a:prstGeom prst="rect">
            <a:avLst/>
          </a:prstGeom>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ea typeface="ＭＳ Ｐゴシック" charset="0"/>
                <a:cs typeface="ＭＳ Ｐゴシック" charset="0"/>
              </a:rPr>
              <a:t>How do people resist change? </a:t>
            </a:r>
            <a:r>
              <a:rPr lang="en-US" sz="1400" dirty="0" smtClean="0">
                <a:ea typeface="ＭＳ Ｐゴシック" charset="0"/>
                <a:cs typeface="ＭＳ Ｐゴシック" charset="0"/>
              </a:rPr>
              <a:t>(2/2)</a:t>
            </a:r>
            <a:endParaRPr lang="en-US" sz="1400" dirty="0">
              <a:ea typeface="ＭＳ Ｐゴシック" charset="0"/>
              <a:cs typeface="ＭＳ Ｐゴシック" charset="0"/>
            </a:endParaRPr>
          </a:p>
        </p:txBody>
      </p:sp>
      <p:sp>
        <p:nvSpPr>
          <p:cNvPr id="3" name="Rectangle 4"/>
          <p:cNvSpPr>
            <a:spLocks noChangeArrowheads="1"/>
          </p:cNvSpPr>
          <p:nvPr/>
        </p:nvSpPr>
        <p:spPr bwMode="auto">
          <a:xfrm>
            <a:off x="534988" y="1874006"/>
            <a:ext cx="8393112" cy="451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defTabSz="814388">
              <a:spcBef>
                <a:spcPct val="50000"/>
              </a:spcBef>
              <a:buClr>
                <a:schemeClr val="tx2"/>
              </a:buClr>
              <a:buSzPct val="100000"/>
            </a:pPr>
            <a:r>
              <a:rPr lang="en-US" sz="2400" b="1" dirty="0" smtClean="0">
                <a:solidFill>
                  <a:srgbClr val="073E87"/>
                </a:solidFill>
              </a:rPr>
              <a:t>What can happen ?</a:t>
            </a:r>
          </a:p>
          <a:p>
            <a:pPr marL="860425" lvl="1" indent="-285750" defTabSz="814388">
              <a:spcBef>
                <a:spcPct val="50000"/>
              </a:spcBef>
              <a:buClr>
                <a:schemeClr val="accent1"/>
              </a:buClr>
              <a:buFont typeface="Arial"/>
              <a:buChar char="•"/>
            </a:pPr>
            <a:r>
              <a:rPr lang="en-US" sz="2000" dirty="0" smtClean="0">
                <a:solidFill>
                  <a:srgbClr val="073E87"/>
                </a:solidFill>
              </a:rPr>
              <a:t>Ignore the new process</a:t>
            </a:r>
          </a:p>
          <a:p>
            <a:pPr marL="860425" lvl="1" indent="-285750" defTabSz="814388">
              <a:spcBef>
                <a:spcPct val="50000"/>
              </a:spcBef>
              <a:buClr>
                <a:schemeClr val="accent1"/>
              </a:buClr>
              <a:buFont typeface="Arial"/>
              <a:buChar char="•"/>
            </a:pPr>
            <a:r>
              <a:rPr lang="en-US" sz="2000" dirty="0" smtClean="0">
                <a:solidFill>
                  <a:srgbClr val="073E87"/>
                </a:solidFill>
              </a:rPr>
              <a:t>Fail to completely and accurately comprehend</a:t>
            </a:r>
          </a:p>
          <a:p>
            <a:pPr marL="860425" lvl="1" indent="-285750" defTabSz="814388">
              <a:spcBef>
                <a:spcPct val="50000"/>
              </a:spcBef>
              <a:buClr>
                <a:schemeClr val="accent1"/>
              </a:buClr>
              <a:buFont typeface="Arial"/>
              <a:buChar char="•"/>
            </a:pPr>
            <a:r>
              <a:rPr lang="en-US" sz="2000" dirty="0" smtClean="0">
                <a:solidFill>
                  <a:srgbClr val="073E87"/>
                </a:solidFill>
              </a:rPr>
              <a:t>Disagree with the validity of the benefits</a:t>
            </a:r>
          </a:p>
          <a:p>
            <a:pPr marL="860425" lvl="1" indent="-285750" defTabSz="814388">
              <a:spcBef>
                <a:spcPct val="50000"/>
              </a:spcBef>
              <a:buClr>
                <a:schemeClr val="accent1"/>
              </a:buClr>
              <a:buFont typeface="Arial"/>
              <a:buChar char="•"/>
            </a:pPr>
            <a:r>
              <a:rPr lang="en-US" sz="2000" dirty="0" smtClean="0">
                <a:solidFill>
                  <a:srgbClr val="073E87"/>
                </a:solidFill>
              </a:rPr>
              <a:t>Criticize tool or software application</a:t>
            </a:r>
          </a:p>
          <a:p>
            <a:pPr marL="860425" lvl="1" indent="-285750" defTabSz="814388">
              <a:spcBef>
                <a:spcPct val="50000"/>
              </a:spcBef>
              <a:buClr>
                <a:schemeClr val="accent1"/>
              </a:buClr>
              <a:buFont typeface="Arial"/>
              <a:buChar char="•"/>
            </a:pPr>
            <a:r>
              <a:rPr lang="en-US" sz="2000" dirty="0" smtClean="0">
                <a:solidFill>
                  <a:srgbClr val="073E87"/>
                </a:solidFill>
              </a:rPr>
              <a:t>Grant exception</a:t>
            </a:r>
          </a:p>
          <a:p>
            <a:pPr marL="860425" lvl="1" indent="-285750" defTabSz="814388">
              <a:spcBef>
                <a:spcPct val="50000"/>
              </a:spcBef>
              <a:buClr>
                <a:schemeClr val="accent1"/>
              </a:buClr>
              <a:buFont typeface="Arial"/>
              <a:buChar char="•"/>
            </a:pPr>
            <a:r>
              <a:rPr lang="en-US" sz="2000" dirty="0" smtClean="0">
                <a:solidFill>
                  <a:srgbClr val="073E87"/>
                </a:solidFill>
              </a:rPr>
              <a:t>Delay implementation</a:t>
            </a:r>
          </a:p>
          <a:p>
            <a:pPr marL="860425" lvl="1" indent="-285750" defTabSz="814388">
              <a:spcBef>
                <a:spcPct val="50000"/>
              </a:spcBef>
              <a:buClr>
                <a:schemeClr val="accent1"/>
              </a:buClr>
              <a:buFont typeface="Arial"/>
              <a:buChar char="•"/>
            </a:pPr>
            <a:r>
              <a:rPr lang="en-US" sz="2000" dirty="0" smtClean="0">
                <a:solidFill>
                  <a:srgbClr val="073E87"/>
                </a:solidFill>
              </a:rPr>
              <a:t>Etc…</a:t>
            </a:r>
            <a:endParaRPr lang="en-US" dirty="0">
              <a:solidFill>
                <a:srgbClr val="073E87"/>
              </a:solidFill>
            </a:endParaRPr>
          </a:p>
        </p:txBody>
      </p:sp>
    </p:spTree>
    <p:extLst>
      <p:ext uri="{BB962C8B-B14F-4D97-AF65-F5344CB8AC3E}">
        <p14:creationId xmlns:p14="http://schemas.microsoft.com/office/powerpoint/2010/main" val="88953661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4988" y="38428"/>
            <a:ext cx="8145462" cy="838200"/>
          </a:xfrm>
          <a:prstGeom prst="rect">
            <a:avLst/>
          </a:prstGeom>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ea typeface="ＭＳ Ｐゴシック" charset="0"/>
                <a:cs typeface="ＭＳ Ｐゴシック" charset="0"/>
              </a:rPr>
              <a:t>Why do people resist change? </a:t>
            </a:r>
            <a:r>
              <a:rPr lang="en-US" sz="1400" dirty="0" smtClean="0">
                <a:ea typeface="ＭＳ Ｐゴシック" charset="0"/>
                <a:cs typeface="ＭＳ Ｐゴシック" charset="0"/>
              </a:rPr>
              <a:t>(</a:t>
            </a:r>
            <a:r>
              <a:rPr lang="en-US" sz="1400" dirty="0">
                <a:ea typeface="ＭＳ Ｐゴシック" charset="0"/>
                <a:cs typeface="ＭＳ Ｐゴシック" charset="0"/>
              </a:rPr>
              <a:t>1</a:t>
            </a:r>
            <a:r>
              <a:rPr lang="en-US" sz="1400" dirty="0" smtClean="0">
                <a:ea typeface="ＭＳ Ｐゴシック" charset="0"/>
                <a:cs typeface="ＭＳ Ｐゴシック" charset="0"/>
              </a:rPr>
              <a:t>/3)</a:t>
            </a:r>
            <a:endParaRPr lang="en-US" sz="1400" dirty="0">
              <a:ea typeface="ＭＳ Ｐゴシック" charset="0"/>
              <a:cs typeface="ＭＳ Ｐゴシック" charset="0"/>
            </a:endParaRPr>
          </a:p>
        </p:txBody>
      </p:sp>
      <p:sp>
        <p:nvSpPr>
          <p:cNvPr id="4" name="Rectangle 4"/>
          <p:cNvSpPr>
            <a:spLocks noChangeArrowheads="1"/>
          </p:cNvSpPr>
          <p:nvPr/>
        </p:nvSpPr>
        <p:spPr bwMode="auto">
          <a:xfrm>
            <a:off x="534988" y="1750716"/>
            <a:ext cx="8609012" cy="466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defTabSz="814388">
              <a:lnSpc>
                <a:spcPct val="95000"/>
              </a:lnSpc>
              <a:spcBef>
                <a:spcPct val="50000"/>
              </a:spcBef>
              <a:buClr>
                <a:schemeClr val="tx2"/>
              </a:buClr>
              <a:buSzPct val="100000"/>
            </a:pPr>
            <a:r>
              <a:rPr lang="en-US" sz="2400" b="1" dirty="0" smtClean="0">
                <a:solidFill>
                  <a:srgbClr val="073E87"/>
                </a:solidFill>
              </a:rPr>
              <a:t>Parochial: </a:t>
            </a:r>
            <a:r>
              <a:rPr lang="en-US" sz="2400" b="1" dirty="0">
                <a:solidFill>
                  <a:srgbClr val="073E87"/>
                </a:solidFill>
              </a:rPr>
              <a:t>Self interest</a:t>
            </a:r>
          </a:p>
          <a:p>
            <a:pPr marL="342900" lvl="1" indent="-342900" defTabSz="814388">
              <a:lnSpc>
                <a:spcPct val="95000"/>
              </a:lnSpc>
              <a:spcBef>
                <a:spcPct val="50000"/>
              </a:spcBef>
              <a:buClr>
                <a:schemeClr val="accent1"/>
              </a:buClr>
              <a:buSzPct val="100000"/>
              <a:buFont typeface="Arial"/>
              <a:buChar char="•"/>
            </a:pPr>
            <a:r>
              <a:rPr lang="en-US" sz="2000" dirty="0">
                <a:solidFill>
                  <a:srgbClr val="073E87"/>
                </a:solidFill>
              </a:rPr>
              <a:t>People are concerned with the implications for themselves</a:t>
            </a:r>
          </a:p>
          <a:p>
            <a:pPr defTabSz="814388">
              <a:lnSpc>
                <a:spcPct val="95000"/>
              </a:lnSpc>
              <a:spcBef>
                <a:spcPct val="50000"/>
              </a:spcBef>
              <a:buClr>
                <a:schemeClr val="tx2"/>
              </a:buClr>
              <a:buSzPct val="100000"/>
            </a:pPr>
            <a:r>
              <a:rPr lang="en-US" sz="2400" b="1" dirty="0">
                <a:solidFill>
                  <a:srgbClr val="073E87"/>
                </a:solidFill>
              </a:rPr>
              <a:t>Misunderstanding</a:t>
            </a:r>
            <a:endParaRPr lang="en-US" sz="2000" b="1"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sz="2000" dirty="0">
                <a:solidFill>
                  <a:srgbClr val="073E87"/>
                </a:solidFill>
              </a:rPr>
              <a:t>Poor communication</a:t>
            </a:r>
          </a:p>
          <a:p>
            <a:pPr defTabSz="814388">
              <a:lnSpc>
                <a:spcPct val="95000"/>
              </a:lnSpc>
              <a:spcBef>
                <a:spcPct val="50000"/>
              </a:spcBef>
              <a:buClr>
                <a:schemeClr val="tx2"/>
              </a:buClr>
              <a:buSzPct val="100000"/>
            </a:pPr>
            <a:r>
              <a:rPr lang="en-US" sz="2400" b="1" dirty="0">
                <a:solidFill>
                  <a:srgbClr val="073E87"/>
                </a:solidFill>
              </a:rPr>
              <a:t>Low tolerance </a:t>
            </a:r>
            <a:r>
              <a:rPr lang="en-US" sz="2400" b="1" dirty="0" smtClean="0">
                <a:solidFill>
                  <a:srgbClr val="073E87"/>
                </a:solidFill>
              </a:rPr>
              <a:t>to change</a:t>
            </a:r>
            <a:endParaRPr lang="en-US" sz="2400" b="1"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sz="2000" dirty="0">
                <a:solidFill>
                  <a:srgbClr val="073E87"/>
                </a:solidFill>
              </a:rPr>
              <a:t>Feeling of insecurity</a:t>
            </a:r>
          </a:p>
          <a:p>
            <a:pPr marL="342900" lvl="1" indent="-342900" defTabSz="814388">
              <a:lnSpc>
                <a:spcPct val="95000"/>
              </a:lnSpc>
              <a:spcBef>
                <a:spcPct val="50000"/>
              </a:spcBef>
              <a:buClr>
                <a:schemeClr val="accent1"/>
              </a:buClr>
              <a:buSzPct val="100000"/>
              <a:buFont typeface="Arial"/>
              <a:buChar char="•"/>
            </a:pPr>
            <a:r>
              <a:rPr lang="en-US" sz="2000" dirty="0">
                <a:solidFill>
                  <a:srgbClr val="073E87"/>
                </a:solidFill>
              </a:rPr>
              <a:t>Different assessment of situation</a:t>
            </a:r>
          </a:p>
          <a:p>
            <a:pPr algn="l" defTabSz="814388">
              <a:lnSpc>
                <a:spcPct val="95000"/>
              </a:lnSpc>
              <a:spcBef>
                <a:spcPct val="50000"/>
              </a:spcBef>
              <a:buClr>
                <a:schemeClr val="tx2"/>
              </a:buClr>
              <a:buSzPct val="100000"/>
            </a:pPr>
            <a:r>
              <a:rPr lang="en-US" sz="2400" b="1" dirty="0" smtClean="0">
                <a:solidFill>
                  <a:srgbClr val="073E87"/>
                </a:solidFill>
              </a:rPr>
              <a:t>Disagreement on the need to change</a:t>
            </a:r>
          </a:p>
          <a:p>
            <a:pPr marL="342900" lvl="1" indent="-342900" defTabSz="814388">
              <a:lnSpc>
                <a:spcPct val="95000"/>
              </a:lnSpc>
              <a:spcBef>
                <a:spcPct val="50000"/>
              </a:spcBef>
              <a:buClr>
                <a:schemeClr val="accent1"/>
              </a:buClr>
              <a:buSzPct val="100000"/>
              <a:buFont typeface="Arial"/>
              <a:buChar char="•"/>
            </a:pPr>
            <a:r>
              <a:rPr lang="en-US" sz="2000" dirty="0">
                <a:solidFill>
                  <a:srgbClr val="073E87"/>
                </a:solidFill>
              </a:rPr>
              <a:t>Comfort with status quo</a:t>
            </a:r>
          </a:p>
          <a:p>
            <a:pPr marL="342900" lvl="1" indent="-342900" defTabSz="814388">
              <a:lnSpc>
                <a:spcPct val="95000"/>
              </a:lnSpc>
              <a:spcBef>
                <a:spcPct val="50000"/>
              </a:spcBef>
              <a:buClr>
                <a:schemeClr val="accent1"/>
              </a:buClr>
              <a:buSzPct val="100000"/>
              <a:buFont typeface="Arial"/>
              <a:buChar char="•"/>
            </a:pPr>
            <a:r>
              <a:rPr lang="en-US" sz="2000" dirty="0">
                <a:solidFill>
                  <a:srgbClr val="073E87"/>
                </a:solidFill>
              </a:rPr>
              <a:t>Disagreement on the </a:t>
            </a:r>
            <a:r>
              <a:rPr lang="en-US" sz="2000" dirty="0" smtClean="0">
                <a:solidFill>
                  <a:srgbClr val="073E87"/>
                </a:solidFill>
              </a:rPr>
              <a:t>advantages/disadvantages </a:t>
            </a:r>
            <a:r>
              <a:rPr lang="en-US" sz="2000" dirty="0">
                <a:solidFill>
                  <a:srgbClr val="073E87"/>
                </a:solidFill>
              </a:rPr>
              <a:t>of the change</a:t>
            </a:r>
          </a:p>
        </p:txBody>
      </p:sp>
    </p:spTree>
    <p:extLst>
      <p:ext uri="{BB962C8B-B14F-4D97-AF65-F5344CB8AC3E}">
        <p14:creationId xmlns:p14="http://schemas.microsoft.com/office/powerpoint/2010/main" val="10242224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4988" y="38428"/>
            <a:ext cx="8145462" cy="838200"/>
          </a:xfrm>
          <a:prstGeom prst="rect">
            <a:avLst/>
          </a:prstGeom>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ea typeface="ＭＳ Ｐゴシック" charset="0"/>
                <a:cs typeface="ＭＳ Ｐゴシック" charset="0"/>
              </a:rPr>
              <a:t>Why do people resist change? </a:t>
            </a:r>
            <a:r>
              <a:rPr lang="en-US" sz="1400" dirty="0" smtClean="0">
                <a:ea typeface="ＭＳ Ｐゴシック" charset="0"/>
                <a:cs typeface="ＭＳ Ｐゴシック" charset="0"/>
              </a:rPr>
              <a:t>(2/3)</a:t>
            </a:r>
            <a:endParaRPr lang="en-US" sz="1400" dirty="0">
              <a:ea typeface="ＭＳ Ｐゴシック" charset="0"/>
              <a:cs typeface="ＭＳ Ｐゴシック" charset="0"/>
            </a:endParaRPr>
          </a:p>
        </p:txBody>
      </p:sp>
      <p:sp>
        <p:nvSpPr>
          <p:cNvPr id="4" name="Rectangle 4"/>
          <p:cNvSpPr>
            <a:spLocks noChangeArrowheads="1"/>
          </p:cNvSpPr>
          <p:nvPr/>
        </p:nvSpPr>
        <p:spPr bwMode="auto">
          <a:xfrm>
            <a:off x="1262458" y="1208241"/>
            <a:ext cx="6628539" cy="551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defTabSz="814388">
              <a:lnSpc>
                <a:spcPct val="95000"/>
              </a:lnSpc>
              <a:spcBef>
                <a:spcPct val="50000"/>
              </a:spcBef>
              <a:buClr>
                <a:schemeClr val="tx2"/>
              </a:buClr>
              <a:buSzPct val="100000"/>
            </a:pPr>
            <a:r>
              <a:rPr lang="en-US" sz="2400" b="1" dirty="0" smtClean="0">
                <a:solidFill>
                  <a:srgbClr val="073E87"/>
                </a:solidFill>
              </a:rPr>
              <a:t>Examples</a:t>
            </a:r>
            <a:endParaRPr lang="en-US" sz="2000" b="1" dirty="0" smtClean="0">
              <a:solidFill>
                <a:srgbClr val="073E87"/>
              </a:solidFill>
            </a:endParaRPr>
          </a:p>
          <a:p>
            <a:pPr marL="49212" indent="-285750" defTabSz="814388">
              <a:lnSpc>
                <a:spcPct val="95000"/>
              </a:lnSpc>
              <a:spcBef>
                <a:spcPct val="50000"/>
              </a:spcBef>
              <a:buClr>
                <a:schemeClr val="accent1"/>
              </a:buClr>
              <a:buSzPct val="100000"/>
              <a:buFont typeface="Arial"/>
              <a:buChar char="•"/>
            </a:pPr>
            <a:r>
              <a:rPr lang="en-US" sz="2000" dirty="0" smtClean="0">
                <a:solidFill>
                  <a:srgbClr val="073E87"/>
                </a:solidFill>
              </a:rPr>
              <a:t>There is no justification for change</a:t>
            </a:r>
          </a:p>
          <a:p>
            <a:pPr marL="49212" indent="-285750" defTabSz="814388">
              <a:lnSpc>
                <a:spcPct val="95000"/>
              </a:lnSpc>
              <a:spcBef>
                <a:spcPct val="50000"/>
              </a:spcBef>
              <a:buClr>
                <a:schemeClr val="accent1"/>
              </a:buClr>
              <a:buSzPct val="100000"/>
              <a:buFont typeface="Arial"/>
              <a:buChar char="•"/>
            </a:pPr>
            <a:r>
              <a:rPr lang="en-US" sz="2000" dirty="0" smtClean="0">
                <a:solidFill>
                  <a:srgbClr val="073E87"/>
                </a:solidFill>
              </a:rPr>
              <a:t>My needs are already being met</a:t>
            </a:r>
          </a:p>
          <a:p>
            <a:pPr marL="49212" indent="-285750" defTabSz="814388">
              <a:lnSpc>
                <a:spcPct val="95000"/>
              </a:lnSpc>
              <a:spcBef>
                <a:spcPct val="50000"/>
              </a:spcBef>
              <a:buClr>
                <a:schemeClr val="accent1"/>
              </a:buClr>
              <a:buSzPct val="100000"/>
              <a:buFont typeface="Arial"/>
              <a:buChar char="•"/>
            </a:pPr>
            <a:r>
              <a:rPr lang="en-US" sz="2000" dirty="0" smtClean="0">
                <a:solidFill>
                  <a:srgbClr val="073E87"/>
                </a:solidFill>
              </a:rPr>
              <a:t>I don’t like the way they propose to do it</a:t>
            </a:r>
          </a:p>
          <a:p>
            <a:pPr marL="49212" indent="-285750" defTabSz="814388">
              <a:lnSpc>
                <a:spcPct val="95000"/>
              </a:lnSpc>
              <a:spcBef>
                <a:spcPct val="50000"/>
              </a:spcBef>
              <a:buClr>
                <a:schemeClr val="accent1"/>
              </a:buClr>
              <a:buSzPct val="100000"/>
              <a:buFont typeface="Arial"/>
              <a:buChar char="•"/>
            </a:pPr>
            <a:r>
              <a:rPr lang="en-US" sz="2000" dirty="0" smtClean="0">
                <a:solidFill>
                  <a:srgbClr val="073E87"/>
                </a:solidFill>
              </a:rPr>
              <a:t>The risks outweigh the benefits</a:t>
            </a:r>
          </a:p>
          <a:p>
            <a:pPr marL="49212" indent="-285750" defTabSz="814388">
              <a:lnSpc>
                <a:spcPct val="95000"/>
              </a:lnSpc>
              <a:spcBef>
                <a:spcPct val="50000"/>
              </a:spcBef>
              <a:buClr>
                <a:schemeClr val="accent1"/>
              </a:buClr>
              <a:buSzPct val="100000"/>
              <a:buFont typeface="Arial"/>
              <a:buChar char="•"/>
            </a:pPr>
            <a:r>
              <a:rPr lang="en-US" sz="2000" dirty="0" smtClean="0">
                <a:solidFill>
                  <a:srgbClr val="073E87"/>
                </a:solidFill>
              </a:rPr>
              <a:t>It will now be harder for me to meet my own needs</a:t>
            </a:r>
          </a:p>
          <a:p>
            <a:pPr marL="49212" indent="-285750" defTabSz="814388">
              <a:lnSpc>
                <a:spcPct val="95000"/>
              </a:lnSpc>
              <a:spcBef>
                <a:spcPct val="50000"/>
              </a:spcBef>
              <a:buClr>
                <a:schemeClr val="accent1"/>
              </a:buClr>
              <a:buSzPct val="100000"/>
              <a:buFont typeface="Arial"/>
              <a:buChar char="•"/>
            </a:pPr>
            <a:endParaRPr lang="en-US" sz="300" b="1" dirty="0" smtClean="0">
              <a:solidFill>
                <a:srgbClr val="073E87"/>
              </a:solidFill>
            </a:endParaRPr>
          </a:p>
          <a:p>
            <a:pPr defTabSz="814388">
              <a:lnSpc>
                <a:spcPct val="95000"/>
              </a:lnSpc>
              <a:spcBef>
                <a:spcPct val="50000"/>
              </a:spcBef>
              <a:buClr>
                <a:schemeClr val="tx2"/>
              </a:buClr>
              <a:buSzPct val="100000"/>
            </a:pPr>
            <a:r>
              <a:rPr lang="en-US" sz="2400" b="1" dirty="0" smtClean="0">
                <a:solidFill>
                  <a:srgbClr val="073E87"/>
                </a:solidFill>
              </a:rPr>
              <a:t>Organizational </a:t>
            </a:r>
            <a:r>
              <a:rPr lang="en-US" sz="2400" b="1" dirty="0">
                <a:solidFill>
                  <a:srgbClr val="073E87"/>
                </a:solidFill>
              </a:rPr>
              <a:t>barriers to change</a:t>
            </a:r>
          </a:p>
          <a:p>
            <a:pPr marL="49212" lvl="1" indent="-285750" defTabSz="814388">
              <a:lnSpc>
                <a:spcPct val="95000"/>
              </a:lnSpc>
              <a:spcBef>
                <a:spcPct val="50000"/>
              </a:spcBef>
              <a:buClr>
                <a:schemeClr val="accent1"/>
              </a:buClr>
              <a:buSzPct val="100000"/>
              <a:buFont typeface="Arial"/>
              <a:buChar char="•"/>
            </a:pPr>
            <a:r>
              <a:rPr lang="en-US" sz="2000" dirty="0" smtClean="0">
                <a:solidFill>
                  <a:srgbClr val="073E87"/>
                </a:solidFill>
              </a:rPr>
              <a:t>Structural </a:t>
            </a:r>
            <a:r>
              <a:rPr lang="en-US" sz="2000" dirty="0">
                <a:solidFill>
                  <a:srgbClr val="073E87"/>
                </a:solidFill>
              </a:rPr>
              <a:t>inertia</a:t>
            </a:r>
          </a:p>
          <a:p>
            <a:pPr marL="49212" lvl="1" indent="-285750" defTabSz="814388">
              <a:lnSpc>
                <a:spcPct val="95000"/>
              </a:lnSpc>
              <a:spcBef>
                <a:spcPct val="50000"/>
              </a:spcBef>
              <a:buClr>
                <a:schemeClr val="accent1"/>
              </a:buClr>
              <a:buSzPct val="100000"/>
              <a:buFont typeface="Arial"/>
              <a:buChar char="•"/>
            </a:pPr>
            <a:r>
              <a:rPr lang="en-US" sz="2000" dirty="0" smtClean="0">
                <a:solidFill>
                  <a:srgbClr val="073E87"/>
                </a:solidFill>
              </a:rPr>
              <a:t>Existing </a:t>
            </a:r>
            <a:r>
              <a:rPr lang="en-US" sz="2000" dirty="0">
                <a:solidFill>
                  <a:srgbClr val="073E87"/>
                </a:solidFill>
              </a:rPr>
              <a:t>power structures</a:t>
            </a:r>
          </a:p>
          <a:p>
            <a:pPr marL="49212" lvl="1" indent="-285750" defTabSz="814388">
              <a:lnSpc>
                <a:spcPct val="95000"/>
              </a:lnSpc>
              <a:spcBef>
                <a:spcPct val="50000"/>
              </a:spcBef>
              <a:buClr>
                <a:schemeClr val="accent1"/>
              </a:buClr>
              <a:buSzPct val="100000"/>
              <a:buFont typeface="Arial"/>
              <a:buChar char="•"/>
            </a:pPr>
            <a:r>
              <a:rPr lang="en-US" sz="2000" dirty="0" smtClean="0">
                <a:solidFill>
                  <a:srgbClr val="073E87"/>
                </a:solidFill>
              </a:rPr>
              <a:t>Resistance </a:t>
            </a:r>
            <a:r>
              <a:rPr lang="en-US" sz="2000" dirty="0">
                <a:solidFill>
                  <a:srgbClr val="073E87"/>
                </a:solidFill>
              </a:rPr>
              <a:t>from work groups</a:t>
            </a:r>
          </a:p>
          <a:p>
            <a:pPr marL="49212" lvl="1" indent="-285750" defTabSz="814388">
              <a:lnSpc>
                <a:spcPct val="95000"/>
              </a:lnSpc>
              <a:spcBef>
                <a:spcPct val="50000"/>
              </a:spcBef>
              <a:buClr>
                <a:schemeClr val="accent1"/>
              </a:buClr>
              <a:buSzPct val="100000"/>
              <a:buFont typeface="Arial"/>
              <a:buChar char="•"/>
            </a:pPr>
            <a:r>
              <a:rPr lang="en-US" sz="2000" dirty="0" smtClean="0">
                <a:solidFill>
                  <a:srgbClr val="073E87"/>
                </a:solidFill>
              </a:rPr>
              <a:t>Failure </a:t>
            </a:r>
            <a:r>
              <a:rPr lang="en-US" sz="2000" dirty="0">
                <a:solidFill>
                  <a:srgbClr val="073E87"/>
                </a:solidFill>
              </a:rPr>
              <a:t>of previous change initiatives</a:t>
            </a:r>
          </a:p>
          <a:p>
            <a:pPr marL="49212" lvl="1" indent="-285750" defTabSz="814388">
              <a:lnSpc>
                <a:spcPct val="95000"/>
              </a:lnSpc>
              <a:spcBef>
                <a:spcPct val="50000"/>
              </a:spcBef>
              <a:buClr>
                <a:schemeClr val="accent1"/>
              </a:buClr>
              <a:buSzPct val="100000"/>
              <a:buFont typeface="Arial"/>
              <a:buChar char="•"/>
            </a:pPr>
            <a:r>
              <a:rPr lang="en-US" sz="2000" dirty="0" smtClean="0">
                <a:solidFill>
                  <a:srgbClr val="073E87"/>
                </a:solidFill>
              </a:rPr>
              <a:t>Company </a:t>
            </a:r>
            <a:r>
              <a:rPr lang="en-US" sz="2000" dirty="0">
                <a:solidFill>
                  <a:srgbClr val="073E87"/>
                </a:solidFill>
              </a:rPr>
              <a:t>culture</a:t>
            </a:r>
          </a:p>
        </p:txBody>
      </p:sp>
    </p:spTree>
    <p:extLst>
      <p:ext uri="{BB962C8B-B14F-4D97-AF65-F5344CB8AC3E}">
        <p14:creationId xmlns:p14="http://schemas.microsoft.com/office/powerpoint/2010/main" val="42534848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4988" y="38428"/>
            <a:ext cx="8145462" cy="838200"/>
          </a:xfrm>
          <a:prstGeom prst="rect">
            <a:avLst/>
          </a:prstGeom>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ea typeface="ＭＳ Ｐゴシック" charset="0"/>
                <a:cs typeface="ＭＳ Ｐゴシック" charset="0"/>
              </a:rPr>
              <a:t>Why do people resist change? </a:t>
            </a:r>
            <a:r>
              <a:rPr lang="en-US" sz="1400" dirty="0" smtClean="0">
                <a:ea typeface="ＭＳ Ｐゴシック" charset="0"/>
                <a:cs typeface="ＭＳ Ｐゴシック" charset="0"/>
              </a:rPr>
              <a:t>(3/3)</a:t>
            </a:r>
            <a:endParaRPr lang="en-US" sz="1400" dirty="0">
              <a:ea typeface="ＭＳ Ｐゴシック" charset="0"/>
              <a:cs typeface="ＭＳ Ｐゴシック" charset="0"/>
            </a:endParaRPr>
          </a:p>
        </p:txBody>
      </p:sp>
      <p:sp>
        <p:nvSpPr>
          <p:cNvPr id="4" name="Rectangle 4"/>
          <p:cNvSpPr>
            <a:spLocks noChangeArrowheads="1"/>
          </p:cNvSpPr>
          <p:nvPr/>
        </p:nvSpPr>
        <p:spPr bwMode="auto">
          <a:xfrm>
            <a:off x="534988" y="1072622"/>
            <a:ext cx="8609012" cy="5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defTabSz="814388">
              <a:lnSpc>
                <a:spcPct val="95000"/>
              </a:lnSpc>
              <a:spcBef>
                <a:spcPct val="50000"/>
              </a:spcBef>
              <a:buClr>
                <a:schemeClr val="tx2"/>
              </a:buClr>
              <a:buSzPct val="100000"/>
            </a:pPr>
            <a:r>
              <a:rPr lang="en-US" sz="2000" b="1" dirty="0" smtClean="0">
                <a:solidFill>
                  <a:srgbClr val="073E87"/>
                </a:solidFill>
              </a:rPr>
              <a:t>Individual barriers to change</a:t>
            </a:r>
          </a:p>
          <a:p>
            <a:pPr marL="342900" indent="-342900" defTabSz="814388">
              <a:lnSpc>
                <a:spcPct val="95000"/>
              </a:lnSpc>
              <a:spcBef>
                <a:spcPct val="50000"/>
              </a:spcBef>
              <a:buClr>
                <a:schemeClr val="accent1"/>
              </a:buClr>
              <a:buSzPct val="100000"/>
              <a:buFont typeface="Arial"/>
              <a:buChar char="•"/>
            </a:pPr>
            <a:r>
              <a:rPr lang="en-US" dirty="0">
                <a:solidFill>
                  <a:srgbClr val="073E87"/>
                </a:solidFill>
              </a:rPr>
              <a:t>Tradition and set ways</a:t>
            </a:r>
          </a:p>
          <a:p>
            <a:pPr marL="342900" indent="-342900" defTabSz="814388">
              <a:lnSpc>
                <a:spcPct val="95000"/>
              </a:lnSpc>
              <a:spcBef>
                <a:spcPct val="50000"/>
              </a:spcBef>
              <a:buClr>
                <a:schemeClr val="accent1"/>
              </a:buClr>
              <a:buSzPct val="100000"/>
              <a:buFont typeface="Arial"/>
              <a:buChar char="•"/>
            </a:pPr>
            <a:r>
              <a:rPr lang="en-US" dirty="0">
                <a:solidFill>
                  <a:srgbClr val="073E87"/>
                </a:solidFill>
              </a:rPr>
              <a:t>Loyalty and existing relationships</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Failure to accept need for change</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Insecurity</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Preference for existing arrangements</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Break up of work groups</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Different person ambition</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Fear of not being to perform in new situation</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Fear of:</a:t>
            </a:r>
          </a:p>
          <a:p>
            <a:pPr marL="1257300" lvl="3" indent="-342900" defTabSz="814388">
              <a:lnSpc>
                <a:spcPct val="95000"/>
              </a:lnSpc>
              <a:spcBef>
                <a:spcPct val="50000"/>
              </a:spcBef>
              <a:buClr>
                <a:schemeClr val="accent1"/>
              </a:buClr>
              <a:buSzPct val="100000"/>
              <a:buFont typeface="Courier New"/>
              <a:buChar char="o"/>
            </a:pPr>
            <a:r>
              <a:rPr lang="en-US" sz="1600" dirty="0" smtClean="0">
                <a:solidFill>
                  <a:srgbClr val="073E87"/>
                </a:solidFill>
              </a:rPr>
              <a:t>Loss </a:t>
            </a:r>
            <a:r>
              <a:rPr lang="en-US" sz="1600" dirty="0">
                <a:solidFill>
                  <a:srgbClr val="073E87"/>
                </a:solidFill>
              </a:rPr>
              <a:t>of power</a:t>
            </a:r>
          </a:p>
          <a:p>
            <a:pPr marL="1257300" lvl="3" indent="-342900" defTabSz="814388">
              <a:lnSpc>
                <a:spcPct val="95000"/>
              </a:lnSpc>
              <a:spcBef>
                <a:spcPct val="50000"/>
              </a:spcBef>
              <a:buClr>
                <a:schemeClr val="accent1"/>
              </a:buClr>
              <a:buSzPct val="100000"/>
              <a:buFont typeface="Courier New"/>
              <a:buChar char="o"/>
            </a:pPr>
            <a:r>
              <a:rPr lang="en-US" sz="1600" dirty="0" smtClean="0">
                <a:solidFill>
                  <a:srgbClr val="073E87"/>
                </a:solidFill>
              </a:rPr>
              <a:t>Loss </a:t>
            </a:r>
            <a:r>
              <a:rPr lang="en-US" sz="1600" dirty="0">
                <a:solidFill>
                  <a:srgbClr val="073E87"/>
                </a:solidFill>
              </a:rPr>
              <a:t>of skills</a:t>
            </a:r>
          </a:p>
          <a:p>
            <a:pPr marL="1257300" lvl="3" indent="-342900" defTabSz="814388">
              <a:lnSpc>
                <a:spcPct val="95000"/>
              </a:lnSpc>
              <a:spcBef>
                <a:spcPct val="50000"/>
              </a:spcBef>
              <a:buClr>
                <a:schemeClr val="accent1"/>
              </a:buClr>
              <a:buSzPct val="100000"/>
              <a:buFont typeface="Courier New"/>
              <a:buChar char="o"/>
            </a:pPr>
            <a:r>
              <a:rPr lang="en-US" sz="1600" dirty="0" smtClean="0">
                <a:solidFill>
                  <a:srgbClr val="073E87"/>
                </a:solidFill>
              </a:rPr>
              <a:t>Loss </a:t>
            </a:r>
            <a:r>
              <a:rPr lang="en-US" sz="1600" dirty="0">
                <a:solidFill>
                  <a:srgbClr val="073E87"/>
                </a:solidFill>
              </a:rPr>
              <a:t>of income</a:t>
            </a:r>
          </a:p>
          <a:p>
            <a:pPr marL="1257300" lvl="3" indent="-342900" defTabSz="814388">
              <a:lnSpc>
                <a:spcPct val="95000"/>
              </a:lnSpc>
              <a:spcBef>
                <a:spcPct val="50000"/>
              </a:spcBef>
              <a:buClr>
                <a:schemeClr val="accent1"/>
              </a:buClr>
              <a:buSzPct val="100000"/>
              <a:buFont typeface="Courier New"/>
              <a:buChar char="o"/>
            </a:pPr>
            <a:r>
              <a:rPr lang="en-US" sz="1600" dirty="0" smtClean="0">
                <a:solidFill>
                  <a:srgbClr val="073E87"/>
                </a:solidFill>
              </a:rPr>
              <a:t>Redundancy</a:t>
            </a:r>
            <a:endParaRPr lang="en-US" sz="1600" dirty="0">
              <a:solidFill>
                <a:srgbClr val="073E87"/>
              </a:solidFill>
            </a:endParaRPr>
          </a:p>
          <a:p>
            <a:pPr marL="1257300" lvl="3" indent="-342900" defTabSz="814388">
              <a:lnSpc>
                <a:spcPct val="95000"/>
              </a:lnSpc>
              <a:spcBef>
                <a:spcPct val="50000"/>
              </a:spcBef>
              <a:buClr>
                <a:schemeClr val="accent1"/>
              </a:buClr>
              <a:buSzPct val="100000"/>
              <a:buFont typeface="Courier New"/>
              <a:buChar char="o"/>
            </a:pPr>
            <a:r>
              <a:rPr lang="en-US" sz="1600" dirty="0" smtClean="0">
                <a:solidFill>
                  <a:srgbClr val="073E87"/>
                </a:solidFill>
              </a:rPr>
              <a:t>The </a:t>
            </a:r>
            <a:r>
              <a:rPr lang="en-US" sz="1600" dirty="0">
                <a:solidFill>
                  <a:srgbClr val="073E87"/>
                </a:solidFill>
              </a:rPr>
              <a:t>unknown</a:t>
            </a:r>
          </a:p>
        </p:txBody>
      </p:sp>
    </p:spTree>
    <p:extLst>
      <p:ext uri="{BB962C8B-B14F-4D97-AF65-F5344CB8AC3E}">
        <p14:creationId xmlns:p14="http://schemas.microsoft.com/office/powerpoint/2010/main" val="3127977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137631" y="1849348"/>
            <a:ext cx="7258904" cy="3340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b="1" dirty="0" smtClean="0">
                <a:solidFill>
                  <a:srgbClr val="073E87"/>
                </a:solidFill>
              </a:rPr>
              <a:t>Inappropriate change management</a:t>
            </a:r>
            <a:endParaRPr lang="en-US" altLang="ja-JP" b="1" dirty="0" smtClean="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Change </a:t>
            </a:r>
            <a:r>
              <a:rPr lang="en-US" dirty="0">
                <a:solidFill>
                  <a:srgbClr val="073E87"/>
                </a:solidFill>
              </a:rPr>
              <a:t>is often resisted because of the way it is </a:t>
            </a:r>
            <a:r>
              <a:rPr lang="en-US" dirty="0" smtClean="0">
                <a:solidFill>
                  <a:srgbClr val="073E87"/>
                </a:solidFill>
              </a:rPr>
              <a:t>introduced:</a:t>
            </a:r>
            <a:endParaRPr lang="en-US" dirty="0">
              <a:solidFill>
                <a:srgbClr val="073E87"/>
              </a:solidFill>
            </a:endParaRPr>
          </a:p>
          <a:p>
            <a:pPr marL="800100" lvl="2" indent="-342900" defTabSz="814388">
              <a:lnSpc>
                <a:spcPct val="95000"/>
              </a:lnSpc>
              <a:spcBef>
                <a:spcPct val="50000"/>
              </a:spcBef>
              <a:buClr>
                <a:schemeClr val="accent1"/>
              </a:buClr>
              <a:buSzPct val="100000"/>
              <a:buFont typeface="Courier New"/>
              <a:buChar char="o"/>
            </a:pPr>
            <a:r>
              <a:rPr lang="en-US" dirty="0">
                <a:solidFill>
                  <a:srgbClr val="073E87"/>
                </a:solidFill>
              </a:rPr>
              <a:t>Failure to explain the need for change</a:t>
            </a:r>
          </a:p>
          <a:p>
            <a:pPr marL="800100" lvl="2" indent="-342900" defTabSz="814388">
              <a:lnSpc>
                <a:spcPct val="95000"/>
              </a:lnSpc>
              <a:spcBef>
                <a:spcPct val="50000"/>
              </a:spcBef>
              <a:buClr>
                <a:schemeClr val="accent1"/>
              </a:buClr>
              <a:buSzPct val="100000"/>
              <a:buFont typeface="Courier New"/>
              <a:buChar char="o"/>
            </a:pPr>
            <a:r>
              <a:rPr lang="en-US" dirty="0">
                <a:solidFill>
                  <a:srgbClr val="073E87"/>
                </a:solidFill>
              </a:rPr>
              <a:t>Failure to provide information</a:t>
            </a:r>
          </a:p>
          <a:p>
            <a:pPr marL="800100" lvl="2" indent="-342900" defTabSz="814388">
              <a:lnSpc>
                <a:spcPct val="95000"/>
              </a:lnSpc>
              <a:spcBef>
                <a:spcPct val="50000"/>
              </a:spcBef>
              <a:buClr>
                <a:schemeClr val="accent1"/>
              </a:buClr>
              <a:buSzPct val="100000"/>
              <a:buFont typeface="Courier New"/>
              <a:buChar char="o"/>
            </a:pPr>
            <a:r>
              <a:rPr lang="en-US" dirty="0">
                <a:solidFill>
                  <a:srgbClr val="073E87"/>
                </a:solidFill>
              </a:rPr>
              <a:t>Failure to consult, negotiate and offer support and training</a:t>
            </a:r>
          </a:p>
          <a:p>
            <a:pPr marL="800100" lvl="2" indent="-342900" defTabSz="814388">
              <a:lnSpc>
                <a:spcPct val="95000"/>
              </a:lnSpc>
              <a:spcBef>
                <a:spcPct val="50000"/>
              </a:spcBef>
              <a:buClr>
                <a:schemeClr val="accent1"/>
              </a:buClr>
              <a:buSzPct val="100000"/>
              <a:buFont typeface="Courier New"/>
              <a:buChar char="o"/>
            </a:pPr>
            <a:r>
              <a:rPr lang="en-US" dirty="0">
                <a:solidFill>
                  <a:srgbClr val="073E87"/>
                </a:solidFill>
              </a:rPr>
              <a:t>Lack of involvement in the process</a:t>
            </a:r>
          </a:p>
          <a:p>
            <a:pPr marL="800100" lvl="2" indent="-342900" defTabSz="814388">
              <a:lnSpc>
                <a:spcPct val="95000"/>
              </a:lnSpc>
              <a:spcBef>
                <a:spcPct val="50000"/>
              </a:spcBef>
              <a:buClr>
                <a:schemeClr val="accent1"/>
              </a:buClr>
              <a:buSzPct val="100000"/>
              <a:buFont typeface="Courier New"/>
              <a:buChar char="o"/>
            </a:pPr>
            <a:r>
              <a:rPr lang="en-US" dirty="0">
                <a:solidFill>
                  <a:srgbClr val="073E87"/>
                </a:solidFill>
              </a:rPr>
              <a:t>Failure to build trust and sense of security</a:t>
            </a:r>
          </a:p>
          <a:p>
            <a:pPr marL="800100" lvl="2" indent="-342900" defTabSz="814388">
              <a:lnSpc>
                <a:spcPct val="95000"/>
              </a:lnSpc>
              <a:spcBef>
                <a:spcPct val="50000"/>
              </a:spcBef>
              <a:buClr>
                <a:schemeClr val="accent1"/>
              </a:buClr>
              <a:buSzPct val="100000"/>
              <a:buFont typeface="Courier New"/>
              <a:buChar char="o"/>
            </a:pPr>
            <a:r>
              <a:rPr lang="en-US" dirty="0">
                <a:solidFill>
                  <a:srgbClr val="073E87"/>
                </a:solidFill>
              </a:rPr>
              <a:t>Poor employee relations</a:t>
            </a:r>
          </a:p>
        </p:txBody>
      </p:sp>
      <p:sp>
        <p:nvSpPr>
          <p:cNvPr id="4" name="Rectangle 2"/>
          <p:cNvSpPr txBox="1">
            <a:spLocks noChangeArrowheads="1"/>
          </p:cNvSpPr>
          <p:nvPr/>
        </p:nvSpPr>
        <p:spPr>
          <a:xfrm>
            <a:off x="534988" y="38428"/>
            <a:ext cx="8145462" cy="838200"/>
          </a:xfrm>
          <a:prstGeom prst="rect">
            <a:avLst/>
          </a:prstGeom>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ea typeface="ＭＳ Ｐゴシック" charset="0"/>
                <a:cs typeface="ＭＳ Ｐゴシック" charset="0"/>
              </a:rPr>
              <a:t>What </a:t>
            </a:r>
            <a:r>
              <a:rPr lang="en-US" b="1" u="sng" dirty="0" smtClean="0">
                <a:ea typeface="ＭＳ Ｐゴシック" charset="0"/>
                <a:cs typeface="ＭＳ Ｐゴシック" charset="0"/>
              </a:rPr>
              <a:t>NOT</a:t>
            </a:r>
            <a:r>
              <a:rPr lang="en-US" dirty="0" smtClean="0">
                <a:ea typeface="ＭＳ Ｐゴシック" charset="0"/>
                <a:cs typeface="ＭＳ Ｐゴシック" charset="0"/>
              </a:rPr>
              <a:t> to do? </a:t>
            </a:r>
            <a:r>
              <a:rPr lang="en-US" sz="1400" dirty="0" smtClean="0">
                <a:ea typeface="ＭＳ Ｐゴシック" charset="0"/>
                <a:cs typeface="ＭＳ Ｐゴシック" charset="0"/>
              </a:rPr>
              <a:t>(1/3)</a:t>
            </a:r>
            <a:endParaRPr lang="en-US" sz="1400" dirty="0">
              <a:ea typeface="ＭＳ Ｐゴシック" charset="0"/>
              <a:cs typeface="ＭＳ Ｐゴシック" charset="0"/>
            </a:endParaRPr>
          </a:p>
        </p:txBody>
      </p:sp>
      <p:sp>
        <p:nvSpPr>
          <p:cNvPr id="5" name="Rectangle 6"/>
          <p:cNvSpPr>
            <a:spLocks noChangeArrowheads="1"/>
          </p:cNvSpPr>
          <p:nvPr/>
        </p:nvSpPr>
        <p:spPr bwMode="auto">
          <a:xfrm>
            <a:off x="955044" y="5373688"/>
            <a:ext cx="7355161" cy="8636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lIns="82124" tIns="41061" rIns="82124" bIns="41061" anchor="ctr">
            <a:spAutoFit/>
          </a:bodyPr>
          <a:lstStyle/>
          <a:p>
            <a:endParaRPr lang="en-US"/>
          </a:p>
        </p:txBody>
      </p:sp>
      <p:sp>
        <p:nvSpPr>
          <p:cNvPr id="6" name="Rectangle 5"/>
          <p:cNvSpPr>
            <a:spLocks noChangeArrowheads="1"/>
          </p:cNvSpPr>
          <p:nvPr/>
        </p:nvSpPr>
        <p:spPr bwMode="auto">
          <a:xfrm>
            <a:off x="1016694" y="5573238"/>
            <a:ext cx="7175283" cy="45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spAutoFit/>
          </a:bodyPr>
          <a:lstStyle/>
          <a:p>
            <a:pPr algn="ctr" defTabSz="814388"/>
            <a:r>
              <a:rPr lang="en-US" sz="2400" b="1" dirty="0" smtClean="0">
                <a:solidFill>
                  <a:srgbClr val="073E87"/>
                </a:solidFill>
              </a:rPr>
              <a:t>People don’t resist change, they resist being changed</a:t>
            </a:r>
            <a:endParaRPr lang="en-US" sz="2400" b="1" dirty="0">
              <a:solidFill>
                <a:srgbClr val="073E87"/>
              </a:solidFill>
            </a:endParaRPr>
          </a:p>
        </p:txBody>
      </p:sp>
    </p:spTree>
    <p:extLst>
      <p:ext uri="{BB962C8B-B14F-4D97-AF65-F5344CB8AC3E}">
        <p14:creationId xmlns:p14="http://schemas.microsoft.com/office/powerpoint/2010/main" val="37619052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smtClean="0"/>
              <a:t>Based on the exercise material that follows, please prepare, for your imaginary company:</a:t>
            </a:r>
            <a:endParaRPr lang="en-US" dirty="0"/>
          </a:p>
          <a:p>
            <a:pPr>
              <a:buFont typeface="Arial"/>
              <a:buChar char="•"/>
            </a:pPr>
            <a:r>
              <a:rPr lang="en-US" dirty="0" smtClean="0"/>
              <a:t>Your IT strategy &amp; objectives</a:t>
            </a:r>
          </a:p>
          <a:p>
            <a:pPr>
              <a:buFont typeface="Arial"/>
              <a:buChar char="•"/>
            </a:pPr>
            <a:r>
              <a:rPr lang="en-US" dirty="0" smtClean="0"/>
              <a:t>Your metrics balanced scorecards</a:t>
            </a:r>
          </a:p>
          <a:p>
            <a:pPr marL="0" indent="0">
              <a:buNone/>
            </a:pPr>
            <a:endParaRPr lang="en-US" dirty="0"/>
          </a:p>
        </p:txBody>
      </p:sp>
      <p:sp>
        <p:nvSpPr>
          <p:cNvPr id="3" name="Title 2"/>
          <p:cNvSpPr>
            <a:spLocks noGrp="1"/>
          </p:cNvSpPr>
          <p:nvPr>
            <p:ph type="title"/>
          </p:nvPr>
        </p:nvSpPr>
        <p:spPr/>
        <p:txBody>
          <a:bodyPr>
            <a:normAutofit/>
          </a:bodyPr>
          <a:lstStyle/>
          <a:p>
            <a:r>
              <a:rPr lang="en-US" dirty="0" smtClean="0"/>
              <a:t>Class exercise instructions</a:t>
            </a:r>
            <a:endParaRPr lang="en-US" dirty="0"/>
          </a:p>
        </p:txBody>
      </p:sp>
    </p:spTree>
    <p:extLst>
      <p:ext uri="{BB962C8B-B14F-4D97-AF65-F5344CB8AC3E}">
        <p14:creationId xmlns:p14="http://schemas.microsoft.com/office/powerpoint/2010/main" val="348190296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408891" y="1615098"/>
            <a:ext cx="7258904" cy="524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b="1" dirty="0" smtClean="0">
                <a:solidFill>
                  <a:srgbClr val="073E87"/>
                </a:solidFill>
              </a:rPr>
              <a:t>A few of the ways you can cause people to resist the change</a:t>
            </a:r>
            <a:r>
              <a:rPr lang="en-US" altLang="ja-JP" b="1" dirty="0" smtClean="0">
                <a:solidFill>
                  <a:srgbClr val="073E87"/>
                </a:solidFill>
              </a:rPr>
              <a:t> </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Resist the resistance, </a:t>
            </a:r>
            <a:r>
              <a:rPr lang="en-US" dirty="0" smtClean="0">
                <a:solidFill>
                  <a:srgbClr val="073E87"/>
                </a:solidFill>
              </a:rPr>
              <a:t>fight </a:t>
            </a:r>
            <a:r>
              <a:rPr lang="en-US" dirty="0">
                <a:solidFill>
                  <a:srgbClr val="073E87"/>
                </a:solidFill>
              </a:rPr>
              <a:t>back</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Do not use your sponsors</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Try to do everything yourself</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Allow sponsors to be non-committal about the change </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Use threats and aggressive language</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Avoid talking to individual people</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Avoid listening to people</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Do not visit the various teams affected</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Spend more time with your allies (and avoiding the troublemakers)</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Ignore those who resist. Keep your fingers crossed they will give up</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Tell people about your plans and then ignore the plans</a:t>
            </a:r>
          </a:p>
          <a:p>
            <a:pPr marL="342900" lvl="1" indent="-342900" defTabSz="814388">
              <a:lnSpc>
                <a:spcPct val="95000"/>
              </a:lnSpc>
              <a:spcBef>
                <a:spcPct val="50000"/>
              </a:spcBef>
              <a:buClr>
                <a:schemeClr val="accent1"/>
              </a:buClr>
              <a:buSzPct val="100000"/>
              <a:buFont typeface="Arial"/>
              <a:buChar char="•"/>
            </a:pPr>
            <a:r>
              <a:rPr lang="en-US" dirty="0">
                <a:solidFill>
                  <a:srgbClr val="073E87"/>
                </a:solidFill>
              </a:rPr>
              <a:t>Give lots of rational reasons why people should do as you </a:t>
            </a:r>
            <a:r>
              <a:rPr lang="en-US" dirty="0" smtClean="0">
                <a:solidFill>
                  <a:srgbClr val="073E87"/>
                </a:solidFill>
              </a:rPr>
              <a:t>say</a:t>
            </a:r>
            <a:endParaRPr lang="en-US" dirty="0">
              <a:solidFill>
                <a:srgbClr val="073E87"/>
              </a:solidFill>
            </a:endParaRPr>
          </a:p>
        </p:txBody>
      </p:sp>
      <p:sp>
        <p:nvSpPr>
          <p:cNvPr id="4" name="Rectangle 2"/>
          <p:cNvSpPr txBox="1">
            <a:spLocks noChangeArrowheads="1"/>
          </p:cNvSpPr>
          <p:nvPr/>
        </p:nvSpPr>
        <p:spPr>
          <a:xfrm>
            <a:off x="534988" y="38428"/>
            <a:ext cx="8145462" cy="838200"/>
          </a:xfrm>
          <a:prstGeom prst="rect">
            <a:avLst/>
          </a:prstGeom>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ea typeface="ＭＳ Ｐゴシック" charset="0"/>
                <a:cs typeface="ＭＳ Ｐゴシック" charset="0"/>
              </a:rPr>
              <a:t>What </a:t>
            </a:r>
            <a:r>
              <a:rPr lang="en-US" b="1" u="sng" dirty="0" smtClean="0">
                <a:ea typeface="ＭＳ Ｐゴシック" charset="0"/>
                <a:cs typeface="ＭＳ Ｐゴシック" charset="0"/>
              </a:rPr>
              <a:t>NOT</a:t>
            </a:r>
            <a:r>
              <a:rPr lang="en-US" dirty="0" smtClean="0">
                <a:ea typeface="ＭＳ Ｐゴシック" charset="0"/>
                <a:cs typeface="ＭＳ Ｐゴシック" charset="0"/>
              </a:rPr>
              <a:t> to do? </a:t>
            </a:r>
            <a:r>
              <a:rPr lang="en-US" sz="1400" dirty="0" smtClean="0">
                <a:ea typeface="ＭＳ Ｐゴシック" charset="0"/>
                <a:cs typeface="ＭＳ Ｐゴシック" charset="0"/>
              </a:rPr>
              <a:t>(2/3)</a:t>
            </a:r>
            <a:endParaRPr lang="en-US" sz="1400" dirty="0">
              <a:ea typeface="ＭＳ Ｐゴシック" charset="0"/>
              <a:cs typeface="ＭＳ Ｐゴシック" charset="0"/>
            </a:endParaRPr>
          </a:p>
        </p:txBody>
      </p:sp>
    </p:spTree>
    <p:extLst>
      <p:ext uri="{BB962C8B-B14F-4D97-AF65-F5344CB8AC3E}">
        <p14:creationId xmlns:p14="http://schemas.microsoft.com/office/powerpoint/2010/main" val="100877691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989671" y="1615098"/>
            <a:ext cx="7727417" cy="524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b="1" dirty="0" smtClean="0">
                <a:solidFill>
                  <a:srgbClr val="073E87"/>
                </a:solidFill>
              </a:rPr>
              <a:t>A few of the ways you can cause people to resist the change </a:t>
            </a:r>
            <a:r>
              <a:rPr lang="en-US" dirty="0" smtClean="0">
                <a:solidFill>
                  <a:srgbClr val="073E87"/>
                </a:solidFill>
              </a:rPr>
              <a:t>(Con</a:t>
            </a:r>
            <a:r>
              <a:rPr lang="en-US" altLang="ja-JP" dirty="0" smtClean="0">
                <a:solidFill>
                  <a:srgbClr val="073E87"/>
                </a:solidFill>
              </a:rPr>
              <a:t>tinued) </a:t>
            </a: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Dive </a:t>
            </a:r>
            <a:r>
              <a:rPr lang="en-US" dirty="0">
                <a:solidFill>
                  <a:srgbClr val="073E87"/>
                </a:solidFill>
              </a:rPr>
              <a:t>into the details before they have bought the big </a:t>
            </a:r>
            <a:r>
              <a:rPr lang="en-US" dirty="0" smtClean="0">
                <a:solidFill>
                  <a:srgbClr val="073E87"/>
                </a:solidFill>
              </a:rPr>
              <a:t>picture</a:t>
            </a:r>
            <a:endParaRPr lang="en-US"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Do </a:t>
            </a:r>
            <a:r>
              <a:rPr lang="en-US" dirty="0">
                <a:solidFill>
                  <a:srgbClr val="073E87"/>
                </a:solidFill>
              </a:rPr>
              <a:t>not test that people have understood what you have </a:t>
            </a:r>
            <a:r>
              <a:rPr lang="en-US" dirty="0" smtClean="0">
                <a:solidFill>
                  <a:srgbClr val="073E87"/>
                </a:solidFill>
              </a:rPr>
              <a:t>said</a:t>
            </a:r>
            <a:endParaRPr lang="en-US"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Lose </a:t>
            </a:r>
            <a:r>
              <a:rPr lang="en-US" dirty="0">
                <a:solidFill>
                  <a:srgbClr val="073E87"/>
                </a:solidFill>
              </a:rPr>
              <a:t>faith yourself in the </a:t>
            </a:r>
            <a:r>
              <a:rPr lang="en-US" dirty="0" smtClean="0">
                <a:solidFill>
                  <a:srgbClr val="073E87"/>
                </a:solidFill>
              </a:rPr>
              <a:t>change</a:t>
            </a:r>
            <a:endParaRPr lang="en-US"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Be </a:t>
            </a:r>
            <a:r>
              <a:rPr lang="en-US" dirty="0">
                <a:solidFill>
                  <a:srgbClr val="073E87"/>
                </a:solidFill>
              </a:rPr>
              <a:t>vague about what the change will </a:t>
            </a:r>
            <a:r>
              <a:rPr lang="en-US" dirty="0" smtClean="0">
                <a:solidFill>
                  <a:srgbClr val="073E87"/>
                </a:solidFill>
              </a:rPr>
              <a:t>be</a:t>
            </a:r>
            <a:endParaRPr lang="en-US"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Avoid </a:t>
            </a:r>
            <a:r>
              <a:rPr lang="en-US" dirty="0">
                <a:solidFill>
                  <a:srgbClr val="073E87"/>
                </a:solidFill>
              </a:rPr>
              <a:t>being the messenger of bad </a:t>
            </a:r>
            <a:r>
              <a:rPr lang="en-US" dirty="0" smtClean="0">
                <a:solidFill>
                  <a:srgbClr val="073E87"/>
                </a:solidFill>
              </a:rPr>
              <a:t>news</a:t>
            </a:r>
            <a:endParaRPr lang="en-US"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Collude </a:t>
            </a:r>
            <a:r>
              <a:rPr lang="en-US" dirty="0">
                <a:solidFill>
                  <a:srgbClr val="073E87"/>
                </a:solidFill>
              </a:rPr>
              <a:t>with the other </a:t>
            </a:r>
            <a:r>
              <a:rPr lang="en-US" dirty="0" smtClean="0">
                <a:solidFill>
                  <a:srgbClr val="073E87"/>
                </a:solidFill>
              </a:rPr>
              <a:t>person</a:t>
            </a:r>
            <a:endParaRPr lang="en-US"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Produce </a:t>
            </a:r>
            <a:r>
              <a:rPr lang="en-US" dirty="0">
                <a:solidFill>
                  <a:srgbClr val="073E87"/>
                </a:solidFill>
              </a:rPr>
              <a:t>non-specific </a:t>
            </a:r>
            <a:r>
              <a:rPr lang="en-US" dirty="0" smtClean="0">
                <a:solidFill>
                  <a:srgbClr val="073E87"/>
                </a:solidFill>
              </a:rPr>
              <a:t>plans</a:t>
            </a:r>
            <a:endParaRPr lang="en-US"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Expect </a:t>
            </a:r>
            <a:r>
              <a:rPr lang="en-US" dirty="0">
                <a:solidFill>
                  <a:srgbClr val="073E87"/>
                </a:solidFill>
              </a:rPr>
              <a:t>people to instantly understand what took you 3 weeks to </a:t>
            </a:r>
            <a:r>
              <a:rPr lang="en-US" dirty="0" smtClean="0">
                <a:solidFill>
                  <a:srgbClr val="073E87"/>
                </a:solidFill>
              </a:rPr>
              <a:t>figure out</a:t>
            </a:r>
            <a:endParaRPr lang="en-US"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Publicly </a:t>
            </a:r>
            <a:r>
              <a:rPr lang="en-US" dirty="0">
                <a:solidFill>
                  <a:srgbClr val="073E87"/>
                </a:solidFill>
              </a:rPr>
              <a:t>and aggressively punish those who </a:t>
            </a:r>
            <a:r>
              <a:rPr lang="en-US" dirty="0" smtClean="0">
                <a:solidFill>
                  <a:srgbClr val="073E87"/>
                </a:solidFill>
              </a:rPr>
              <a:t>object</a:t>
            </a:r>
            <a:endParaRPr lang="en-US"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Shout </a:t>
            </a:r>
            <a:r>
              <a:rPr lang="en-US" dirty="0">
                <a:solidFill>
                  <a:srgbClr val="073E87"/>
                </a:solidFill>
              </a:rPr>
              <a:t>down anyone who </a:t>
            </a:r>
            <a:r>
              <a:rPr lang="en-US" dirty="0" smtClean="0">
                <a:solidFill>
                  <a:srgbClr val="073E87"/>
                </a:solidFill>
              </a:rPr>
              <a:t>disagrees</a:t>
            </a:r>
            <a:endParaRPr lang="en-US"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Do </a:t>
            </a:r>
            <a:r>
              <a:rPr lang="en-US" dirty="0">
                <a:solidFill>
                  <a:srgbClr val="073E87"/>
                </a:solidFill>
              </a:rPr>
              <a:t>not change reward systems to align with the </a:t>
            </a:r>
            <a:r>
              <a:rPr lang="en-US" dirty="0" smtClean="0">
                <a:solidFill>
                  <a:srgbClr val="073E87"/>
                </a:solidFill>
              </a:rPr>
              <a:t>change</a:t>
            </a:r>
            <a:endParaRPr lang="en-US" dirty="0">
              <a:solidFill>
                <a:srgbClr val="073E87"/>
              </a:solidFill>
            </a:endParaRPr>
          </a:p>
          <a:p>
            <a:pPr marL="342900" lvl="1" indent="-342900" defTabSz="814388">
              <a:lnSpc>
                <a:spcPct val="95000"/>
              </a:lnSpc>
              <a:spcBef>
                <a:spcPct val="50000"/>
              </a:spcBef>
              <a:buClr>
                <a:schemeClr val="accent1"/>
              </a:buClr>
              <a:buSzPct val="100000"/>
              <a:buFont typeface="Arial"/>
              <a:buChar char="•"/>
            </a:pPr>
            <a:r>
              <a:rPr lang="en-US" dirty="0" smtClean="0">
                <a:solidFill>
                  <a:srgbClr val="073E87"/>
                </a:solidFill>
              </a:rPr>
              <a:t>Make “an exception” </a:t>
            </a:r>
            <a:r>
              <a:rPr lang="en-US" dirty="0">
                <a:solidFill>
                  <a:srgbClr val="073E87"/>
                </a:solidFill>
              </a:rPr>
              <a:t>for talented people who </a:t>
            </a:r>
            <a:r>
              <a:rPr lang="en-US" dirty="0" smtClean="0">
                <a:solidFill>
                  <a:srgbClr val="073E87"/>
                </a:solidFill>
              </a:rPr>
              <a:t>resist</a:t>
            </a:r>
            <a:endParaRPr lang="en-US" dirty="0">
              <a:solidFill>
                <a:srgbClr val="073E87"/>
              </a:solidFill>
            </a:endParaRPr>
          </a:p>
        </p:txBody>
      </p:sp>
      <p:sp>
        <p:nvSpPr>
          <p:cNvPr id="4" name="Rectangle 2"/>
          <p:cNvSpPr txBox="1">
            <a:spLocks noChangeArrowheads="1"/>
          </p:cNvSpPr>
          <p:nvPr/>
        </p:nvSpPr>
        <p:spPr>
          <a:xfrm>
            <a:off x="534988" y="38428"/>
            <a:ext cx="8145462" cy="838200"/>
          </a:xfrm>
          <a:prstGeom prst="rect">
            <a:avLst/>
          </a:prstGeom>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ea typeface="ＭＳ Ｐゴシック" charset="0"/>
                <a:cs typeface="ＭＳ Ｐゴシック" charset="0"/>
              </a:rPr>
              <a:t>What </a:t>
            </a:r>
            <a:r>
              <a:rPr lang="en-US" b="1" u="sng" dirty="0" smtClean="0">
                <a:ea typeface="ＭＳ Ｐゴシック" charset="0"/>
                <a:cs typeface="ＭＳ Ｐゴシック" charset="0"/>
              </a:rPr>
              <a:t>NOT</a:t>
            </a:r>
            <a:r>
              <a:rPr lang="en-US" dirty="0" smtClean="0">
                <a:ea typeface="ＭＳ Ｐゴシック" charset="0"/>
                <a:cs typeface="ＭＳ Ｐゴシック" charset="0"/>
              </a:rPr>
              <a:t> to do? </a:t>
            </a:r>
            <a:r>
              <a:rPr lang="en-US" sz="1400" dirty="0" smtClean="0">
                <a:ea typeface="ＭＳ Ｐゴシック" charset="0"/>
                <a:cs typeface="ＭＳ Ｐゴシック" charset="0"/>
              </a:rPr>
              <a:t>(3/3)</a:t>
            </a:r>
            <a:endParaRPr lang="en-US" sz="1400" dirty="0">
              <a:ea typeface="ＭＳ Ｐゴシック" charset="0"/>
              <a:cs typeface="ＭＳ Ｐゴシック" charset="0"/>
            </a:endParaRPr>
          </a:p>
        </p:txBody>
      </p:sp>
    </p:spTree>
    <p:extLst>
      <p:ext uri="{BB962C8B-B14F-4D97-AF65-F5344CB8AC3E}">
        <p14:creationId xmlns:p14="http://schemas.microsoft.com/office/powerpoint/2010/main" val="99121079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534988" y="260350"/>
            <a:ext cx="8145462" cy="838200"/>
          </a:xfrm>
        </p:spPr>
        <p:txBody>
          <a:bodyPr/>
          <a:lstStyle/>
          <a:p>
            <a:pPr eaLnBrk="1" hangingPunct="1"/>
            <a:r>
              <a:rPr lang="en-US" dirty="0">
                <a:ea typeface="ＭＳ Ｐゴシック" charset="0"/>
                <a:cs typeface="ＭＳ Ｐゴシック" charset="0"/>
              </a:rPr>
              <a:t>Dealing with resistance </a:t>
            </a:r>
            <a:r>
              <a:rPr lang="en-US" sz="1400" dirty="0">
                <a:ea typeface="ＭＳ Ｐゴシック" charset="0"/>
                <a:cs typeface="ＭＳ Ｐゴシック" charset="0"/>
              </a:rPr>
              <a:t>(1/3)</a:t>
            </a:r>
          </a:p>
        </p:txBody>
      </p:sp>
      <p:sp>
        <p:nvSpPr>
          <p:cNvPr id="41986" name="Rectangle 4"/>
          <p:cNvSpPr>
            <a:spLocks noChangeArrowheads="1"/>
          </p:cNvSpPr>
          <p:nvPr/>
        </p:nvSpPr>
        <p:spPr bwMode="auto">
          <a:xfrm>
            <a:off x="323850" y="2306792"/>
            <a:ext cx="8609013"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sz="2000" b="1" dirty="0" smtClean="0">
                <a:solidFill>
                  <a:srgbClr val="073E87"/>
                </a:solidFill>
              </a:rPr>
              <a:t>Facilitation</a:t>
            </a:r>
            <a:endParaRPr lang="en-US" sz="2000" b="1" dirty="0">
              <a:solidFill>
                <a:srgbClr val="073E87"/>
              </a:solidFill>
            </a:endParaRP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The </a:t>
            </a:r>
            <a:r>
              <a:rPr lang="en-US" sz="1800" dirty="0">
                <a:solidFill>
                  <a:srgbClr val="073E87"/>
                </a:solidFill>
              </a:rPr>
              <a:t>best approach to creating change is to work with them, helping </a:t>
            </a:r>
            <a:r>
              <a:rPr lang="en-US" sz="1800" dirty="0" smtClean="0">
                <a:solidFill>
                  <a:srgbClr val="073E87"/>
                </a:solidFill>
              </a:rPr>
              <a:t>them </a:t>
            </a:r>
            <a:r>
              <a:rPr lang="en-US" sz="1800" dirty="0">
                <a:solidFill>
                  <a:srgbClr val="073E87"/>
                </a:solidFill>
              </a:rPr>
              <a:t>achieve goals that somehow also reach to the goals of the </a:t>
            </a:r>
            <a:r>
              <a:rPr lang="en-US" sz="1800" dirty="0" smtClean="0">
                <a:solidFill>
                  <a:srgbClr val="073E87"/>
                </a:solidFill>
              </a:rPr>
              <a:t>change project </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When </a:t>
            </a:r>
            <a:r>
              <a:rPr lang="en-US" sz="1800" dirty="0">
                <a:solidFill>
                  <a:srgbClr val="073E87"/>
                </a:solidFill>
              </a:rPr>
              <a:t>you work with people, they will be happier to work with </a:t>
            </a:r>
            <a:r>
              <a:rPr lang="en-US" sz="1800" dirty="0" smtClean="0">
                <a:solidFill>
                  <a:srgbClr val="073E87"/>
                </a:solidFill>
              </a:rPr>
              <a:t>you</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This </a:t>
            </a:r>
            <a:r>
              <a:rPr lang="en-US" sz="1800" dirty="0">
                <a:solidFill>
                  <a:srgbClr val="073E87"/>
                </a:solidFill>
              </a:rPr>
              <a:t>is a good practice when people want to collaborate but are </a:t>
            </a:r>
            <a:r>
              <a:rPr lang="en-US" sz="1800" dirty="0" smtClean="0">
                <a:solidFill>
                  <a:srgbClr val="073E87"/>
                </a:solidFill>
              </a:rPr>
              <a:t>struggling </a:t>
            </a:r>
            <a:r>
              <a:rPr lang="en-US" sz="1800" dirty="0">
                <a:solidFill>
                  <a:srgbClr val="073E87"/>
                </a:solidFill>
              </a:rPr>
              <a:t>to adjust to the situation and achieve the goals of </a:t>
            </a:r>
            <a:r>
              <a:rPr lang="en-US" sz="1800" dirty="0" smtClean="0">
                <a:solidFill>
                  <a:srgbClr val="073E87"/>
                </a:solidFill>
              </a:rPr>
              <a:t>change</a:t>
            </a:r>
            <a:endParaRPr lang="en-US" sz="1800" dirty="0">
              <a:solidFill>
                <a:srgbClr val="073E87"/>
              </a:solidFill>
            </a:endParaRPr>
          </a:p>
          <a:p>
            <a:pPr algn="l" defTabSz="814388">
              <a:lnSpc>
                <a:spcPct val="95000"/>
              </a:lnSpc>
              <a:spcBef>
                <a:spcPct val="50000"/>
              </a:spcBef>
              <a:buClr>
                <a:schemeClr val="tx2"/>
              </a:buClr>
              <a:buSzPct val="100000"/>
            </a:pPr>
            <a:r>
              <a:rPr lang="en-US" sz="2000" b="1" dirty="0" smtClean="0">
                <a:solidFill>
                  <a:srgbClr val="073E87"/>
                </a:solidFill>
              </a:rPr>
              <a:t>Education</a:t>
            </a:r>
          </a:p>
          <a:p>
            <a:pPr marL="285750" indent="-285750" defTabSz="814388">
              <a:lnSpc>
                <a:spcPct val="95000"/>
              </a:lnSpc>
              <a:spcBef>
                <a:spcPct val="50000"/>
              </a:spcBef>
              <a:buClr>
                <a:schemeClr val="accent1"/>
              </a:buClr>
              <a:buSzPct val="100000"/>
              <a:buFont typeface="Arial"/>
              <a:buChar char="•"/>
            </a:pPr>
            <a:r>
              <a:rPr lang="en-US" dirty="0">
                <a:solidFill>
                  <a:srgbClr val="073E87"/>
                </a:solidFill>
              </a:rPr>
              <a:t>When people are not really bought into the rationale for the change, they may well come around once they realize why the change is </a:t>
            </a:r>
            <a:r>
              <a:rPr lang="en-US" dirty="0" smtClean="0">
                <a:solidFill>
                  <a:srgbClr val="073E87"/>
                </a:solidFill>
              </a:rPr>
              <a:t>needed </a:t>
            </a:r>
            <a:r>
              <a:rPr lang="en-US" dirty="0">
                <a:solidFill>
                  <a:srgbClr val="073E87"/>
                </a:solidFill>
              </a:rPr>
              <a:t>and what is needed of them</a:t>
            </a:r>
          </a:p>
          <a:p>
            <a:pPr marL="285750" indent="-285750" defTabSz="814388">
              <a:lnSpc>
                <a:spcPct val="95000"/>
              </a:lnSpc>
              <a:spcBef>
                <a:spcPct val="50000"/>
              </a:spcBef>
              <a:buClr>
                <a:schemeClr val="accent1"/>
              </a:buClr>
              <a:buSzPct val="100000"/>
              <a:buFont typeface="Arial"/>
              <a:buChar char="•"/>
            </a:pPr>
            <a:r>
              <a:rPr lang="en-US" dirty="0">
                <a:solidFill>
                  <a:srgbClr val="073E87"/>
                </a:solidFill>
              </a:rPr>
              <a:t>In particular, if new skills are required, you can provide these via a </a:t>
            </a:r>
            <a:r>
              <a:rPr lang="en-US" dirty="0" smtClean="0">
                <a:solidFill>
                  <a:srgbClr val="073E87"/>
                </a:solidFill>
              </a:rPr>
              <a:t>focused </a:t>
            </a:r>
            <a:r>
              <a:rPr lang="en-US" dirty="0">
                <a:solidFill>
                  <a:srgbClr val="073E87"/>
                </a:solidFill>
              </a:rPr>
              <a:t>course of education</a:t>
            </a:r>
          </a:p>
        </p:txBody>
      </p:sp>
    </p:spTree>
    <p:extLst>
      <p:ext uri="{BB962C8B-B14F-4D97-AF65-F5344CB8AC3E}">
        <p14:creationId xmlns:p14="http://schemas.microsoft.com/office/powerpoint/2010/main" val="407175377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534988" y="260350"/>
            <a:ext cx="8145462" cy="838200"/>
          </a:xfrm>
        </p:spPr>
        <p:txBody>
          <a:bodyPr/>
          <a:lstStyle/>
          <a:p>
            <a:pPr eaLnBrk="1" hangingPunct="1"/>
            <a:r>
              <a:rPr lang="en-US" dirty="0">
                <a:ea typeface="ＭＳ Ｐゴシック" charset="0"/>
                <a:cs typeface="ＭＳ Ｐゴシック" charset="0"/>
              </a:rPr>
              <a:t>Dealing with resistance</a:t>
            </a:r>
            <a:r>
              <a:rPr lang="en-US" dirty="0">
                <a:latin typeface="Arial" charset="0"/>
                <a:ea typeface="ＭＳ Ｐゴシック" charset="0"/>
                <a:cs typeface="ＭＳ Ｐゴシック" charset="0"/>
              </a:rPr>
              <a:t> </a:t>
            </a:r>
            <a:r>
              <a:rPr lang="en-US" sz="1400" dirty="0">
                <a:latin typeface="Arial" charset="0"/>
                <a:ea typeface="ＭＳ Ｐゴシック" charset="0"/>
                <a:cs typeface="ＭＳ Ｐゴシック" charset="0"/>
              </a:rPr>
              <a:t>(2/3)</a:t>
            </a:r>
          </a:p>
        </p:txBody>
      </p:sp>
      <p:sp>
        <p:nvSpPr>
          <p:cNvPr id="43010" name="Rectangle 3"/>
          <p:cNvSpPr>
            <a:spLocks noChangeArrowheads="1"/>
          </p:cNvSpPr>
          <p:nvPr/>
        </p:nvSpPr>
        <p:spPr bwMode="auto">
          <a:xfrm>
            <a:off x="534988" y="2120586"/>
            <a:ext cx="8609012" cy="4737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sz="2000" b="1" dirty="0" smtClean="0">
                <a:solidFill>
                  <a:srgbClr val="073E87"/>
                </a:solidFill>
              </a:rPr>
              <a:t>Involvement</a:t>
            </a:r>
            <a:endParaRPr lang="en-US" sz="2000" b="1" dirty="0">
              <a:solidFill>
                <a:srgbClr val="073E87"/>
              </a:solidFill>
            </a:endParaRP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When </a:t>
            </a:r>
            <a:r>
              <a:rPr lang="en-US" sz="1800" dirty="0">
                <a:solidFill>
                  <a:srgbClr val="073E87"/>
                </a:solidFill>
              </a:rPr>
              <a:t>people are not involved physically or intellectually, they are </a:t>
            </a:r>
            <a:r>
              <a:rPr lang="en-US" sz="1800" dirty="0" smtClean="0">
                <a:solidFill>
                  <a:srgbClr val="073E87"/>
                </a:solidFill>
              </a:rPr>
              <a:t>unlikely </a:t>
            </a:r>
            <a:r>
              <a:rPr lang="en-US" sz="1800" dirty="0">
                <a:solidFill>
                  <a:srgbClr val="073E87"/>
                </a:solidFill>
              </a:rPr>
              <a:t>to be involved emotionally </a:t>
            </a:r>
            <a:r>
              <a:rPr lang="en-US" sz="1800" dirty="0" smtClean="0">
                <a:solidFill>
                  <a:srgbClr val="073E87"/>
                </a:solidFill>
              </a:rPr>
              <a:t>either</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One </a:t>
            </a:r>
            <a:r>
              <a:rPr lang="en-US" sz="1800" dirty="0">
                <a:solidFill>
                  <a:srgbClr val="073E87"/>
                </a:solidFill>
              </a:rPr>
              <a:t>of the best methods of getting people bought in is to get them </a:t>
            </a:r>
            <a:r>
              <a:rPr lang="en-US" sz="1800" dirty="0" smtClean="0">
                <a:solidFill>
                  <a:srgbClr val="073E87"/>
                </a:solidFill>
              </a:rPr>
              <a:t>involved</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When </a:t>
            </a:r>
            <a:r>
              <a:rPr lang="en-US" sz="1800" dirty="0">
                <a:solidFill>
                  <a:srgbClr val="073E87"/>
                </a:solidFill>
              </a:rPr>
              <a:t>their hands are dirty, they realize that dirt is not so bad, after </a:t>
            </a:r>
            <a:r>
              <a:rPr lang="en-US" sz="1800" dirty="0" smtClean="0">
                <a:solidFill>
                  <a:srgbClr val="073E87"/>
                </a:solidFill>
              </a:rPr>
              <a:t>all</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They </a:t>
            </a:r>
            <a:r>
              <a:rPr lang="en-US" sz="1800" dirty="0">
                <a:solidFill>
                  <a:srgbClr val="073E87"/>
                </a:solidFill>
              </a:rPr>
              <a:t>also need to justify their involvement to themselves and so </a:t>
            </a:r>
            <a:r>
              <a:rPr lang="en-US" sz="1800" dirty="0" smtClean="0">
                <a:solidFill>
                  <a:srgbClr val="073E87"/>
                </a:solidFill>
              </a:rPr>
              <a:t>persuade </a:t>
            </a:r>
            <a:r>
              <a:rPr lang="en-US" sz="1800" dirty="0">
                <a:solidFill>
                  <a:srgbClr val="073E87"/>
                </a:solidFill>
              </a:rPr>
              <a:t>themselves that is the right thing to </a:t>
            </a:r>
            <a:r>
              <a:rPr lang="en-US" sz="1800" dirty="0" smtClean="0">
                <a:solidFill>
                  <a:srgbClr val="073E87"/>
                </a:solidFill>
              </a:rPr>
              <a:t>do</a:t>
            </a:r>
            <a:endParaRPr lang="en-US" sz="1800" dirty="0">
              <a:solidFill>
                <a:srgbClr val="073E87"/>
              </a:solidFill>
            </a:endParaRPr>
          </a:p>
          <a:p>
            <a:pPr algn="l" defTabSz="814388">
              <a:lnSpc>
                <a:spcPct val="95000"/>
              </a:lnSpc>
              <a:spcBef>
                <a:spcPct val="50000"/>
              </a:spcBef>
              <a:buClr>
                <a:schemeClr val="tx2"/>
              </a:buClr>
              <a:buSzPct val="100000"/>
            </a:pPr>
            <a:r>
              <a:rPr lang="en-US" sz="2000" b="1" dirty="0" smtClean="0">
                <a:solidFill>
                  <a:srgbClr val="073E87"/>
                </a:solidFill>
              </a:rPr>
              <a:t>Negotiation</a:t>
            </a:r>
          </a:p>
          <a:p>
            <a:pPr marL="285750" indent="-285750" defTabSz="814388">
              <a:lnSpc>
                <a:spcPct val="95000"/>
              </a:lnSpc>
              <a:spcBef>
                <a:spcPct val="50000"/>
              </a:spcBef>
              <a:buClr>
                <a:schemeClr val="accent1"/>
              </a:buClr>
              <a:buSzPct val="100000"/>
              <a:buFont typeface="Arial"/>
              <a:buChar char="•"/>
            </a:pPr>
            <a:r>
              <a:rPr lang="en-US" dirty="0">
                <a:solidFill>
                  <a:srgbClr val="073E87"/>
                </a:solidFill>
              </a:rPr>
              <a:t>When the other person cannot easily be persuaded, then you may need to give in order to get</a:t>
            </a:r>
          </a:p>
          <a:p>
            <a:pPr marL="285750" indent="-285750" defTabSz="814388">
              <a:lnSpc>
                <a:spcPct val="95000"/>
              </a:lnSpc>
              <a:spcBef>
                <a:spcPct val="50000"/>
              </a:spcBef>
              <a:buClr>
                <a:schemeClr val="accent1"/>
              </a:buClr>
              <a:buSzPct val="100000"/>
              <a:buFont typeface="Arial"/>
              <a:buChar char="•"/>
            </a:pPr>
            <a:r>
              <a:rPr lang="en-US" dirty="0">
                <a:solidFill>
                  <a:srgbClr val="073E87"/>
                </a:solidFill>
              </a:rPr>
              <a:t>Sit them down and ask what they are seeking. Find out what they want and what they will never accept. </a:t>
            </a:r>
          </a:p>
          <a:p>
            <a:pPr marL="285750" indent="-285750" defTabSz="814388">
              <a:lnSpc>
                <a:spcPct val="95000"/>
              </a:lnSpc>
              <a:spcBef>
                <a:spcPct val="50000"/>
              </a:spcBef>
              <a:buClr>
                <a:schemeClr val="accent1"/>
              </a:buClr>
              <a:buSzPct val="100000"/>
              <a:buFont typeface="Arial"/>
              <a:buChar char="•"/>
            </a:pPr>
            <a:r>
              <a:rPr lang="en-US" dirty="0">
                <a:solidFill>
                  <a:srgbClr val="073E87"/>
                </a:solidFill>
              </a:rPr>
              <a:t>Work out a mutually agreeable solution that works just for them and just for you</a:t>
            </a:r>
          </a:p>
        </p:txBody>
      </p:sp>
    </p:spTree>
    <p:extLst>
      <p:ext uri="{BB962C8B-B14F-4D97-AF65-F5344CB8AC3E}">
        <p14:creationId xmlns:p14="http://schemas.microsoft.com/office/powerpoint/2010/main" val="42192152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534988" y="260350"/>
            <a:ext cx="8145462" cy="838200"/>
          </a:xfrm>
        </p:spPr>
        <p:txBody>
          <a:bodyPr/>
          <a:lstStyle/>
          <a:p>
            <a:pPr eaLnBrk="1" hangingPunct="1"/>
            <a:r>
              <a:rPr lang="en-US" dirty="0">
                <a:ea typeface="ＭＳ Ｐゴシック" charset="0"/>
                <a:cs typeface="ＭＳ Ｐゴシック" charset="0"/>
              </a:rPr>
              <a:t>Dealing with resistance </a:t>
            </a:r>
            <a:r>
              <a:rPr lang="en-US" sz="1400" dirty="0">
                <a:ea typeface="ＭＳ Ｐゴシック" charset="0"/>
                <a:cs typeface="ＭＳ Ｐゴシック" charset="0"/>
              </a:rPr>
              <a:t>(3/3)</a:t>
            </a:r>
          </a:p>
        </p:txBody>
      </p:sp>
      <p:sp>
        <p:nvSpPr>
          <p:cNvPr id="44034" name="Rectangle 3"/>
          <p:cNvSpPr>
            <a:spLocks noChangeArrowheads="1"/>
          </p:cNvSpPr>
          <p:nvPr/>
        </p:nvSpPr>
        <p:spPr bwMode="auto">
          <a:xfrm>
            <a:off x="534988" y="2219218"/>
            <a:ext cx="8609012" cy="463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sz="2000" b="1" dirty="0" smtClean="0">
                <a:solidFill>
                  <a:srgbClr val="073E87"/>
                </a:solidFill>
              </a:rPr>
              <a:t>Manipulation</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Manipulation </a:t>
            </a:r>
            <a:r>
              <a:rPr lang="en-US" sz="1800" dirty="0">
                <a:solidFill>
                  <a:srgbClr val="073E87"/>
                </a:solidFill>
              </a:rPr>
              <a:t>means controlling a person's environment such that </a:t>
            </a:r>
            <a:r>
              <a:rPr lang="en-US" sz="1800" dirty="0" smtClean="0">
                <a:solidFill>
                  <a:srgbClr val="073E87"/>
                </a:solidFill>
              </a:rPr>
              <a:t>they </a:t>
            </a:r>
            <a:r>
              <a:rPr lang="en-US" sz="1800" dirty="0">
                <a:solidFill>
                  <a:srgbClr val="073E87"/>
                </a:solidFill>
              </a:rPr>
              <a:t>are shaped by what is around </a:t>
            </a:r>
            <a:r>
              <a:rPr lang="en-US" sz="1800" dirty="0" smtClean="0">
                <a:solidFill>
                  <a:srgbClr val="073E87"/>
                </a:solidFill>
              </a:rPr>
              <a:t>them</a:t>
            </a:r>
            <a:endParaRPr lang="en-US" dirty="0">
              <a:solidFill>
                <a:srgbClr val="073E87"/>
              </a:solidFill>
            </a:endParaRP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It </a:t>
            </a:r>
            <a:r>
              <a:rPr lang="en-US" sz="1800" dirty="0">
                <a:solidFill>
                  <a:srgbClr val="073E87"/>
                </a:solidFill>
              </a:rPr>
              <a:t>can be a tempting solution, but is morally questionable and, if they </a:t>
            </a:r>
            <a:r>
              <a:rPr lang="en-US" sz="1800" dirty="0" smtClean="0">
                <a:solidFill>
                  <a:srgbClr val="073E87"/>
                </a:solidFill>
              </a:rPr>
              <a:t>sense </a:t>
            </a:r>
            <a:r>
              <a:rPr lang="en-US" sz="1800" dirty="0">
                <a:solidFill>
                  <a:srgbClr val="073E87"/>
                </a:solidFill>
              </a:rPr>
              <a:t>what you are doing, will lead to a very dangerous </a:t>
            </a:r>
            <a:r>
              <a:rPr lang="en-US" sz="1800" dirty="0" smtClean="0">
                <a:solidFill>
                  <a:srgbClr val="073E87"/>
                </a:solidFill>
              </a:rPr>
              <a:t>backlash</a:t>
            </a:r>
            <a:endParaRPr lang="en-US" dirty="0">
              <a:solidFill>
                <a:srgbClr val="073E87"/>
              </a:solidFill>
            </a:endParaRP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Only </a:t>
            </a:r>
            <a:r>
              <a:rPr lang="en-US" sz="1800" dirty="0">
                <a:solidFill>
                  <a:srgbClr val="073E87"/>
                </a:solidFill>
              </a:rPr>
              <a:t>consider this when change is necessary in the short term and all </a:t>
            </a:r>
            <a:r>
              <a:rPr lang="en-US" sz="1800" dirty="0" smtClean="0">
                <a:solidFill>
                  <a:srgbClr val="073E87"/>
                </a:solidFill>
              </a:rPr>
              <a:t>other </a:t>
            </a:r>
            <a:r>
              <a:rPr lang="en-US" sz="1800" dirty="0">
                <a:solidFill>
                  <a:srgbClr val="073E87"/>
                </a:solidFill>
              </a:rPr>
              <a:t>avenues have been </a:t>
            </a:r>
            <a:r>
              <a:rPr lang="en-US" sz="1800" dirty="0" smtClean="0">
                <a:solidFill>
                  <a:srgbClr val="073E87"/>
                </a:solidFill>
              </a:rPr>
              <a:t>explored</a:t>
            </a:r>
            <a:endParaRPr lang="en-US" sz="1800" dirty="0">
              <a:solidFill>
                <a:srgbClr val="073E87"/>
              </a:solidFill>
            </a:endParaRPr>
          </a:p>
          <a:p>
            <a:pPr algn="l" defTabSz="814388">
              <a:lnSpc>
                <a:spcPct val="95000"/>
              </a:lnSpc>
              <a:spcBef>
                <a:spcPct val="50000"/>
              </a:spcBef>
              <a:buClr>
                <a:schemeClr val="tx2"/>
              </a:buClr>
              <a:buSzPct val="100000"/>
            </a:pPr>
            <a:r>
              <a:rPr lang="en-US" sz="2000" b="1" dirty="0" smtClean="0">
                <a:solidFill>
                  <a:srgbClr val="073E87"/>
                </a:solidFill>
              </a:rPr>
              <a:t>Coercion</a:t>
            </a:r>
          </a:p>
          <a:p>
            <a:pPr marL="285750" indent="-285750" defTabSz="814388">
              <a:lnSpc>
                <a:spcPct val="95000"/>
              </a:lnSpc>
              <a:spcBef>
                <a:spcPct val="50000"/>
              </a:spcBef>
              <a:buClr>
                <a:schemeClr val="accent1"/>
              </a:buClr>
              <a:buSzPct val="100000"/>
              <a:buFont typeface="Arial"/>
              <a:buChar char="•"/>
            </a:pPr>
            <a:r>
              <a:rPr lang="en-US" dirty="0" smtClean="0">
                <a:solidFill>
                  <a:srgbClr val="073E87"/>
                </a:solidFill>
              </a:rPr>
              <a:t>Even more extreme than subtle manipulation is overt coercion </a:t>
            </a:r>
          </a:p>
          <a:p>
            <a:pPr marL="285750" indent="-285750" defTabSz="814388">
              <a:lnSpc>
                <a:spcPct val="95000"/>
              </a:lnSpc>
              <a:spcBef>
                <a:spcPct val="50000"/>
              </a:spcBef>
              <a:buClr>
                <a:schemeClr val="accent1"/>
              </a:buClr>
              <a:buSzPct val="100000"/>
              <a:buFont typeface="Arial"/>
              <a:buChar char="•"/>
            </a:pPr>
            <a:r>
              <a:rPr lang="en-US" dirty="0" smtClean="0">
                <a:solidFill>
                  <a:srgbClr val="073E87"/>
                </a:solidFill>
              </a:rPr>
              <a:t>This is where you sit them down and make overt threats, for example that if they do not comply that they will lose their jobs, perhaps in a humiliating and public sacking</a:t>
            </a:r>
          </a:p>
          <a:p>
            <a:pPr marL="285750" indent="-285750" defTabSz="814388">
              <a:lnSpc>
                <a:spcPct val="95000"/>
              </a:lnSpc>
              <a:spcBef>
                <a:spcPct val="50000"/>
              </a:spcBef>
              <a:buClr>
                <a:schemeClr val="accent1"/>
              </a:buClr>
              <a:buSzPct val="100000"/>
              <a:buFont typeface="Arial"/>
              <a:buChar char="•"/>
            </a:pPr>
            <a:r>
              <a:rPr lang="en-US" dirty="0" smtClean="0">
                <a:solidFill>
                  <a:srgbClr val="073E87"/>
                </a:solidFill>
              </a:rPr>
              <a:t>This should only be used when speed is of the essence or when the other person themselves has taken to public and damaging actions</a:t>
            </a:r>
            <a:endParaRPr lang="fr-FR" dirty="0">
              <a:solidFill>
                <a:srgbClr val="073E87"/>
              </a:solidFill>
            </a:endParaRPr>
          </a:p>
        </p:txBody>
      </p:sp>
    </p:spTree>
    <p:extLst>
      <p:ext uri="{BB962C8B-B14F-4D97-AF65-F5344CB8AC3E}">
        <p14:creationId xmlns:p14="http://schemas.microsoft.com/office/powerpoint/2010/main" val="426543526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246594" y="124731"/>
            <a:ext cx="8655436" cy="838200"/>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400" dirty="0" smtClean="0">
                <a:ea typeface="ＭＳ Ｐゴシック" charset="0"/>
                <a:cs typeface="ＭＳ Ｐゴシック" charset="0"/>
              </a:rPr>
              <a:t>Tactics for dealing with resistance to change</a:t>
            </a:r>
            <a:endParaRPr lang="en-US" sz="3400" dirty="0">
              <a:ea typeface="ＭＳ Ｐゴシック" charset="0"/>
              <a:cs typeface="ＭＳ Ｐゴシック" charset="0"/>
            </a:endParaRPr>
          </a:p>
        </p:txBody>
      </p:sp>
      <p:pic>
        <p:nvPicPr>
          <p:cNvPr id="4" name="Picture 3"/>
          <p:cNvPicPr>
            <a:picLocks noChangeAspect="1"/>
          </p:cNvPicPr>
          <p:nvPr/>
        </p:nvPicPr>
        <p:blipFill>
          <a:blip r:embed="rId2"/>
          <a:stretch>
            <a:fillRect/>
          </a:stretch>
        </p:blipFill>
        <p:spPr>
          <a:xfrm>
            <a:off x="339721" y="1705275"/>
            <a:ext cx="8439014" cy="5078752"/>
          </a:xfrm>
          <a:prstGeom prst="rect">
            <a:avLst/>
          </a:prstGeom>
        </p:spPr>
      </p:pic>
    </p:spTree>
    <p:extLst>
      <p:ext uri="{BB962C8B-B14F-4D97-AF65-F5344CB8AC3E}">
        <p14:creationId xmlns:p14="http://schemas.microsoft.com/office/powerpoint/2010/main" val="106227973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4616" y="1377090"/>
            <a:ext cx="6707347" cy="5480909"/>
          </a:xfrm>
          <a:prstGeom prst="rect">
            <a:avLst/>
          </a:prstGeom>
        </p:spPr>
      </p:pic>
      <p:sp>
        <p:nvSpPr>
          <p:cNvPr id="3" name="Rectangle 2"/>
          <p:cNvSpPr txBox="1">
            <a:spLocks noChangeArrowheads="1"/>
          </p:cNvSpPr>
          <p:nvPr/>
        </p:nvSpPr>
        <p:spPr>
          <a:xfrm>
            <a:off x="246594" y="124731"/>
            <a:ext cx="8655436" cy="838200"/>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400" dirty="0" smtClean="0">
                <a:ea typeface="ＭＳ Ｐゴシック" charset="0"/>
                <a:cs typeface="ＭＳ Ｐゴシック" charset="0"/>
              </a:rPr>
              <a:t>Tactics for dealing with resistance to change</a:t>
            </a:r>
            <a:endParaRPr lang="en-US" sz="3400" dirty="0">
              <a:ea typeface="ＭＳ Ｐゴシック" charset="0"/>
              <a:cs typeface="ＭＳ Ｐゴシック" charset="0"/>
            </a:endParaRPr>
          </a:p>
        </p:txBody>
      </p:sp>
    </p:spTree>
    <p:extLst>
      <p:ext uri="{BB962C8B-B14F-4D97-AF65-F5344CB8AC3E}">
        <p14:creationId xmlns:p14="http://schemas.microsoft.com/office/powerpoint/2010/main" val="189616578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4988" y="-10888"/>
            <a:ext cx="8145462" cy="838200"/>
          </a:xfrm>
          <a:prstGeom prst="rect">
            <a:avLst/>
          </a:prstGeom>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ea typeface="ＭＳ Ｐゴシック" charset="0"/>
                <a:cs typeface="ＭＳ Ｐゴシック" charset="0"/>
              </a:rPr>
              <a:t>Strong and weak commitment </a:t>
            </a:r>
            <a:r>
              <a:rPr lang="en-US" sz="1400" dirty="0" smtClean="0">
                <a:ea typeface="ＭＳ Ｐゴシック" charset="0"/>
                <a:cs typeface="ＭＳ Ｐゴシック" charset="0"/>
              </a:rPr>
              <a:t>(1/2)</a:t>
            </a:r>
            <a:endParaRPr lang="en-US" sz="1400" dirty="0">
              <a:ea typeface="ＭＳ Ｐゴシック" charset="0"/>
              <a:cs typeface="ＭＳ Ｐゴシック" charset="0"/>
            </a:endParaRPr>
          </a:p>
        </p:txBody>
      </p:sp>
      <p:sp>
        <p:nvSpPr>
          <p:cNvPr id="3" name="Rectangle 4"/>
          <p:cNvSpPr>
            <a:spLocks noChangeArrowheads="1"/>
          </p:cNvSpPr>
          <p:nvPr/>
        </p:nvSpPr>
        <p:spPr bwMode="auto">
          <a:xfrm>
            <a:off x="534988" y="1665684"/>
            <a:ext cx="8609012" cy="4856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sz="2000" b="1" dirty="0" smtClean="0">
                <a:solidFill>
                  <a:srgbClr val="073E87"/>
                </a:solidFill>
              </a:rPr>
              <a:t>Commitment varies in depth</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When you think you have commitment, it may just be shallow</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It is important to understand the real commitment you are getting, particularly from key </a:t>
            </a:r>
            <a:r>
              <a:rPr lang="en-US" sz="1800" dirty="0" smtClean="0">
                <a:solidFill>
                  <a:srgbClr val="073E87"/>
                </a:solidFill>
                <a:hlinkClick r:id="rId2"/>
              </a:rPr>
              <a:t>sponsors</a:t>
            </a:r>
            <a:r>
              <a:rPr lang="en-US" sz="1800" dirty="0" smtClean="0">
                <a:solidFill>
                  <a:srgbClr val="073E87"/>
                </a:solidFill>
              </a:rPr>
              <a:t> and major groups of people</a:t>
            </a:r>
          </a:p>
          <a:p>
            <a:pPr algn="l" defTabSz="814388">
              <a:lnSpc>
                <a:spcPct val="95000"/>
              </a:lnSpc>
              <a:spcBef>
                <a:spcPct val="50000"/>
              </a:spcBef>
              <a:buClr>
                <a:schemeClr val="tx2"/>
              </a:buClr>
              <a:buSzPct val="100000"/>
            </a:pPr>
            <a:r>
              <a:rPr lang="en-US" sz="2000" b="1" dirty="0" smtClean="0">
                <a:solidFill>
                  <a:srgbClr val="073E87"/>
                </a:solidFill>
              </a:rPr>
              <a:t>Deep commitment</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A good understanding of the logic and other reasons</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Alignment of the commitment with personal </a:t>
            </a:r>
            <a:r>
              <a:rPr lang="en-US" sz="1800" dirty="0" smtClean="0">
                <a:solidFill>
                  <a:srgbClr val="073E87"/>
                </a:solidFill>
                <a:hlinkClick r:id="rId3"/>
              </a:rPr>
              <a:t>beliefs</a:t>
            </a:r>
            <a:r>
              <a:rPr lang="en-US" sz="1800" dirty="0" smtClean="0">
                <a:solidFill>
                  <a:srgbClr val="073E87"/>
                </a:solidFill>
              </a:rPr>
              <a:t>, </a:t>
            </a:r>
            <a:r>
              <a:rPr lang="en-US" sz="1800" dirty="0" smtClean="0">
                <a:solidFill>
                  <a:srgbClr val="073E87"/>
                </a:solidFill>
                <a:hlinkClick r:id="rId4"/>
              </a:rPr>
              <a:t>values</a:t>
            </a:r>
            <a:r>
              <a:rPr lang="en-US" sz="1800" dirty="0" smtClean="0">
                <a:solidFill>
                  <a:srgbClr val="073E87"/>
                </a:solidFill>
              </a:rPr>
              <a:t> and </a:t>
            </a:r>
            <a:r>
              <a:rPr lang="en-US" sz="1800" dirty="0" smtClean="0">
                <a:solidFill>
                  <a:srgbClr val="073E87"/>
                </a:solidFill>
                <a:hlinkClick r:id="rId5"/>
              </a:rPr>
              <a:t>motivations</a:t>
            </a:r>
            <a:r>
              <a:rPr lang="en-US" sz="1800" dirty="0" smtClean="0">
                <a:solidFill>
                  <a:srgbClr val="073E87"/>
                </a:solidFill>
              </a:rPr>
              <a:t> </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Strong </a:t>
            </a:r>
            <a:r>
              <a:rPr lang="en-US" sz="1800" dirty="0" smtClean="0">
                <a:solidFill>
                  <a:srgbClr val="073E87"/>
                </a:solidFill>
                <a:hlinkClick r:id="rId6"/>
              </a:rPr>
              <a:t>emotional</a:t>
            </a:r>
            <a:r>
              <a:rPr lang="en-US" sz="1800" dirty="0" smtClean="0">
                <a:solidFill>
                  <a:srgbClr val="073E87"/>
                </a:solidFill>
              </a:rPr>
              <a:t> buy-in to required actions</a:t>
            </a:r>
            <a:endParaRPr lang="en-US" dirty="0" smtClean="0">
              <a:solidFill>
                <a:srgbClr val="073E87"/>
              </a:solidFill>
            </a:endParaRP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Quite likely a personal attachment to the person doing the persuading </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A lasting and robust commitment that withstands counter-arguments</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Little questioning or doubt about what needs doing</a:t>
            </a:r>
          </a:p>
          <a:p>
            <a:pPr marL="285750" indent="-285750" algn="l" defTabSz="814388">
              <a:lnSpc>
                <a:spcPct val="95000"/>
              </a:lnSpc>
              <a:spcBef>
                <a:spcPct val="50000"/>
              </a:spcBef>
              <a:buClr>
                <a:schemeClr val="accent1"/>
              </a:buClr>
              <a:buSzPct val="100000"/>
              <a:buFont typeface="Arial"/>
              <a:buChar char="•"/>
            </a:pPr>
            <a:r>
              <a:rPr lang="en-US" sz="1800" dirty="0" smtClean="0">
                <a:solidFill>
                  <a:srgbClr val="073E87"/>
                </a:solidFill>
              </a:rPr>
              <a:t>Timely actions and persistence in the face of adversity</a:t>
            </a:r>
            <a:endParaRPr lang="en-US" sz="1800" dirty="0">
              <a:solidFill>
                <a:srgbClr val="073E87"/>
              </a:solidFill>
            </a:endParaRPr>
          </a:p>
        </p:txBody>
      </p:sp>
    </p:spTree>
    <p:extLst>
      <p:ext uri="{BB962C8B-B14F-4D97-AF65-F5344CB8AC3E}">
        <p14:creationId xmlns:p14="http://schemas.microsoft.com/office/powerpoint/2010/main" val="270895898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4988" y="-10888"/>
            <a:ext cx="8145462" cy="838200"/>
          </a:xfrm>
          <a:prstGeom prst="rect">
            <a:avLst/>
          </a:prstGeom>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ea typeface="ＭＳ Ｐゴシック" charset="0"/>
                <a:cs typeface="ＭＳ Ｐゴシック" charset="0"/>
              </a:rPr>
              <a:t>Strong and weak commitment </a:t>
            </a:r>
            <a:r>
              <a:rPr lang="en-US" sz="1400" dirty="0" smtClean="0">
                <a:ea typeface="ＭＳ Ｐゴシック" charset="0"/>
                <a:cs typeface="ＭＳ Ｐゴシック" charset="0"/>
              </a:rPr>
              <a:t>(2/2)</a:t>
            </a:r>
            <a:endParaRPr lang="en-US" sz="1400" dirty="0">
              <a:ea typeface="ＭＳ Ｐゴシック" charset="0"/>
              <a:cs typeface="ＭＳ Ｐゴシック" charset="0"/>
            </a:endParaRPr>
          </a:p>
        </p:txBody>
      </p:sp>
      <p:sp>
        <p:nvSpPr>
          <p:cNvPr id="3" name="Rectangle 4"/>
          <p:cNvSpPr>
            <a:spLocks noChangeArrowheads="1"/>
          </p:cNvSpPr>
          <p:nvPr/>
        </p:nvSpPr>
        <p:spPr bwMode="auto">
          <a:xfrm>
            <a:off x="323850" y="1454821"/>
            <a:ext cx="8609013" cy="540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sz="2000" b="1" dirty="0" smtClean="0">
                <a:solidFill>
                  <a:srgbClr val="073E87"/>
                </a:solidFill>
              </a:rPr>
              <a:t>Shallow commitment</a:t>
            </a:r>
          </a:p>
          <a:p>
            <a:pPr marL="342900" indent="-342900" algn="l" defTabSz="814388">
              <a:lnSpc>
                <a:spcPct val="95000"/>
              </a:lnSpc>
              <a:spcBef>
                <a:spcPct val="50000"/>
              </a:spcBef>
              <a:buClr>
                <a:schemeClr val="accent1"/>
              </a:buClr>
              <a:buSzPct val="100000"/>
              <a:buFont typeface="Arial"/>
              <a:buChar char="•"/>
            </a:pPr>
            <a:r>
              <a:rPr lang="en-US" sz="1600" dirty="0" smtClean="0">
                <a:solidFill>
                  <a:srgbClr val="073E87"/>
                </a:solidFill>
              </a:rPr>
              <a:t>A significant danger in change is a shallow commitment that hides doubt or and actual </a:t>
            </a:r>
            <a:r>
              <a:rPr lang="en-US" sz="1600" dirty="0" smtClean="0">
                <a:solidFill>
                  <a:srgbClr val="073E87"/>
                </a:solidFill>
                <a:hlinkClick r:id="rId2"/>
              </a:rPr>
              <a:t>resistance to change</a:t>
            </a:r>
            <a:endParaRPr lang="en-US" sz="1600" b="1" dirty="0" smtClean="0">
              <a:solidFill>
                <a:srgbClr val="073E87"/>
              </a:solidFill>
            </a:endParaRPr>
          </a:p>
          <a:p>
            <a:pPr algn="l" defTabSz="814388">
              <a:lnSpc>
                <a:spcPct val="95000"/>
              </a:lnSpc>
              <a:spcBef>
                <a:spcPct val="50000"/>
              </a:spcBef>
              <a:buClr>
                <a:schemeClr val="tx2"/>
              </a:buClr>
              <a:buSzPct val="100000"/>
            </a:pPr>
            <a:r>
              <a:rPr lang="en-US" sz="2000" b="1" dirty="0" smtClean="0">
                <a:solidFill>
                  <a:srgbClr val="073E87"/>
                </a:solidFill>
              </a:rPr>
              <a:t>Shallow commitment is characterized by </a:t>
            </a:r>
          </a:p>
          <a:p>
            <a:pPr marL="285750" indent="-285750" algn="l" defTabSz="814388">
              <a:lnSpc>
                <a:spcPct val="95000"/>
              </a:lnSpc>
              <a:spcBef>
                <a:spcPct val="50000"/>
              </a:spcBef>
              <a:buClr>
                <a:schemeClr val="accent1"/>
              </a:buClr>
              <a:buSzPct val="100000"/>
              <a:buFont typeface="Arial"/>
              <a:buChar char="•"/>
            </a:pPr>
            <a:r>
              <a:rPr lang="en-US" sz="1600" dirty="0" smtClean="0">
                <a:solidFill>
                  <a:srgbClr val="073E87"/>
                </a:solidFill>
              </a:rPr>
              <a:t>Possibly a limited understanding of the logic of the argument</a:t>
            </a:r>
          </a:p>
          <a:p>
            <a:pPr marL="285750" indent="-285750" algn="l" defTabSz="814388">
              <a:lnSpc>
                <a:spcPct val="95000"/>
              </a:lnSpc>
              <a:spcBef>
                <a:spcPct val="50000"/>
              </a:spcBef>
              <a:buClr>
                <a:schemeClr val="accent1"/>
              </a:buClr>
              <a:buSzPct val="100000"/>
              <a:buFont typeface="Arial"/>
              <a:buChar char="•"/>
            </a:pPr>
            <a:r>
              <a:rPr lang="en-US" sz="1600" dirty="0" smtClean="0">
                <a:solidFill>
                  <a:srgbClr val="073E87"/>
                </a:solidFill>
              </a:rPr>
              <a:t>Misalignment with one or more of beliefs, values and motivations</a:t>
            </a:r>
          </a:p>
          <a:p>
            <a:pPr marL="285750" indent="-285750" algn="l" defTabSz="814388">
              <a:lnSpc>
                <a:spcPct val="95000"/>
              </a:lnSpc>
              <a:spcBef>
                <a:spcPct val="50000"/>
              </a:spcBef>
              <a:buClr>
                <a:schemeClr val="accent1"/>
              </a:buClr>
              <a:buSzPct val="100000"/>
              <a:buFont typeface="Arial"/>
              <a:buChar char="•"/>
            </a:pPr>
            <a:r>
              <a:rPr lang="en-US" sz="1600" dirty="0" smtClean="0">
                <a:solidFill>
                  <a:srgbClr val="073E87"/>
                </a:solidFill>
              </a:rPr>
              <a:t>Limited trust or liking of the person doing the persuading</a:t>
            </a:r>
          </a:p>
          <a:p>
            <a:pPr marL="285750" indent="-285750" algn="l" defTabSz="814388">
              <a:lnSpc>
                <a:spcPct val="95000"/>
              </a:lnSpc>
              <a:spcBef>
                <a:spcPct val="50000"/>
              </a:spcBef>
              <a:buClr>
                <a:schemeClr val="accent1"/>
              </a:buClr>
              <a:buSzPct val="100000"/>
              <a:buFont typeface="Arial"/>
              <a:buChar char="•"/>
            </a:pPr>
            <a:r>
              <a:rPr lang="en-US" sz="1600" dirty="0" smtClean="0">
                <a:solidFill>
                  <a:srgbClr val="073E87"/>
                </a:solidFill>
              </a:rPr>
              <a:t>Low emotional buy-in</a:t>
            </a:r>
            <a:endParaRPr lang="en-US" sz="1600" dirty="0">
              <a:solidFill>
                <a:srgbClr val="073E87"/>
              </a:solidFill>
            </a:endParaRPr>
          </a:p>
          <a:p>
            <a:pPr marL="285750" indent="-285750" algn="l" defTabSz="814388">
              <a:lnSpc>
                <a:spcPct val="95000"/>
              </a:lnSpc>
              <a:spcBef>
                <a:spcPct val="50000"/>
              </a:spcBef>
              <a:buClr>
                <a:schemeClr val="accent1"/>
              </a:buClr>
              <a:buSzPct val="100000"/>
              <a:buFont typeface="Arial"/>
              <a:buChar char="•"/>
            </a:pPr>
            <a:r>
              <a:rPr lang="en-US" sz="1600" dirty="0" smtClean="0">
                <a:solidFill>
                  <a:srgbClr val="073E87"/>
                </a:solidFill>
              </a:rPr>
              <a:t>Wait</a:t>
            </a:r>
            <a:r>
              <a:rPr lang="en-US" sz="1600" dirty="0">
                <a:solidFill>
                  <a:srgbClr val="073E87"/>
                </a:solidFill>
              </a:rPr>
              <a:t>-and-see, detached attitude. Watching what others do</a:t>
            </a:r>
          </a:p>
          <a:p>
            <a:pPr marL="285750" indent="-285750" defTabSz="814388">
              <a:lnSpc>
                <a:spcPct val="95000"/>
              </a:lnSpc>
              <a:spcBef>
                <a:spcPct val="50000"/>
              </a:spcBef>
              <a:buClr>
                <a:schemeClr val="accent1"/>
              </a:buClr>
              <a:buSzPct val="100000"/>
              <a:buFont typeface="Arial"/>
              <a:buChar char="•"/>
            </a:pPr>
            <a:r>
              <a:rPr lang="en-US" sz="1600" dirty="0">
                <a:solidFill>
                  <a:srgbClr val="073E87"/>
                </a:solidFill>
              </a:rPr>
              <a:t>Minimal substantive commitment</a:t>
            </a:r>
          </a:p>
          <a:p>
            <a:pPr marL="285750" indent="-285750" defTabSz="814388">
              <a:lnSpc>
                <a:spcPct val="95000"/>
              </a:lnSpc>
              <a:spcBef>
                <a:spcPct val="50000"/>
              </a:spcBef>
              <a:buClr>
                <a:schemeClr val="accent1"/>
              </a:buClr>
              <a:buSzPct val="100000"/>
              <a:buFont typeface="Arial"/>
              <a:buChar char="•"/>
            </a:pPr>
            <a:r>
              <a:rPr lang="en-US" sz="1600" dirty="0">
                <a:solidFill>
                  <a:srgbClr val="073E87"/>
                </a:solidFill>
              </a:rPr>
              <a:t>Internal justification for limited actions</a:t>
            </a:r>
          </a:p>
          <a:p>
            <a:pPr defTabSz="814388">
              <a:lnSpc>
                <a:spcPct val="95000"/>
              </a:lnSpc>
              <a:spcBef>
                <a:spcPct val="50000"/>
              </a:spcBef>
              <a:buClr>
                <a:schemeClr val="tx2"/>
              </a:buClr>
              <a:buSzPct val="100000"/>
            </a:pPr>
            <a:r>
              <a:rPr lang="en-US" b="1" dirty="0">
                <a:solidFill>
                  <a:srgbClr val="073E87"/>
                </a:solidFill>
              </a:rPr>
              <a:t>Shallow commitment often appears when people understand your argument but are not really bought into the </a:t>
            </a:r>
            <a:r>
              <a:rPr lang="en-US" b="1" dirty="0" smtClean="0">
                <a:solidFill>
                  <a:srgbClr val="073E87"/>
                </a:solidFill>
              </a:rPr>
              <a:t>change</a:t>
            </a:r>
            <a:endParaRPr lang="en-US" b="1" dirty="0">
              <a:solidFill>
                <a:srgbClr val="073E87"/>
              </a:solidFill>
            </a:endParaRPr>
          </a:p>
          <a:p>
            <a:pPr marL="285750" indent="-285750" defTabSz="814388">
              <a:lnSpc>
                <a:spcPct val="95000"/>
              </a:lnSpc>
              <a:spcBef>
                <a:spcPct val="50000"/>
              </a:spcBef>
              <a:buClr>
                <a:schemeClr val="accent1"/>
              </a:buClr>
              <a:buSzPct val="100000"/>
              <a:buFont typeface="Arial"/>
              <a:buChar char="•"/>
            </a:pPr>
            <a:r>
              <a:rPr lang="en-US" sz="1600" dirty="0">
                <a:solidFill>
                  <a:srgbClr val="073E87"/>
                </a:solidFill>
              </a:rPr>
              <a:t>For example because they are happy with existing arrangements or are fearful of making a commitment to something they doubt sustainably might work in </a:t>
            </a:r>
            <a:r>
              <a:rPr lang="en-US" sz="1600" dirty="0" smtClean="0">
                <a:solidFill>
                  <a:srgbClr val="073E87"/>
                </a:solidFill>
              </a:rPr>
              <a:t>practice</a:t>
            </a:r>
            <a:endParaRPr lang="en-US" sz="1600" dirty="0">
              <a:solidFill>
                <a:srgbClr val="073E87"/>
              </a:solidFill>
            </a:endParaRPr>
          </a:p>
        </p:txBody>
      </p:sp>
    </p:spTree>
    <p:extLst>
      <p:ext uri="{BB962C8B-B14F-4D97-AF65-F5344CB8AC3E}">
        <p14:creationId xmlns:p14="http://schemas.microsoft.com/office/powerpoint/2010/main" val="101495701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534988" y="260350"/>
            <a:ext cx="8145462" cy="838200"/>
          </a:xfrm>
        </p:spPr>
        <p:txBody>
          <a:bodyPr/>
          <a:lstStyle/>
          <a:p>
            <a:pPr eaLnBrk="1" hangingPunct="1"/>
            <a:r>
              <a:rPr lang="en-US" dirty="0">
                <a:ea typeface="ＭＳ Ｐゴシック" charset="0"/>
                <a:cs typeface="ＭＳ Ｐゴシック" charset="0"/>
              </a:rPr>
              <a:t>Change opportunity</a:t>
            </a:r>
          </a:p>
        </p:txBody>
      </p:sp>
      <p:sp>
        <p:nvSpPr>
          <p:cNvPr id="47106"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47107" name="Rectangle 4"/>
          <p:cNvSpPr>
            <a:spLocks noChangeArrowheads="1"/>
          </p:cNvSpPr>
          <p:nvPr/>
        </p:nvSpPr>
        <p:spPr bwMode="auto">
          <a:xfrm>
            <a:off x="534988" y="2761692"/>
            <a:ext cx="8609012" cy="30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tx2"/>
              </a:buClr>
              <a:buSzPct val="100000"/>
            </a:pPr>
            <a:r>
              <a:rPr lang="en-US" sz="2400" b="1" dirty="0" smtClean="0">
                <a:solidFill>
                  <a:srgbClr val="073E87"/>
                </a:solidFill>
              </a:rPr>
              <a:t>Why change should be welcome ?</a:t>
            </a:r>
          </a:p>
          <a:p>
            <a:pPr marL="285750" indent="-285750" algn="l" defTabSz="814388">
              <a:lnSpc>
                <a:spcPct val="95000"/>
              </a:lnSpc>
              <a:spcBef>
                <a:spcPct val="50000"/>
              </a:spcBef>
              <a:buClr>
                <a:schemeClr val="accent1"/>
              </a:buClr>
              <a:buSzPct val="100000"/>
              <a:buFont typeface="Arial"/>
              <a:buChar char="•"/>
            </a:pPr>
            <a:r>
              <a:rPr lang="en-US" sz="2000" dirty="0" smtClean="0">
                <a:solidFill>
                  <a:srgbClr val="073E87"/>
                </a:solidFill>
              </a:rPr>
              <a:t>Change can produce positive benefits for the individual</a:t>
            </a:r>
          </a:p>
          <a:p>
            <a:pPr marL="285750" indent="-285750" algn="l" defTabSz="814388">
              <a:lnSpc>
                <a:spcPct val="95000"/>
              </a:lnSpc>
              <a:spcBef>
                <a:spcPct val="50000"/>
              </a:spcBef>
              <a:buClr>
                <a:schemeClr val="accent1"/>
              </a:buClr>
              <a:buSzPct val="100000"/>
              <a:buFont typeface="Arial"/>
              <a:buChar char="•"/>
            </a:pPr>
            <a:r>
              <a:rPr lang="en-US" sz="2000" dirty="0" smtClean="0">
                <a:solidFill>
                  <a:srgbClr val="073E87"/>
                </a:solidFill>
              </a:rPr>
              <a:t>Opportunities for personal change and development</a:t>
            </a:r>
          </a:p>
          <a:p>
            <a:pPr marL="285750" indent="-285750" algn="l" defTabSz="814388">
              <a:lnSpc>
                <a:spcPct val="95000"/>
              </a:lnSpc>
              <a:spcBef>
                <a:spcPct val="50000"/>
              </a:spcBef>
              <a:buClr>
                <a:schemeClr val="accent1"/>
              </a:buClr>
              <a:buSzPct val="100000"/>
              <a:buFont typeface="Arial"/>
              <a:buChar char="•"/>
            </a:pPr>
            <a:r>
              <a:rPr lang="en-US" sz="2000" dirty="0" smtClean="0">
                <a:solidFill>
                  <a:srgbClr val="073E87"/>
                </a:solidFill>
              </a:rPr>
              <a:t>Provides a new challenge</a:t>
            </a:r>
          </a:p>
          <a:p>
            <a:pPr marL="285750" indent="-285750" algn="l" defTabSz="814388">
              <a:lnSpc>
                <a:spcPct val="95000"/>
              </a:lnSpc>
              <a:spcBef>
                <a:spcPct val="50000"/>
              </a:spcBef>
              <a:buClr>
                <a:schemeClr val="accent1"/>
              </a:buClr>
              <a:buSzPct val="100000"/>
              <a:buFont typeface="Arial"/>
              <a:buChar char="•"/>
            </a:pPr>
            <a:r>
              <a:rPr lang="en-US" sz="2000" dirty="0" smtClean="0">
                <a:solidFill>
                  <a:srgbClr val="073E87"/>
                </a:solidFill>
              </a:rPr>
              <a:t>Reduces the boredom of work</a:t>
            </a:r>
          </a:p>
          <a:p>
            <a:pPr marL="285750" indent="-285750" algn="l" defTabSz="814388">
              <a:lnSpc>
                <a:spcPct val="95000"/>
              </a:lnSpc>
              <a:spcBef>
                <a:spcPct val="50000"/>
              </a:spcBef>
              <a:buClr>
                <a:schemeClr val="accent1"/>
              </a:buClr>
              <a:buSzPct val="100000"/>
              <a:buFont typeface="Arial"/>
              <a:buChar char="•"/>
            </a:pPr>
            <a:r>
              <a:rPr lang="en-US" sz="2000" dirty="0" smtClean="0">
                <a:solidFill>
                  <a:srgbClr val="073E87"/>
                </a:solidFill>
              </a:rPr>
              <a:t>Opportunity to participate and influence the outcome</a:t>
            </a:r>
            <a:endParaRPr lang="en-US" sz="2000" dirty="0">
              <a:solidFill>
                <a:srgbClr val="073E87"/>
              </a:solidFill>
            </a:endParaRPr>
          </a:p>
        </p:txBody>
      </p:sp>
    </p:spTree>
    <p:extLst>
      <p:ext uri="{BB962C8B-B14F-4D97-AF65-F5344CB8AC3E}">
        <p14:creationId xmlns:p14="http://schemas.microsoft.com/office/powerpoint/2010/main" val="71634195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534988" y="457200"/>
            <a:ext cx="8145462" cy="838200"/>
          </a:xfrm>
        </p:spPr>
        <p:txBody>
          <a:bodyPr/>
          <a:lstStyle/>
          <a:p>
            <a:pPr eaLnBrk="1" hangingPunct="1"/>
            <a:r>
              <a:rPr lang="en-US" dirty="0" smtClean="0">
                <a:ea typeface="ＭＳ Ｐゴシック" charset="0"/>
                <a:cs typeface="ＭＳ Ｐゴシック" charset="0"/>
              </a:rPr>
              <a:t>Your IT strategy template</a:t>
            </a:r>
            <a:endParaRPr lang="en-US" dirty="0">
              <a:ea typeface="ＭＳ Ｐゴシック" charset="0"/>
              <a:cs typeface="ＭＳ Ｐゴシック" charset="0"/>
            </a:endParaRPr>
          </a:p>
        </p:txBody>
      </p:sp>
      <p:sp>
        <p:nvSpPr>
          <p:cNvPr id="7170" name="Rectangle 71"/>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graphicFrame>
        <p:nvGraphicFramePr>
          <p:cNvPr id="5" name="Table 4"/>
          <p:cNvGraphicFramePr>
            <a:graphicFrameLocks noGrp="1"/>
          </p:cNvGraphicFramePr>
          <p:nvPr>
            <p:extLst>
              <p:ext uri="{D42A27DB-BD31-4B8C-83A1-F6EECF244321}">
                <p14:modId xmlns:p14="http://schemas.microsoft.com/office/powerpoint/2010/main" val="3564438614"/>
              </p:ext>
            </p:extLst>
          </p:nvPr>
        </p:nvGraphicFramePr>
        <p:xfrm>
          <a:off x="762000" y="2471246"/>
          <a:ext cx="7918450" cy="4033837"/>
        </p:xfrm>
        <a:graphic>
          <a:graphicData uri="http://schemas.openxmlformats.org/drawingml/2006/table">
            <a:tbl>
              <a:tblPr/>
              <a:tblGrid>
                <a:gridCol w="1292225"/>
                <a:gridCol w="6626225"/>
              </a:tblGrid>
              <a:tr h="119062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mn-lt"/>
                          <a:ea typeface="ＭＳ Ｐゴシック" charset="0"/>
                          <a:cs typeface="ＭＳ Ｐゴシック" charset="0"/>
                        </a:rPr>
                        <a:t>Strategy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73E87"/>
                          </a:solidFill>
                          <a:effectLst/>
                          <a:latin typeface="+mn-lt"/>
                          <a:ea typeface="ＭＳ Ｐゴシック" charset="0"/>
                          <a:cs typeface="ＭＳ Ｐゴシック" charset="0"/>
                        </a:rPr>
                        <a:t>“…                                                                                                          …”</a:t>
                      </a:r>
                      <a:endParaRPr kumimoji="0" lang="en-US" sz="1800" b="0" i="0" u="none" strike="noStrike" cap="none" normalizeH="0" baseline="0" dirty="0">
                        <a:ln>
                          <a:noFill/>
                        </a:ln>
                        <a:solidFill>
                          <a:srgbClr val="073E87"/>
                        </a:solidFill>
                        <a:effectLst/>
                        <a:latin typeface="+mn-lt"/>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D9E6"/>
                    </a:solidFill>
                  </a:tcPr>
                </a:tc>
              </a:tr>
              <a:tr h="284321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mn-lt"/>
                          <a:ea typeface="ＭＳ Ｐゴシック" charset="0"/>
                          <a:cs typeface="ＭＳ Ｐゴシック" charset="0"/>
                        </a:rPr>
                        <a:t>Objectives (or goals)</a:t>
                      </a:r>
                      <a:endParaRPr kumimoji="0" lang="en-US" sz="1800" b="1" i="0" u="none" strike="noStrike" cap="none" normalizeH="0" baseline="0" dirty="0">
                        <a:ln>
                          <a:noFill/>
                        </a:ln>
                        <a:solidFill>
                          <a:schemeClr val="bg1"/>
                        </a:solidFill>
                        <a:effectLst/>
                        <a:latin typeface="+mn-lt"/>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73E87"/>
                          </a:solidFill>
                          <a:effectLst/>
                          <a:latin typeface="+mn-lt"/>
                          <a:ea typeface="ＭＳ Ｐゴシック" charset="0"/>
                          <a:cs typeface="ＭＳ Ｐゴシック" charset="0"/>
                        </a:rPr>
                        <a:t>1</a:t>
                      </a:r>
                      <a:r>
                        <a:rPr kumimoji="0" lang="en-US" sz="1800" b="0" i="0" u="none" strike="noStrike" cap="none" normalizeH="0" baseline="0" dirty="0" smtClean="0">
                          <a:ln>
                            <a:noFill/>
                          </a:ln>
                          <a:solidFill>
                            <a:srgbClr val="073E87"/>
                          </a:solidFill>
                          <a:effectLst/>
                          <a:latin typeface="+mn-lt"/>
                          <a:ea typeface="ＭＳ Ｐゴシック" charset="0"/>
                          <a:cs typeface="ＭＳ Ｐゴシック" charset="0"/>
                        </a:rPr>
                        <a:t>.</a:t>
                      </a:r>
                      <a:endParaRPr kumimoji="0" lang="en-US" sz="1800" b="0" i="0" u="none" strike="noStrike" cap="none" normalizeH="0" baseline="0" dirty="0">
                        <a:ln>
                          <a:noFill/>
                        </a:ln>
                        <a:solidFill>
                          <a:srgbClr val="073E87"/>
                        </a:solidFill>
                        <a:effectLst/>
                        <a:latin typeface="+mn-lt"/>
                        <a:ea typeface="ＭＳ Ｐゴシック" charset="0"/>
                        <a:cs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73E87"/>
                          </a:solidFill>
                          <a:effectLst/>
                          <a:latin typeface="+mn-lt"/>
                          <a:ea typeface="ＭＳ Ｐゴシック" charset="0"/>
                          <a:cs typeface="ＭＳ Ｐゴシック" charset="0"/>
                        </a:rPr>
                        <a:t>2.</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73E87"/>
                          </a:solidFill>
                          <a:effectLst/>
                          <a:latin typeface="+mn-lt"/>
                          <a:ea typeface="ＭＳ Ｐゴシック" charset="0"/>
                          <a:cs typeface="ＭＳ Ｐゴシック" charset="0"/>
                        </a:rPr>
                        <a:t>3.</a:t>
                      </a:r>
                    </a:p>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73E87"/>
                          </a:solidFill>
                          <a:effectLst/>
                          <a:latin typeface="+mn-lt"/>
                          <a:ea typeface="ＭＳ Ｐゴシック" charset="0"/>
                          <a:cs typeface="ＭＳ Ｐゴシック"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DF3"/>
                    </a:solidFill>
                  </a:tcPr>
                </a:tc>
              </a:tr>
            </a:tbl>
          </a:graphicData>
        </a:graphic>
      </p:graphicFrame>
    </p:spTree>
    <p:extLst>
      <p:ext uri="{BB962C8B-B14F-4D97-AF65-F5344CB8AC3E}">
        <p14:creationId xmlns:p14="http://schemas.microsoft.com/office/powerpoint/2010/main" val="157299627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4988" y="-10888"/>
            <a:ext cx="8145462" cy="838200"/>
          </a:xfrm>
          <a:prstGeom prst="rect">
            <a:avLst/>
          </a:prstGeom>
        </p:spPr>
        <p:txBody>
          <a:bodyP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ea typeface="ＭＳ Ｐゴシック" charset="0"/>
                <a:cs typeface="ＭＳ Ｐゴシック" charset="0"/>
              </a:rPr>
              <a:t>Principles for successful change</a:t>
            </a:r>
            <a:endParaRPr lang="en-US" sz="1400" dirty="0">
              <a:ea typeface="ＭＳ Ｐゴシック" charset="0"/>
              <a:cs typeface="ＭＳ Ｐゴシック" charset="0"/>
            </a:endParaRPr>
          </a:p>
        </p:txBody>
      </p:sp>
      <p:sp>
        <p:nvSpPr>
          <p:cNvPr id="3" name="Rectangle 4"/>
          <p:cNvSpPr>
            <a:spLocks noChangeArrowheads="1"/>
          </p:cNvSpPr>
          <p:nvPr/>
        </p:nvSpPr>
        <p:spPr bwMode="auto">
          <a:xfrm>
            <a:off x="534988" y="1479478"/>
            <a:ext cx="7997152" cy="512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l" defTabSz="814388">
              <a:lnSpc>
                <a:spcPct val="95000"/>
              </a:lnSpc>
              <a:spcBef>
                <a:spcPct val="50000"/>
              </a:spcBef>
              <a:buClr>
                <a:schemeClr val="accent1"/>
              </a:buClr>
              <a:buSzPct val="100000"/>
            </a:pPr>
            <a:r>
              <a:rPr lang="en-US" sz="2000" b="1" dirty="0" smtClean="0">
                <a:solidFill>
                  <a:srgbClr val="073E87"/>
                </a:solidFill>
              </a:rPr>
              <a:t>Key take away</a:t>
            </a:r>
          </a:p>
          <a:p>
            <a:pPr marL="342900" indent="-342900" algn="l" defTabSz="814388">
              <a:lnSpc>
                <a:spcPct val="95000"/>
              </a:lnSpc>
              <a:spcBef>
                <a:spcPct val="50000"/>
              </a:spcBef>
              <a:buClr>
                <a:schemeClr val="accent1"/>
              </a:buClr>
              <a:buSzPct val="100000"/>
              <a:buFont typeface="Arial"/>
              <a:buChar char="•"/>
            </a:pPr>
            <a:r>
              <a:rPr lang="en-US" sz="2000" dirty="0" smtClean="0">
                <a:solidFill>
                  <a:srgbClr val="073E87"/>
                </a:solidFill>
              </a:rPr>
              <a:t>Different people react differently to change</a:t>
            </a:r>
          </a:p>
          <a:p>
            <a:pPr marL="342900" indent="-342900" algn="l" defTabSz="814388">
              <a:lnSpc>
                <a:spcPct val="95000"/>
              </a:lnSpc>
              <a:spcBef>
                <a:spcPct val="50000"/>
              </a:spcBef>
              <a:buClr>
                <a:schemeClr val="accent1"/>
              </a:buClr>
              <a:buSzPct val="100000"/>
              <a:buFont typeface="Arial"/>
              <a:buChar char="•"/>
            </a:pPr>
            <a:r>
              <a:rPr lang="en-US" sz="2000" dirty="0" smtClean="0">
                <a:solidFill>
                  <a:srgbClr val="073E87"/>
                </a:solidFill>
              </a:rPr>
              <a:t>Everyone has fundamental needs that need to be met</a:t>
            </a:r>
          </a:p>
          <a:p>
            <a:pPr marL="342900" indent="-342900" algn="l" defTabSz="814388">
              <a:lnSpc>
                <a:spcPct val="95000"/>
              </a:lnSpc>
              <a:spcBef>
                <a:spcPct val="50000"/>
              </a:spcBef>
              <a:buClr>
                <a:schemeClr val="accent1"/>
              </a:buClr>
              <a:buSzPct val="100000"/>
              <a:buFont typeface="Arial"/>
              <a:buChar char="•"/>
            </a:pPr>
            <a:r>
              <a:rPr lang="en-US" sz="2000" dirty="0" smtClean="0">
                <a:solidFill>
                  <a:srgbClr val="073E87"/>
                </a:solidFill>
              </a:rPr>
              <a:t>Change often involves a loss and people go through the loss curve</a:t>
            </a:r>
          </a:p>
          <a:p>
            <a:pPr marL="342900" indent="-342900" algn="l" defTabSz="814388">
              <a:lnSpc>
                <a:spcPct val="95000"/>
              </a:lnSpc>
              <a:spcBef>
                <a:spcPct val="50000"/>
              </a:spcBef>
              <a:buClr>
                <a:schemeClr val="accent1"/>
              </a:buClr>
              <a:buSzPct val="100000"/>
              <a:buFont typeface="Arial"/>
              <a:buChar char="•"/>
            </a:pPr>
            <a:r>
              <a:rPr lang="en-US" sz="2000" dirty="0" smtClean="0">
                <a:solidFill>
                  <a:srgbClr val="073E87"/>
                </a:solidFill>
              </a:rPr>
              <a:t>Expectations need to be managed realistically</a:t>
            </a:r>
          </a:p>
          <a:p>
            <a:pPr marL="342900" indent="-342900" algn="l" defTabSz="814388">
              <a:lnSpc>
                <a:spcPct val="95000"/>
              </a:lnSpc>
              <a:spcBef>
                <a:spcPct val="50000"/>
              </a:spcBef>
              <a:buClr>
                <a:schemeClr val="accent1"/>
              </a:buClr>
              <a:buSzPct val="100000"/>
              <a:buFont typeface="Arial"/>
              <a:buChar char="•"/>
            </a:pPr>
            <a:r>
              <a:rPr lang="en-US" sz="2000" dirty="0" smtClean="0">
                <a:solidFill>
                  <a:srgbClr val="073E87"/>
                </a:solidFill>
              </a:rPr>
              <a:t>Fears have to be dealt with</a:t>
            </a:r>
          </a:p>
          <a:p>
            <a:pPr algn="l" defTabSz="814388">
              <a:lnSpc>
                <a:spcPct val="95000"/>
              </a:lnSpc>
              <a:spcBef>
                <a:spcPct val="50000"/>
              </a:spcBef>
              <a:buClr>
                <a:schemeClr val="tx2"/>
              </a:buClr>
              <a:buSzPct val="100000"/>
            </a:pPr>
            <a:endParaRPr lang="en-US" sz="1100" b="1" dirty="0" smtClean="0">
              <a:solidFill>
                <a:srgbClr val="073E87"/>
              </a:solidFill>
            </a:endParaRPr>
          </a:p>
          <a:p>
            <a:pPr algn="l" defTabSz="814388">
              <a:lnSpc>
                <a:spcPct val="95000"/>
              </a:lnSpc>
              <a:spcBef>
                <a:spcPct val="50000"/>
              </a:spcBef>
              <a:buClr>
                <a:schemeClr val="tx2"/>
              </a:buClr>
              <a:buSzPct val="100000"/>
            </a:pPr>
            <a:r>
              <a:rPr lang="en-US" sz="2000" b="1" dirty="0" smtClean="0">
                <a:solidFill>
                  <a:srgbClr val="073E87"/>
                </a:solidFill>
              </a:rPr>
              <a:t>Re: “How to counter resistance to change article”</a:t>
            </a:r>
          </a:p>
          <a:p>
            <a:pPr marL="342900" lvl="1" indent="-342900" defTabSz="814388">
              <a:lnSpc>
                <a:spcPct val="95000"/>
              </a:lnSpc>
              <a:spcBef>
                <a:spcPct val="50000"/>
              </a:spcBef>
              <a:buClr>
                <a:schemeClr val="accent1"/>
              </a:buClr>
              <a:buSzPct val="100000"/>
              <a:buFont typeface="Arial"/>
              <a:buChar char="•"/>
            </a:pPr>
            <a:r>
              <a:rPr lang="en-US" sz="2000" dirty="0" smtClean="0">
                <a:solidFill>
                  <a:srgbClr val="073E87"/>
                </a:solidFill>
              </a:rPr>
              <a:t>Define </a:t>
            </a:r>
            <a:r>
              <a:rPr lang="en-US" sz="2000" dirty="0">
                <a:solidFill>
                  <a:srgbClr val="073E87"/>
                </a:solidFill>
              </a:rPr>
              <a:t>outcome</a:t>
            </a:r>
          </a:p>
          <a:p>
            <a:pPr marL="342900" lvl="1" indent="-342900" defTabSz="814388">
              <a:lnSpc>
                <a:spcPct val="95000"/>
              </a:lnSpc>
              <a:spcBef>
                <a:spcPct val="50000"/>
              </a:spcBef>
              <a:buClr>
                <a:schemeClr val="accent1"/>
              </a:buClr>
              <a:buSzPct val="100000"/>
              <a:buFont typeface="Arial"/>
              <a:buChar char="•"/>
            </a:pPr>
            <a:r>
              <a:rPr lang="en-US" sz="2000" dirty="0" smtClean="0">
                <a:solidFill>
                  <a:srgbClr val="073E87"/>
                </a:solidFill>
              </a:rPr>
              <a:t>Suggest </a:t>
            </a:r>
            <a:r>
              <a:rPr lang="en-US" sz="2000" dirty="0">
                <a:solidFill>
                  <a:srgbClr val="073E87"/>
                </a:solidFill>
              </a:rPr>
              <a:t>a path to achieve it</a:t>
            </a:r>
          </a:p>
          <a:p>
            <a:pPr marL="342900" lvl="1" indent="-342900" defTabSz="814388">
              <a:lnSpc>
                <a:spcPct val="95000"/>
              </a:lnSpc>
              <a:spcBef>
                <a:spcPct val="50000"/>
              </a:spcBef>
              <a:buClr>
                <a:schemeClr val="accent1"/>
              </a:buClr>
              <a:buSzPct val="100000"/>
              <a:buFont typeface="Arial"/>
              <a:buChar char="•"/>
            </a:pPr>
            <a:r>
              <a:rPr lang="en-US" sz="2000" dirty="0" smtClean="0">
                <a:solidFill>
                  <a:srgbClr val="073E87"/>
                </a:solidFill>
              </a:rPr>
              <a:t>Allow </a:t>
            </a:r>
            <a:r>
              <a:rPr lang="en-US" sz="2000" dirty="0">
                <a:solidFill>
                  <a:srgbClr val="073E87"/>
                </a:solidFill>
              </a:rPr>
              <a:t>people to reject your path as long as they choose an alternate </a:t>
            </a:r>
            <a:r>
              <a:rPr lang="en-US" sz="2000" dirty="0" smtClean="0">
                <a:solidFill>
                  <a:srgbClr val="073E87"/>
                </a:solidFill>
              </a:rPr>
              <a:t>route </a:t>
            </a:r>
            <a:r>
              <a:rPr lang="en-US" sz="2000" dirty="0">
                <a:solidFill>
                  <a:srgbClr val="073E87"/>
                </a:solidFill>
              </a:rPr>
              <a:t>to the same destination</a:t>
            </a:r>
          </a:p>
          <a:p>
            <a:pPr marL="574675" lvl="1" algn="l" defTabSz="814388">
              <a:lnSpc>
                <a:spcPct val="95000"/>
              </a:lnSpc>
              <a:spcBef>
                <a:spcPct val="35000"/>
              </a:spcBef>
            </a:pPr>
            <a:endParaRPr lang="en-US" sz="1400" b="1" dirty="0">
              <a:solidFill>
                <a:srgbClr val="073E87"/>
              </a:solidFill>
            </a:endParaRPr>
          </a:p>
        </p:txBody>
      </p:sp>
    </p:spTree>
    <p:extLst>
      <p:ext uri="{BB962C8B-B14F-4D97-AF65-F5344CB8AC3E}">
        <p14:creationId xmlns:p14="http://schemas.microsoft.com/office/powerpoint/2010/main" val="87844990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032" y="1874006"/>
            <a:ext cx="7772400" cy="2113554"/>
          </a:xfrm>
        </p:spPr>
        <p:txBody>
          <a:bodyPr/>
          <a:lstStyle/>
          <a:p>
            <a:r>
              <a:rPr lang="en-US" dirty="0" smtClean="0"/>
              <a:t>Personality types</a:t>
            </a:r>
            <a:endParaRPr lang="en-US" dirty="0"/>
          </a:p>
        </p:txBody>
      </p:sp>
    </p:spTree>
    <p:extLst>
      <p:ext uri="{BB962C8B-B14F-4D97-AF65-F5344CB8AC3E}">
        <p14:creationId xmlns:p14="http://schemas.microsoft.com/office/powerpoint/2010/main" val="104233825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0462" y="1553535"/>
            <a:ext cx="7743040" cy="5201425"/>
          </a:xfrm>
          <a:prstGeom prst="rect">
            <a:avLst/>
          </a:prstGeom>
        </p:spPr>
        <p:txBody>
          <a:bodyPr wrap="square">
            <a:spAutoFit/>
          </a:bodyPr>
          <a:lstStyle/>
          <a:p>
            <a:r>
              <a:rPr lang="en-US" sz="1600" b="1" dirty="0">
                <a:solidFill>
                  <a:srgbClr val="073E87"/>
                </a:solidFill>
              </a:rPr>
              <a:t>Three modern theories closely associated with Jung's personality </a:t>
            </a:r>
            <a:r>
              <a:rPr lang="en-US" sz="1600" b="1" dirty="0" smtClean="0">
                <a:solidFill>
                  <a:srgbClr val="073E87"/>
                </a:solidFill>
              </a:rPr>
              <a:t>types</a:t>
            </a:r>
            <a:endParaRPr lang="en-US" sz="1600" b="1" dirty="0">
              <a:solidFill>
                <a:srgbClr val="073E87"/>
              </a:solidFill>
            </a:endParaRPr>
          </a:p>
          <a:p>
            <a:pPr marL="285750" indent="-285750">
              <a:buClr>
                <a:schemeClr val="accent1"/>
              </a:buClr>
              <a:buFont typeface="Arial"/>
              <a:buChar char="•"/>
            </a:pPr>
            <a:r>
              <a:rPr lang="en-US" sz="1600" dirty="0" err="1">
                <a:solidFill>
                  <a:srgbClr val="073E87"/>
                </a:solidFill>
              </a:rPr>
              <a:t>Keirsey</a:t>
            </a:r>
            <a:r>
              <a:rPr lang="en-US" sz="1600" dirty="0">
                <a:solidFill>
                  <a:srgbClr val="073E87"/>
                </a:solidFill>
              </a:rPr>
              <a:t> Temperament Sorter</a:t>
            </a:r>
          </a:p>
          <a:p>
            <a:pPr marL="285750" indent="-285750">
              <a:buClr>
                <a:schemeClr val="accent1"/>
              </a:buClr>
              <a:buFont typeface="Arial"/>
              <a:buChar char="•"/>
            </a:pPr>
            <a:r>
              <a:rPr lang="en-US" sz="1600" dirty="0">
                <a:solidFill>
                  <a:srgbClr val="073E87"/>
                </a:solidFill>
              </a:rPr>
              <a:t>Myers-Briggs Type Indicator</a:t>
            </a:r>
          </a:p>
          <a:p>
            <a:pPr marL="285750" indent="-285750">
              <a:buClr>
                <a:schemeClr val="accent1"/>
              </a:buClr>
              <a:buFont typeface="Arial"/>
              <a:buChar char="•"/>
            </a:pPr>
            <a:r>
              <a:rPr lang="en-US" sz="1600" dirty="0" err="1" smtClean="0">
                <a:solidFill>
                  <a:srgbClr val="073E87"/>
                </a:solidFill>
              </a:rPr>
              <a:t>Socionics</a:t>
            </a:r>
            <a:endParaRPr lang="en-US" sz="1600" dirty="0" smtClean="0">
              <a:solidFill>
                <a:srgbClr val="073E87"/>
              </a:solidFill>
            </a:endParaRPr>
          </a:p>
          <a:p>
            <a:pPr marL="285750" indent="-285750">
              <a:buClr>
                <a:schemeClr val="accent1"/>
              </a:buClr>
              <a:buFont typeface="Arial"/>
              <a:buChar char="•"/>
            </a:pPr>
            <a:endParaRPr lang="en-US" sz="1200" dirty="0">
              <a:solidFill>
                <a:srgbClr val="073E87"/>
              </a:solidFill>
            </a:endParaRPr>
          </a:p>
          <a:p>
            <a:r>
              <a:rPr lang="en-US" sz="1600" b="1" dirty="0">
                <a:solidFill>
                  <a:srgbClr val="073E87"/>
                </a:solidFill>
              </a:rPr>
              <a:t>Other </a:t>
            </a:r>
            <a:r>
              <a:rPr lang="en-US" sz="1600" b="1" dirty="0" smtClean="0">
                <a:solidFill>
                  <a:srgbClr val="073E87"/>
                </a:solidFill>
              </a:rPr>
              <a:t>theories</a:t>
            </a:r>
            <a:endParaRPr lang="en-US" sz="1600" b="1" dirty="0">
              <a:solidFill>
                <a:srgbClr val="073E87"/>
              </a:solidFill>
            </a:endParaRPr>
          </a:p>
          <a:p>
            <a:pPr marL="285750" indent="-285750">
              <a:buClr>
                <a:schemeClr val="accent1"/>
              </a:buClr>
              <a:buFont typeface="Arial"/>
              <a:buChar char="•"/>
            </a:pPr>
            <a:r>
              <a:rPr lang="en-US" sz="1600" dirty="0">
                <a:solidFill>
                  <a:srgbClr val="073E87"/>
                </a:solidFill>
              </a:rPr>
              <a:t>16 Personality Factors</a:t>
            </a:r>
          </a:p>
          <a:p>
            <a:pPr marL="285750" indent="-285750">
              <a:buClr>
                <a:schemeClr val="accent1"/>
              </a:buClr>
              <a:buFont typeface="Arial"/>
              <a:buChar char="•"/>
            </a:pPr>
            <a:r>
              <a:rPr lang="en-US" sz="1600" dirty="0">
                <a:solidFill>
                  <a:srgbClr val="073E87"/>
                </a:solidFill>
              </a:rPr>
              <a:t>Big Five personality traits</a:t>
            </a:r>
          </a:p>
          <a:p>
            <a:pPr marL="285750" indent="-285750">
              <a:buClr>
                <a:schemeClr val="accent1"/>
              </a:buClr>
              <a:buFont typeface="Arial"/>
              <a:buChar char="•"/>
            </a:pPr>
            <a:r>
              <a:rPr lang="en-US" sz="1600" dirty="0">
                <a:solidFill>
                  <a:srgbClr val="073E87"/>
                </a:solidFill>
              </a:rPr>
              <a:t>DISC assessment</a:t>
            </a:r>
          </a:p>
          <a:p>
            <a:pPr marL="285750" indent="-285750">
              <a:buClr>
                <a:schemeClr val="accent1"/>
              </a:buClr>
              <a:buFont typeface="Arial"/>
              <a:buChar char="•"/>
            </a:pPr>
            <a:r>
              <a:rPr lang="en-US" sz="1600" dirty="0">
                <a:solidFill>
                  <a:srgbClr val="073E87"/>
                </a:solidFill>
              </a:rPr>
              <a:t>Enneagram of Personality</a:t>
            </a:r>
          </a:p>
          <a:p>
            <a:pPr marL="285750" indent="-285750">
              <a:buClr>
                <a:schemeClr val="accent1"/>
              </a:buClr>
              <a:buFont typeface="Arial"/>
              <a:buChar char="•"/>
            </a:pPr>
            <a:r>
              <a:rPr lang="en-US" sz="1600" dirty="0" err="1">
                <a:solidFill>
                  <a:srgbClr val="073E87"/>
                </a:solidFill>
              </a:rPr>
              <a:t>Eysenck's</a:t>
            </a:r>
            <a:r>
              <a:rPr lang="en-US" sz="1600" dirty="0">
                <a:solidFill>
                  <a:srgbClr val="073E87"/>
                </a:solidFill>
              </a:rPr>
              <a:t> three factor model</a:t>
            </a:r>
          </a:p>
          <a:p>
            <a:pPr marL="285750" indent="-285750">
              <a:buClr>
                <a:schemeClr val="accent1"/>
              </a:buClr>
              <a:buFont typeface="Arial"/>
              <a:buChar char="•"/>
            </a:pPr>
            <a:r>
              <a:rPr lang="en-US" sz="1600" dirty="0" err="1">
                <a:solidFill>
                  <a:srgbClr val="073E87"/>
                </a:solidFill>
              </a:rPr>
              <a:t>Eysenck</a:t>
            </a:r>
            <a:r>
              <a:rPr lang="en-US" sz="1600" dirty="0">
                <a:solidFill>
                  <a:srgbClr val="073E87"/>
                </a:solidFill>
              </a:rPr>
              <a:t> Personality Questionnaire</a:t>
            </a:r>
          </a:p>
          <a:p>
            <a:pPr marL="285750" indent="-285750">
              <a:buClr>
                <a:schemeClr val="accent1"/>
              </a:buClr>
              <a:buFont typeface="Arial"/>
              <a:buChar char="•"/>
            </a:pPr>
            <a:r>
              <a:rPr lang="en-US" sz="1600" dirty="0">
                <a:solidFill>
                  <a:srgbClr val="073E87"/>
                </a:solidFill>
              </a:rPr>
              <a:t>Five Temperaments</a:t>
            </a:r>
          </a:p>
          <a:p>
            <a:pPr marL="285750" indent="-285750">
              <a:buClr>
                <a:schemeClr val="accent1"/>
              </a:buClr>
              <a:buFont typeface="Arial"/>
              <a:buChar char="•"/>
            </a:pPr>
            <a:r>
              <a:rPr lang="en-US" sz="1600" dirty="0">
                <a:solidFill>
                  <a:srgbClr val="073E87"/>
                </a:solidFill>
              </a:rPr>
              <a:t>Four Temperaments</a:t>
            </a:r>
          </a:p>
          <a:p>
            <a:pPr marL="285750" indent="-285750">
              <a:buClr>
                <a:schemeClr val="accent1"/>
              </a:buClr>
              <a:buFont typeface="Arial"/>
              <a:buChar char="•"/>
            </a:pPr>
            <a:r>
              <a:rPr lang="en-US" sz="1600" dirty="0">
                <a:solidFill>
                  <a:srgbClr val="073E87"/>
                </a:solidFill>
              </a:rPr>
              <a:t>Fundamental Interpersonal Relations Orientation</a:t>
            </a:r>
          </a:p>
          <a:p>
            <a:pPr marL="285750" indent="-285750">
              <a:buClr>
                <a:schemeClr val="accent1"/>
              </a:buClr>
              <a:buFont typeface="Arial"/>
              <a:buChar char="•"/>
            </a:pPr>
            <a:r>
              <a:rPr lang="en-US" sz="1600" dirty="0">
                <a:solidFill>
                  <a:srgbClr val="073E87"/>
                </a:solidFill>
              </a:rPr>
              <a:t>HEXACO model of personality structure</a:t>
            </a:r>
          </a:p>
          <a:p>
            <a:pPr marL="285750" indent="-285750">
              <a:buClr>
                <a:schemeClr val="accent1"/>
              </a:buClr>
              <a:buFont typeface="Arial"/>
              <a:buChar char="•"/>
            </a:pPr>
            <a:r>
              <a:rPr lang="en-US" sz="1600" dirty="0" err="1">
                <a:solidFill>
                  <a:srgbClr val="073E87"/>
                </a:solidFill>
              </a:rPr>
              <a:t>Humorism</a:t>
            </a:r>
            <a:endParaRPr lang="en-US" sz="1600" dirty="0">
              <a:solidFill>
                <a:srgbClr val="073E87"/>
              </a:solidFill>
            </a:endParaRPr>
          </a:p>
          <a:p>
            <a:pPr marL="285750" indent="-285750">
              <a:buClr>
                <a:schemeClr val="accent1"/>
              </a:buClr>
              <a:buFont typeface="Arial"/>
              <a:buChar char="•"/>
            </a:pPr>
            <a:r>
              <a:rPr lang="en-US" sz="1600" dirty="0">
                <a:solidFill>
                  <a:srgbClr val="073E87"/>
                </a:solidFill>
              </a:rPr>
              <a:t>Personal Style Indicator</a:t>
            </a:r>
          </a:p>
          <a:p>
            <a:pPr marL="285750" indent="-285750">
              <a:buClr>
                <a:schemeClr val="accent1"/>
              </a:buClr>
              <a:buFont typeface="Arial"/>
              <a:buChar char="•"/>
            </a:pPr>
            <a:r>
              <a:rPr lang="en-US" sz="1600" dirty="0">
                <a:solidFill>
                  <a:srgbClr val="073E87"/>
                </a:solidFill>
              </a:rPr>
              <a:t>Type A and Type B personality theory</a:t>
            </a:r>
          </a:p>
          <a:p>
            <a:pPr marL="285750" indent="-285750">
              <a:buClr>
                <a:schemeClr val="accent1"/>
              </a:buClr>
              <a:buFont typeface="Arial"/>
              <a:buChar char="•"/>
            </a:pPr>
            <a:r>
              <a:rPr lang="en-US" sz="1600" dirty="0">
                <a:solidFill>
                  <a:srgbClr val="073E87"/>
                </a:solidFill>
              </a:rPr>
              <a:t>Humanistic type</a:t>
            </a:r>
          </a:p>
          <a:p>
            <a:pPr marL="285750" indent="-285750">
              <a:buClr>
                <a:schemeClr val="accent1"/>
              </a:buClr>
              <a:buFont typeface="Arial"/>
              <a:buChar char="•"/>
            </a:pPr>
            <a:r>
              <a:rPr lang="en-US" sz="1600" dirty="0">
                <a:solidFill>
                  <a:srgbClr val="073E87"/>
                </a:solidFill>
              </a:rPr>
              <a:t>Holland </a:t>
            </a:r>
            <a:r>
              <a:rPr lang="en-US" sz="1600" dirty="0" smtClean="0">
                <a:solidFill>
                  <a:srgbClr val="073E87"/>
                </a:solidFill>
              </a:rPr>
              <a:t>Codes</a:t>
            </a:r>
            <a:endParaRPr lang="en-US" sz="1600" dirty="0">
              <a:solidFill>
                <a:srgbClr val="073E87"/>
              </a:solidFill>
            </a:endParaRPr>
          </a:p>
        </p:txBody>
      </p:sp>
      <p:sp>
        <p:nvSpPr>
          <p:cNvPr id="5" name="Rectangle 2"/>
          <p:cNvSpPr txBox="1">
            <a:spLocks noChangeArrowheads="1"/>
          </p:cNvSpPr>
          <p:nvPr/>
        </p:nvSpPr>
        <p:spPr>
          <a:xfrm>
            <a:off x="534988" y="38428"/>
            <a:ext cx="8145462" cy="838200"/>
          </a:xfrm>
          <a:prstGeom prst="rect">
            <a:avLst/>
          </a:prstGeom>
        </p:spPr>
        <p:txBody>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ea typeface="ＭＳ Ｐゴシック" charset="0"/>
                <a:cs typeface="ＭＳ Ｐゴシック" charset="0"/>
              </a:rPr>
              <a:t>Personality types</a:t>
            </a:r>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255418075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David Keirsey's interpretation of the </a:t>
            </a:r>
            <a:r>
              <a:rPr lang="en-US" dirty="0" smtClean="0"/>
              <a:t>four temperaments</a:t>
            </a:r>
            <a:endParaRPr lang="en-US" dirty="0"/>
          </a:p>
        </p:txBody>
      </p:sp>
      <p:sp>
        <p:nvSpPr>
          <p:cNvPr id="4" name="Rectangle 3"/>
          <p:cNvSpPr/>
          <p:nvPr/>
        </p:nvSpPr>
        <p:spPr>
          <a:xfrm>
            <a:off x="1750813" y="2817397"/>
            <a:ext cx="2761849" cy="171372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solidFill>
                <a:schemeClr val="tx2"/>
              </a:solidFill>
            </a:endParaRPr>
          </a:p>
        </p:txBody>
      </p:sp>
      <p:sp>
        <p:nvSpPr>
          <p:cNvPr id="5" name="Rectangle 4"/>
          <p:cNvSpPr/>
          <p:nvPr/>
        </p:nvSpPr>
        <p:spPr>
          <a:xfrm>
            <a:off x="4665062" y="2817397"/>
            <a:ext cx="2761849" cy="171372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solidFill>
                <a:schemeClr val="tx2"/>
              </a:solidFill>
            </a:endParaRPr>
          </a:p>
        </p:txBody>
      </p:sp>
      <p:sp>
        <p:nvSpPr>
          <p:cNvPr id="6" name="Rectangle 5"/>
          <p:cNvSpPr/>
          <p:nvPr/>
        </p:nvSpPr>
        <p:spPr>
          <a:xfrm>
            <a:off x="1750813" y="4683526"/>
            <a:ext cx="2761849" cy="171372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solidFill>
                <a:schemeClr val="tx2"/>
              </a:solidFill>
            </a:endParaRPr>
          </a:p>
        </p:txBody>
      </p:sp>
      <p:sp>
        <p:nvSpPr>
          <p:cNvPr id="7" name="Rectangle 6"/>
          <p:cNvSpPr/>
          <p:nvPr/>
        </p:nvSpPr>
        <p:spPr>
          <a:xfrm>
            <a:off x="4665062" y="4690570"/>
            <a:ext cx="2761849" cy="171372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000">
              <a:solidFill>
                <a:schemeClr val="tx2"/>
              </a:solidFill>
            </a:endParaRPr>
          </a:p>
        </p:txBody>
      </p:sp>
      <p:sp>
        <p:nvSpPr>
          <p:cNvPr id="8" name="Rectangle 7"/>
          <p:cNvSpPr/>
          <p:nvPr/>
        </p:nvSpPr>
        <p:spPr>
          <a:xfrm>
            <a:off x="1879120" y="3020199"/>
            <a:ext cx="1930751" cy="1323439"/>
          </a:xfrm>
          <a:prstGeom prst="rect">
            <a:avLst/>
          </a:prstGeom>
        </p:spPr>
        <p:txBody>
          <a:bodyPr wrap="square">
            <a:spAutoFit/>
          </a:bodyPr>
          <a:lstStyle/>
          <a:p>
            <a:r>
              <a:rPr lang="en-US" sz="2000" b="1" dirty="0" smtClean="0">
                <a:solidFill>
                  <a:schemeClr val="tx2"/>
                </a:solidFill>
              </a:rPr>
              <a:t>Artisan</a:t>
            </a:r>
            <a:r>
              <a:rPr lang="en-US" sz="2000" dirty="0" smtClean="0">
                <a:solidFill>
                  <a:schemeClr val="tx2"/>
                </a:solidFill>
              </a:rPr>
              <a:t> </a:t>
            </a:r>
            <a:endParaRPr lang="en-US" sz="2000" dirty="0">
              <a:solidFill>
                <a:schemeClr val="tx2"/>
              </a:solidFill>
            </a:endParaRPr>
          </a:p>
          <a:p>
            <a:r>
              <a:rPr lang="en-US" sz="2000" dirty="0">
                <a:solidFill>
                  <a:schemeClr val="bg1"/>
                </a:solidFill>
              </a:rPr>
              <a:t>says what is, </a:t>
            </a:r>
          </a:p>
          <a:p>
            <a:r>
              <a:rPr lang="en-US" sz="2000" dirty="0">
                <a:solidFill>
                  <a:schemeClr val="bg1"/>
                </a:solidFill>
              </a:rPr>
              <a:t>does what </a:t>
            </a:r>
            <a:r>
              <a:rPr lang="en-US" sz="2000" dirty="0" smtClean="0">
                <a:solidFill>
                  <a:schemeClr val="bg1"/>
                </a:solidFill>
              </a:rPr>
              <a:t>works</a:t>
            </a:r>
            <a:endParaRPr lang="en-US" sz="2000" dirty="0">
              <a:solidFill>
                <a:schemeClr val="bg1"/>
              </a:solidFill>
            </a:endParaRPr>
          </a:p>
        </p:txBody>
      </p:sp>
      <p:sp>
        <p:nvSpPr>
          <p:cNvPr id="9" name="Rectangle 8"/>
          <p:cNvSpPr/>
          <p:nvPr/>
        </p:nvSpPr>
        <p:spPr>
          <a:xfrm>
            <a:off x="4867340" y="3020199"/>
            <a:ext cx="2283867" cy="1631216"/>
          </a:xfrm>
          <a:prstGeom prst="rect">
            <a:avLst/>
          </a:prstGeom>
        </p:spPr>
        <p:txBody>
          <a:bodyPr wrap="square">
            <a:spAutoFit/>
          </a:bodyPr>
          <a:lstStyle/>
          <a:p>
            <a:r>
              <a:rPr lang="en-US" sz="2000" b="1" dirty="0">
                <a:solidFill>
                  <a:schemeClr val="tx2"/>
                </a:solidFill>
              </a:rPr>
              <a:t>R</a:t>
            </a:r>
            <a:r>
              <a:rPr lang="en-US" sz="2000" b="1" dirty="0" smtClean="0">
                <a:solidFill>
                  <a:schemeClr val="tx2"/>
                </a:solidFill>
              </a:rPr>
              <a:t>ationalist</a:t>
            </a:r>
            <a:r>
              <a:rPr lang="en-US" sz="2000" dirty="0" smtClean="0">
                <a:solidFill>
                  <a:schemeClr val="tx2"/>
                </a:solidFill>
              </a:rPr>
              <a:t> </a:t>
            </a:r>
            <a:endParaRPr lang="en-US" sz="2000" dirty="0">
              <a:solidFill>
                <a:schemeClr val="tx2"/>
              </a:solidFill>
            </a:endParaRPr>
          </a:p>
          <a:p>
            <a:r>
              <a:rPr lang="en-US" sz="2000" dirty="0">
                <a:solidFill>
                  <a:srgbClr val="FFFFFF"/>
                </a:solidFill>
              </a:rPr>
              <a:t>says what's possible,</a:t>
            </a:r>
          </a:p>
          <a:p>
            <a:r>
              <a:rPr lang="en-US" sz="2000" dirty="0">
                <a:solidFill>
                  <a:srgbClr val="FFFFFF"/>
                </a:solidFill>
              </a:rPr>
              <a:t>does what works</a:t>
            </a:r>
            <a:r>
              <a:rPr lang="en-US" sz="2000" dirty="0">
                <a:solidFill>
                  <a:schemeClr val="tx2"/>
                </a:solidFill>
              </a:rPr>
              <a:t>	</a:t>
            </a:r>
          </a:p>
        </p:txBody>
      </p:sp>
      <p:sp>
        <p:nvSpPr>
          <p:cNvPr id="10" name="Rectangle 9"/>
          <p:cNvSpPr/>
          <p:nvPr/>
        </p:nvSpPr>
        <p:spPr>
          <a:xfrm>
            <a:off x="4867340" y="4951046"/>
            <a:ext cx="2444154" cy="1015663"/>
          </a:xfrm>
          <a:prstGeom prst="rect">
            <a:avLst/>
          </a:prstGeom>
        </p:spPr>
        <p:txBody>
          <a:bodyPr wrap="square">
            <a:spAutoFit/>
          </a:bodyPr>
          <a:lstStyle/>
          <a:p>
            <a:r>
              <a:rPr lang="en-US" sz="2000" b="1" dirty="0">
                <a:solidFill>
                  <a:schemeClr val="tx2"/>
                </a:solidFill>
              </a:rPr>
              <a:t>I</a:t>
            </a:r>
            <a:r>
              <a:rPr lang="en-US" sz="2000" b="1" dirty="0" smtClean="0">
                <a:solidFill>
                  <a:schemeClr val="tx2"/>
                </a:solidFill>
              </a:rPr>
              <a:t>dealist</a:t>
            </a:r>
            <a:r>
              <a:rPr lang="en-US" sz="2000" dirty="0" smtClean="0">
                <a:solidFill>
                  <a:schemeClr val="tx2"/>
                </a:solidFill>
              </a:rPr>
              <a:t> </a:t>
            </a:r>
            <a:endParaRPr lang="en-US" sz="2000" dirty="0">
              <a:solidFill>
                <a:schemeClr val="tx2"/>
              </a:solidFill>
            </a:endParaRPr>
          </a:p>
          <a:p>
            <a:r>
              <a:rPr lang="en-US" sz="2000" dirty="0">
                <a:solidFill>
                  <a:srgbClr val="FFFFFF"/>
                </a:solidFill>
              </a:rPr>
              <a:t>says what's possible,</a:t>
            </a:r>
          </a:p>
          <a:p>
            <a:r>
              <a:rPr lang="en-US" sz="2000" dirty="0" smtClean="0">
                <a:solidFill>
                  <a:srgbClr val="FFFFFF"/>
                </a:solidFill>
              </a:rPr>
              <a:t>does what's right</a:t>
            </a:r>
            <a:endParaRPr lang="en-US" sz="2000" dirty="0">
              <a:solidFill>
                <a:srgbClr val="FFFFFF"/>
              </a:solidFill>
            </a:endParaRPr>
          </a:p>
        </p:txBody>
      </p:sp>
      <p:sp>
        <p:nvSpPr>
          <p:cNvPr id="11" name="Rectangle 10"/>
          <p:cNvSpPr/>
          <p:nvPr/>
        </p:nvSpPr>
        <p:spPr>
          <a:xfrm>
            <a:off x="1879120" y="4883640"/>
            <a:ext cx="2111252" cy="1015663"/>
          </a:xfrm>
          <a:prstGeom prst="rect">
            <a:avLst/>
          </a:prstGeom>
        </p:spPr>
        <p:txBody>
          <a:bodyPr wrap="square">
            <a:spAutoFit/>
          </a:bodyPr>
          <a:lstStyle/>
          <a:p>
            <a:r>
              <a:rPr lang="en-US" sz="2000" b="1" dirty="0" smtClean="0">
                <a:solidFill>
                  <a:schemeClr val="tx2"/>
                </a:solidFill>
              </a:rPr>
              <a:t>Guardian</a:t>
            </a:r>
            <a:r>
              <a:rPr lang="en-US" sz="2000" dirty="0" smtClean="0">
                <a:solidFill>
                  <a:schemeClr val="tx2"/>
                </a:solidFill>
              </a:rPr>
              <a:t> </a:t>
            </a:r>
            <a:endParaRPr lang="en-US" sz="2000" dirty="0">
              <a:solidFill>
                <a:schemeClr val="tx2"/>
              </a:solidFill>
            </a:endParaRPr>
          </a:p>
          <a:p>
            <a:r>
              <a:rPr lang="en-US" sz="2000" dirty="0">
                <a:solidFill>
                  <a:srgbClr val="FFFFFF"/>
                </a:solidFill>
              </a:rPr>
              <a:t>says what is,</a:t>
            </a:r>
          </a:p>
          <a:p>
            <a:r>
              <a:rPr lang="en-US" sz="2000" dirty="0">
                <a:solidFill>
                  <a:srgbClr val="FFFFFF"/>
                </a:solidFill>
              </a:rPr>
              <a:t>does what's </a:t>
            </a:r>
            <a:r>
              <a:rPr lang="en-US" sz="2000" dirty="0" smtClean="0">
                <a:solidFill>
                  <a:srgbClr val="FFFFFF"/>
                </a:solidFill>
              </a:rPr>
              <a:t>right</a:t>
            </a:r>
            <a:endParaRPr lang="en-US" sz="2000" dirty="0">
              <a:solidFill>
                <a:srgbClr val="FFFFFF"/>
              </a:solidFill>
            </a:endParaRPr>
          </a:p>
        </p:txBody>
      </p:sp>
    </p:spTree>
    <p:extLst>
      <p:ext uri="{BB962C8B-B14F-4D97-AF65-F5344CB8AC3E}">
        <p14:creationId xmlns:p14="http://schemas.microsoft.com/office/powerpoint/2010/main" val="122385913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0436" y="2381144"/>
            <a:ext cx="4249899" cy="1754327"/>
          </a:xfrm>
          <a:prstGeom prst="rect">
            <a:avLst/>
          </a:prstGeom>
          <a:noFill/>
        </p:spPr>
        <p:txBody>
          <a:bodyPr wrap="square" rtlCol="0">
            <a:spAutoFit/>
          </a:bodyPr>
          <a:lstStyle/>
          <a:p>
            <a:pPr algn="ctr"/>
            <a:r>
              <a:rPr lang="en-US" sz="3600" b="1" smtClean="0">
                <a:solidFill>
                  <a:schemeClr val="tx2"/>
                </a:solidFill>
              </a:rPr>
              <a:t>Thank you!</a:t>
            </a:r>
            <a:endParaRPr lang="en-US" sz="3600" b="1" dirty="0" smtClean="0">
              <a:solidFill>
                <a:schemeClr val="tx2"/>
              </a:solidFill>
            </a:endParaRPr>
          </a:p>
          <a:p>
            <a:pPr algn="ctr"/>
            <a:endParaRPr lang="en-US" sz="3600" b="1" dirty="0">
              <a:solidFill>
                <a:schemeClr val="tx2"/>
              </a:solidFill>
            </a:endParaRPr>
          </a:p>
          <a:p>
            <a:pPr algn="ctr"/>
            <a:r>
              <a:rPr lang="en-US" sz="3600" b="1" dirty="0" smtClean="0">
                <a:solidFill>
                  <a:schemeClr val="tx2"/>
                </a:solidFill>
              </a:rPr>
              <a:t>See you next time</a:t>
            </a:r>
            <a:endParaRPr lang="en-US" sz="3600" b="1" dirty="0">
              <a:solidFill>
                <a:schemeClr val="tx2"/>
              </a:solidFill>
            </a:endParaRPr>
          </a:p>
        </p:txBody>
      </p:sp>
    </p:spTree>
    <p:extLst>
      <p:ext uri="{BB962C8B-B14F-4D97-AF65-F5344CB8AC3E}">
        <p14:creationId xmlns:p14="http://schemas.microsoft.com/office/powerpoint/2010/main" val="14935795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534988" y="457200"/>
            <a:ext cx="8145462" cy="838200"/>
          </a:xfrm>
        </p:spPr>
        <p:txBody>
          <a:bodyPr/>
          <a:lstStyle/>
          <a:p>
            <a:pPr eaLnBrk="1" hangingPunct="1"/>
            <a:r>
              <a:rPr lang="en-US" dirty="0" smtClean="0">
                <a:ea typeface="ＭＳ Ｐゴシック" charset="0"/>
                <a:cs typeface="ＭＳ Ｐゴシック" charset="0"/>
              </a:rPr>
              <a:t>Your IT Balanced Scorecard</a:t>
            </a:r>
            <a:endParaRPr lang="en-US" dirty="0">
              <a:ea typeface="ＭＳ Ｐゴシック" charset="0"/>
              <a:cs typeface="ＭＳ Ｐゴシック" charset="0"/>
            </a:endParaRPr>
          </a:p>
        </p:txBody>
      </p:sp>
      <p:sp>
        <p:nvSpPr>
          <p:cNvPr id="7170" name="Rectangle 71"/>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graphicFrame>
        <p:nvGraphicFramePr>
          <p:cNvPr id="6" name="Table 5"/>
          <p:cNvGraphicFramePr>
            <a:graphicFrameLocks noGrp="1"/>
          </p:cNvGraphicFramePr>
          <p:nvPr>
            <p:extLst>
              <p:ext uri="{D42A27DB-BD31-4B8C-83A1-F6EECF244321}">
                <p14:modId xmlns:p14="http://schemas.microsoft.com/office/powerpoint/2010/main" val="1771965347"/>
              </p:ext>
            </p:extLst>
          </p:nvPr>
        </p:nvGraphicFramePr>
        <p:xfrm>
          <a:off x="850900" y="2374900"/>
          <a:ext cx="7620000" cy="4318000"/>
        </p:xfrm>
        <a:graphic>
          <a:graphicData uri="http://schemas.openxmlformats.org/drawingml/2006/table">
            <a:tbl>
              <a:tblPr/>
              <a:tblGrid>
                <a:gridCol w="3810000"/>
                <a:gridCol w="3810000"/>
              </a:tblGrid>
              <a:tr h="196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a:ln>
                            <a:noFill/>
                          </a:ln>
                          <a:solidFill>
                            <a:srgbClr val="FFFFFF"/>
                          </a:solidFill>
                          <a:effectLst/>
                          <a:latin typeface="Arial" charset="0"/>
                          <a:ea typeface="ＭＳ Ｐゴシック" charset="0"/>
                          <a:cs typeface="ＭＳ Ｐゴシック" charset="0"/>
                        </a:rPr>
                        <a:t>Financial measures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a:ln>
                            <a:noFill/>
                          </a:ln>
                          <a:solidFill>
                            <a:srgbClr val="FFFFFF"/>
                          </a:solidFill>
                          <a:effectLst/>
                          <a:latin typeface="Arial" charset="0"/>
                          <a:ea typeface="ＭＳ Ｐゴシック" charset="0"/>
                          <a:cs typeface="ＭＳ Ｐゴシック" charset="0"/>
                        </a:rPr>
                        <a:t>Process measures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r>
              <a:tr h="2349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a:ln>
                            <a:noFill/>
                          </a:ln>
                          <a:solidFill>
                            <a:schemeClr val="tx1"/>
                          </a:solidFill>
                          <a:effectLst/>
                          <a:latin typeface="Arial" charset="0"/>
                          <a:ea typeface="ＭＳ Ｐゴシック" charset="0"/>
                          <a:cs typeface="ＭＳ Ｐゴシック" charset="0"/>
                        </a:rPr>
                        <a:t>Customer measures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D608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sng" strike="noStrike" cap="none" normalizeH="0" baseline="0" dirty="0">
                          <a:ln>
                            <a:noFill/>
                          </a:ln>
                          <a:solidFill>
                            <a:schemeClr val="tx1"/>
                          </a:solidFill>
                          <a:effectLst/>
                          <a:latin typeface="Arial" charset="0"/>
                          <a:ea typeface="ＭＳ Ｐゴシック" charset="0"/>
                          <a:cs typeface="ＭＳ Ｐゴシック" charset="0"/>
                        </a:rPr>
                        <a:t>Learning and growth measures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891BA"/>
                    </a:solidFill>
                  </a:tcPr>
                </a:tc>
              </a:tr>
            </a:tbl>
          </a:graphicData>
        </a:graphic>
      </p:graphicFrame>
    </p:spTree>
    <p:extLst>
      <p:ext uri="{BB962C8B-B14F-4D97-AF65-F5344CB8AC3E}">
        <p14:creationId xmlns:p14="http://schemas.microsoft.com/office/powerpoint/2010/main" val="37610894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534988" y="413535"/>
            <a:ext cx="8145462" cy="838200"/>
          </a:xfrm>
        </p:spPr>
        <p:txBody>
          <a:bodyPr>
            <a:normAutofit fontScale="90000"/>
          </a:bodyPr>
          <a:lstStyle/>
          <a:p>
            <a:pPr eaLnBrk="1" hangingPunct="1"/>
            <a:r>
              <a:rPr lang="en-US" dirty="0">
                <a:ea typeface="ＭＳ Ｐゴシック" charset="0"/>
                <a:cs typeface="ＭＳ Ｐゴシック" charset="0"/>
              </a:rPr>
              <a:t>Questions to </a:t>
            </a:r>
            <a:r>
              <a:rPr lang="en-US" dirty="0" smtClean="0">
                <a:ea typeface="ＭＳ Ｐゴシック" charset="0"/>
                <a:cs typeface="ＭＳ Ｐゴシック" charset="0"/>
              </a:rPr>
              <a:t>ask yourselves…to define your strategy and objectives</a:t>
            </a:r>
            <a:endParaRPr lang="en-US" sz="1600" dirty="0">
              <a:ea typeface="ＭＳ Ｐゴシック" charset="0"/>
              <a:cs typeface="ＭＳ Ｐゴシック" charset="0"/>
            </a:endParaRPr>
          </a:p>
        </p:txBody>
      </p:sp>
      <p:sp>
        <p:nvSpPr>
          <p:cNvPr id="9218"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9219" name="Rectangle 4"/>
          <p:cNvSpPr>
            <a:spLocks noChangeArrowheads="1"/>
          </p:cNvSpPr>
          <p:nvPr/>
        </p:nvSpPr>
        <p:spPr bwMode="auto">
          <a:xfrm>
            <a:off x="323527" y="2120586"/>
            <a:ext cx="4224269" cy="429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285750" indent="-285750" algn="l" defTabSz="814388">
              <a:lnSpc>
                <a:spcPct val="95000"/>
              </a:lnSpc>
              <a:spcBef>
                <a:spcPts val="600"/>
              </a:spcBef>
              <a:buClr>
                <a:schemeClr val="tx2"/>
              </a:buClr>
              <a:buSzPct val="100000"/>
              <a:buFont typeface="Wingdings" charset="2"/>
              <a:buChar char="ü"/>
            </a:pPr>
            <a:r>
              <a:rPr lang="en-US" sz="2000" dirty="0">
                <a:solidFill>
                  <a:schemeClr val="tx2"/>
                </a:solidFill>
              </a:rPr>
              <a:t>What value does IT </a:t>
            </a:r>
            <a:r>
              <a:rPr lang="en-US" sz="2000" dirty="0" smtClean="0">
                <a:solidFill>
                  <a:schemeClr val="tx2"/>
                </a:solidFill>
              </a:rPr>
              <a:t>provide?</a:t>
            </a:r>
            <a:endParaRPr lang="en-US" sz="2000" dirty="0">
              <a:solidFill>
                <a:schemeClr val="tx2"/>
              </a:solidFill>
            </a:endParaRPr>
          </a:p>
          <a:p>
            <a:pPr marL="285750" indent="-285750" algn="l" defTabSz="814388">
              <a:lnSpc>
                <a:spcPct val="95000"/>
              </a:lnSpc>
              <a:spcBef>
                <a:spcPts val="600"/>
              </a:spcBef>
              <a:buClr>
                <a:schemeClr val="tx2"/>
              </a:buClr>
              <a:buSzPct val="100000"/>
              <a:buFont typeface="Wingdings" charset="2"/>
              <a:buChar char="ü"/>
            </a:pPr>
            <a:r>
              <a:rPr lang="en-US" sz="2000" dirty="0" smtClean="0">
                <a:solidFill>
                  <a:schemeClr val="tx2"/>
                </a:solidFill>
              </a:rPr>
              <a:t>Is IT viewed as an investment and/or cost ?</a:t>
            </a:r>
          </a:p>
          <a:p>
            <a:pPr marL="285750" indent="-285750" algn="l" defTabSz="814388">
              <a:lnSpc>
                <a:spcPct val="95000"/>
              </a:lnSpc>
              <a:spcBef>
                <a:spcPts val="600"/>
              </a:spcBef>
              <a:buClr>
                <a:schemeClr val="tx2"/>
              </a:buClr>
              <a:buSzPct val="100000"/>
              <a:buFont typeface="Wingdings" charset="2"/>
              <a:buChar char="ü"/>
            </a:pPr>
            <a:r>
              <a:rPr lang="en-US" sz="2000" dirty="0" smtClean="0">
                <a:solidFill>
                  <a:schemeClr val="tx2"/>
                </a:solidFill>
              </a:rPr>
              <a:t>Does </a:t>
            </a:r>
            <a:r>
              <a:rPr lang="en-US" sz="2000" dirty="0">
                <a:solidFill>
                  <a:schemeClr val="tx2"/>
                </a:solidFill>
              </a:rPr>
              <a:t>IT enable or </a:t>
            </a:r>
            <a:r>
              <a:rPr lang="en-US" sz="2000" dirty="0" smtClean="0">
                <a:solidFill>
                  <a:schemeClr val="tx2"/>
                </a:solidFill>
              </a:rPr>
              <a:t>slow down growth?</a:t>
            </a:r>
            <a:endParaRPr lang="en-US" sz="2000" dirty="0">
              <a:solidFill>
                <a:schemeClr val="tx2"/>
              </a:solidFill>
            </a:endParaRPr>
          </a:p>
          <a:p>
            <a:pPr marL="285750" indent="-285750" algn="l" defTabSz="814388">
              <a:lnSpc>
                <a:spcPct val="95000"/>
              </a:lnSpc>
              <a:spcBef>
                <a:spcPts val="600"/>
              </a:spcBef>
              <a:buClr>
                <a:schemeClr val="tx2"/>
              </a:buClr>
              <a:buSzPct val="100000"/>
              <a:buFont typeface="Wingdings" charset="2"/>
              <a:buChar char="ü"/>
            </a:pPr>
            <a:r>
              <a:rPr lang="en-US" sz="2000" dirty="0">
                <a:solidFill>
                  <a:schemeClr val="tx2"/>
                </a:solidFill>
              </a:rPr>
              <a:t>Does IT advance organization learning and </a:t>
            </a:r>
            <a:r>
              <a:rPr lang="en-US" sz="2000" dirty="0" smtClean="0">
                <a:solidFill>
                  <a:schemeClr val="tx2"/>
                </a:solidFill>
              </a:rPr>
              <a:t>development?</a:t>
            </a:r>
            <a:endParaRPr lang="en-US" sz="2000" dirty="0">
              <a:solidFill>
                <a:schemeClr val="tx2"/>
              </a:solidFill>
            </a:endParaRPr>
          </a:p>
          <a:p>
            <a:pPr marL="285750" indent="-285750" algn="l" defTabSz="814388">
              <a:lnSpc>
                <a:spcPct val="95000"/>
              </a:lnSpc>
              <a:spcBef>
                <a:spcPts val="600"/>
              </a:spcBef>
              <a:buClr>
                <a:schemeClr val="tx2"/>
              </a:buClr>
              <a:buSzPct val="100000"/>
              <a:buFont typeface="Wingdings" charset="2"/>
              <a:buChar char="ü"/>
            </a:pPr>
            <a:r>
              <a:rPr lang="en-US" sz="2000" dirty="0">
                <a:solidFill>
                  <a:schemeClr val="tx2"/>
                </a:solidFill>
              </a:rPr>
              <a:t>Is IT well </a:t>
            </a:r>
            <a:r>
              <a:rPr lang="en-US" sz="2000" dirty="0" smtClean="0">
                <a:solidFill>
                  <a:schemeClr val="tx2"/>
                </a:solidFill>
              </a:rPr>
              <a:t>managed?</a:t>
            </a:r>
            <a:endParaRPr lang="en-US" sz="2000" dirty="0">
              <a:solidFill>
                <a:schemeClr val="tx2"/>
              </a:solidFill>
            </a:endParaRPr>
          </a:p>
          <a:p>
            <a:pPr marL="285750" indent="-285750" algn="l" defTabSz="814388">
              <a:lnSpc>
                <a:spcPct val="95000"/>
              </a:lnSpc>
              <a:spcBef>
                <a:spcPts val="600"/>
              </a:spcBef>
              <a:buClr>
                <a:schemeClr val="tx2"/>
              </a:buClr>
              <a:buSzPct val="100000"/>
              <a:buFont typeface="Wingdings" charset="2"/>
              <a:buChar char="ü"/>
            </a:pPr>
            <a:r>
              <a:rPr lang="en-US" sz="2000" dirty="0">
                <a:solidFill>
                  <a:schemeClr val="tx2"/>
                </a:solidFill>
              </a:rPr>
              <a:t>Are we getting value for our IT </a:t>
            </a:r>
            <a:r>
              <a:rPr lang="en-US" sz="2000" dirty="0" smtClean="0">
                <a:solidFill>
                  <a:schemeClr val="tx2"/>
                </a:solidFill>
              </a:rPr>
              <a:t>investment?</a:t>
            </a:r>
            <a:endParaRPr lang="en-US" sz="2000" dirty="0">
              <a:solidFill>
                <a:schemeClr val="tx2"/>
              </a:solidFill>
            </a:endParaRPr>
          </a:p>
          <a:p>
            <a:pPr marL="285750" indent="-285750" algn="l" defTabSz="814388">
              <a:lnSpc>
                <a:spcPct val="95000"/>
              </a:lnSpc>
              <a:spcBef>
                <a:spcPts val="600"/>
              </a:spcBef>
              <a:buClr>
                <a:schemeClr val="tx2"/>
              </a:buClr>
              <a:buSzPct val="100000"/>
              <a:buFont typeface="Wingdings" charset="2"/>
              <a:buChar char="ü"/>
            </a:pPr>
            <a:r>
              <a:rPr lang="en-US" sz="2000" dirty="0">
                <a:solidFill>
                  <a:schemeClr val="tx2"/>
                </a:solidFill>
              </a:rPr>
              <a:t>How does IT influence customer </a:t>
            </a:r>
            <a:r>
              <a:rPr lang="en-US" sz="2000" dirty="0" smtClean="0">
                <a:solidFill>
                  <a:schemeClr val="tx2"/>
                </a:solidFill>
              </a:rPr>
              <a:t>experience?</a:t>
            </a:r>
            <a:endParaRPr lang="en-US" sz="2000" dirty="0">
              <a:solidFill>
                <a:schemeClr val="tx2"/>
              </a:solidFill>
            </a:endParaRPr>
          </a:p>
          <a:p>
            <a:pPr marL="285750" indent="-285750" algn="l" defTabSz="814388">
              <a:lnSpc>
                <a:spcPct val="95000"/>
              </a:lnSpc>
              <a:spcBef>
                <a:spcPts val="600"/>
              </a:spcBef>
              <a:buClr>
                <a:schemeClr val="tx2"/>
              </a:buClr>
              <a:buSzPct val="100000"/>
              <a:buFont typeface="Wingdings" charset="2"/>
              <a:buChar char="ü"/>
            </a:pPr>
            <a:r>
              <a:rPr lang="en-US" sz="2000" dirty="0" smtClean="0">
                <a:solidFill>
                  <a:schemeClr val="tx2"/>
                </a:solidFill>
              </a:rPr>
              <a:t>Does IT favorably influence productivity?</a:t>
            </a:r>
          </a:p>
        </p:txBody>
      </p:sp>
      <p:sp>
        <p:nvSpPr>
          <p:cNvPr id="5" name="Rectangle 4"/>
          <p:cNvSpPr>
            <a:spLocks noChangeArrowheads="1"/>
          </p:cNvSpPr>
          <p:nvPr/>
        </p:nvSpPr>
        <p:spPr bwMode="auto">
          <a:xfrm>
            <a:off x="4729231" y="2564430"/>
            <a:ext cx="4224269" cy="429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285750" indent="-285750" algn="l" defTabSz="814388">
              <a:lnSpc>
                <a:spcPct val="95000"/>
              </a:lnSpc>
              <a:spcBef>
                <a:spcPct val="50000"/>
              </a:spcBef>
              <a:buClr>
                <a:schemeClr val="tx2"/>
              </a:buClr>
              <a:buSzPct val="100000"/>
              <a:buFont typeface="Wingdings" charset="2"/>
              <a:buChar char="ü"/>
            </a:pPr>
            <a:r>
              <a:rPr lang="en-US" sz="2000" dirty="0" smtClean="0">
                <a:solidFill>
                  <a:schemeClr val="tx2"/>
                </a:solidFill>
              </a:rPr>
              <a:t>Is </a:t>
            </a:r>
            <a:r>
              <a:rPr lang="en-US" sz="2000" dirty="0">
                <a:solidFill>
                  <a:schemeClr val="tx2"/>
                </a:solidFill>
              </a:rPr>
              <a:t>IT positioning us for future market </a:t>
            </a:r>
            <a:r>
              <a:rPr lang="en-US" sz="2000" dirty="0" smtClean="0">
                <a:solidFill>
                  <a:schemeClr val="tx2"/>
                </a:solidFill>
              </a:rPr>
              <a:t>demand?</a:t>
            </a:r>
            <a:endParaRPr lang="en-US" sz="2000" dirty="0">
              <a:solidFill>
                <a:schemeClr val="tx2"/>
              </a:solidFill>
            </a:endParaRPr>
          </a:p>
          <a:p>
            <a:pPr marL="285750" indent="-285750" algn="l" defTabSz="814388">
              <a:lnSpc>
                <a:spcPct val="95000"/>
              </a:lnSpc>
              <a:spcBef>
                <a:spcPct val="50000"/>
              </a:spcBef>
              <a:buClr>
                <a:schemeClr val="tx2"/>
              </a:buClr>
              <a:buSzPct val="100000"/>
              <a:buFont typeface="Wingdings" charset="2"/>
              <a:buChar char="ü"/>
            </a:pPr>
            <a:r>
              <a:rPr lang="en-US" sz="2000" dirty="0">
                <a:solidFill>
                  <a:schemeClr val="tx2"/>
                </a:solidFill>
              </a:rPr>
              <a:t>Are organization assets </a:t>
            </a:r>
            <a:r>
              <a:rPr lang="en-US" sz="2000" dirty="0" smtClean="0">
                <a:solidFill>
                  <a:schemeClr val="tx2"/>
                </a:solidFill>
              </a:rPr>
              <a:t>protected?</a:t>
            </a:r>
            <a:endParaRPr lang="en-US" sz="2000" dirty="0">
              <a:solidFill>
                <a:schemeClr val="tx2"/>
              </a:solidFill>
            </a:endParaRPr>
          </a:p>
          <a:p>
            <a:pPr marL="285750" indent="-285750" algn="l" defTabSz="814388">
              <a:lnSpc>
                <a:spcPct val="95000"/>
              </a:lnSpc>
              <a:spcBef>
                <a:spcPct val="50000"/>
              </a:spcBef>
              <a:buClr>
                <a:schemeClr val="tx2"/>
              </a:buClr>
              <a:buSzPct val="100000"/>
              <a:buFont typeface="Wingdings" charset="2"/>
              <a:buChar char="ü"/>
            </a:pPr>
            <a:r>
              <a:rPr lang="en-US" sz="2000" dirty="0">
                <a:solidFill>
                  <a:schemeClr val="tx2"/>
                </a:solidFill>
              </a:rPr>
              <a:t>Are the key business and technology risks </a:t>
            </a:r>
            <a:r>
              <a:rPr lang="en-US" sz="2000" dirty="0" smtClean="0">
                <a:solidFill>
                  <a:schemeClr val="tx2"/>
                </a:solidFill>
              </a:rPr>
              <a:t>managed?</a:t>
            </a:r>
            <a:endParaRPr lang="en-US" sz="2000" dirty="0">
              <a:solidFill>
                <a:schemeClr val="tx2"/>
              </a:solidFill>
            </a:endParaRPr>
          </a:p>
          <a:p>
            <a:pPr marL="285750" indent="-285750" algn="l" defTabSz="814388">
              <a:lnSpc>
                <a:spcPct val="95000"/>
              </a:lnSpc>
              <a:spcBef>
                <a:spcPct val="50000"/>
              </a:spcBef>
              <a:buClr>
                <a:schemeClr val="tx2"/>
              </a:buClr>
              <a:buSzPct val="100000"/>
              <a:buFont typeface="Wingdings" charset="2"/>
              <a:buChar char="ü"/>
            </a:pPr>
            <a:r>
              <a:rPr lang="en-US" sz="2000" dirty="0">
                <a:solidFill>
                  <a:schemeClr val="tx2"/>
                </a:solidFill>
              </a:rPr>
              <a:t>Are proper </a:t>
            </a:r>
            <a:r>
              <a:rPr lang="en-US" sz="2000" dirty="0" smtClean="0">
                <a:solidFill>
                  <a:schemeClr val="tx2"/>
                </a:solidFill>
              </a:rPr>
              <a:t>processes </a:t>
            </a:r>
            <a:r>
              <a:rPr lang="en-US" sz="2000" dirty="0">
                <a:solidFill>
                  <a:schemeClr val="tx2"/>
                </a:solidFill>
              </a:rPr>
              <a:t>and controls in </a:t>
            </a:r>
            <a:r>
              <a:rPr lang="en-US" sz="2000" dirty="0" smtClean="0">
                <a:solidFill>
                  <a:schemeClr val="tx2"/>
                </a:solidFill>
              </a:rPr>
              <a:t>place?</a:t>
            </a:r>
            <a:endParaRPr lang="en-US" sz="2000" dirty="0">
              <a:solidFill>
                <a:schemeClr val="tx2"/>
              </a:solidFill>
            </a:endParaRPr>
          </a:p>
          <a:p>
            <a:pPr marL="285750" indent="-285750" algn="l" defTabSz="814388">
              <a:lnSpc>
                <a:spcPct val="95000"/>
              </a:lnSpc>
              <a:spcBef>
                <a:spcPct val="50000"/>
              </a:spcBef>
              <a:buClr>
                <a:schemeClr val="tx2"/>
              </a:buClr>
              <a:buSzPct val="100000"/>
              <a:buFont typeface="Wingdings" charset="2"/>
              <a:buChar char="ü"/>
            </a:pPr>
            <a:r>
              <a:rPr lang="en-US" sz="2000" dirty="0">
                <a:solidFill>
                  <a:schemeClr val="tx2"/>
                </a:solidFill>
              </a:rPr>
              <a:t>Are we doing the right </a:t>
            </a:r>
            <a:r>
              <a:rPr lang="en-US" sz="2000" dirty="0" smtClean="0">
                <a:solidFill>
                  <a:schemeClr val="tx2"/>
                </a:solidFill>
              </a:rPr>
              <a:t>thing?</a:t>
            </a:r>
            <a:endParaRPr lang="en-US" sz="2000" dirty="0">
              <a:solidFill>
                <a:schemeClr val="tx2"/>
              </a:solidFill>
            </a:endParaRPr>
          </a:p>
          <a:p>
            <a:pPr marL="285750" indent="-285750" algn="l" defTabSz="814388">
              <a:lnSpc>
                <a:spcPct val="95000"/>
              </a:lnSpc>
              <a:spcBef>
                <a:spcPct val="50000"/>
              </a:spcBef>
              <a:buClr>
                <a:schemeClr val="tx2"/>
              </a:buClr>
              <a:buSzPct val="100000"/>
              <a:buFont typeface="Wingdings" charset="2"/>
              <a:buChar char="ü"/>
            </a:pPr>
            <a:r>
              <a:rPr lang="en-US" sz="2000" dirty="0">
                <a:solidFill>
                  <a:schemeClr val="tx2"/>
                </a:solidFill>
              </a:rPr>
              <a:t>Are we </a:t>
            </a:r>
            <a:r>
              <a:rPr lang="en-US" sz="2000" dirty="0" smtClean="0">
                <a:solidFill>
                  <a:schemeClr val="tx2"/>
                </a:solidFill>
              </a:rPr>
              <a:t>effective?</a:t>
            </a:r>
            <a:endParaRPr lang="en-US" sz="2000" dirty="0">
              <a:solidFill>
                <a:schemeClr val="tx2"/>
              </a:solidFill>
            </a:endParaRPr>
          </a:p>
          <a:p>
            <a:pPr marL="285750" indent="-285750" algn="l" defTabSz="814388">
              <a:lnSpc>
                <a:spcPct val="95000"/>
              </a:lnSpc>
              <a:spcBef>
                <a:spcPct val="50000"/>
              </a:spcBef>
              <a:buClr>
                <a:schemeClr val="tx2"/>
              </a:buClr>
              <a:buSzPct val="100000"/>
              <a:buFont typeface="Wingdings" charset="2"/>
              <a:buChar char="ü"/>
            </a:pPr>
            <a:r>
              <a:rPr lang="en-US" sz="2000" dirty="0">
                <a:solidFill>
                  <a:schemeClr val="tx2"/>
                </a:solidFill>
              </a:rPr>
              <a:t>Can we attract and retain </a:t>
            </a:r>
            <a:r>
              <a:rPr lang="en-US" sz="2000" dirty="0" smtClean="0">
                <a:solidFill>
                  <a:schemeClr val="tx2"/>
                </a:solidFill>
              </a:rPr>
              <a:t>talents?</a:t>
            </a:r>
            <a:endParaRPr lang="fr-FR" sz="2000" dirty="0">
              <a:solidFill>
                <a:schemeClr val="tx2"/>
              </a:solidFill>
            </a:endParaRPr>
          </a:p>
        </p:txBody>
      </p:sp>
    </p:spTree>
    <p:extLst>
      <p:ext uri="{BB962C8B-B14F-4D97-AF65-F5344CB8AC3E}">
        <p14:creationId xmlns:p14="http://schemas.microsoft.com/office/powerpoint/2010/main" val="98811657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a:xfrm>
            <a:off x="534988" y="228600"/>
            <a:ext cx="8145462" cy="838200"/>
          </a:xfrm>
        </p:spPr>
        <p:txBody>
          <a:bodyPr/>
          <a:lstStyle/>
          <a:p>
            <a:pPr eaLnBrk="1" hangingPunct="1"/>
            <a:r>
              <a:rPr lang="en-US" dirty="0">
                <a:ea typeface="ＭＳ Ｐゴシック" charset="0"/>
                <a:cs typeface="ＭＳ Ｐゴシック" charset="0"/>
              </a:rPr>
              <a:t>Questions to </a:t>
            </a:r>
            <a:r>
              <a:rPr lang="en-US" dirty="0" smtClean="0">
                <a:ea typeface="ＭＳ Ｐゴシック" charset="0"/>
                <a:cs typeface="ＭＳ Ｐゴシック" charset="0"/>
              </a:rPr>
              <a:t>ask yourselves…</a:t>
            </a:r>
            <a:endParaRPr lang="en-US" sz="1600" dirty="0">
              <a:ea typeface="ＭＳ Ｐゴシック" charset="0"/>
              <a:cs typeface="ＭＳ Ｐゴシック" charset="0"/>
            </a:endParaRPr>
          </a:p>
        </p:txBody>
      </p:sp>
      <p:sp>
        <p:nvSpPr>
          <p:cNvPr id="12290"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12291" name="Rectangle 4"/>
          <p:cNvSpPr>
            <a:spLocks noChangeArrowheads="1"/>
          </p:cNvSpPr>
          <p:nvPr/>
        </p:nvSpPr>
        <p:spPr bwMode="auto">
          <a:xfrm>
            <a:off x="5634664" y="3498767"/>
            <a:ext cx="2984136" cy="247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defTabSz="814388">
              <a:lnSpc>
                <a:spcPct val="95000"/>
              </a:lnSpc>
              <a:spcBef>
                <a:spcPct val="50000"/>
              </a:spcBef>
              <a:buClr>
                <a:schemeClr val="accent1"/>
              </a:buClr>
              <a:buSzPct val="100000"/>
            </a:pPr>
            <a:r>
              <a:rPr lang="en-US" sz="2800" b="1" dirty="0" smtClean="0">
                <a:solidFill>
                  <a:srgbClr val="FF6600"/>
                </a:solidFill>
              </a:rPr>
              <a:t>(Effectiveness)</a:t>
            </a:r>
            <a:endParaRPr lang="en-US" sz="2800" b="1" dirty="0">
              <a:solidFill>
                <a:srgbClr val="FF6600"/>
              </a:solidFill>
            </a:endParaRPr>
          </a:p>
          <a:p>
            <a:pPr defTabSz="814388">
              <a:lnSpc>
                <a:spcPct val="95000"/>
              </a:lnSpc>
              <a:spcBef>
                <a:spcPct val="50000"/>
              </a:spcBef>
              <a:buClr>
                <a:schemeClr val="accent1"/>
              </a:buClr>
              <a:buSzPct val="100000"/>
            </a:pPr>
            <a:r>
              <a:rPr lang="en-US" sz="2800" dirty="0">
                <a:solidFill>
                  <a:srgbClr val="FF6600"/>
                </a:solidFill>
              </a:rPr>
              <a:t> </a:t>
            </a:r>
          </a:p>
          <a:p>
            <a:pPr defTabSz="814388">
              <a:lnSpc>
                <a:spcPct val="95000"/>
              </a:lnSpc>
              <a:spcBef>
                <a:spcPct val="50000"/>
              </a:spcBef>
              <a:buClr>
                <a:schemeClr val="accent1"/>
              </a:buClr>
              <a:buSzPct val="100000"/>
            </a:pPr>
            <a:r>
              <a:rPr lang="en-US" sz="2800" b="1" dirty="0" smtClean="0">
                <a:solidFill>
                  <a:srgbClr val="FF6600"/>
                </a:solidFill>
              </a:rPr>
              <a:t>(Efficiency)</a:t>
            </a:r>
            <a:endParaRPr lang="en-US" sz="2800" b="1" dirty="0">
              <a:solidFill>
                <a:srgbClr val="FF6600"/>
              </a:solidFill>
            </a:endParaRPr>
          </a:p>
        </p:txBody>
      </p:sp>
      <p:sp>
        <p:nvSpPr>
          <p:cNvPr id="5" name="Rectangle 4"/>
          <p:cNvSpPr>
            <a:spLocks noChangeArrowheads="1"/>
          </p:cNvSpPr>
          <p:nvPr/>
        </p:nvSpPr>
        <p:spPr bwMode="auto">
          <a:xfrm>
            <a:off x="452439" y="3481227"/>
            <a:ext cx="6908382" cy="247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algn="ctr" defTabSz="814388">
              <a:lnSpc>
                <a:spcPct val="95000"/>
              </a:lnSpc>
              <a:spcBef>
                <a:spcPct val="50000"/>
              </a:spcBef>
              <a:buClr>
                <a:schemeClr val="accent1"/>
              </a:buClr>
              <a:buSzPct val="100000"/>
            </a:pPr>
            <a:r>
              <a:rPr lang="en-US" sz="2800" b="1" dirty="0" smtClean="0">
                <a:solidFill>
                  <a:schemeClr val="tx2"/>
                </a:solidFill>
              </a:rPr>
              <a:t>Do </a:t>
            </a:r>
            <a:r>
              <a:rPr lang="en-US" sz="2800" b="1" dirty="0">
                <a:solidFill>
                  <a:schemeClr val="tx2"/>
                </a:solidFill>
              </a:rPr>
              <a:t>the right </a:t>
            </a:r>
            <a:r>
              <a:rPr lang="en-US" sz="2800" b="1" dirty="0" smtClean="0">
                <a:solidFill>
                  <a:schemeClr val="tx2"/>
                </a:solidFill>
              </a:rPr>
              <a:t>thing</a:t>
            </a:r>
            <a:endParaRPr lang="en-US" sz="2800" b="1" dirty="0">
              <a:solidFill>
                <a:schemeClr val="tx2"/>
              </a:solidFill>
            </a:endParaRPr>
          </a:p>
          <a:p>
            <a:pPr algn="ctr" defTabSz="814388">
              <a:lnSpc>
                <a:spcPct val="95000"/>
              </a:lnSpc>
              <a:spcBef>
                <a:spcPct val="50000"/>
              </a:spcBef>
              <a:buClr>
                <a:schemeClr val="accent1"/>
              </a:buClr>
              <a:buSzPct val="100000"/>
            </a:pPr>
            <a:r>
              <a:rPr lang="en-US" sz="2800" dirty="0" smtClean="0">
                <a:solidFill>
                  <a:schemeClr val="tx2"/>
                </a:solidFill>
              </a:rPr>
              <a:t>Vs</a:t>
            </a:r>
            <a:r>
              <a:rPr lang="en-US" sz="2800" dirty="0">
                <a:solidFill>
                  <a:schemeClr val="tx2"/>
                </a:solidFill>
              </a:rPr>
              <a:t>.</a:t>
            </a:r>
          </a:p>
          <a:p>
            <a:pPr algn="ctr" defTabSz="814388">
              <a:lnSpc>
                <a:spcPct val="95000"/>
              </a:lnSpc>
              <a:spcBef>
                <a:spcPct val="50000"/>
              </a:spcBef>
              <a:buClr>
                <a:schemeClr val="accent1"/>
              </a:buClr>
              <a:buSzPct val="100000"/>
            </a:pPr>
            <a:r>
              <a:rPr lang="en-US" sz="2800" b="1" dirty="0" smtClean="0">
                <a:solidFill>
                  <a:schemeClr val="tx2"/>
                </a:solidFill>
              </a:rPr>
              <a:t>Do </a:t>
            </a:r>
            <a:r>
              <a:rPr lang="en-US" sz="2800" b="1" dirty="0">
                <a:solidFill>
                  <a:schemeClr val="tx2"/>
                </a:solidFill>
              </a:rPr>
              <a:t>things </a:t>
            </a:r>
            <a:r>
              <a:rPr lang="en-US" sz="2800" b="1" dirty="0" smtClean="0">
                <a:solidFill>
                  <a:schemeClr val="tx2"/>
                </a:solidFill>
              </a:rPr>
              <a:t>right</a:t>
            </a:r>
            <a:endParaRPr lang="en-US" sz="2800" b="1" dirty="0">
              <a:solidFill>
                <a:schemeClr val="tx2"/>
              </a:solidFill>
            </a:endParaRPr>
          </a:p>
        </p:txBody>
      </p:sp>
    </p:spTree>
    <p:extLst>
      <p:ext uri="{BB962C8B-B14F-4D97-AF65-F5344CB8AC3E}">
        <p14:creationId xmlns:p14="http://schemas.microsoft.com/office/powerpoint/2010/main" val="16596788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dissolve">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534988" y="228600"/>
            <a:ext cx="8145462" cy="838200"/>
          </a:xfrm>
        </p:spPr>
        <p:txBody>
          <a:bodyPr/>
          <a:lstStyle/>
          <a:p>
            <a:pPr eaLnBrk="1" hangingPunct="1"/>
            <a:r>
              <a:rPr lang="en-US" dirty="0" smtClean="0">
                <a:ea typeface="ＭＳ Ｐゴシック" charset="0"/>
                <a:cs typeface="ＭＳ Ｐゴシック" charset="0"/>
              </a:rPr>
              <a:t>Main requirements on IT</a:t>
            </a:r>
            <a:endParaRPr lang="en-US" sz="1600" dirty="0">
              <a:ea typeface="ＭＳ Ｐゴシック" charset="0"/>
              <a:cs typeface="ＭＳ Ｐゴシック" charset="0"/>
            </a:endParaRPr>
          </a:p>
        </p:txBody>
      </p:sp>
      <p:sp>
        <p:nvSpPr>
          <p:cNvPr id="10242" name="Rectangle 3"/>
          <p:cNvSpPr>
            <a:spLocks noChangeArrowheads="1"/>
          </p:cNvSpPr>
          <p:nvPr/>
        </p:nvSpPr>
        <p:spPr bwMode="auto">
          <a:xfrm>
            <a:off x="2016125" y="876300"/>
            <a:ext cx="81454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lstStyle/>
          <a:p>
            <a:pPr algn="l" defTabSz="814388" eaLnBrk="1" hangingPunct="1">
              <a:spcBef>
                <a:spcPct val="50000"/>
              </a:spcBef>
              <a:buClr>
                <a:schemeClr val="tx2"/>
              </a:buClr>
              <a:buFont typeface="Wingdings" charset="0"/>
              <a:buChar char="§"/>
            </a:pPr>
            <a:endParaRPr lang="en-US" sz="2000" b="1"/>
          </a:p>
        </p:txBody>
      </p:sp>
      <p:sp>
        <p:nvSpPr>
          <p:cNvPr id="10243" name="Rectangle 4"/>
          <p:cNvSpPr>
            <a:spLocks noChangeArrowheads="1"/>
          </p:cNvSpPr>
          <p:nvPr/>
        </p:nvSpPr>
        <p:spPr bwMode="auto">
          <a:xfrm>
            <a:off x="534988" y="2087966"/>
            <a:ext cx="8380412"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lstStyle/>
          <a:p>
            <a:pPr marL="342900" indent="-342900" defTabSz="814388">
              <a:lnSpc>
                <a:spcPct val="95000"/>
              </a:lnSpc>
              <a:spcBef>
                <a:spcPct val="50000"/>
              </a:spcBef>
              <a:buClr>
                <a:schemeClr val="accent1"/>
              </a:buClr>
              <a:buSzPct val="100000"/>
              <a:buFont typeface="Arial"/>
              <a:buChar char="•"/>
            </a:pPr>
            <a:r>
              <a:rPr lang="en-US" dirty="0" smtClean="0">
                <a:solidFill>
                  <a:schemeClr val="tx2"/>
                </a:solidFill>
              </a:rPr>
              <a:t>Cost management</a:t>
            </a:r>
          </a:p>
          <a:p>
            <a:pPr marL="342900" indent="-342900" defTabSz="814388">
              <a:lnSpc>
                <a:spcPct val="95000"/>
              </a:lnSpc>
              <a:spcBef>
                <a:spcPct val="50000"/>
              </a:spcBef>
              <a:buClr>
                <a:schemeClr val="accent1"/>
              </a:buClr>
              <a:buSzPct val="100000"/>
              <a:buFont typeface="Arial"/>
              <a:buChar char="•"/>
            </a:pPr>
            <a:r>
              <a:rPr lang="en-US" dirty="0">
                <a:solidFill>
                  <a:schemeClr val="tx2"/>
                </a:solidFill>
              </a:rPr>
              <a:t>Technology advisor / innovation</a:t>
            </a:r>
          </a:p>
          <a:p>
            <a:pPr marL="342900" indent="-342900" defTabSz="814388">
              <a:lnSpc>
                <a:spcPct val="95000"/>
              </a:lnSpc>
              <a:spcBef>
                <a:spcPct val="50000"/>
              </a:spcBef>
              <a:buClr>
                <a:schemeClr val="accent1"/>
              </a:buClr>
              <a:buSzPct val="100000"/>
              <a:buFont typeface="Arial"/>
              <a:buChar char="•"/>
            </a:pPr>
            <a:r>
              <a:rPr lang="en-US" dirty="0" smtClean="0">
                <a:solidFill>
                  <a:schemeClr val="tx2"/>
                </a:solidFill>
              </a:rPr>
              <a:t>Long term IT strategy</a:t>
            </a:r>
            <a:endParaRPr lang="en-US" dirty="0">
              <a:solidFill>
                <a:schemeClr val="tx2"/>
              </a:solidFill>
            </a:endParaRPr>
          </a:p>
          <a:p>
            <a:pPr marL="342900" indent="-342900" defTabSz="814388">
              <a:lnSpc>
                <a:spcPct val="95000"/>
              </a:lnSpc>
              <a:spcBef>
                <a:spcPct val="50000"/>
              </a:spcBef>
              <a:buClr>
                <a:schemeClr val="accent1"/>
              </a:buClr>
              <a:buSzPct val="100000"/>
              <a:buFont typeface="Arial"/>
              <a:buChar char="•"/>
            </a:pPr>
            <a:r>
              <a:rPr lang="en-US" dirty="0" smtClean="0">
                <a:solidFill>
                  <a:schemeClr val="tx2"/>
                </a:solidFill>
              </a:rPr>
              <a:t>Strong Infrastructure</a:t>
            </a:r>
          </a:p>
          <a:p>
            <a:pPr marL="342900" indent="-342900" defTabSz="814388">
              <a:lnSpc>
                <a:spcPct val="95000"/>
              </a:lnSpc>
              <a:spcBef>
                <a:spcPct val="50000"/>
              </a:spcBef>
              <a:buClr>
                <a:schemeClr val="accent1"/>
              </a:buClr>
              <a:buSzPct val="100000"/>
              <a:buFont typeface="Arial"/>
              <a:buChar char="•"/>
            </a:pPr>
            <a:r>
              <a:rPr lang="en-US" dirty="0" smtClean="0">
                <a:solidFill>
                  <a:schemeClr val="tx2"/>
                </a:solidFill>
              </a:rPr>
              <a:t>Responsiveness to change</a:t>
            </a:r>
          </a:p>
          <a:p>
            <a:pPr marL="342900" indent="-342900" defTabSz="814388">
              <a:lnSpc>
                <a:spcPct val="95000"/>
              </a:lnSpc>
              <a:spcBef>
                <a:spcPct val="50000"/>
              </a:spcBef>
              <a:buClr>
                <a:schemeClr val="accent1"/>
              </a:buClr>
              <a:buSzPct val="100000"/>
              <a:buFont typeface="Arial"/>
              <a:buChar char="•"/>
            </a:pPr>
            <a:r>
              <a:rPr lang="en-US" dirty="0" smtClean="0">
                <a:solidFill>
                  <a:schemeClr val="tx2"/>
                </a:solidFill>
              </a:rPr>
              <a:t>Flawless operations of business applications (Quality, Availability…)</a:t>
            </a:r>
            <a:endParaRPr lang="en-US" dirty="0">
              <a:solidFill>
                <a:schemeClr val="tx2"/>
              </a:solidFill>
            </a:endParaRPr>
          </a:p>
          <a:p>
            <a:pPr marL="342900" indent="-342900" defTabSz="814388">
              <a:lnSpc>
                <a:spcPct val="95000"/>
              </a:lnSpc>
              <a:spcBef>
                <a:spcPct val="50000"/>
              </a:spcBef>
              <a:buClr>
                <a:schemeClr val="accent1"/>
              </a:buClr>
              <a:buSzPct val="100000"/>
              <a:buFont typeface="Arial"/>
              <a:buChar char="•"/>
            </a:pPr>
            <a:r>
              <a:rPr lang="en-US" dirty="0" smtClean="0">
                <a:solidFill>
                  <a:schemeClr val="tx2"/>
                </a:solidFill>
              </a:rPr>
              <a:t>Risk management</a:t>
            </a:r>
          </a:p>
          <a:p>
            <a:pPr marL="342900" indent="-342900" defTabSz="814388">
              <a:lnSpc>
                <a:spcPct val="95000"/>
              </a:lnSpc>
              <a:spcBef>
                <a:spcPct val="50000"/>
              </a:spcBef>
              <a:buClr>
                <a:schemeClr val="accent1"/>
              </a:buClr>
              <a:buSzPct val="100000"/>
              <a:buFont typeface="Arial"/>
              <a:buChar char="•"/>
            </a:pPr>
            <a:r>
              <a:rPr lang="en-US" dirty="0" smtClean="0">
                <a:solidFill>
                  <a:schemeClr val="tx2"/>
                </a:solidFill>
              </a:rPr>
              <a:t>Sound project management</a:t>
            </a:r>
          </a:p>
          <a:p>
            <a:pPr marL="342900" indent="-342900" defTabSz="814388">
              <a:lnSpc>
                <a:spcPct val="95000"/>
              </a:lnSpc>
              <a:spcBef>
                <a:spcPct val="50000"/>
              </a:spcBef>
              <a:buClr>
                <a:schemeClr val="accent1"/>
              </a:buClr>
              <a:buSzPct val="100000"/>
              <a:buFont typeface="Arial"/>
              <a:buChar char="•"/>
            </a:pPr>
            <a:r>
              <a:rPr lang="en-US" dirty="0" smtClean="0">
                <a:solidFill>
                  <a:schemeClr val="tx2"/>
                </a:solidFill>
              </a:rPr>
              <a:t>Effective people management</a:t>
            </a:r>
          </a:p>
          <a:p>
            <a:pPr marL="342900" indent="-342900" defTabSz="814388">
              <a:lnSpc>
                <a:spcPct val="95000"/>
              </a:lnSpc>
              <a:spcBef>
                <a:spcPct val="50000"/>
              </a:spcBef>
              <a:buClr>
                <a:schemeClr val="accent1"/>
              </a:buClr>
              <a:buSzPct val="100000"/>
              <a:buFont typeface="Arial"/>
              <a:buChar char="•"/>
            </a:pPr>
            <a:r>
              <a:rPr lang="en-US" dirty="0" smtClean="0">
                <a:solidFill>
                  <a:schemeClr val="tx2"/>
                </a:solidFill>
              </a:rPr>
              <a:t>Protect company IT assets</a:t>
            </a:r>
          </a:p>
          <a:p>
            <a:pPr marL="342900" indent="-342900" defTabSz="814388">
              <a:lnSpc>
                <a:spcPct val="95000"/>
              </a:lnSpc>
              <a:spcBef>
                <a:spcPct val="50000"/>
              </a:spcBef>
              <a:buClr>
                <a:schemeClr val="accent1"/>
              </a:buClr>
              <a:buSzPct val="100000"/>
              <a:buFont typeface="Arial"/>
              <a:buChar char="•"/>
            </a:pPr>
            <a:r>
              <a:rPr lang="en-US" dirty="0" smtClean="0">
                <a:solidFill>
                  <a:schemeClr val="tx2"/>
                </a:solidFill>
              </a:rPr>
              <a:t>Green IT</a:t>
            </a:r>
          </a:p>
          <a:p>
            <a:pPr marL="342900" indent="-342900" defTabSz="814388">
              <a:lnSpc>
                <a:spcPct val="95000"/>
              </a:lnSpc>
              <a:spcBef>
                <a:spcPct val="50000"/>
              </a:spcBef>
              <a:buClr>
                <a:schemeClr val="accent1"/>
              </a:buClr>
              <a:buSzPct val="100000"/>
              <a:buFont typeface="Arial"/>
              <a:buChar char="•"/>
            </a:pPr>
            <a:r>
              <a:rPr lang="en-US" dirty="0" smtClean="0">
                <a:solidFill>
                  <a:schemeClr val="tx2"/>
                </a:solidFill>
              </a:rPr>
              <a:t>…</a:t>
            </a:r>
            <a:endParaRPr lang="en-US" dirty="0">
              <a:solidFill>
                <a:schemeClr val="tx2"/>
              </a:solidFill>
            </a:endParaRPr>
          </a:p>
        </p:txBody>
      </p:sp>
    </p:spTree>
    <p:extLst>
      <p:ext uri="{BB962C8B-B14F-4D97-AF65-F5344CB8AC3E}">
        <p14:creationId xmlns:p14="http://schemas.microsoft.com/office/powerpoint/2010/main" val="65805738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7070</TotalTime>
  <Words>3320</Words>
  <Application>Microsoft Macintosh PowerPoint</Application>
  <PresentationFormat>On-screen Show (4:3)</PresentationFormat>
  <Paragraphs>523</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Waveform</vt:lpstr>
      <vt:lpstr>Change Management</vt:lpstr>
      <vt:lpstr>Sessions calendar</vt:lpstr>
      <vt:lpstr>Homework :  Build your IT strategy and Balanced Scorecard</vt:lpstr>
      <vt:lpstr>Class exercise instructions</vt:lpstr>
      <vt:lpstr>Your IT strategy template</vt:lpstr>
      <vt:lpstr>Your IT Balanced Scorecard</vt:lpstr>
      <vt:lpstr>Questions to ask yourselves…to define your strategy and objectives</vt:lpstr>
      <vt:lpstr>Questions to ask yourselves…</vt:lpstr>
      <vt:lpstr>Main requirements on IT</vt:lpstr>
      <vt:lpstr>Income Statement (P&amp;L)</vt:lpstr>
      <vt:lpstr>Finance and IT</vt:lpstr>
      <vt:lpstr>IT activities and budget breakdown</vt:lpstr>
      <vt:lpstr>Categories of IT costs</vt:lpstr>
      <vt:lpstr>IT strategy examples</vt:lpstr>
      <vt:lpstr>“My OwnIT strategy”, for example</vt:lpstr>
      <vt:lpstr>Your IT metrics template</vt:lpstr>
      <vt:lpstr>Financial measures</vt:lpstr>
      <vt:lpstr>Customer measures</vt:lpstr>
      <vt:lpstr>Process measures</vt:lpstr>
      <vt:lpstr>Innovation measures</vt:lpstr>
      <vt:lpstr>Course schedule and contents</vt:lpstr>
      <vt:lpstr>Session contents</vt:lpstr>
      <vt:lpstr>Reading debrief</vt:lpstr>
      <vt:lpstr>Dealing with Naysayers</vt:lpstr>
      <vt:lpstr>How to counter resistance to change Isabelle, whom wants ice cream for desert </vt:lpstr>
      <vt:lpstr>Managing resistance</vt:lpstr>
      <vt:lpstr>Managing resistance</vt:lpstr>
      <vt:lpstr>Managing resistance</vt:lpstr>
      <vt:lpstr>Managing resistance</vt:lpstr>
      <vt:lpstr>Resistance to change in organizations</vt:lpstr>
      <vt:lpstr>Resistance to change in organizations</vt:lpstr>
      <vt:lpstr>Understanding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resistance (1/3)</vt:lpstr>
      <vt:lpstr>Dealing with resistance (2/3)</vt:lpstr>
      <vt:lpstr>Dealing with resistance (3/3)</vt:lpstr>
      <vt:lpstr>PowerPoint Presentation</vt:lpstr>
      <vt:lpstr>PowerPoint Presentation</vt:lpstr>
      <vt:lpstr>PowerPoint Presentation</vt:lpstr>
      <vt:lpstr>PowerPoint Presentation</vt:lpstr>
      <vt:lpstr>Change opportunity</vt:lpstr>
      <vt:lpstr>PowerPoint Presentation</vt:lpstr>
      <vt:lpstr>Personality types</vt:lpstr>
      <vt:lpstr>PowerPoint Presentation</vt:lpstr>
      <vt:lpstr>David Keirsey's interpretation of the four temperaments</vt:lpstr>
      <vt:lpstr>PowerPoint Presentation</vt:lpstr>
    </vt:vector>
  </TitlesOfParts>
  <Manager/>
  <Company>Hervé Gallot for EPITA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Masters</dc:title>
  <dc:subject>Change Management</dc:subject>
  <dc:creator>Hervé Gallot</dc:creator>
  <cp:keywords/>
  <dc:description/>
  <cp:lastModifiedBy>Sylvie Appriou</cp:lastModifiedBy>
  <cp:revision>1300</cp:revision>
  <cp:lastPrinted>2013-03-07T08:20:19Z</cp:lastPrinted>
  <dcterms:created xsi:type="dcterms:W3CDTF">2013-02-25T11:18:49Z</dcterms:created>
  <dcterms:modified xsi:type="dcterms:W3CDTF">2018-03-29T13:06:57Z</dcterms:modified>
  <cp:category/>
</cp:coreProperties>
</file>