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87CF51-6391-4046-BF8E-98935A5BC48C}">
  <a:tblStyle styleId="{6C87CF51-6391-4046-BF8E-98935A5BC4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9dc9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9dc9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e89bb9af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e89bb9af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89bb9af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e89bb9af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89bb9af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89bb9af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89bb9af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89bb9af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89bb9af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89bb9af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89bb9af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89bb9af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89bb9af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89bb9af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89bb9af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89bb9af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e89bb9af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e89bb9af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89bb9af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89bb9af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ws.amazon.com/agreement/" TargetMode="External"/><Relationship Id="rId4" Type="http://schemas.openxmlformats.org/officeDocument/2006/relationships/hyperlink" Target="https://www.ibm.com/support/customer/pdf/csa_us.pdf" TargetMode="External"/><Relationship Id="rId9" Type="http://schemas.openxmlformats.org/officeDocument/2006/relationships/hyperlink" Target="https://www.lightreading.com/enterprise-cloud/digital-transformation/cloud-hopping-5-tips-on-migrating-between-public-clouds/d/d-id/733981" TargetMode="External"/><Relationship Id="rId5" Type="http://schemas.openxmlformats.org/officeDocument/2006/relationships/hyperlink" Target="https://www.ibm.com/cloud/backup" TargetMode="External"/><Relationship Id="rId6" Type="http://schemas.openxmlformats.org/officeDocument/2006/relationships/hyperlink" Target="https://www-03.ibm.com/software/sla/sladb.nsf/pdf/7745WW3/$file/Z126-7745-WW-3_05-2018_en_US.pdf" TargetMode="External"/><Relationship Id="rId7" Type="http://schemas.openxmlformats.org/officeDocument/2006/relationships/hyperlink" Target="https://cloud.google.com/terms/sla/" TargetMode="External"/><Relationship Id="rId8" Type="http://schemas.openxmlformats.org/officeDocument/2006/relationships/hyperlink" Target="https://cloud.google.com/solutions/migration-cente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Repatriation for Cloud Computing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62025"/>
            <a:ext cx="8520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Group 3</a:t>
            </a:r>
            <a:r>
              <a:rPr lang="en" sz="2400">
                <a:solidFill>
                  <a:srgbClr val="FFFFFF"/>
                </a:solidFill>
              </a:rPr>
              <a:t>: Alvaro Bilbao - Bhrigu Mahajan - Samer Masaad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Recommendations</a:t>
            </a:r>
            <a:endParaRPr b="1" sz="36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</a:t>
            </a:r>
            <a:r>
              <a:rPr lang="en">
                <a:solidFill>
                  <a:srgbClr val="FFFFFF"/>
                </a:solidFill>
              </a:rPr>
              <a:t>nalyze other players in the market to see their offer regarding data repatriation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Take into account the “Cloud repatriation” trend that is going 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Analyze different providers and their cloud infrastructure to migrate from one to another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Get deeper information for the providers that were already analyzed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Conclusion &amp; Lesson Learned</a:t>
            </a:r>
            <a:endParaRPr b="1" sz="3600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Data repatriation is a difficult task.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Switching from one provider to another is not an easy task.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Different cloud infrastructure make the repatriation process harder.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Data repatriation is becoming a trendy topic to migrate from the public cloud to a hybrid approach.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We’ve learnt to work as a team to search for information.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References</a:t>
            </a:r>
            <a:endParaRPr b="1" sz="3600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AWS Agreement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IBM Cloud Agreement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IBM Cloud Backup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IBM Data Security and Privacy Principles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Google Agreement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Google Cloud migration your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9"/>
              </a:rPr>
              <a:t>Tips to migrate between clouds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Plan</a:t>
            </a:r>
            <a:endParaRPr b="1" sz="36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Objectives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Approach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Results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Recommendation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Conclusion &amp; Lesson Learned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References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Subject &amp; Objective</a:t>
            </a:r>
            <a:endParaRPr b="1" sz="36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Analyse data repatriation criteria for selecting a cloud provider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 useful information to the selection team about how to ensure: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Fast migration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Ability to repatriate our data anytime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Approach</a:t>
            </a:r>
            <a:endParaRPr b="1" sz="36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Search information regarding data repatriation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Brainstorm and define risks that we might face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Assess</a:t>
            </a:r>
            <a:r>
              <a:rPr lang="en" sz="2400">
                <a:solidFill>
                  <a:srgbClr val="FFFFFF"/>
                </a:solidFill>
              </a:rPr>
              <a:t> these risks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Define ways to avoid being affected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Suggest agreements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Identify 3 major cloud providers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Check if they provide the agreements we have suggested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Recommend actions to continue the analysis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Results</a:t>
            </a:r>
            <a:endParaRPr b="1" sz="36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3 main risks: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FFFFFF"/>
                </a:solidFill>
              </a:rPr>
              <a:t>Provider goes out of business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Not satisfied with provider’s services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Disasters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Results</a:t>
            </a:r>
            <a:endParaRPr b="1" sz="36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Provider goes out of business: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Provider should accept agreements with other providers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Data ownership and rights to pull it out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Dissatisfaction</a:t>
            </a:r>
            <a:r>
              <a:rPr lang="en" sz="2000">
                <a:solidFill>
                  <a:srgbClr val="FFFFFF"/>
                </a:solidFill>
              </a:rPr>
              <a:t> with the provider service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Set recover data policies with the provider in case of contract rescission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Avoid signing multi year contracts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Agree on the time that our data can remain on their cloud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Set </a:t>
            </a:r>
            <a:r>
              <a:rPr lang="en" sz="2000">
                <a:solidFill>
                  <a:srgbClr val="FFFFFF"/>
                </a:solidFill>
              </a:rPr>
              <a:t>egress fee’s to get the data back</a:t>
            </a:r>
            <a:r>
              <a:rPr lang="en" sz="2000">
                <a:solidFill>
                  <a:srgbClr val="FFFFFF"/>
                </a:solidFill>
              </a:rPr>
              <a:t> 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Results</a:t>
            </a:r>
            <a:endParaRPr b="1" sz="36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Disasters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Provide us with a risk assessment and analysis for known threats.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Determine technologies used for backup and storage.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Ensure the security of their data centers.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Results</a:t>
            </a:r>
            <a:endParaRPr b="1" sz="3600"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0" y="16096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{6C87CF51-6391-4046-BF8E-98935A5BC48C}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95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Agreement \ Provider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AWS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Google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IBM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Data ownership / rights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Client notice period to terminate the contract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Immediate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after notification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30 days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30 days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Provider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notice period to terminate the contract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30 days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24 hours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Period for keeping data after contract termination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30 days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30 days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30 days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20"/>
          <p:cNvSpPr/>
          <p:nvPr/>
        </p:nvSpPr>
        <p:spPr>
          <a:xfrm>
            <a:off x="3371625" y="2072925"/>
            <a:ext cx="243000" cy="24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5624963" y="2072925"/>
            <a:ext cx="243000" cy="24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7878300" y="2072925"/>
            <a:ext cx="243000" cy="24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Results</a:t>
            </a:r>
            <a:endParaRPr b="1" sz="3600"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0" y="16096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{6C87CF51-6391-4046-BF8E-98935A5BC48C}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95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Agreement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\ Provider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AWS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Google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IBM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Cloud service shutdown notice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 months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 months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 months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Disaster recovery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Move data to other cloud region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Move data either in US region or EEA region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Back up to 1 or more data centers worldwide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Data repatriation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Yes, if fees are paid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Yes, if fees are paid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Yes, if fees are paid + paid migration services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Provide risk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assessment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3371625" y="3879375"/>
            <a:ext cx="243000" cy="24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7878300" y="3879375"/>
            <a:ext cx="243000" cy="24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5624963" y="3879375"/>
            <a:ext cx="243000" cy="243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