
<file path=[Content_Types].xml><?xml version="1.0" encoding="utf-8"?>
<Types xmlns="http://schemas.openxmlformats.org/package/2006/content-types"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F15159-4318-4F26-AD87-515CA6B1AB13}">
  <a:tblStyle styleId="{0BF15159-4318-4F26-AD87-515CA6B1AB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e6eb5c8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e6eb5c8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e6eb5c8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de6eb5c8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e6eb5c8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e6eb5c8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de6eb5c8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de6eb5c8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de6eb5c8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de6eb5c8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de6eb5c8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de6eb5c8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de6eb5c8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de6eb5c8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de6eb5c8b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de6eb5c8b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435E0-CF09-4D09-8B39-A9FB8C5D2A3C}"/>
              </a:ext>
            </a:extLst>
          </p:cNvPr>
          <p:cNvSpPr txBox="1"/>
          <p:nvPr userDrawn="1"/>
        </p:nvSpPr>
        <p:spPr>
          <a:xfrm>
            <a:off x="8209722" y="4736906"/>
            <a:ext cx="934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BC24154-FC20-4923-994D-2D10BD581439}" type="slidenum">
              <a:rPr lang="en-US" sz="1200" b="1" i="0" u="none" strike="noStrike" cap="none" smtClean="0">
                <a:solidFill>
                  <a:schemeClr val="tx1"/>
                </a:solidFill>
                <a:latin typeface="Arial"/>
                <a:cs typeface="Arial"/>
                <a:sym typeface="Arial"/>
              </a:rPr>
              <a:t>‹#›</a:t>
            </a:fld>
            <a:r>
              <a:rPr lang="en-US" sz="1200" b="1" i="0" u="none" strike="noStrike" cap="none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 of 9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package" Target="../embeddings/Microsoft_Excel_Worksheet.xls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7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alibri"/>
                <a:ea typeface="Calibri"/>
                <a:cs typeface="Calibri"/>
                <a:sym typeface="Calibri"/>
              </a:rPr>
              <a:t>Société Générale ERP selection criteria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7900" y="3671200"/>
            <a:ext cx="8908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 2: 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Alvaro Bilbao - Bhrigu Mahajan - Samer Masaad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alibri"/>
                <a:ea typeface="Calibri"/>
                <a:cs typeface="Calibri"/>
                <a:sym typeface="Calibri"/>
              </a:rPr>
              <a:t>Plan</a:t>
            </a:r>
            <a:endParaRPr sz="3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Enterprise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Context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alibri"/>
                <a:ea typeface="Calibri"/>
                <a:cs typeface="Calibri"/>
                <a:sym typeface="Calibri"/>
              </a:rPr>
              <a:t>Société Générale</a:t>
            </a:r>
            <a:endParaRPr sz="3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One of the top/oldest banks in France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 main activities: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○"/>
            </a:pP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National banking and financial services  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○"/>
            </a:pP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International banking and financial services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147,000 employees in 2017.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24 billion euros in 2017.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alibri"/>
                <a:ea typeface="Calibri"/>
                <a:cs typeface="Calibri"/>
                <a:sym typeface="Calibri"/>
              </a:rPr>
              <a:t>Context</a:t>
            </a:r>
            <a:endParaRPr sz="3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Societe Generale was using different third party applications and some in house applications for different processes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management asked to consolidate the information from these applications into a single ERP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Budget for ERP implementation: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○"/>
            </a:pP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2.4 million Euros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3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Analyze the best 3 ERP options in the market that fits Société Générale’s needs and recommend the best.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Duration: 3 months max.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Selection budget of ERP: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○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240,000 Euros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Calibri"/>
                <a:ea typeface="Calibri"/>
                <a:cs typeface="Calibri"/>
                <a:sym typeface="Calibri"/>
              </a:rPr>
              <a:t>Approach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6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List the criteria of Société Générale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Prioritize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Choose different ERP options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Ask experts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Cho</a:t>
            </a:r>
            <a:r>
              <a:rPr lang="en-US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 best 3 ERPs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Recommend one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9"/>
          <p:cNvGraphicFramePr/>
          <p:nvPr>
            <p:extLst>
              <p:ext uri="{D42A27DB-BD31-4B8C-83A1-F6EECF244321}">
                <p14:modId xmlns:p14="http://schemas.microsoft.com/office/powerpoint/2010/main" val="1779180264"/>
              </p:ext>
            </p:extLst>
          </p:nvPr>
        </p:nvGraphicFramePr>
        <p:xfrm>
          <a:off x="58376" y="0"/>
          <a:ext cx="7172025" cy="5282400"/>
        </p:xfrm>
        <a:graphic>
          <a:graphicData uri="http://schemas.openxmlformats.org/drawingml/2006/table">
            <a:tbl>
              <a:tblPr>
                <a:noFill/>
                <a:tableStyleId>{0BF15159-4318-4F26-AD87-515CA6B1AB13}</a:tableStyleId>
              </a:tblPr>
              <a:tblGrid>
                <a:gridCol w="43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82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EFEFEF"/>
                          </a:solidFill>
                        </a:rPr>
                        <a:t>Criteria</a:t>
                      </a:r>
                      <a:endParaRPr sz="1800" b="1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</a:rPr>
                        <a:t>EBS</a:t>
                      </a:r>
                      <a:endParaRPr b="1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</a:rPr>
                        <a:t>Dynamics</a:t>
                      </a:r>
                      <a:endParaRPr b="1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Netsuite 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FFFFFF"/>
                          </a:solidFill>
                        </a:rPr>
                        <a:t>1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ERP specialized in finances and Banking?</a:t>
                      </a:r>
                      <a:endParaRPr sz="1500"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FFFFFF"/>
                          </a:solidFill>
                        </a:rPr>
                        <a:t>2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Vendor provides ERP for big companies (&gt; 100000 users)</a:t>
                      </a:r>
                      <a:endParaRPr sz="1600"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FFFFFF"/>
                          </a:solidFill>
                        </a:rPr>
                        <a:t>3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</a:rPr>
                        <a:t>Native connection with SalesForce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FFFFFF"/>
                          </a:solidFill>
                        </a:rPr>
                        <a:t>4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</a:rPr>
                        <a:t>Import data in JSON format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FFFFFF"/>
                          </a:solidFill>
                        </a:rPr>
                        <a:t>5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ERP runs on benchmark 3 machines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FFFFFF"/>
                          </a:solidFill>
                        </a:rPr>
                        <a:t>6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Easy to migrate from windows to linux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FFFFFF"/>
                          </a:solidFill>
                        </a:rPr>
                        <a:t>7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</a:rPr>
                        <a:t>Training cost &gt; 1000€ per user/day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FFFFFF"/>
                          </a:solidFill>
                        </a:rPr>
                        <a:t>8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</a:rPr>
                        <a:t>Vendor will stay in market &gt; 20 years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FFFFFF"/>
                          </a:solidFill>
                        </a:rPr>
                        <a:t>9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Vendor notify changes 10 months ahead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238127"/>
                  </a:ext>
                </a:extLst>
              </a:tr>
            </a:tbl>
          </a:graphicData>
        </a:graphic>
      </p:graphicFrame>
      <p:graphicFrame>
        <p:nvGraphicFramePr>
          <p:cNvPr id="2" name="Object 1">
            <a:hlinkClick r:id="" action="ppaction://ole?verb=1"/>
            <a:extLst>
              <a:ext uri="{FF2B5EF4-FFF2-40B4-BE49-F238E27FC236}">
                <a16:creationId xmlns:a16="http://schemas.microsoft.com/office/drawing/2014/main" id="{03E7F6B9-1D48-44DF-8104-1FF519561C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259902"/>
              </p:ext>
            </p:extLst>
          </p:nvPr>
        </p:nvGraphicFramePr>
        <p:xfrm>
          <a:off x="7485321" y="357188"/>
          <a:ext cx="1479500" cy="1248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85321" y="357188"/>
                        <a:ext cx="1479500" cy="1248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BDC2333F-DDD8-410E-874A-5BF7F618AFF8}"/>
              </a:ext>
            </a:extLst>
          </p:cNvPr>
          <p:cNvSpPr/>
          <p:nvPr/>
        </p:nvSpPr>
        <p:spPr>
          <a:xfrm>
            <a:off x="7589673" y="2210758"/>
            <a:ext cx="446567" cy="44656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D004858-0235-4CA5-9F28-ACC562AF7BEE}"/>
              </a:ext>
            </a:extLst>
          </p:cNvPr>
          <p:cNvSpPr/>
          <p:nvPr/>
        </p:nvSpPr>
        <p:spPr>
          <a:xfrm>
            <a:off x="7615573" y="3548617"/>
            <a:ext cx="446567" cy="44656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41A28-9EBA-4E04-A5CF-59AA3880BEB9}"/>
              </a:ext>
            </a:extLst>
          </p:cNvPr>
          <p:cNvSpPr/>
          <p:nvPr/>
        </p:nvSpPr>
        <p:spPr>
          <a:xfrm>
            <a:off x="7602623" y="2883672"/>
            <a:ext cx="446567" cy="4465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BB7C0-6C55-4F3B-919F-86C30E8B4B0E}"/>
              </a:ext>
            </a:extLst>
          </p:cNvPr>
          <p:cNvSpPr txBox="1"/>
          <p:nvPr/>
        </p:nvSpPr>
        <p:spPr>
          <a:xfrm>
            <a:off x="8091722" y="2274605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= Good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1CF77-3B6E-4183-BEC0-B4D6E42E3741}"/>
              </a:ext>
            </a:extLst>
          </p:cNvPr>
          <p:cNvSpPr txBox="1"/>
          <p:nvPr/>
        </p:nvSpPr>
        <p:spPr>
          <a:xfrm>
            <a:off x="8128979" y="2953068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= Medium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7BEF60-69B4-4443-B20D-4105BEBB7B0D}"/>
              </a:ext>
            </a:extLst>
          </p:cNvPr>
          <p:cNvSpPr txBox="1"/>
          <p:nvPr/>
        </p:nvSpPr>
        <p:spPr>
          <a:xfrm>
            <a:off x="8138038" y="3631531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Bad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0AD5EF-CCAF-41DE-B97E-3CDFF20A4E84}"/>
              </a:ext>
            </a:extLst>
          </p:cNvPr>
          <p:cNvSpPr/>
          <p:nvPr/>
        </p:nvSpPr>
        <p:spPr>
          <a:xfrm>
            <a:off x="4307958" y="506924"/>
            <a:ext cx="357964" cy="3579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43205B-D070-464D-8907-B5A92D1DADA3}"/>
              </a:ext>
            </a:extLst>
          </p:cNvPr>
          <p:cNvSpPr/>
          <p:nvPr/>
        </p:nvSpPr>
        <p:spPr>
          <a:xfrm>
            <a:off x="4307958" y="1084627"/>
            <a:ext cx="357964" cy="3579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705F18-F0F5-46FC-B6DF-742F3E51E53D}"/>
              </a:ext>
            </a:extLst>
          </p:cNvPr>
          <p:cNvSpPr/>
          <p:nvPr/>
        </p:nvSpPr>
        <p:spPr>
          <a:xfrm>
            <a:off x="4307958" y="2464080"/>
            <a:ext cx="357964" cy="3579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B44B84C-79ED-4575-B8A7-A99A38896AD3}"/>
              </a:ext>
            </a:extLst>
          </p:cNvPr>
          <p:cNvSpPr/>
          <p:nvPr/>
        </p:nvSpPr>
        <p:spPr>
          <a:xfrm>
            <a:off x="4309728" y="2013205"/>
            <a:ext cx="357964" cy="357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D072A4D-2A55-495B-B65B-74466F8F1C30}"/>
              </a:ext>
            </a:extLst>
          </p:cNvPr>
          <p:cNvSpPr/>
          <p:nvPr/>
        </p:nvSpPr>
        <p:spPr>
          <a:xfrm>
            <a:off x="5424284" y="2013205"/>
            <a:ext cx="357964" cy="357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6A580FE-CD34-49C9-86BA-239911E81110}"/>
              </a:ext>
            </a:extLst>
          </p:cNvPr>
          <p:cNvSpPr/>
          <p:nvPr/>
        </p:nvSpPr>
        <p:spPr>
          <a:xfrm>
            <a:off x="6538840" y="2013205"/>
            <a:ext cx="357964" cy="357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BB87DA1-AFC7-4102-90B9-41BCB75F1974}"/>
              </a:ext>
            </a:extLst>
          </p:cNvPr>
          <p:cNvSpPr/>
          <p:nvPr/>
        </p:nvSpPr>
        <p:spPr>
          <a:xfrm>
            <a:off x="5423399" y="2450505"/>
            <a:ext cx="357964" cy="3579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45CBC2B-0055-4DD4-843A-00402C968765}"/>
              </a:ext>
            </a:extLst>
          </p:cNvPr>
          <p:cNvSpPr/>
          <p:nvPr/>
        </p:nvSpPr>
        <p:spPr>
          <a:xfrm>
            <a:off x="6558335" y="2464080"/>
            <a:ext cx="357964" cy="3579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0EA04E-4ABF-4B4C-85F7-37F380314255}"/>
              </a:ext>
            </a:extLst>
          </p:cNvPr>
          <p:cNvSpPr/>
          <p:nvPr/>
        </p:nvSpPr>
        <p:spPr>
          <a:xfrm>
            <a:off x="4307958" y="2897072"/>
            <a:ext cx="357964" cy="3579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335FF0-5CAF-44FD-914F-CE373BCBD1F7}"/>
              </a:ext>
            </a:extLst>
          </p:cNvPr>
          <p:cNvSpPr/>
          <p:nvPr/>
        </p:nvSpPr>
        <p:spPr>
          <a:xfrm>
            <a:off x="5452548" y="2887805"/>
            <a:ext cx="357965" cy="35796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44D1C1-82E6-4285-9879-896F9A22D838}"/>
              </a:ext>
            </a:extLst>
          </p:cNvPr>
          <p:cNvSpPr/>
          <p:nvPr/>
        </p:nvSpPr>
        <p:spPr>
          <a:xfrm>
            <a:off x="6558334" y="2887805"/>
            <a:ext cx="357965" cy="35796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AD53DC2-49BA-4339-A402-0E1126280D5A}"/>
              </a:ext>
            </a:extLst>
          </p:cNvPr>
          <p:cNvSpPr/>
          <p:nvPr/>
        </p:nvSpPr>
        <p:spPr>
          <a:xfrm>
            <a:off x="6556563" y="3311531"/>
            <a:ext cx="357964" cy="3579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8F49613-650F-4FC3-A1BA-8A8F2F8A56E8}"/>
              </a:ext>
            </a:extLst>
          </p:cNvPr>
          <p:cNvSpPr/>
          <p:nvPr/>
        </p:nvSpPr>
        <p:spPr>
          <a:xfrm>
            <a:off x="5449708" y="3298239"/>
            <a:ext cx="357964" cy="357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E6007158-4515-43A1-834E-1678FFE1DA6E}"/>
              </a:ext>
            </a:extLst>
          </p:cNvPr>
          <p:cNvSpPr/>
          <p:nvPr/>
        </p:nvSpPr>
        <p:spPr>
          <a:xfrm>
            <a:off x="4313967" y="3295580"/>
            <a:ext cx="357964" cy="357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80FF7DD-5EF5-4981-8056-A42F749C628A}"/>
              </a:ext>
            </a:extLst>
          </p:cNvPr>
          <p:cNvSpPr/>
          <p:nvPr/>
        </p:nvSpPr>
        <p:spPr>
          <a:xfrm>
            <a:off x="4307958" y="3730221"/>
            <a:ext cx="357964" cy="3579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1508B1-FC19-4D47-A88C-E0102FC8848A}"/>
              </a:ext>
            </a:extLst>
          </p:cNvPr>
          <p:cNvSpPr/>
          <p:nvPr/>
        </p:nvSpPr>
        <p:spPr>
          <a:xfrm>
            <a:off x="5423399" y="3716646"/>
            <a:ext cx="357964" cy="3579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6F551D6-5935-4D72-835A-62F39CE07B5B}"/>
              </a:ext>
            </a:extLst>
          </p:cNvPr>
          <p:cNvSpPr/>
          <p:nvPr/>
        </p:nvSpPr>
        <p:spPr>
          <a:xfrm>
            <a:off x="6558335" y="3730221"/>
            <a:ext cx="357964" cy="3579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84BF2EDC-DF5F-4185-9F1D-72727DEBC9A4}"/>
              </a:ext>
            </a:extLst>
          </p:cNvPr>
          <p:cNvSpPr/>
          <p:nvPr/>
        </p:nvSpPr>
        <p:spPr>
          <a:xfrm>
            <a:off x="6556563" y="4249389"/>
            <a:ext cx="357964" cy="357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292252-0854-4AD2-93C3-EA79CA1B8660}"/>
              </a:ext>
            </a:extLst>
          </p:cNvPr>
          <p:cNvSpPr/>
          <p:nvPr/>
        </p:nvSpPr>
        <p:spPr>
          <a:xfrm>
            <a:off x="4307958" y="4262964"/>
            <a:ext cx="357964" cy="3579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6FF5BE3-9915-439B-98B1-44EF7473A86A}"/>
              </a:ext>
            </a:extLst>
          </p:cNvPr>
          <p:cNvSpPr/>
          <p:nvPr/>
        </p:nvSpPr>
        <p:spPr>
          <a:xfrm>
            <a:off x="5423399" y="4249389"/>
            <a:ext cx="357964" cy="3579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209807-C420-4829-B9D2-FAC492265311}"/>
              </a:ext>
            </a:extLst>
          </p:cNvPr>
          <p:cNvSpPr/>
          <p:nvPr/>
        </p:nvSpPr>
        <p:spPr>
          <a:xfrm>
            <a:off x="4317612" y="1603345"/>
            <a:ext cx="357965" cy="35796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BD1003-3F03-4429-9AE0-CC57F52BFAC2}"/>
              </a:ext>
            </a:extLst>
          </p:cNvPr>
          <p:cNvSpPr/>
          <p:nvPr/>
        </p:nvSpPr>
        <p:spPr>
          <a:xfrm>
            <a:off x="5423398" y="1603345"/>
            <a:ext cx="357965" cy="35796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3B0BABB-4EEB-422B-944B-BDD130332F13}"/>
              </a:ext>
            </a:extLst>
          </p:cNvPr>
          <p:cNvSpPr/>
          <p:nvPr/>
        </p:nvSpPr>
        <p:spPr>
          <a:xfrm>
            <a:off x="6515803" y="1608786"/>
            <a:ext cx="357964" cy="3579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A561A0-82B0-43A8-88CD-AED197715985}"/>
              </a:ext>
            </a:extLst>
          </p:cNvPr>
          <p:cNvSpPr/>
          <p:nvPr/>
        </p:nvSpPr>
        <p:spPr>
          <a:xfrm>
            <a:off x="5421535" y="1031396"/>
            <a:ext cx="357965" cy="35796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82599F-8EDA-447D-A49D-4E9F2B508A4D}"/>
              </a:ext>
            </a:extLst>
          </p:cNvPr>
          <p:cNvSpPr/>
          <p:nvPr/>
        </p:nvSpPr>
        <p:spPr>
          <a:xfrm>
            <a:off x="6511191" y="1031674"/>
            <a:ext cx="357965" cy="35796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12B05E2-5DD9-4818-90F3-29CEF5147BF8}"/>
              </a:ext>
            </a:extLst>
          </p:cNvPr>
          <p:cNvSpPr/>
          <p:nvPr/>
        </p:nvSpPr>
        <p:spPr>
          <a:xfrm>
            <a:off x="5418344" y="490801"/>
            <a:ext cx="357965" cy="35796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D58DC0C-CAAB-4942-9A0B-47E78418803A}"/>
              </a:ext>
            </a:extLst>
          </p:cNvPr>
          <p:cNvSpPr/>
          <p:nvPr/>
        </p:nvSpPr>
        <p:spPr>
          <a:xfrm>
            <a:off x="6511190" y="490801"/>
            <a:ext cx="357965" cy="35796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FBD69AB-8267-43A5-B85E-9331795C2DE6}"/>
              </a:ext>
            </a:extLst>
          </p:cNvPr>
          <p:cNvSpPr/>
          <p:nvPr/>
        </p:nvSpPr>
        <p:spPr>
          <a:xfrm>
            <a:off x="4326475" y="4765726"/>
            <a:ext cx="357964" cy="3579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C12D040-B820-4769-B25C-502AC5E4E4A0}"/>
              </a:ext>
            </a:extLst>
          </p:cNvPr>
          <p:cNvSpPr/>
          <p:nvPr/>
        </p:nvSpPr>
        <p:spPr>
          <a:xfrm>
            <a:off x="6534541" y="4752805"/>
            <a:ext cx="357965" cy="35796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1D62396-515D-41BE-8B2C-2C486C5F831D}"/>
              </a:ext>
            </a:extLst>
          </p:cNvPr>
          <p:cNvSpPr/>
          <p:nvPr/>
        </p:nvSpPr>
        <p:spPr>
          <a:xfrm>
            <a:off x="5443858" y="4752805"/>
            <a:ext cx="357964" cy="357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alibri"/>
                <a:ea typeface="Calibri"/>
                <a:cs typeface="Calibri"/>
                <a:sym typeface="Calibri"/>
              </a:rPr>
              <a:t>Recommendation</a:t>
            </a:r>
            <a:endParaRPr sz="3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0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Oracle EBS: best in terms of </a:t>
            </a: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Banking, Finance and operations coverage</a:t>
            </a: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NetSuite ERP: best for our </a:t>
            </a:r>
            <a:r>
              <a:rPr lang="en-US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technical </a:t>
            </a: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needs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Microsoft Dynamics: good for HR and Inventory management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recommend </a:t>
            </a:r>
            <a:r>
              <a:rPr lang="en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Oracle EBS</a:t>
            </a: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because it is the best that fits Société Générale’s needs.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Calibri"/>
                <a:ea typeface="Calibri"/>
                <a:cs typeface="Calibri"/>
                <a:sym typeface="Calibri"/>
              </a:rPr>
              <a:t>Lessons learned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The selection of an ERP is strongly based on the needs of the company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There are lots of different ERPs on the market, this means that a deep analysis of each tool is needed to pick the one that is best suited for the company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The reputation of the ERP vendor is important, specially for big companies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342</Words>
  <Application>Microsoft Office PowerPoint</Application>
  <PresentationFormat>On-screen Show (16:9)</PresentationFormat>
  <Paragraphs>69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Simple Dark</vt:lpstr>
      <vt:lpstr>Worksheet</vt:lpstr>
      <vt:lpstr>Société Générale ERP selection criteria</vt:lpstr>
      <vt:lpstr>Plan</vt:lpstr>
      <vt:lpstr>Société Générale</vt:lpstr>
      <vt:lpstr>Context</vt:lpstr>
      <vt:lpstr>Objectives</vt:lpstr>
      <vt:lpstr>Approach</vt:lpstr>
      <vt:lpstr>PowerPoint Presentation</vt:lpstr>
      <vt:lpstr>Recommendation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Société Générale ERP selection criteria</dc:title>
  <cp:lastModifiedBy>Samer Massad</cp:lastModifiedBy>
  <cp:revision>15</cp:revision>
  <dcterms:modified xsi:type="dcterms:W3CDTF">2019-01-30T16:56:40Z</dcterms:modified>
</cp:coreProperties>
</file>