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84" y="-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EAF0-EAE1-4433-A2FA-E5C27741E1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F9738A4-6BE2-427A-A295-D53DF73D041B}">
      <dgm:prSet phldrT="[Text]"/>
      <dgm:spPr/>
      <dgm:t>
        <a:bodyPr/>
        <a:lstStyle/>
        <a:p>
          <a:r>
            <a:rPr lang="en-IN" dirty="0" err="1" smtClean="0"/>
            <a:t>Program.fl</a:t>
          </a:r>
          <a:endParaRPr lang="en-IN" dirty="0"/>
        </a:p>
      </dgm:t>
    </dgm:pt>
    <dgm:pt modelId="{10B45AAE-ECE2-43A8-9976-7EACAFB21AD9}" type="parTrans" cxnId="{31D7C086-5F23-4714-8899-107006DC3DC6}">
      <dgm:prSet/>
      <dgm:spPr/>
      <dgm:t>
        <a:bodyPr/>
        <a:lstStyle/>
        <a:p>
          <a:endParaRPr lang="en-IN"/>
        </a:p>
      </dgm:t>
    </dgm:pt>
    <dgm:pt modelId="{DE46FC4A-1479-424A-A6F6-FEDF58FE7F48}" type="sibTrans" cxnId="{31D7C086-5F23-4714-8899-107006DC3DC6}">
      <dgm:prSet/>
      <dgm:spPr/>
      <dgm:t>
        <a:bodyPr/>
        <a:lstStyle/>
        <a:p>
          <a:endParaRPr lang="en-IN"/>
        </a:p>
      </dgm:t>
    </dgm:pt>
    <dgm:pt modelId="{83EBD450-A8C3-4273-871E-CD22F911081E}">
      <dgm:prSet phldrT="[Text]"/>
      <dgm:spPr/>
      <dgm:t>
        <a:bodyPr/>
        <a:lstStyle/>
        <a:p>
          <a:r>
            <a:rPr lang="en-IN" dirty="0" err="1" smtClean="0"/>
            <a:t>Program.fl.cls</a:t>
          </a:r>
          <a:endParaRPr lang="en-IN" dirty="0"/>
        </a:p>
      </dgm:t>
    </dgm:pt>
    <dgm:pt modelId="{8B16D45F-57E8-4726-AD6B-01592B6177FC}" type="parTrans" cxnId="{5C3CF46E-4E26-4434-834F-68BF5A5A388C}">
      <dgm:prSet/>
      <dgm:spPr/>
      <dgm:t>
        <a:bodyPr/>
        <a:lstStyle/>
        <a:p>
          <a:endParaRPr lang="en-IN"/>
        </a:p>
      </dgm:t>
    </dgm:pt>
    <dgm:pt modelId="{CD993C19-A5A0-4ECA-AC6F-2CAA6F497E3F}" type="sibTrans" cxnId="{5C3CF46E-4E26-4434-834F-68BF5A5A388C}">
      <dgm:prSet/>
      <dgm:spPr/>
      <dgm:t>
        <a:bodyPr/>
        <a:lstStyle/>
        <a:p>
          <a:endParaRPr lang="en-IN"/>
        </a:p>
      </dgm:t>
    </dgm:pt>
    <dgm:pt modelId="{CB13FD89-1377-40DC-907E-8A20DC6CF5E9}">
      <dgm:prSet phldrT="[Text]"/>
      <dgm:spPr/>
      <dgm:t>
        <a:bodyPr/>
        <a:lstStyle/>
        <a:p>
          <a:r>
            <a:rPr lang="en-IN" dirty="0" smtClean="0"/>
            <a:t>Final Output</a:t>
          </a:r>
        </a:p>
      </dgm:t>
    </dgm:pt>
    <dgm:pt modelId="{A9B30591-9F5B-43D2-8F76-2A4AAB44E746}" type="parTrans" cxnId="{F83AE49A-B433-4AFA-A02D-EC9AF264C661}">
      <dgm:prSet/>
      <dgm:spPr/>
      <dgm:t>
        <a:bodyPr/>
        <a:lstStyle/>
        <a:p>
          <a:endParaRPr lang="en-IN"/>
        </a:p>
      </dgm:t>
    </dgm:pt>
    <dgm:pt modelId="{CEB860DB-4F30-450C-BBDC-9BF955A35BEA}" type="sibTrans" cxnId="{F83AE49A-B433-4AFA-A02D-EC9AF264C661}">
      <dgm:prSet/>
      <dgm:spPr/>
      <dgm:t>
        <a:bodyPr/>
        <a:lstStyle/>
        <a:p>
          <a:endParaRPr lang="en-IN"/>
        </a:p>
      </dgm:t>
    </dgm:pt>
    <dgm:pt modelId="{FAE206E8-25A7-4C6C-9662-8A4B2EFDE4BE}" type="pres">
      <dgm:prSet presAssocID="{17A6EAF0-EAE1-4433-A2FA-E5C27741E1B8}" presName="CompostProcess" presStyleCnt="0">
        <dgm:presLayoutVars>
          <dgm:dir/>
          <dgm:resizeHandles val="exact"/>
        </dgm:presLayoutVars>
      </dgm:prSet>
      <dgm:spPr/>
    </dgm:pt>
    <dgm:pt modelId="{6665C62D-7333-47B2-BAAF-BB05766A8BEA}" type="pres">
      <dgm:prSet presAssocID="{17A6EAF0-EAE1-4433-A2FA-E5C27741E1B8}" presName="arrow" presStyleLbl="bgShp" presStyleIdx="0" presStyleCnt="1"/>
      <dgm:spPr/>
    </dgm:pt>
    <dgm:pt modelId="{F380B298-F007-4DA5-9D3B-ACE4F322AEEC}" type="pres">
      <dgm:prSet presAssocID="{17A6EAF0-EAE1-4433-A2FA-E5C27741E1B8}" presName="linearProcess" presStyleCnt="0"/>
      <dgm:spPr/>
    </dgm:pt>
    <dgm:pt modelId="{6547F2D2-25EA-4678-87DC-66C5D54BFC0D}" type="pres">
      <dgm:prSet presAssocID="{CF9738A4-6BE2-427A-A295-D53DF73D041B}" presName="textNode" presStyleLbl="node1" presStyleIdx="0" presStyleCnt="3">
        <dgm:presLayoutVars>
          <dgm:bulletEnabled val="1"/>
        </dgm:presLayoutVars>
      </dgm:prSet>
      <dgm:spPr/>
    </dgm:pt>
    <dgm:pt modelId="{4116691B-8AA8-42FF-BC87-D4983AE11111}" type="pres">
      <dgm:prSet presAssocID="{DE46FC4A-1479-424A-A6F6-FEDF58FE7F48}" presName="sibTrans" presStyleCnt="0"/>
      <dgm:spPr/>
    </dgm:pt>
    <dgm:pt modelId="{D3819CA0-8056-4328-B743-BDDFF7DC021D}" type="pres">
      <dgm:prSet presAssocID="{83EBD450-A8C3-4273-871E-CD22F911081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D14EED-CB25-4935-A924-D6DEF26552D1}" type="pres">
      <dgm:prSet presAssocID="{CD993C19-A5A0-4ECA-AC6F-2CAA6F497E3F}" presName="sibTrans" presStyleCnt="0"/>
      <dgm:spPr/>
    </dgm:pt>
    <dgm:pt modelId="{5BE7925A-C331-4734-B3D1-8E982A88B49A}" type="pres">
      <dgm:prSet presAssocID="{CB13FD89-1377-40DC-907E-8A20DC6CF5E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3AE49A-B433-4AFA-A02D-EC9AF264C661}" srcId="{17A6EAF0-EAE1-4433-A2FA-E5C27741E1B8}" destId="{CB13FD89-1377-40DC-907E-8A20DC6CF5E9}" srcOrd="2" destOrd="0" parTransId="{A9B30591-9F5B-43D2-8F76-2A4AAB44E746}" sibTransId="{CEB860DB-4F30-450C-BBDC-9BF955A35BEA}"/>
    <dgm:cxn modelId="{9F63C3FE-1CC1-4A53-B460-48EA7D0ADDA5}" type="presOf" srcId="{83EBD450-A8C3-4273-871E-CD22F911081E}" destId="{D3819CA0-8056-4328-B743-BDDFF7DC021D}" srcOrd="0" destOrd="0" presId="urn:microsoft.com/office/officeart/2005/8/layout/hProcess9"/>
    <dgm:cxn modelId="{817CE844-6141-4841-9045-85BAA54E2710}" type="presOf" srcId="{CF9738A4-6BE2-427A-A295-D53DF73D041B}" destId="{6547F2D2-25EA-4678-87DC-66C5D54BFC0D}" srcOrd="0" destOrd="0" presId="urn:microsoft.com/office/officeart/2005/8/layout/hProcess9"/>
    <dgm:cxn modelId="{43B1F8F3-0DCA-43E7-AF96-9AEE0C2B11EC}" type="presOf" srcId="{CB13FD89-1377-40DC-907E-8A20DC6CF5E9}" destId="{5BE7925A-C331-4734-B3D1-8E982A88B49A}" srcOrd="0" destOrd="0" presId="urn:microsoft.com/office/officeart/2005/8/layout/hProcess9"/>
    <dgm:cxn modelId="{31D7C086-5F23-4714-8899-107006DC3DC6}" srcId="{17A6EAF0-EAE1-4433-A2FA-E5C27741E1B8}" destId="{CF9738A4-6BE2-427A-A295-D53DF73D041B}" srcOrd="0" destOrd="0" parTransId="{10B45AAE-ECE2-43A8-9976-7EACAFB21AD9}" sibTransId="{DE46FC4A-1479-424A-A6F6-FEDF58FE7F48}"/>
    <dgm:cxn modelId="{B15D205B-3D01-4C45-AD1A-8EC878457260}" type="presOf" srcId="{17A6EAF0-EAE1-4433-A2FA-E5C27741E1B8}" destId="{FAE206E8-25A7-4C6C-9662-8A4B2EFDE4BE}" srcOrd="0" destOrd="0" presId="urn:microsoft.com/office/officeart/2005/8/layout/hProcess9"/>
    <dgm:cxn modelId="{5C3CF46E-4E26-4434-834F-68BF5A5A388C}" srcId="{17A6EAF0-EAE1-4433-A2FA-E5C27741E1B8}" destId="{83EBD450-A8C3-4273-871E-CD22F911081E}" srcOrd="1" destOrd="0" parTransId="{8B16D45F-57E8-4726-AD6B-01592B6177FC}" sibTransId="{CD993C19-A5A0-4ECA-AC6F-2CAA6F497E3F}"/>
    <dgm:cxn modelId="{3033024A-7E4C-40F2-AC1D-BD5CC723F22D}" type="presParOf" srcId="{FAE206E8-25A7-4C6C-9662-8A4B2EFDE4BE}" destId="{6665C62D-7333-47B2-BAAF-BB05766A8BEA}" srcOrd="0" destOrd="0" presId="urn:microsoft.com/office/officeart/2005/8/layout/hProcess9"/>
    <dgm:cxn modelId="{0C5F1140-B055-4329-8EB5-CAE01B9D242C}" type="presParOf" srcId="{FAE206E8-25A7-4C6C-9662-8A4B2EFDE4BE}" destId="{F380B298-F007-4DA5-9D3B-ACE4F322AEEC}" srcOrd="1" destOrd="0" presId="urn:microsoft.com/office/officeart/2005/8/layout/hProcess9"/>
    <dgm:cxn modelId="{C56FE1AC-EEFF-468B-B91E-CE59E30FE159}" type="presParOf" srcId="{F380B298-F007-4DA5-9D3B-ACE4F322AEEC}" destId="{6547F2D2-25EA-4678-87DC-66C5D54BFC0D}" srcOrd="0" destOrd="0" presId="urn:microsoft.com/office/officeart/2005/8/layout/hProcess9"/>
    <dgm:cxn modelId="{7E4B8F81-F5CB-464B-A55B-EE5D60DDD2C9}" type="presParOf" srcId="{F380B298-F007-4DA5-9D3B-ACE4F322AEEC}" destId="{4116691B-8AA8-42FF-BC87-D4983AE11111}" srcOrd="1" destOrd="0" presId="urn:microsoft.com/office/officeart/2005/8/layout/hProcess9"/>
    <dgm:cxn modelId="{1415CFC7-94E7-49B6-9113-F59D0961E59B}" type="presParOf" srcId="{F380B298-F007-4DA5-9D3B-ACE4F322AEEC}" destId="{D3819CA0-8056-4328-B743-BDDFF7DC021D}" srcOrd="2" destOrd="0" presId="urn:microsoft.com/office/officeart/2005/8/layout/hProcess9"/>
    <dgm:cxn modelId="{A077C74F-2F2B-41BA-9F7F-50FAE3E0525B}" type="presParOf" srcId="{F380B298-F007-4DA5-9D3B-ACE4F322AEEC}" destId="{B0D14EED-CB25-4935-A924-D6DEF26552D1}" srcOrd="3" destOrd="0" presId="urn:microsoft.com/office/officeart/2005/8/layout/hProcess9"/>
    <dgm:cxn modelId="{4ABF4737-46B5-4132-A117-08D86500FD7E}" type="presParOf" srcId="{F380B298-F007-4DA5-9D3B-ACE4F322AEEC}" destId="{5BE7925A-C331-4734-B3D1-8E982A88B49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5C62D-7333-47B2-BAAF-BB05766A8BEA}">
      <dsp:nvSpPr>
        <dsp:cNvPr id="0" name=""/>
        <dsp:cNvSpPr/>
      </dsp:nvSpPr>
      <dsp:spPr>
        <a:xfrm>
          <a:off x="844105" y="0"/>
          <a:ext cx="9566529" cy="27626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7F2D2-25EA-4678-87DC-66C5D54BFC0D}">
      <dsp:nvSpPr>
        <dsp:cNvPr id="0" name=""/>
        <dsp:cNvSpPr/>
      </dsp:nvSpPr>
      <dsp:spPr>
        <a:xfrm>
          <a:off x="618" y="828801"/>
          <a:ext cx="3454045" cy="1105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err="1" smtClean="0"/>
            <a:t>Program.fl</a:t>
          </a:r>
          <a:endParaRPr lang="en-IN" sz="4100" kern="1200" dirty="0"/>
        </a:p>
      </dsp:txBody>
      <dsp:txXfrm>
        <a:off x="54563" y="882746"/>
        <a:ext cx="3346155" cy="997179"/>
      </dsp:txXfrm>
    </dsp:sp>
    <dsp:sp modelId="{D3819CA0-8056-4328-B743-BDDFF7DC021D}">
      <dsp:nvSpPr>
        <dsp:cNvPr id="0" name=""/>
        <dsp:cNvSpPr/>
      </dsp:nvSpPr>
      <dsp:spPr>
        <a:xfrm>
          <a:off x="3900347" y="828801"/>
          <a:ext cx="3454045" cy="1105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err="1" smtClean="0"/>
            <a:t>Program.fl.cls</a:t>
          </a:r>
          <a:endParaRPr lang="en-IN" sz="4100" kern="1200" dirty="0"/>
        </a:p>
      </dsp:txBody>
      <dsp:txXfrm>
        <a:off x="3954292" y="882746"/>
        <a:ext cx="3346155" cy="997179"/>
      </dsp:txXfrm>
    </dsp:sp>
    <dsp:sp modelId="{5BE7925A-C331-4734-B3D1-8E982A88B49A}">
      <dsp:nvSpPr>
        <dsp:cNvPr id="0" name=""/>
        <dsp:cNvSpPr/>
      </dsp:nvSpPr>
      <dsp:spPr>
        <a:xfrm>
          <a:off x="7800076" y="828801"/>
          <a:ext cx="3454045" cy="1105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Final Output</a:t>
          </a:r>
        </a:p>
      </dsp:txBody>
      <dsp:txXfrm>
        <a:off x="7854021" y="882746"/>
        <a:ext cx="3346155" cy="997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8192" y="656823"/>
            <a:ext cx="7675808" cy="263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4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Flash Programming Language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 501 Languages and Programming paradigms.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31.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4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3569" y="2320840"/>
            <a:ext cx="7236431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i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i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7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Contributors</a:t>
            </a:r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Anant</a:t>
            </a:r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Srivastava</a:t>
            </a:r>
            <a:endParaRPr lang="en-US" sz="2000" i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Bharat Singh 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Vidyaabharathi Vasudevan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Wenbo</a:t>
            </a:r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Tian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7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Operators(</a:t>
            </a:r>
            <a:r>
              <a:rPr lang="en-US" b="1" i="1" dirty="0" err="1" smtClean="0"/>
              <a:t>contd</a:t>
            </a:r>
            <a:r>
              <a:rPr lang="en-US" b="1" i="1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444474"/>
              </p:ext>
            </p:extLst>
          </p:nvPr>
        </p:nvGraphicFramePr>
        <p:xfrm>
          <a:off x="1096963" y="1100138"/>
          <a:ext cx="10028238" cy="290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746"/>
                <a:gridCol w="3342746"/>
                <a:gridCol w="3342746"/>
              </a:tblGrid>
              <a:tr h="88970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Operator</a:t>
                      </a:r>
                      <a:endParaRPr lang="en-US" sz="2500" dirty="0"/>
                    </a:p>
                  </a:txBody>
                  <a:tcPr marL="87202" marR="872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Intermediate Code</a:t>
                      </a:r>
                      <a:endParaRPr lang="en-US" sz="2500" dirty="0"/>
                    </a:p>
                  </a:txBody>
                  <a:tcPr marL="87202" marR="872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Output</a:t>
                      </a:r>
                      <a:endParaRPr lang="en-US" sz="2500" dirty="0"/>
                    </a:p>
                  </a:txBody>
                  <a:tcPr marL="87202" marR="87202"/>
                </a:tc>
              </a:tr>
              <a:tr h="889701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marL="87202" marR="87202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gteq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endParaRPr lang="en-US" dirty="0"/>
                    </a:p>
                  </a:txBody>
                  <a:tcPr marL="87202" marR="8720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87202" marR="872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5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Autofit/>
          </a:bodyPr>
          <a:lstStyle/>
          <a:p>
            <a:r>
              <a:rPr lang="en-US" sz="4000" b="1" i="1" dirty="0"/>
              <a:t>The if-else </a:t>
            </a:r>
            <a:r>
              <a:rPr lang="en-US" sz="4000" b="1" i="1" dirty="0"/>
              <a:t>statement  </a:t>
            </a:r>
            <a:r>
              <a:rPr lang="en-US" b="1" i="1" dirty="0"/>
              <a:t/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688370"/>
            <a:ext cx="11006070" cy="54885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Flash supports if and else statements. If and else statements can also be nested. The below example demonstrates this: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01086"/>
              </p:ext>
            </p:extLst>
          </p:nvPr>
        </p:nvGraphicFramePr>
        <p:xfrm>
          <a:off x="430357" y="1378618"/>
          <a:ext cx="1144931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447"/>
                <a:gridCol w="5939871"/>
              </a:tblGrid>
              <a:tr h="4923196"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integer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read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if (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&lt; 10) then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:=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+ 100;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else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:=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- 10;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fi;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write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0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 i%0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1: data         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2: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in_int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3: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ld_var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4: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ld_int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10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5: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lt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    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6: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jmp_false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12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7: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ld_var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8: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ld_int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100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9: add          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10: store        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11: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 16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12: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ld_var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13: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ld_int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10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14: sub          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15: store        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16: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ld_var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17: </a:t>
                      </a:r>
                      <a:r>
                        <a:rPr lang="en-US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out_int</a:t>
                      </a: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1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18: halt         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373487"/>
            <a:ext cx="10903039" cy="1317201"/>
          </a:xfrm>
        </p:spPr>
        <p:txBody>
          <a:bodyPr/>
          <a:lstStyle/>
          <a:p>
            <a:r>
              <a:rPr lang="en-US" b="1" i="1" dirty="0" smtClean="0"/>
              <a:t>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429555"/>
            <a:ext cx="10903039" cy="474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Flash supports </a:t>
            </a:r>
            <a:r>
              <a:rPr lang="en-US" sz="2400" dirty="0" err="1" smtClean="0"/>
              <a:t>functions.The</a:t>
            </a:r>
            <a:r>
              <a:rPr lang="en-US" sz="2400" dirty="0" smtClean="0"/>
              <a:t> following code demonstrates an example.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21798"/>
              </p:ext>
            </p:extLst>
          </p:nvPr>
        </p:nvGraphicFramePr>
        <p:xfrm>
          <a:off x="1179132" y="2395470"/>
          <a:ext cx="8128000" cy="338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094705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2073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fun </a:t>
                      </a:r>
                      <a:r>
                        <a:rPr lang="en-US" sz="1800" dirty="0" err="1" smtClean="0"/>
                        <a:t>testfirst</a:t>
                      </a:r>
                      <a:r>
                        <a:rPr lang="en-US" sz="1800" dirty="0" smtClean="0"/>
                        <a:t> c 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ld_var</a:t>
                      </a:r>
                      <a:r>
                        <a:rPr lang="en-US" sz="1800" dirty="0" smtClean="0"/>
                        <a:t> c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out_int</a:t>
                      </a:r>
                      <a:r>
                        <a:rPr lang="en-US" sz="1800" dirty="0" smtClean="0"/>
                        <a:t> 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ld_var</a:t>
                      </a:r>
                      <a:r>
                        <a:rPr lang="en-US" sz="1800" dirty="0" smtClean="0"/>
                        <a:t> 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out_int</a:t>
                      </a:r>
                      <a:r>
                        <a:rPr lang="en-US" sz="1800" dirty="0" smtClean="0"/>
                        <a:t> 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end_fun</a:t>
                      </a: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call </a:t>
                      </a:r>
                      <a:r>
                        <a:rPr lang="en-US" sz="1800" dirty="0" err="1" smtClean="0"/>
                        <a:t>testfirst</a:t>
                      </a:r>
                      <a:r>
                        <a:rPr lang="en-US" sz="1800" dirty="0" smtClean="0"/>
                        <a:t> t 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42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1452"/>
            <a:ext cx="8293994" cy="119297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553792"/>
            <a:ext cx="11928297" cy="4940591"/>
          </a:xfrm>
        </p:spPr>
        <p:txBody>
          <a:bodyPr/>
          <a:lstStyle/>
          <a:p>
            <a:r>
              <a:rPr lang="en-US" dirty="0" smtClean="0"/>
              <a:t>Flash supports the stack Data structure. It includes the push and pop functionality.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8302"/>
              </p:ext>
            </p:extLst>
          </p:nvPr>
        </p:nvGraphicFramePr>
        <p:xfrm>
          <a:off x="489394" y="1236374"/>
          <a:ext cx="10071282" cy="790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641"/>
                <a:gridCol w="5035641"/>
              </a:tblGrid>
              <a:tr h="410365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</a:tr>
              <a:tr h="6956349">
                <a:tc>
                  <a:txBody>
                    <a:bodyPr/>
                    <a:lstStyle/>
                    <a:p>
                      <a:r>
                        <a:rPr lang="en-US" dirty="0" smtClean="0"/>
                        <a:t>let</a:t>
                      </a:r>
                    </a:p>
                    <a:p>
                      <a:r>
                        <a:rPr lang="en-US" dirty="0" smtClean="0"/>
                        <a:t>	integer n,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	stack </a:t>
                      </a:r>
                      <a:r>
                        <a:rPr lang="en-US" dirty="0" err="1" smtClean="0"/>
                        <a:t>st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in</a:t>
                      </a:r>
                    </a:p>
                    <a:p>
                      <a:r>
                        <a:rPr lang="en-US" dirty="0" smtClean="0"/>
                        <a:t>	read n;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st.onto</a:t>
                      </a:r>
                      <a:r>
                        <a:rPr lang="en-US" dirty="0" smtClean="0"/>
                        <a:t>&lt;n&gt;;</a:t>
                      </a:r>
                    </a:p>
                    <a:p>
                      <a:r>
                        <a:rPr lang="en-US" dirty="0" smtClean="0"/>
                        <a:t>	read n;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st.onto</a:t>
                      </a:r>
                      <a:r>
                        <a:rPr lang="en-US" dirty="0" smtClean="0"/>
                        <a:t>&lt;n&gt;;</a:t>
                      </a:r>
                    </a:p>
                    <a:p>
                      <a:r>
                        <a:rPr lang="en-US" dirty="0" smtClean="0"/>
                        <a:t>	read n;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st.onto</a:t>
                      </a:r>
                      <a:r>
                        <a:rPr lang="en-US" dirty="0" smtClean="0"/>
                        <a:t>&lt;n&gt;;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:= </a:t>
                      </a:r>
                      <a:r>
                        <a:rPr lang="en-US" dirty="0" err="1" smtClean="0"/>
                        <a:t>st.outfrom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	write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:= </a:t>
                      </a:r>
                      <a:r>
                        <a:rPr lang="en-US" dirty="0" err="1" smtClean="0"/>
                        <a:t>st.outfrom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	write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:= </a:t>
                      </a:r>
                      <a:r>
                        <a:rPr lang="en-US" dirty="0" err="1" smtClean="0"/>
                        <a:t>st.outfrom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	write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0: </a:t>
                      </a: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       n%0</a:t>
                      </a:r>
                    </a:p>
                    <a:p>
                      <a:r>
                        <a:rPr lang="en-US" dirty="0" smtClean="0"/>
                        <a:t>  1: </a:t>
                      </a: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       i%0</a:t>
                      </a:r>
                    </a:p>
                    <a:p>
                      <a:r>
                        <a:rPr lang="en-US" dirty="0" smtClean="0"/>
                        <a:t>  2: </a:t>
                      </a: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st%stk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3: data         2</a:t>
                      </a:r>
                    </a:p>
                    <a:p>
                      <a:r>
                        <a:rPr lang="en-US" dirty="0" smtClean="0"/>
                        <a:t>  4: </a:t>
                      </a:r>
                      <a:r>
                        <a:rPr lang="en-US" dirty="0" err="1" smtClean="0"/>
                        <a:t>in_int</a:t>
                      </a:r>
                      <a:r>
                        <a:rPr lang="en-US" dirty="0" smtClean="0"/>
                        <a:t>       n</a:t>
                      </a:r>
                    </a:p>
                    <a:p>
                      <a:r>
                        <a:rPr lang="en-US" dirty="0" smtClean="0"/>
                        <a:t>  5: </a:t>
                      </a:r>
                      <a:r>
                        <a:rPr lang="en-US" dirty="0" err="1" smtClean="0"/>
                        <a:t>ld_var</a:t>
                      </a:r>
                      <a:r>
                        <a:rPr lang="en-US" dirty="0" smtClean="0"/>
                        <a:t>       n</a:t>
                      </a:r>
                    </a:p>
                    <a:p>
                      <a:r>
                        <a:rPr lang="en-US" dirty="0" smtClean="0"/>
                        <a:t>  6: </a:t>
                      </a:r>
                      <a:r>
                        <a:rPr lang="en-US" dirty="0" err="1" smtClean="0"/>
                        <a:t>addstk</a:t>
                      </a: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7: </a:t>
                      </a:r>
                      <a:r>
                        <a:rPr lang="en-US" dirty="0" err="1" smtClean="0"/>
                        <a:t>in_int</a:t>
                      </a:r>
                      <a:r>
                        <a:rPr lang="en-US" dirty="0" smtClean="0"/>
                        <a:t>       n</a:t>
                      </a:r>
                    </a:p>
                    <a:p>
                      <a:r>
                        <a:rPr lang="en-US" dirty="0" smtClean="0"/>
                        <a:t>  8: </a:t>
                      </a:r>
                      <a:r>
                        <a:rPr lang="en-US" dirty="0" err="1" smtClean="0"/>
                        <a:t>ld_var</a:t>
                      </a:r>
                      <a:r>
                        <a:rPr lang="en-US" dirty="0" smtClean="0"/>
                        <a:t>       n</a:t>
                      </a:r>
                    </a:p>
                    <a:p>
                      <a:r>
                        <a:rPr lang="en-US" dirty="0" smtClean="0"/>
                        <a:t>  9: </a:t>
                      </a:r>
                      <a:r>
                        <a:rPr lang="en-US" dirty="0" err="1" smtClean="0"/>
                        <a:t>addstk</a:t>
                      </a: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10: </a:t>
                      </a:r>
                      <a:r>
                        <a:rPr lang="en-US" dirty="0" err="1" smtClean="0"/>
                        <a:t>in_int</a:t>
                      </a:r>
                      <a:r>
                        <a:rPr lang="en-US" dirty="0" smtClean="0"/>
                        <a:t>       n</a:t>
                      </a:r>
                    </a:p>
                    <a:p>
                      <a:r>
                        <a:rPr lang="en-US" dirty="0" smtClean="0"/>
                        <a:t> 11: </a:t>
                      </a:r>
                      <a:r>
                        <a:rPr lang="en-US" dirty="0" err="1" smtClean="0"/>
                        <a:t>ld_var</a:t>
                      </a:r>
                      <a:r>
                        <a:rPr lang="en-US" dirty="0" smtClean="0"/>
                        <a:t>       n</a:t>
                      </a:r>
                    </a:p>
                    <a:p>
                      <a:r>
                        <a:rPr lang="en-US" dirty="0" smtClean="0"/>
                        <a:t> 12: </a:t>
                      </a:r>
                      <a:r>
                        <a:rPr lang="en-US" dirty="0" err="1" smtClean="0"/>
                        <a:t>addstk</a:t>
                      </a: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13: </a:t>
                      </a:r>
                      <a:r>
                        <a:rPr lang="en-US" dirty="0" err="1" smtClean="0"/>
                        <a:t>remstk</a:t>
                      </a: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14: store       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15: </a:t>
                      </a:r>
                      <a:r>
                        <a:rPr lang="en-US" dirty="0" err="1" smtClean="0"/>
                        <a:t>ld_var</a:t>
                      </a:r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16: </a:t>
                      </a:r>
                      <a:r>
                        <a:rPr lang="en-US" dirty="0" err="1" smtClean="0"/>
                        <a:t>out_int</a:t>
                      </a:r>
                      <a:r>
                        <a:rPr lang="en-US" dirty="0" smtClean="0"/>
                        <a:t>      1</a:t>
                      </a:r>
                    </a:p>
                    <a:p>
                      <a:r>
                        <a:rPr lang="en-US" dirty="0" smtClean="0"/>
                        <a:t> 17: </a:t>
                      </a:r>
                      <a:r>
                        <a:rPr lang="en-US" dirty="0" err="1" smtClean="0"/>
                        <a:t>remstk</a:t>
                      </a: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18: store       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19: </a:t>
                      </a:r>
                      <a:r>
                        <a:rPr lang="en-US" dirty="0" err="1" smtClean="0"/>
                        <a:t>ld_var</a:t>
                      </a:r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20: </a:t>
                      </a:r>
                      <a:r>
                        <a:rPr lang="en-US" dirty="0" err="1" smtClean="0"/>
                        <a:t>out_int</a:t>
                      </a:r>
                      <a:r>
                        <a:rPr lang="en-US" dirty="0" smtClean="0"/>
                        <a:t>      1</a:t>
                      </a:r>
                    </a:p>
                    <a:p>
                      <a:r>
                        <a:rPr lang="en-US" dirty="0" smtClean="0"/>
                        <a:t> 21: </a:t>
                      </a:r>
                      <a:r>
                        <a:rPr lang="en-US" dirty="0" err="1" smtClean="0"/>
                        <a:t>remstk</a:t>
                      </a: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22: store       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23: </a:t>
                      </a:r>
                      <a:r>
                        <a:rPr lang="en-US" dirty="0" err="1" smtClean="0"/>
                        <a:t>ld_var</a:t>
                      </a:r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24: </a:t>
                      </a:r>
                      <a:r>
                        <a:rPr lang="en-US" dirty="0" err="1" smtClean="0"/>
                        <a:t>out_int</a:t>
                      </a:r>
                      <a:r>
                        <a:rPr lang="en-US" dirty="0" smtClean="0"/>
                        <a:t>      1</a:t>
                      </a:r>
                    </a:p>
                    <a:p>
                      <a:r>
                        <a:rPr lang="en-US" dirty="0" smtClean="0"/>
                        <a:t> 25: halt         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6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97" y="152006"/>
            <a:ext cx="10515600" cy="363149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Fibonacci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97" y="618186"/>
            <a:ext cx="10515600" cy="4351338"/>
          </a:xfrm>
        </p:spPr>
        <p:txBody>
          <a:bodyPr/>
          <a:lstStyle/>
          <a:p>
            <a:r>
              <a:rPr lang="en-US" dirty="0" smtClean="0"/>
              <a:t>Flash has the ability to compute the Fibonacci of a number given.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86270"/>
              </p:ext>
            </p:extLst>
          </p:nvPr>
        </p:nvGraphicFramePr>
        <p:xfrm>
          <a:off x="669700" y="1107583"/>
          <a:ext cx="10672970" cy="564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296"/>
                <a:gridCol w="5496674"/>
              </a:tblGrid>
              <a:tr h="564223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let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integer n, x, y, z, u;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fun fib(integer a;)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if a = 1 | a = 2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then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return a - 1;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else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skip;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fi;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z := a - 1;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u := a - 2;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x := call fib(z);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y := call fib(u);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return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x+y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end_fun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in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read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n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x := call fib(n);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write x;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Example:</a:t>
                      </a: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Input: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5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66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Constraints: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Flash does not </a:t>
            </a:r>
            <a:r>
              <a:rPr lang="en-US" dirty="0" smtClean="0"/>
              <a:t>support more than 1,000 functions in a single file.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Machine code must not be more than 10,000 lines.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84" y="21322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Introduction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an new programming language which aims at fast execution of complex tasks.</a:t>
            </a:r>
          </a:p>
          <a:p>
            <a:r>
              <a:rPr lang="en-US" dirty="0" smtClean="0"/>
              <a:t>It inherits from the following languages:- C, C++, Java </a:t>
            </a:r>
            <a:r>
              <a:rPr lang="en-US" smtClean="0"/>
              <a:t>and Fortran.</a:t>
            </a:r>
            <a:endParaRPr lang="en-US" dirty="0" smtClean="0"/>
          </a:p>
          <a:p>
            <a:r>
              <a:rPr lang="en-US" dirty="0" smtClean="0"/>
              <a:t>Additionally, it contains some new features for common programming challenges.</a:t>
            </a:r>
          </a:p>
          <a:p>
            <a:endParaRPr lang="en-US" dirty="0" smtClean="0"/>
          </a:p>
          <a:p>
            <a:r>
              <a:rPr lang="en-US" dirty="0" smtClean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Flex </a:t>
            </a:r>
            <a:r>
              <a:rPr lang="en-US" dirty="0" smtClean="0"/>
              <a:t>-&gt; Scanner/</a:t>
            </a:r>
            <a:r>
              <a:rPr lang="en-US" dirty="0" err="1" smtClean="0"/>
              <a:t>Lexer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Bison -&gt; Parser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/>
              <a:t>Java -&gt;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98120"/>
            <a:ext cx="10027920" cy="594360"/>
          </a:xfrm>
        </p:spPr>
        <p:txBody>
          <a:bodyPr/>
          <a:lstStyle/>
          <a:p>
            <a:r>
              <a:rPr lang="en-US" b="1" i="1" dirty="0" smtClean="0"/>
              <a:t>Compiling and Running </a:t>
            </a:r>
            <a:r>
              <a:rPr lang="en-US" b="1" i="1" dirty="0" smtClean="0"/>
              <a:t>Flash </a:t>
            </a:r>
            <a:r>
              <a:rPr lang="en-US" b="1" i="1" dirty="0" smtClean="0"/>
              <a:t>programs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53" y="895618"/>
            <a:ext cx="10812887" cy="478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72268553"/>
              </p:ext>
            </p:extLst>
          </p:nvPr>
        </p:nvGraphicFramePr>
        <p:xfrm>
          <a:off x="304800" y="864447"/>
          <a:ext cx="11254740" cy="276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628900" y="3185160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$flash.exe </a:t>
            </a:r>
            <a:r>
              <a:rPr lang="en-IN" dirty="0" err="1" smtClean="0"/>
              <a:t>Program.fl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41770" y="3185160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–</a:t>
            </a:r>
            <a:r>
              <a:rPr lang="en-IN" dirty="0" err="1" smtClean="0"/>
              <a:t>cp</a:t>
            </a:r>
            <a:r>
              <a:rPr lang="en-IN" dirty="0" smtClean="0"/>
              <a:t> </a:t>
            </a:r>
            <a:r>
              <a:rPr lang="en-IN" dirty="0" err="1" smtClean="0"/>
              <a:t>Program.fl.cls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64280" y="2286000"/>
            <a:ext cx="487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65720" y="2286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3981450" y="2286000"/>
            <a:ext cx="0" cy="8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0"/>
          </p:cNvCxnSpPr>
          <p:nvPr/>
        </p:nvCxnSpPr>
        <p:spPr>
          <a:xfrm>
            <a:off x="7894320" y="2286000"/>
            <a:ext cx="0" cy="8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10668000" cy="815340"/>
          </a:xfrm>
        </p:spPr>
        <p:txBody>
          <a:bodyPr/>
          <a:lstStyle/>
          <a:p>
            <a:r>
              <a:rPr lang="en-US" b="1" i="1" dirty="0" err="1" smtClean="0"/>
              <a:t>HelloWorld</a:t>
            </a:r>
            <a:r>
              <a:rPr lang="en-US" b="1" i="1" dirty="0" smtClean="0"/>
              <a:t> </a:t>
            </a:r>
            <a:r>
              <a:rPr lang="en-US" b="1" i="1" dirty="0"/>
              <a:t>in </a:t>
            </a:r>
            <a:r>
              <a:rPr lang="en-US" b="1" i="1" dirty="0" smtClean="0"/>
              <a:t>Flash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55113"/>
              </p:ext>
            </p:extLst>
          </p:nvPr>
        </p:nvGraphicFramePr>
        <p:xfrm>
          <a:off x="1368488" y="1690688"/>
          <a:ext cx="7910132" cy="2636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87"/>
                <a:gridCol w="3996845"/>
              </a:tblGrid>
              <a:tr h="2636613">
                <a:tc>
                  <a:txBody>
                    <a:bodyPr/>
                    <a:lstStyle/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string s1;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s1 := "Hello World";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write @s1;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0: </a:t>
                      </a:r>
                      <a:r>
                        <a:rPr lang="en-US" sz="1800" b="0" i="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     s1%str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1: data         0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2: </a:t>
                      </a:r>
                      <a:r>
                        <a:rPr lang="en-US" sz="1800" b="0" i="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ld_str</a:t>
                      </a:r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  "Hello World"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3: store       s1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4: </a:t>
                      </a:r>
                      <a:r>
                        <a:rPr lang="en-US" sz="1800" b="0" i="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   s1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5: </a:t>
                      </a:r>
                      <a:r>
                        <a:rPr lang="en-US" sz="1800" b="0" i="0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out_str</a:t>
                      </a:r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    2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6: halt         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1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01" y="97272"/>
            <a:ext cx="10515600" cy="1325563"/>
          </a:xfrm>
        </p:spPr>
        <p:txBody>
          <a:bodyPr/>
          <a:lstStyle/>
          <a:p>
            <a:r>
              <a:rPr lang="en-US" b="1" i="1" dirty="0"/>
              <a:t>The </a:t>
            </a:r>
            <a:r>
              <a:rPr lang="en-US" b="1" i="1" dirty="0"/>
              <a:t>Flash type system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3669" y="1366463"/>
            <a:ext cx="4894780" cy="3855002"/>
          </a:xfrm>
        </p:spPr>
        <p:txBody>
          <a:bodyPr/>
          <a:lstStyle/>
          <a:p>
            <a:r>
              <a:rPr lang="en-US" dirty="0"/>
              <a:t>Flash supports three types: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int</a:t>
            </a:r>
            <a:r>
              <a:rPr lang="en-US" dirty="0"/>
              <a:t> – for signed integer types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bool</a:t>
            </a:r>
            <a:r>
              <a:rPr lang="en-US" dirty="0"/>
              <a:t>– for Boolean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string – </a:t>
            </a:r>
            <a:r>
              <a:rPr lang="en-US" dirty="0" smtClean="0"/>
              <a:t>for </a:t>
            </a:r>
            <a:r>
              <a:rPr lang="en-US" dirty="0"/>
              <a:t>character array.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20350"/>
              </p:ext>
            </p:extLst>
          </p:nvPr>
        </p:nvGraphicFramePr>
        <p:xfrm>
          <a:off x="6177953" y="1372122"/>
          <a:ext cx="555513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68"/>
                <a:gridCol w="2777568"/>
              </a:tblGrid>
              <a:tr h="296717">
                <a:tc>
                  <a:txBody>
                    <a:bodyPr/>
                    <a:lstStyle/>
                    <a:p>
                      <a:r>
                        <a:rPr lang="en-US" dirty="0" smtClean="0"/>
                        <a:t>Intermediate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11868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ld_int</a:t>
                      </a:r>
                      <a:r>
                        <a:rPr lang="en-US" sz="1800" dirty="0" smtClean="0"/>
                        <a:t> 5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store t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ld_var</a:t>
                      </a:r>
                      <a:r>
                        <a:rPr lang="en-US" sz="1800" dirty="0" smtClean="0"/>
                        <a:t> 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out_int</a:t>
                      </a:r>
                      <a:r>
                        <a:rPr lang="en-US" sz="1800" dirty="0" smtClean="0"/>
                        <a:t>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118686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ld_bol</a:t>
                      </a:r>
                      <a:r>
                        <a:rPr lang="en-US" sz="1800" dirty="0" smtClean="0"/>
                        <a:t> true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store 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ld_var</a:t>
                      </a:r>
                      <a:r>
                        <a:rPr lang="en-US" sz="1800" dirty="0" smtClean="0"/>
                        <a:t> 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out_bol</a:t>
                      </a:r>
                      <a:r>
                        <a:rPr lang="en-US" sz="1800" dirty="0" smtClean="0"/>
                        <a:t>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7276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ld_str</a:t>
                      </a:r>
                      <a:r>
                        <a:rPr lang="en-US" sz="1800" dirty="0" smtClean="0"/>
                        <a:t> “Hello”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out_str</a:t>
                      </a:r>
                      <a:r>
                        <a:rPr lang="en-US" sz="1800" dirty="0" smtClean="0"/>
                        <a:t>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6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86366"/>
            <a:ext cx="11134859" cy="1304322"/>
          </a:xfrm>
        </p:spPr>
        <p:txBody>
          <a:bodyPr>
            <a:normAutofit/>
          </a:bodyPr>
          <a:lstStyle/>
          <a:p>
            <a:r>
              <a:rPr lang="en-US" b="1" i="1" dirty="0"/>
              <a:t>Arithmetic Operations: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586707"/>
              </p:ext>
            </p:extLst>
          </p:nvPr>
        </p:nvGraphicFramePr>
        <p:xfrm>
          <a:off x="218941" y="1403797"/>
          <a:ext cx="11797047" cy="507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49"/>
                <a:gridCol w="3932349"/>
                <a:gridCol w="3932349"/>
              </a:tblGrid>
              <a:tr h="132652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Operation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Intermediate Code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Output</a:t>
                      </a:r>
                      <a:endParaRPr lang="en-US" sz="2500" dirty="0"/>
                    </a:p>
                  </a:txBody>
                  <a:tcPr/>
                </a:tc>
              </a:tr>
              <a:tr h="1326524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:= 5 + 10;</a:t>
                      </a:r>
                    </a:p>
                    <a:p>
                      <a:r>
                        <a:rPr lang="en-US" baseline="0" dirty="0" smtClean="0"/>
                        <a:t>write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1326524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:= 5 * 10;</a:t>
                      </a:r>
                    </a:p>
                    <a:p>
                      <a:r>
                        <a:rPr lang="en-US" baseline="0" dirty="0" smtClean="0"/>
                        <a:t>write 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7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71" y="4518"/>
            <a:ext cx="10515600" cy="1325563"/>
          </a:xfrm>
        </p:spPr>
        <p:txBody>
          <a:bodyPr/>
          <a:lstStyle/>
          <a:p>
            <a:r>
              <a:rPr lang="en-US" b="1" i="1" dirty="0" smtClean="0"/>
              <a:t>Arithmetic Operations(CONTD):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30993"/>
              </p:ext>
            </p:extLst>
          </p:nvPr>
        </p:nvGraphicFramePr>
        <p:xfrm>
          <a:off x="321971" y="982351"/>
          <a:ext cx="10890162" cy="566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054"/>
                <a:gridCol w="3630054"/>
                <a:gridCol w="3630054"/>
              </a:tblGrid>
              <a:tr h="163872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Operation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Intermediate Code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Output</a:t>
                      </a:r>
                      <a:endParaRPr lang="en-US" sz="2500" dirty="0"/>
                    </a:p>
                  </a:txBody>
                  <a:tcPr/>
                </a:tc>
              </a:tr>
              <a:tr h="1638724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:= 15 - 10;</a:t>
                      </a:r>
                    </a:p>
                    <a:p>
                      <a:r>
                        <a:rPr lang="en-US" baseline="0" dirty="0" smtClean="0"/>
                        <a:t>write 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1638724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:= 50 / 10;</a:t>
                      </a:r>
                    </a:p>
                    <a:p>
                      <a:r>
                        <a:rPr lang="en-US" baseline="0" dirty="0" smtClean="0"/>
                        <a:t>write 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2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" y="0"/>
            <a:ext cx="11237890" cy="1690688"/>
          </a:xfrm>
        </p:spPr>
        <p:txBody>
          <a:bodyPr>
            <a:normAutofit/>
          </a:bodyPr>
          <a:lstStyle/>
          <a:p>
            <a:r>
              <a:rPr lang="en-US" b="1" i="1" dirty="0"/>
              <a:t>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54641"/>
              </p:ext>
            </p:extLst>
          </p:nvPr>
        </p:nvGraphicFramePr>
        <p:xfrm>
          <a:off x="645017" y="1240894"/>
          <a:ext cx="10515600" cy="535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141694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Operator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Intermediate Code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Output</a:t>
                      </a:r>
                      <a:endParaRPr lang="en-US" sz="2500" dirty="0"/>
                    </a:p>
                  </a:txBody>
                  <a:tcPr/>
                </a:tc>
              </a:tr>
              <a:tr h="1922995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1922995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4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141669"/>
            <a:ext cx="10671220" cy="898346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Operators(</a:t>
            </a:r>
            <a:r>
              <a:rPr lang="en-US" b="1" i="1" dirty="0" err="1" smtClean="0"/>
              <a:t>contd</a:t>
            </a:r>
            <a:r>
              <a:rPr lang="en-US" b="1" i="1" dirty="0" smtClean="0"/>
              <a:t>):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799637"/>
              </p:ext>
            </p:extLst>
          </p:nvPr>
        </p:nvGraphicFramePr>
        <p:xfrm>
          <a:off x="838200" y="1040014"/>
          <a:ext cx="10289145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715"/>
                <a:gridCol w="3429715"/>
                <a:gridCol w="3429715"/>
              </a:tblGrid>
              <a:tr h="123322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Operator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Intermediate Code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Output</a:t>
                      </a:r>
                      <a:endParaRPr lang="en-US" sz="2500" dirty="0"/>
                    </a:p>
                  </a:txBody>
                  <a:tcPr/>
                </a:tc>
              </a:tr>
              <a:tr h="172893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172893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lteq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0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261</TotalTime>
  <Words>573</Words>
  <Application>Microsoft Office PowerPoint</Application>
  <PresentationFormat>Custom</PresentationFormat>
  <Paragraphs>297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PowerPoint Presentation</vt:lpstr>
      <vt:lpstr> Introduction  </vt:lpstr>
      <vt:lpstr>Compiling and Running Flash programs  </vt:lpstr>
      <vt:lpstr>HelloWorld in Flash</vt:lpstr>
      <vt:lpstr>The Flash type system  </vt:lpstr>
      <vt:lpstr>Arithmetic Operations:</vt:lpstr>
      <vt:lpstr>Arithmetic Operations(CONTD):</vt:lpstr>
      <vt:lpstr>Operators</vt:lpstr>
      <vt:lpstr>Operators(contd):</vt:lpstr>
      <vt:lpstr>Operators(contd)</vt:lpstr>
      <vt:lpstr>The if-else statement   </vt:lpstr>
      <vt:lpstr>Functions:</vt:lpstr>
      <vt:lpstr>Stack</vt:lpstr>
      <vt:lpstr>Fibonacci:</vt:lpstr>
      <vt:lpstr>Special Features</vt:lpstr>
      <vt:lpstr>Constraints: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Vidyaabharathi Vasudevan (Student)</dc:creator>
  <cp:lastModifiedBy>Bharat</cp:lastModifiedBy>
  <cp:revision>42</cp:revision>
  <dcterms:created xsi:type="dcterms:W3CDTF">2016-04-29T18:41:26Z</dcterms:created>
  <dcterms:modified xsi:type="dcterms:W3CDTF">2016-04-30T01:25:39Z</dcterms:modified>
</cp:coreProperties>
</file>