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76" r:id="rId5"/>
    <p:sldId id="260" r:id="rId6"/>
    <p:sldId id="277" r:id="rId7"/>
    <p:sldId id="261" r:id="rId8"/>
    <p:sldId id="278" r:id="rId9"/>
    <p:sldId id="283" r:id="rId10"/>
    <p:sldId id="280" r:id="rId11"/>
    <p:sldId id="279" r:id="rId12"/>
    <p:sldId id="281" r:id="rId13"/>
    <p:sldId id="282" r:id="rId14"/>
    <p:sldId id="262" r:id="rId15"/>
    <p:sldId id="264" r:id="rId16"/>
    <p:sldId id="267" r:id="rId17"/>
    <p:sldId id="270" r:id="rId18"/>
    <p:sldId id="271" r:id="rId19"/>
    <p:sldId id="272" r:id="rId20"/>
    <p:sldId id="284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1536" y="-103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6EAF0-EAE1-4433-A2FA-E5C27741E1B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F9738A4-6BE2-427A-A295-D53DF73D041B}">
      <dgm:prSet phldrT="[Text]"/>
      <dgm:spPr/>
      <dgm:t>
        <a:bodyPr/>
        <a:lstStyle/>
        <a:p>
          <a:r>
            <a:rPr lang="en-IN" dirty="0" smtClean="0">
              <a:latin typeface="Calibri" panose="020F0502020204030204" pitchFamily="34" charset="0"/>
            </a:rPr>
            <a:t>Program.fl</a:t>
          </a:r>
          <a:endParaRPr lang="en-IN" dirty="0">
            <a:latin typeface="Calibri" panose="020F0502020204030204" pitchFamily="34" charset="0"/>
          </a:endParaRPr>
        </a:p>
      </dgm:t>
    </dgm:pt>
    <dgm:pt modelId="{10B45AAE-ECE2-43A8-9976-7EACAFB21AD9}" type="parTrans" cxnId="{31D7C086-5F23-4714-8899-107006DC3DC6}">
      <dgm:prSet/>
      <dgm:spPr/>
      <dgm:t>
        <a:bodyPr/>
        <a:lstStyle/>
        <a:p>
          <a:endParaRPr lang="en-IN"/>
        </a:p>
      </dgm:t>
    </dgm:pt>
    <dgm:pt modelId="{DE46FC4A-1479-424A-A6F6-FEDF58FE7F48}" type="sibTrans" cxnId="{31D7C086-5F23-4714-8899-107006DC3DC6}">
      <dgm:prSet/>
      <dgm:spPr/>
      <dgm:t>
        <a:bodyPr/>
        <a:lstStyle/>
        <a:p>
          <a:endParaRPr lang="en-IN"/>
        </a:p>
      </dgm:t>
    </dgm:pt>
    <dgm:pt modelId="{83EBD450-A8C3-4273-871E-CD22F911081E}">
      <dgm:prSet phldrT="[Text]"/>
      <dgm:spPr/>
      <dgm:t>
        <a:bodyPr/>
        <a:lstStyle/>
        <a:p>
          <a:r>
            <a:rPr lang="en-IN" dirty="0" smtClean="0">
              <a:latin typeface="Calibri" panose="020F0502020204030204" pitchFamily="34" charset="0"/>
            </a:rPr>
            <a:t>Program.fl.cls</a:t>
          </a:r>
          <a:endParaRPr lang="en-IN" dirty="0">
            <a:latin typeface="Calibri" panose="020F0502020204030204" pitchFamily="34" charset="0"/>
          </a:endParaRPr>
        </a:p>
      </dgm:t>
    </dgm:pt>
    <dgm:pt modelId="{8B16D45F-57E8-4726-AD6B-01592B6177FC}" type="parTrans" cxnId="{5C3CF46E-4E26-4434-834F-68BF5A5A388C}">
      <dgm:prSet/>
      <dgm:spPr/>
      <dgm:t>
        <a:bodyPr/>
        <a:lstStyle/>
        <a:p>
          <a:endParaRPr lang="en-IN"/>
        </a:p>
      </dgm:t>
    </dgm:pt>
    <dgm:pt modelId="{CD993C19-A5A0-4ECA-AC6F-2CAA6F497E3F}" type="sibTrans" cxnId="{5C3CF46E-4E26-4434-834F-68BF5A5A388C}">
      <dgm:prSet/>
      <dgm:spPr/>
      <dgm:t>
        <a:bodyPr/>
        <a:lstStyle/>
        <a:p>
          <a:endParaRPr lang="en-IN"/>
        </a:p>
      </dgm:t>
    </dgm:pt>
    <dgm:pt modelId="{CB13FD89-1377-40DC-907E-8A20DC6CF5E9}">
      <dgm:prSet phldrT="[Text]"/>
      <dgm:spPr/>
      <dgm:t>
        <a:bodyPr/>
        <a:lstStyle/>
        <a:p>
          <a:r>
            <a:rPr lang="en-IN" dirty="0" smtClean="0">
              <a:latin typeface="Calibri" panose="020F0502020204030204" pitchFamily="34" charset="0"/>
            </a:rPr>
            <a:t>Final Output</a:t>
          </a:r>
        </a:p>
      </dgm:t>
    </dgm:pt>
    <dgm:pt modelId="{A9B30591-9F5B-43D2-8F76-2A4AAB44E746}" type="parTrans" cxnId="{F83AE49A-B433-4AFA-A02D-EC9AF264C661}">
      <dgm:prSet/>
      <dgm:spPr/>
      <dgm:t>
        <a:bodyPr/>
        <a:lstStyle/>
        <a:p>
          <a:endParaRPr lang="en-IN"/>
        </a:p>
      </dgm:t>
    </dgm:pt>
    <dgm:pt modelId="{CEB860DB-4F30-450C-BBDC-9BF955A35BEA}" type="sibTrans" cxnId="{F83AE49A-B433-4AFA-A02D-EC9AF264C661}">
      <dgm:prSet/>
      <dgm:spPr/>
      <dgm:t>
        <a:bodyPr/>
        <a:lstStyle/>
        <a:p>
          <a:endParaRPr lang="en-IN"/>
        </a:p>
      </dgm:t>
    </dgm:pt>
    <dgm:pt modelId="{FAE206E8-25A7-4C6C-9662-8A4B2EFDE4BE}" type="pres">
      <dgm:prSet presAssocID="{17A6EAF0-EAE1-4433-A2FA-E5C27741E1B8}" presName="CompostProcess" presStyleCnt="0">
        <dgm:presLayoutVars>
          <dgm:dir/>
          <dgm:resizeHandles val="exact"/>
        </dgm:presLayoutVars>
      </dgm:prSet>
      <dgm:spPr/>
    </dgm:pt>
    <dgm:pt modelId="{6665C62D-7333-47B2-BAAF-BB05766A8BEA}" type="pres">
      <dgm:prSet presAssocID="{17A6EAF0-EAE1-4433-A2FA-E5C27741E1B8}" presName="arrow" presStyleLbl="bgShp" presStyleIdx="0" presStyleCnt="1"/>
      <dgm:spPr/>
    </dgm:pt>
    <dgm:pt modelId="{F380B298-F007-4DA5-9D3B-ACE4F322AEEC}" type="pres">
      <dgm:prSet presAssocID="{17A6EAF0-EAE1-4433-A2FA-E5C27741E1B8}" presName="linearProcess" presStyleCnt="0"/>
      <dgm:spPr/>
    </dgm:pt>
    <dgm:pt modelId="{6547F2D2-25EA-4678-87DC-66C5D54BFC0D}" type="pres">
      <dgm:prSet presAssocID="{CF9738A4-6BE2-427A-A295-D53DF73D041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6691B-8AA8-42FF-BC87-D4983AE11111}" type="pres">
      <dgm:prSet presAssocID="{DE46FC4A-1479-424A-A6F6-FEDF58FE7F48}" presName="sibTrans" presStyleCnt="0"/>
      <dgm:spPr/>
    </dgm:pt>
    <dgm:pt modelId="{D3819CA0-8056-4328-B743-BDDFF7DC021D}" type="pres">
      <dgm:prSet presAssocID="{83EBD450-A8C3-4273-871E-CD22F911081E}" presName="textNode" presStyleLbl="node1" presStyleIdx="1" presStyleCnt="3" custScaleX="998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D14EED-CB25-4935-A924-D6DEF26552D1}" type="pres">
      <dgm:prSet presAssocID="{CD993C19-A5A0-4ECA-AC6F-2CAA6F497E3F}" presName="sibTrans" presStyleCnt="0"/>
      <dgm:spPr/>
    </dgm:pt>
    <dgm:pt modelId="{5BE7925A-C331-4734-B3D1-8E982A88B49A}" type="pres">
      <dgm:prSet presAssocID="{CB13FD89-1377-40DC-907E-8A20DC6CF5E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83AE49A-B433-4AFA-A02D-EC9AF264C661}" srcId="{17A6EAF0-EAE1-4433-A2FA-E5C27741E1B8}" destId="{CB13FD89-1377-40DC-907E-8A20DC6CF5E9}" srcOrd="2" destOrd="0" parTransId="{A9B30591-9F5B-43D2-8F76-2A4AAB44E746}" sibTransId="{CEB860DB-4F30-450C-BBDC-9BF955A35BEA}"/>
    <dgm:cxn modelId="{9F63C3FE-1CC1-4A53-B460-48EA7D0ADDA5}" type="presOf" srcId="{83EBD450-A8C3-4273-871E-CD22F911081E}" destId="{D3819CA0-8056-4328-B743-BDDFF7DC021D}" srcOrd="0" destOrd="0" presId="urn:microsoft.com/office/officeart/2005/8/layout/hProcess9"/>
    <dgm:cxn modelId="{817CE844-6141-4841-9045-85BAA54E2710}" type="presOf" srcId="{CF9738A4-6BE2-427A-A295-D53DF73D041B}" destId="{6547F2D2-25EA-4678-87DC-66C5D54BFC0D}" srcOrd="0" destOrd="0" presId="urn:microsoft.com/office/officeart/2005/8/layout/hProcess9"/>
    <dgm:cxn modelId="{43B1F8F3-0DCA-43E7-AF96-9AEE0C2B11EC}" type="presOf" srcId="{CB13FD89-1377-40DC-907E-8A20DC6CF5E9}" destId="{5BE7925A-C331-4734-B3D1-8E982A88B49A}" srcOrd="0" destOrd="0" presId="urn:microsoft.com/office/officeart/2005/8/layout/hProcess9"/>
    <dgm:cxn modelId="{31D7C086-5F23-4714-8899-107006DC3DC6}" srcId="{17A6EAF0-EAE1-4433-A2FA-E5C27741E1B8}" destId="{CF9738A4-6BE2-427A-A295-D53DF73D041B}" srcOrd="0" destOrd="0" parTransId="{10B45AAE-ECE2-43A8-9976-7EACAFB21AD9}" sibTransId="{DE46FC4A-1479-424A-A6F6-FEDF58FE7F48}"/>
    <dgm:cxn modelId="{B15D205B-3D01-4C45-AD1A-8EC878457260}" type="presOf" srcId="{17A6EAF0-EAE1-4433-A2FA-E5C27741E1B8}" destId="{FAE206E8-25A7-4C6C-9662-8A4B2EFDE4BE}" srcOrd="0" destOrd="0" presId="urn:microsoft.com/office/officeart/2005/8/layout/hProcess9"/>
    <dgm:cxn modelId="{5C3CF46E-4E26-4434-834F-68BF5A5A388C}" srcId="{17A6EAF0-EAE1-4433-A2FA-E5C27741E1B8}" destId="{83EBD450-A8C3-4273-871E-CD22F911081E}" srcOrd="1" destOrd="0" parTransId="{8B16D45F-57E8-4726-AD6B-01592B6177FC}" sibTransId="{CD993C19-A5A0-4ECA-AC6F-2CAA6F497E3F}"/>
    <dgm:cxn modelId="{3033024A-7E4C-40F2-AC1D-BD5CC723F22D}" type="presParOf" srcId="{FAE206E8-25A7-4C6C-9662-8A4B2EFDE4BE}" destId="{6665C62D-7333-47B2-BAAF-BB05766A8BEA}" srcOrd="0" destOrd="0" presId="urn:microsoft.com/office/officeart/2005/8/layout/hProcess9"/>
    <dgm:cxn modelId="{0C5F1140-B055-4329-8EB5-CAE01B9D242C}" type="presParOf" srcId="{FAE206E8-25A7-4C6C-9662-8A4B2EFDE4BE}" destId="{F380B298-F007-4DA5-9D3B-ACE4F322AEEC}" srcOrd="1" destOrd="0" presId="urn:microsoft.com/office/officeart/2005/8/layout/hProcess9"/>
    <dgm:cxn modelId="{C56FE1AC-EEFF-468B-B91E-CE59E30FE159}" type="presParOf" srcId="{F380B298-F007-4DA5-9D3B-ACE4F322AEEC}" destId="{6547F2D2-25EA-4678-87DC-66C5D54BFC0D}" srcOrd="0" destOrd="0" presId="urn:microsoft.com/office/officeart/2005/8/layout/hProcess9"/>
    <dgm:cxn modelId="{7E4B8F81-F5CB-464B-A55B-EE5D60DDD2C9}" type="presParOf" srcId="{F380B298-F007-4DA5-9D3B-ACE4F322AEEC}" destId="{4116691B-8AA8-42FF-BC87-D4983AE11111}" srcOrd="1" destOrd="0" presId="urn:microsoft.com/office/officeart/2005/8/layout/hProcess9"/>
    <dgm:cxn modelId="{1415CFC7-94E7-49B6-9113-F59D0961E59B}" type="presParOf" srcId="{F380B298-F007-4DA5-9D3B-ACE4F322AEEC}" destId="{D3819CA0-8056-4328-B743-BDDFF7DC021D}" srcOrd="2" destOrd="0" presId="urn:microsoft.com/office/officeart/2005/8/layout/hProcess9"/>
    <dgm:cxn modelId="{A077C74F-2F2B-41BA-9F7F-50FAE3E0525B}" type="presParOf" srcId="{F380B298-F007-4DA5-9D3B-ACE4F322AEEC}" destId="{B0D14EED-CB25-4935-A924-D6DEF26552D1}" srcOrd="3" destOrd="0" presId="urn:microsoft.com/office/officeart/2005/8/layout/hProcess9"/>
    <dgm:cxn modelId="{4ABF4737-46B5-4132-A117-08D86500FD7E}" type="presParOf" srcId="{F380B298-F007-4DA5-9D3B-ACE4F322AEEC}" destId="{5BE7925A-C331-4734-B3D1-8E982A88B49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5C62D-7333-47B2-BAAF-BB05766A8BEA}">
      <dsp:nvSpPr>
        <dsp:cNvPr id="0" name=""/>
        <dsp:cNvSpPr/>
      </dsp:nvSpPr>
      <dsp:spPr>
        <a:xfrm>
          <a:off x="844105" y="0"/>
          <a:ext cx="9566529" cy="32485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7F2D2-25EA-4678-87DC-66C5D54BFC0D}">
      <dsp:nvSpPr>
        <dsp:cNvPr id="0" name=""/>
        <dsp:cNvSpPr/>
      </dsp:nvSpPr>
      <dsp:spPr>
        <a:xfrm>
          <a:off x="1045" y="974554"/>
          <a:ext cx="3454210" cy="1299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>
              <a:latin typeface="Calibri" panose="020F0502020204030204" pitchFamily="34" charset="0"/>
            </a:rPr>
            <a:t>Program.fl</a:t>
          </a:r>
          <a:endParaRPr lang="en-IN" sz="4200" kern="1200" dirty="0">
            <a:latin typeface="Calibri" panose="020F0502020204030204" pitchFamily="34" charset="0"/>
          </a:endParaRPr>
        </a:p>
      </dsp:txBody>
      <dsp:txXfrm>
        <a:off x="64477" y="1037986"/>
        <a:ext cx="3327346" cy="1172542"/>
      </dsp:txXfrm>
    </dsp:sp>
    <dsp:sp modelId="{D3819CA0-8056-4328-B743-BDDFF7DC021D}">
      <dsp:nvSpPr>
        <dsp:cNvPr id="0" name=""/>
        <dsp:cNvSpPr/>
      </dsp:nvSpPr>
      <dsp:spPr>
        <a:xfrm>
          <a:off x="3902700" y="974554"/>
          <a:ext cx="3449339" cy="1299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>
              <a:latin typeface="Calibri" panose="020F0502020204030204" pitchFamily="34" charset="0"/>
            </a:rPr>
            <a:t>Program.fl.cls</a:t>
          </a:r>
          <a:endParaRPr lang="en-IN" sz="4200" kern="1200" dirty="0">
            <a:latin typeface="Calibri" panose="020F0502020204030204" pitchFamily="34" charset="0"/>
          </a:endParaRPr>
        </a:p>
      </dsp:txBody>
      <dsp:txXfrm>
        <a:off x="3966132" y="1037986"/>
        <a:ext cx="3322475" cy="1172542"/>
      </dsp:txXfrm>
    </dsp:sp>
    <dsp:sp modelId="{5BE7925A-C331-4734-B3D1-8E982A88B49A}">
      <dsp:nvSpPr>
        <dsp:cNvPr id="0" name=""/>
        <dsp:cNvSpPr/>
      </dsp:nvSpPr>
      <dsp:spPr>
        <a:xfrm>
          <a:off x="7799483" y="974554"/>
          <a:ext cx="3454210" cy="1299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>
              <a:latin typeface="Calibri" panose="020F0502020204030204" pitchFamily="34" charset="0"/>
            </a:rPr>
            <a:t>Final Output</a:t>
          </a:r>
        </a:p>
      </dsp:txBody>
      <dsp:txXfrm>
        <a:off x="7862915" y="1037986"/>
        <a:ext cx="3327346" cy="1172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92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428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7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7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26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3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646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7014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572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3722C7-4B18-45FA-87D0-A0A11E48D6D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E4D149-42A3-4954-801B-D92B89AF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86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741" y="800259"/>
            <a:ext cx="7736541" cy="2763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CSE 502 : fLASH</a:t>
            </a:r>
            <a:endParaRPr lang="en-US" sz="6000" dirty="0" smtClean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: Team 31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741" y="4706470"/>
            <a:ext cx="3137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Members</a:t>
            </a:r>
            <a:r>
              <a:rPr lang="en-US" sz="2000" b="1" i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Anant Srivastava</a:t>
            </a:r>
          </a:p>
          <a:p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Bharat Singh 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Vidyaabharathi Vasudevan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Wenbo Tian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7" y="122490"/>
            <a:ext cx="10353762" cy="970450"/>
          </a:xfrm>
        </p:spPr>
        <p:txBody>
          <a:bodyPr/>
          <a:lstStyle/>
          <a:p>
            <a:r>
              <a:rPr lang="en-IN" dirty="0"/>
              <a:t>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70775"/>
            <a:ext cx="10353762" cy="5315484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dirty="0"/>
              <a:t>The runtime has the following data structures to handle the execution:</a:t>
            </a:r>
          </a:p>
          <a:p>
            <a:r>
              <a:rPr lang="en-IN" dirty="0"/>
              <a:t> Instruction pointer (</a:t>
            </a:r>
            <a:r>
              <a:rPr lang="en-IN" dirty="0" err="1"/>
              <a:t>ip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Line number of the current instruction being executed.</a:t>
            </a:r>
          </a:p>
          <a:p>
            <a:pPr lvl="1"/>
            <a:endParaRPr lang="en-IN" dirty="0"/>
          </a:p>
          <a:p>
            <a:r>
              <a:rPr lang="en-IN" dirty="0"/>
              <a:t>Execution Stack</a:t>
            </a:r>
          </a:p>
          <a:p>
            <a:pPr lvl="1"/>
            <a:r>
              <a:rPr lang="en-IN" dirty="0"/>
              <a:t>Contains operands on which the operator is applied and the result is pushed.</a:t>
            </a:r>
          </a:p>
          <a:p>
            <a:pPr lvl="1"/>
            <a:endParaRPr lang="en-IN" dirty="0"/>
          </a:p>
          <a:p>
            <a:r>
              <a:rPr lang="en-IN" dirty="0"/>
              <a:t>Call Stack</a:t>
            </a:r>
          </a:p>
          <a:p>
            <a:pPr lvl="1"/>
            <a:r>
              <a:rPr lang="en-IN" dirty="0"/>
              <a:t>When a function is called current state of the environment is save on this stack with the return </a:t>
            </a:r>
            <a:r>
              <a:rPr lang="en-IN" dirty="0" err="1"/>
              <a:t>ip</a:t>
            </a:r>
            <a:r>
              <a:rPr lang="en-IN" dirty="0"/>
              <a:t> after the function completes execution.</a:t>
            </a:r>
          </a:p>
          <a:p>
            <a:pPr lvl="1"/>
            <a:endParaRPr lang="en-IN" dirty="0"/>
          </a:p>
          <a:p>
            <a:r>
              <a:rPr lang="en-IN" dirty="0"/>
              <a:t>Function class</a:t>
            </a:r>
          </a:p>
          <a:p>
            <a:pPr lvl="1"/>
            <a:r>
              <a:rPr lang="en-IN" dirty="0"/>
              <a:t>For each function a function class is created which contains the parameters required by the function and the line number to the start of the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45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40164"/>
          </a:xfrm>
        </p:spPr>
        <p:txBody>
          <a:bodyPr>
            <a:normAutofit/>
          </a:bodyPr>
          <a:lstStyle/>
          <a:p>
            <a:r>
              <a:rPr lang="en-IN" dirty="0"/>
              <a:t>For each recursive call the Environment table which is a </a:t>
            </a:r>
            <a:r>
              <a:rPr lang="en-IN" dirty="0" err="1"/>
              <a:t>HashMap</a:t>
            </a:r>
            <a:r>
              <a:rPr lang="en-IN" dirty="0"/>
              <a:t> is pushed to a Call Stack and when the function end the store environment table is restored which the updated return value</a:t>
            </a:r>
            <a:r>
              <a:rPr lang="en-IN" dirty="0" smtClean="0"/>
              <a:t>.</a:t>
            </a:r>
          </a:p>
          <a:p>
            <a:pPr marL="36900" indent="0">
              <a:buNone/>
            </a:pPr>
            <a:endParaRPr lang="en-IN" dirty="0" smtClean="0"/>
          </a:p>
          <a:p>
            <a:r>
              <a:rPr lang="en-IN" b="1" dirty="0" smtClean="0"/>
              <a:t>case </a:t>
            </a:r>
            <a:r>
              <a:rPr lang="en-IN" b="1" i="1" dirty="0"/>
              <a:t>CALL:</a:t>
            </a:r>
            <a:endParaRPr lang="en-IN" dirty="0"/>
          </a:p>
          <a:p>
            <a:pPr lvl="1"/>
            <a:r>
              <a:rPr lang="en-IN" dirty="0" err="1"/>
              <a:t>callStack.push</a:t>
            </a:r>
            <a:r>
              <a:rPr lang="en-IN" dirty="0"/>
              <a:t>(</a:t>
            </a:r>
            <a:r>
              <a:rPr lang="en-IN" dirty="0" err="1"/>
              <a:t>varList.clone</a:t>
            </a:r>
            <a:r>
              <a:rPr lang="en-IN" dirty="0"/>
              <a:t>());</a:t>
            </a:r>
          </a:p>
          <a:p>
            <a:pPr lvl="1"/>
            <a:r>
              <a:rPr lang="en-IN" dirty="0" err="1"/>
              <a:t>callStack.push</a:t>
            </a:r>
            <a:r>
              <a:rPr lang="en-IN" dirty="0"/>
              <a:t>(</a:t>
            </a:r>
            <a:r>
              <a:rPr lang="en-IN" dirty="0" err="1"/>
              <a:t>ip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b="1" dirty="0"/>
              <a:t>case </a:t>
            </a:r>
            <a:r>
              <a:rPr lang="en-IN" b="1" i="1" dirty="0"/>
              <a:t>POP:</a:t>
            </a:r>
          </a:p>
          <a:p>
            <a:pPr lvl="1"/>
            <a:r>
              <a:rPr lang="en-IN" dirty="0" err="1"/>
              <a:t>ip</a:t>
            </a:r>
            <a:r>
              <a:rPr lang="en-IN" dirty="0"/>
              <a:t> = (Integer) </a:t>
            </a:r>
            <a:r>
              <a:rPr lang="en-IN" dirty="0" err="1"/>
              <a:t>callStack.pop</a:t>
            </a:r>
            <a:r>
              <a:rPr lang="en-IN" dirty="0"/>
              <a:t>();</a:t>
            </a:r>
          </a:p>
          <a:p>
            <a:pPr lvl="1"/>
            <a:r>
              <a:rPr lang="en-IN" dirty="0" err="1"/>
              <a:t>varList</a:t>
            </a:r>
            <a:r>
              <a:rPr lang="en-IN" dirty="0"/>
              <a:t> = </a:t>
            </a:r>
            <a:r>
              <a:rPr lang="en-IN" u="sng" dirty="0"/>
              <a:t>(</a:t>
            </a:r>
            <a:r>
              <a:rPr lang="en-IN" u="sng" dirty="0" err="1"/>
              <a:t>HashMap</a:t>
            </a:r>
            <a:r>
              <a:rPr lang="en-IN" u="sng" dirty="0"/>
              <a:t>&lt;String, Object&gt;) </a:t>
            </a:r>
            <a:r>
              <a:rPr lang="en-IN" u="sng" dirty="0" err="1"/>
              <a:t>callStack.pop</a:t>
            </a:r>
            <a:r>
              <a:rPr lang="en-IN" u="sng" dirty="0"/>
              <a:t>();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01242" y="3587382"/>
            <a:ext cx="303276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Calling a Function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801242" y="4959480"/>
            <a:ext cx="303276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Returning from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96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 function is called The Environment table contains all the global variables too.</a:t>
            </a:r>
          </a:p>
          <a:p>
            <a:r>
              <a:rPr lang="en-IN" dirty="0"/>
              <a:t>The global variables can be used as temporary variables inside a function.</a:t>
            </a:r>
          </a:p>
          <a:p>
            <a:r>
              <a:rPr lang="en-IN" dirty="0"/>
              <a:t>The changes are roll-backed when control move out of the function.</a:t>
            </a:r>
          </a:p>
          <a:p>
            <a:r>
              <a:rPr lang="en-IN" dirty="0"/>
              <a:t>Only the return value reflects in the Environment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21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does not support more than 1,000 functions in a single file.</a:t>
            </a:r>
          </a:p>
          <a:p>
            <a:r>
              <a:rPr lang="en-US" dirty="0" smtClean="0"/>
              <a:t>Machine </a:t>
            </a:r>
            <a:r>
              <a:rPr lang="en-US" dirty="0"/>
              <a:t>code must not be more than 10,000 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85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12" y="-176342"/>
            <a:ext cx="11134859" cy="1304322"/>
          </a:xfrm>
        </p:spPr>
        <p:txBody>
          <a:bodyPr>
            <a:normAutofit/>
          </a:bodyPr>
          <a:lstStyle/>
          <a:p>
            <a:r>
              <a:rPr lang="en-US" b="1" i="1" dirty="0"/>
              <a:t>Arithmetic Operations: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200131"/>
              </p:ext>
            </p:extLst>
          </p:nvPr>
        </p:nvGraphicFramePr>
        <p:xfrm>
          <a:off x="275212" y="798886"/>
          <a:ext cx="11797047" cy="576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349"/>
                <a:gridCol w="3932349"/>
                <a:gridCol w="3932349"/>
              </a:tblGrid>
              <a:tr h="4109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Intermediate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/>
                </a:tc>
              </a:tr>
              <a:tr h="1326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ADDITION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t</a:t>
                      </a:r>
                      <a:r>
                        <a:rPr lang="en-US" sz="1200" baseline="0" dirty="0" smtClean="0"/>
                        <a:t> := 5 + 10;</a:t>
                      </a:r>
                    </a:p>
                    <a:p>
                      <a:r>
                        <a:rPr lang="en-US" sz="1200" baseline="0" dirty="0" smtClean="0"/>
                        <a:t>write 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 5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 10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 t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</a:tr>
              <a:tr h="13265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MULTIPLICATION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t</a:t>
                      </a:r>
                      <a:r>
                        <a:rPr lang="en-US" sz="1200" baseline="0" dirty="0" smtClean="0"/>
                        <a:t> := 5 * 10;</a:t>
                      </a:r>
                    </a:p>
                    <a:p>
                      <a:r>
                        <a:rPr lang="en-US" sz="1200" baseline="0" dirty="0" smtClean="0"/>
                        <a:t>write t;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 5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 10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 t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out_int 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</a:tr>
              <a:tr h="132652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</a:p>
                    <a:p>
                      <a:pPr marL="0" algn="l" defTabSz="457200" rtl="0" eaLnBrk="1" latinLnBrk="0" hangingPunct="1"/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:= 15 - 10;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ld_int 15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ld_int 10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ld_var t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out_int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652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</a:p>
                    <a:p>
                      <a:pPr marL="0" algn="l" defTabSz="457200" rtl="0" eaLnBrk="1" latinLnBrk="0" hangingPunct="1"/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 := 50 / 10;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ld_int 50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ld_int 10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ld_var t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out_int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2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25" y="0"/>
            <a:ext cx="11237890" cy="1261623"/>
          </a:xfrm>
        </p:spPr>
        <p:txBody>
          <a:bodyPr>
            <a:normAutofit/>
          </a:bodyPr>
          <a:lstStyle/>
          <a:p>
            <a:r>
              <a:rPr lang="en-US" b="1" i="1" dirty="0"/>
              <a:t>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433635"/>
              </p:ext>
            </p:extLst>
          </p:nvPr>
        </p:nvGraphicFramePr>
        <p:xfrm>
          <a:off x="645017" y="998807"/>
          <a:ext cx="10515600" cy="557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5415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Intermediate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Output</a:t>
                      </a:r>
                      <a:endParaRPr lang="en-US" sz="1200" dirty="0"/>
                    </a:p>
                  </a:txBody>
                  <a:tcPr/>
                </a:tc>
              </a:tr>
              <a:tr h="12416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 50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 10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 t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out_bol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</a:tr>
              <a:tr h="11991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 50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 10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 t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out_bol 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</a:tr>
              <a:tr h="11851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 50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 10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 t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out_bol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</a:tr>
              <a:tr h="12363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 50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ld_int 10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lteq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ld_var t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out_bol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Autofit/>
          </a:bodyPr>
          <a:lstStyle/>
          <a:p>
            <a:r>
              <a:rPr lang="en-US" sz="4000" b="1" i="1" dirty="0"/>
              <a:t>The if-else statement  </a:t>
            </a:r>
            <a:r>
              <a:rPr lang="en-US" b="1" i="1" dirty="0"/>
              <a:t/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0" y="688370"/>
            <a:ext cx="11006070" cy="54885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Flash supports if and else statements. If and else statements can also be nested. The below example demonstrates this: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55513"/>
              </p:ext>
            </p:extLst>
          </p:nvPr>
        </p:nvGraphicFramePr>
        <p:xfrm>
          <a:off x="576943" y="1683418"/>
          <a:ext cx="11047790" cy="492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231"/>
                <a:gridCol w="5731559"/>
              </a:tblGrid>
              <a:tr h="4923196"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integer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read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if (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&lt; 10) then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:=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+ 100;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else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:=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- 10;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fi;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write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 0: def        i%0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1: data         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2: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in_int</a:t>
                      </a: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sz="1400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3: ld_var      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sz="1400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4: ld_int      10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5: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lt</a:t>
                      </a: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     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6: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jmp_false</a:t>
                      </a: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12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7: ld_var      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sz="1400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8: ld_int     100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9: add          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10: store        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sz="1400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11: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goto</a:t>
                      </a: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  16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12: ld_var      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sz="1400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13: ld_int      10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14: sub          0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15: store        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sz="1400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16: ld_var       </a:t>
                      </a:r>
                      <a:r>
                        <a:rPr lang="en-US" sz="1400" b="0" i="0" dirty="0" err="1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en-US" sz="1400" b="0" i="0" dirty="0" smtClean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17: out_int      1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4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18: halt         0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373487"/>
            <a:ext cx="10903039" cy="1317201"/>
          </a:xfrm>
        </p:spPr>
        <p:txBody>
          <a:bodyPr/>
          <a:lstStyle/>
          <a:p>
            <a:r>
              <a:rPr lang="en-US" b="1" i="1" dirty="0" smtClean="0"/>
              <a:t>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429555"/>
            <a:ext cx="10903039" cy="474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Flash supports functions</a:t>
            </a:r>
            <a:r>
              <a:rPr lang="en-US" sz="2400" dirty="0" smtClean="0"/>
              <a:t>. The </a:t>
            </a:r>
            <a:r>
              <a:rPr lang="en-US" sz="2400" dirty="0" smtClean="0"/>
              <a:t>following code demonstrates an example.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29536"/>
              </p:ext>
            </p:extLst>
          </p:nvPr>
        </p:nvGraphicFramePr>
        <p:xfrm>
          <a:off x="762001" y="2226734"/>
          <a:ext cx="9846732" cy="421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265"/>
                <a:gridCol w="4918467"/>
              </a:tblGrid>
              <a:tr h="1377298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2608762">
                <a:tc>
                  <a:txBody>
                    <a:bodyPr/>
                    <a:lstStyle/>
                    <a:p>
                      <a:r>
                        <a:rPr lang="en-IN" dirty="0" smtClean="0"/>
                        <a:t>let</a:t>
                      </a:r>
                    </a:p>
                    <a:p>
                      <a:r>
                        <a:rPr lang="en-IN" dirty="0" smtClean="0"/>
                        <a:t>	integer n, x; string s1;</a:t>
                      </a:r>
                    </a:p>
                    <a:p>
                      <a:r>
                        <a:rPr lang="en-IN" dirty="0" smtClean="0"/>
                        <a:t>	fun </a:t>
                      </a:r>
                      <a:r>
                        <a:rPr lang="en-IN" dirty="0" err="1" smtClean="0"/>
                        <a:t>inc</a:t>
                      </a:r>
                      <a:r>
                        <a:rPr lang="en-IN" dirty="0" smtClean="0"/>
                        <a:t>(integer a;)</a:t>
                      </a:r>
                    </a:p>
                    <a:p>
                      <a:r>
                        <a:rPr lang="en-IN" dirty="0" smtClean="0"/>
                        <a:t>               return a+1;</a:t>
                      </a:r>
                    </a:p>
                    <a:p>
                      <a:r>
                        <a:rPr lang="en-IN" dirty="0" smtClean="0"/>
                        <a:t>	</a:t>
                      </a:r>
                      <a:r>
                        <a:rPr lang="en-IN" dirty="0" err="1" smtClean="0"/>
                        <a:t>end_fun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in</a:t>
                      </a:r>
                    </a:p>
                    <a:p>
                      <a:r>
                        <a:rPr lang="en-IN" dirty="0" smtClean="0"/>
                        <a:t>	read n;</a:t>
                      </a:r>
                    </a:p>
                    <a:p>
                      <a:r>
                        <a:rPr lang="en-IN" dirty="0" smtClean="0"/>
                        <a:t>        x</a:t>
                      </a:r>
                      <a:r>
                        <a:rPr lang="en-IN" baseline="0" dirty="0" smtClean="0"/>
                        <a:t> := </a:t>
                      </a:r>
                      <a:r>
                        <a:rPr lang="en-IN" baseline="0" dirty="0" err="1" smtClean="0"/>
                        <a:t>inc</a:t>
                      </a:r>
                      <a:r>
                        <a:rPr lang="en-IN" baseline="0" dirty="0" smtClean="0"/>
                        <a:t>(n);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	write x;</a:t>
                      </a:r>
                    </a:p>
                    <a:p>
                      <a:r>
                        <a:rPr lang="en-IN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Input:</a:t>
                      </a:r>
                    </a:p>
                    <a:p>
                      <a:r>
                        <a:rPr lang="en-US" dirty="0" smtClean="0"/>
                        <a:t>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Output:</a:t>
                      </a:r>
                    </a:p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4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007" y="94343"/>
            <a:ext cx="8293994" cy="901521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8" y="800536"/>
            <a:ext cx="11774472" cy="4940591"/>
          </a:xfrm>
        </p:spPr>
        <p:txBody>
          <a:bodyPr/>
          <a:lstStyle/>
          <a:p>
            <a:r>
              <a:rPr lang="en-US" dirty="0" smtClean="0"/>
              <a:t>Flash supports the stack Data structure. It includes the push and pop functionality.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09243"/>
              </p:ext>
            </p:extLst>
          </p:nvPr>
        </p:nvGraphicFramePr>
        <p:xfrm>
          <a:off x="929885" y="1301065"/>
          <a:ext cx="10071282" cy="5415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641"/>
                <a:gridCol w="5035641"/>
              </a:tblGrid>
              <a:tr h="3862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Intermediate</a:t>
                      </a:r>
                      <a:endParaRPr lang="en-US" sz="1200" dirty="0"/>
                    </a:p>
                  </a:txBody>
                  <a:tcPr/>
                </a:tc>
              </a:tr>
              <a:tr h="48171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let</a:t>
                      </a:r>
                    </a:p>
                    <a:p>
                      <a:r>
                        <a:rPr lang="en-US" sz="1200" dirty="0" smtClean="0"/>
                        <a:t>	integer n,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r>
                        <a:rPr lang="en-US" sz="1200" dirty="0" smtClean="0"/>
                        <a:t>	stack </a:t>
                      </a:r>
                      <a:r>
                        <a:rPr lang="en-US" sz="1200" dirty="0" err="1" smtClean="0"/>
                        <a:t>st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r>
                        <a:rPr lang="en-US" sz="1200" dirty="0" smtClean="0"/>
                        <a:t>in</a:t>
                      </a:r>
                    </a:p>
                    <a:p>
                      <a:r>
                        <a:rPr lang="en-US" sz="1200" dirty="0" smtClean="0"/>
                        <a:t>	read n;</a:t>
                      </a:r>
                    </a:p>
                    <a:p>
                      <a:r>
                        <a:rPr lang="en-US" sz="1200" dirty="0" smtClean="0"/>
                        <a:t>	</a:t>
                      </a:r>
                      <a:r>
                        <a:rPr lang="en-US" sz="1200" dirty="0" err="1" smtClean="0"/>
                        <a:t>st.onto</a:t>
                      </a:r>
                      <a:r>
                        <a:rPr lang="en-US" sz="1200" dirty="0" smtClean="0"/>
                        <a:t>&lt;n&gt;;</a:t>
                      </a:r>
                    </a:p>
                    <a:p>
                      <a:r>
                        <a:rPr lang="en-US" sz="1200" dirty="0" smtClean="0"/>
                        <a:t>	read n;</a:t>
                      </a:r>
                    </a:p>
                    <a:p>
                      <a:r>
                        <a:rPr lang="en-US" sz="1200" dirty="0" smtClean="0"/>
                        <a:t>	</a:t>
                      </a:r>
                      <a:r>
                        <a:rPr lang="en-US" sz="1200" dirty="0" err="1" smtClean="0"/>
                        <a:t>st.onto</a:t>
                      </a:r>
                      <a:r>
                        <a:rPr lang="en-US" sz="1200" dirty="0" smtClean="0"/>
                        <a:t>&lt;n&gt;;</a:t>
                      </a:r>
                    </a:p>
                    <a:p>
                      <a:r>
                        <a:rPr lang="en-US" sz="1200" dirty="0" smtClean="0"/>
                        <a:t>	read n;</a:t>
                      </a:r>
                    </a:p>
                    <a:p>
                      <a:r>
                        <a:rPr lang="en-US" sz="1200" dirty="0" smtClean="0"/>
                        <a:t>	</a:t>
                      </a:r>
                      <a:r>
                        <a:rPr lang="en-US" sz="1200" dirty="0" err="1" smtClean="0"/>
                        <a:t>st.onto</a:t>
                      </a:r>
                      <a:r>
                        <a:rPr lang="en-US" sz="1200" dirty="0" smtClean="0"/>
                        <a:t>&lt;n&gt;;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	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:= </a:t>
                      </a:r>
                      <a:r>
                        <a:rPr lang="en-US" sz="1200" dirty="0" err="1" smtClean="0"/>
                        <a:t>st.outfrom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r>
                        <a:rPr lang="en-US" sz="1200" dirty="0" smtClean="0"/>
                        <a:t>	write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r>
                        <a:rPr lang="en-US" sz="1200" dirty="0" smtClean="0"/>
                        <a:t>	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:= </a:t>
                      </a:r>
                      <a:r>
                        <a:rPr lang="en-US" sz="1200" dirty="0" err="1" smtClean="0"/>
                        <a:t>st.outfrom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r>
                        <a:rPr lang="en-US" sz="1200" dirty="0" smtClean="0"/>
                        <a:t>	write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r>
                        <a:rPr lang="en-US" sz="1200" dirty="0" smtClean="0"/>
                        <a:t>	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:= </a:t>
                      </a:r>
                      <a:r>
                        <a:rPr lang="en-US" sz="1200" dirty="0" err="1" smtClean="0"/>
                        <a:t>st.outfrom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dirty="0" smtClean="0"/>
                        <a:t>	write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;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dirty="0" smtClean="0"/>
                        <a:t>end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0: def        n%0</a:t>
                      </a:r>
                    </a:p>
                    <a:p>
                      <a:r>
                        <a:rPr lang="en-US" sz="1200" dirty="0" smtClean="0"/>
                        <a:t>  1: def        i%0</a:t>
                      </a:r>
                    </a:p>
                    <a:p>
                      <a:r>
                        <a:rPr lang="en-US" sz="1200" dirty="0" smtClean="0"/>
                        <a:t>  2: def        </a:t>
                      </a:r>
                      <a:r>
                        <a:rPr lang="en-US" sz="1200" dirty="0" err="1" smtClean="0"/>
                        <a:t>st%stk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 3: data         2</a:t>
                      </a:r>
                    </a:p>
                    <a:p>
                      <a:r>
                        <a:rPr lang="en-US" sz="1200" dirty="0" smtClean="0"/>
                        <a:t>  4: </a:t>
                      </a:r>
                      <a:r>
                        <a:rPr lang="en-US" sz="1200" dirty="0" err="1" smtClean="0"/>
                        <a:t>in_int</a:t>
                      </a:r>
                      <a:r>
                        <a:rPr lang="en-US" sz="1200" dirty="0" smtClean="0"/>
                        <a:t>       n</a:t>
                      </a:r>
                    </a:p>
                    <a:p>
                      <a:r>
                        <a:rPr lang="en-US" sz="1200" dirty="0" smtClean="0"/>
                        <a:t>  5: ld_var       n</a:t>
                      </a:r>
                    </a:p>
                    <a:p>
                      <a:r>
                        <a:rPr lang="en-US" sz="1200" dirty="0" smtClean="0"/>
                        <a:t>  6: </a:t>
                      </a:r>
                      <a:r>
                        <a:rPr lang="en-US" sz="1200" dirty="0" err="1" smtClean="0"/>
                        <a:t>addstk</a:t>
                      </a:r>
                      <a:r>
                        <a:rPr lang="en-US" sz="1200" dirty="0" smtClean="0"/>
                        <a:t>      </a:t>
                      </a:r>
                      <a:r>
                        <a:rPr lang="en-US" sz="1200" dirty="0" err="1" smtClean="0"/>
                        <a:t>st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 7: </a:t>
                      </a:r>
                      <a:r>
                        <a:rPr lang="en-US" sz="1200" dirty="0" err="1" smtClean="0"/>
                        <a:t>in_int</a:t>
                      </a:r>
                      <a:r>
                        <a:rPr lang="en-US" sz="1200" dirty="0" smtClean="0"/>
                        <a:t>       n</a:t>
                      </a:r>
                    </a:p>
                    <a:p>
                      <a:r>
                        <a:rPr lang="en-US" sz="1200" dirty="0" smtClean="0"/>
                        <a:t>  8: ld_var       n</a:t>
                      </a:r>
                    </a:p>
                    <a:p>
                      <a:r>
                        <a:rPr lang="en-US" sz="1200" dirty="0" smtClean="0"/>
                        <a:t>  9: </a:t>
                      </a:r>
                      <a:r>
                        <a:rPr lang="en-US" sz="1200" dirty="0" err="1" smtClean="0"/>
                        <a:t>addstk</a:t>
                      </a:r>
                      <a:r>
                        <a:rPr lang="en-US" sz="1200" dirty="0" smtClean="0"/>
                        <a:t>      </a:t>
                      </a:r>
                      <a:r>
                        <a:rPr lang="en-US" sz="1200" dirty="0" err="1" smtClean="0"/>
                        <a:t>st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10: </a:t>
                      </a:r>
                      <a:r>
                        <a:rPr lang="en-US" sz="1200" dirty="0" err="1" smtClean="0"/>
                        <a:t>in_int</a:t>
                      </a:r>
                      <a:r>
                        <a:rPr lang="en-US" sz="1200" dirty="0" smtClean="0"/>
                        <a:t>       n</a:t>
                      </a:r>
                    </a:p>
                    <a:p>
                      <a:r>
                        <a:rPr lang="en-US" sz="1200" dirty="0" smtClean="0"/>
                        <a:t> 11: ld_var       n</a:t>
                      </a:r>
                    </a:p>
                    <a:p>
                      <a:r>
                        <a:rPr lang="en-US" sz="1200" dirty="0" smtClean="0"/>
                        <a:t> 12: </a:t>
                      </a:r>
                      <a:r>
                        <a:rPr lang="en-US" sz="1200" dirty="0" err="1" smtClean="0"/>
                        <a:t>addstk</a:t>
                      </a:r>
                      <a:r>
                        <a:rPr lang="en-US" sz="1200" dirty="0" smtClean="0"/>
                        <a:t>      </a:t>
                      </a:r>
                      <a:r>
                        <a:rPr lang="en-US" sz="1200" dirty="0" err="1" smtClean="0"/>
                        <a:t>st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13: </a:t>
                      </a:r>
                      <a:r>
                        <a:rPr lang="en-US" sz="1200" dirty="0" err="1" smtClean="0"/>
                        <a:t>remstk</a:t>
                      </a:r>
                      <a:r>
                        <a:rPr lang="en-US" sz="1200" dirty="0" smtClean="0"/>
                        <a:t>      </a:t>
                      </a:r>
                      <a:r>
                        <a:rPr lang="en-US" sz="1200" dirty="0" err="1" smtClean="0"/>
                        <a:t>st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14: store        </a:t>
                      </a:r>
                      <a:r>
                        <a:rPr lang="en-US" sz="1200" dirty="0" err="1" smtClean="0"/>
                        <a:t>i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15: ld_var       </a:t>
                      </a:r>
                      <a:r>
                        <a:rPr lang="en-US" sz="1200" dirty="0" err="1" smtClean="0"/>
                        <a:t>i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16: out_int      1</a:t>
                      </a:r>
                    </a:p>
                    <a:p>
                      <a:r>
                        <a:rPr lang="en-US" sz="1200" dirty="0" smtClean="0"/>
                        <a:t> 17: </a:t>
                      </a:r>
                      <a:r>
                        <a:rPr lang="en-US" sz="1200" dirty="0" err="1" smtClean="0"/>
                        <a:t>remstk</a:t>
                      </a:r>
                      <a:r>
                        <a:rPr lang="en-US" sz="1200" dirty="0" smtClean="0"/>
                        <a:t>      </a:t>
                      </a:r>
                      <a:r>
                        <a:rPr lang="en-US" sz="1200" dirty="0" err="1" smtClean="0"/>
                        <a:t>st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18: store        </a:t>
                      </a:r>
                      <a:r>
                        <a:rPr lang="en-US" sz="1200" dirty="0" err="1" smtClean="0"/>
                        <a:t>i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19: ld_var       </a:t>
                      </a:r>
                      <a:r>
                        <a:rPr lang="en-US" sz="1200" dirty="0" err="1" smtClean="0"/>
                        <a:t>i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20: out_int      1</a:t>
                      </a:r>
                    </a:p>
                    <a:p>
                      <a:r>
                        <a:rPr lang="en-US" sz="1200" dirty="0" smtClean="0"/>
                        <a:t> 21: </a:t>
                      </a:r>
                      <a:r>
                        <a:rPr lang="en-US" sz="1200" dirty="0" err="1" smtClean="0"/>
                        <a:t>remstk</a:t>
                      </a:r>
                      <a:r>
                        <a:rPr lang="en-US" sz="1200" dirty="0" smtClean="0"/>
                        <a:t>      </a:t>
                      </a:r>
                      <a:r>
                        <a:rPr lang="en-US" sz="1200" dirty="0" err="1" smtClean="0"/>
                        <a:t>st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22: store        </a:t>
                      </a:r>
                      <a:r>
                        <a:rPr lang="en-US" sz="1200" dirty="0" err="1" smtClean="0"/>
                        <a:t>i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23: ld_var       </a:t>
                      </a:r>
                      <a:r>
                        <a:rPr lang="en-US" sz="1200" dirty="0" err="1" smtClean="0"/>
                        <a:t>i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24: out_int      1</a:t>
                      </a:r>
                    </a:p>
                    <a:p>
                      <a:r>
                        <a:rPr lang="en-US" sz="1200" dirty="0" smtClean="0"/>
                        <a:t> 25: halt         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4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97" y="152006"/>
            <a:ext cx="10515600" cy="363149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Fibonacci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97" y="618186"/>
            <a:ext cx="10515600" cy="4351338"/>
          </a:xfrm>
        </p:spPr>
        <p:txBody>
          <a:bodyPr/>
          <a:lstStyle/>
          <a:p>
            <a:r>
              <a:rPr lang="en-US" dirty="0" smtClean="0"/>
              <a:t>Flash has the ability to compute the Fibonacci of a number given.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86270"/>
              </p:ext>
            </p:extLst>
          </p:nvPr>
        </p:nvGraphicFramePr>
        <p:xfrm>
          <a:off x="669700" y="1107583"/>
          <a:ext cx="10672970" cy="564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296"/>
                <a:gridCol w="5496674"/>
              </a:tblGrid>
              <a:tr h="564223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let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integer n, x, y, z, u;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fun fib(integer a;)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if a = 1 | a = 2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then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return a - 1;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else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skip;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fi;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z := a - 1;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u := a - 2;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x := call fib(z);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y := call fib(u);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	return 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x+y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</a:t>
                      </a: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end_fun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in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read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n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x := call fib(n);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	write x;</a:t>
                      </a:r>
                    </a:p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end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Example:</a:t>
                      </a: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Input: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Output: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5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 </a:t>
            </a:r>
            <a:r>
              <a:rPr lang="en-US" b="1" i="1" dirty="0" smtClean="0">
                <a:latin typeface="Calibri" panose="020F0502020204030204" pitchFamily="34" charset="0"/>
              </a:rPr>
              <a:t>Introduction 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abliri"/>
              </a:rPr>
              <a:t>Flash is an new programming language which aims at fast execution of complex tasks.</a:t>
            </a:r>
          </a:p>
          <a:p>
            <a:r>
              <a:rPr lang="en-US" dirty="0" smtClean="0">
                <a:latin typeface="Cabliri"/>
              </a:rPr>
              <a:t>It inherits from the following languages:- C, C++, Java and Fortran and Pascal.</a:t>
            </a:r>
          </a:p>
          <a:p>
            <a:r>
              <a:rPr lang="en-US" dirty="0" smtClean="0">
                <a:latin typeface="Cabliri"/>
              </a:rPr>
              <a:t>Pascal and C are the main source of Inspiration; as the pioneers of structured programming, helped teaching students.</a:t>
            </a:r>
          </a:p>
          <a:p>
            <a:r>
              <a:rPr lang="en-US" dirty="0" smtClean="0">
                <a:latin typeface="Cabliri"/>
              </a:rPr>
              <a:t>Additionally, it contains some interesting new features for common programming challenges, which are a result of both expected and unexpected behaviors. </a:t>
            </a:r>
          </a:p>
          <a:p>
            <a:r>
              <a:rPr lang="en-US" dirty="0" smtClean="0">
                <a:latin typeface="Cabliri"/>
              </a:rPr>
              <a:t>Build in Arch-Linux and Windows.</a:t>
            </a:r>
          </a:p>
          <a:p>
            <a:pPr marL="36900" indent="0">
              <a:buNone/>
            </a:pPr>
            <a:endParaRPr lang="en-US" dirty="0" smtClean="0">
              <a:latin typeface="Cabliri"/>
            </a:endParaRPr>
          </a:p>
          <a:p>
            <a:r>
              <a:rPr lang="en-US" dirty="0" smtClean="0">
                <a:latin typeface="Cabliri"/>
              </a:rPr>
              <a:t>Tools</a:t>
            </a:r>
            <a:r>
              <a:rPr lang="en-US" dirty="0">
                <a:latin typeface="Cabliri"/>
              </a:rPr>
              <a:t>: </a:t>
            </a:r>
            <a:endParaRPr lang="en-US" dirty="0" smtClean="0">
              <a:latin typeface="Cabliri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Cabliri"/>
              </a:rPr>
              <a:t>Flex ( 2.6.0 )-&gt; Scanner / Lexer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Cabliri"/>
              </a:rPr>
              <a:t>Bison( 3.0.4 ) -&gt; Parser. </a:t>
            </a:r>
            <a:r>
              <a:rPr lang="en-US" dirty="0">
                <a:latin typeface="Cabliri"/>
              </a:rPr>
              <a:t> 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>
                <a:latin typeface="Cabliri"/>
              </a:rPr>
              <a:t>Java -&gt; Runtime</a:t>
            </a:r>
            <a:endParaRPr lang="en-US" dirty="0">
              <a:latin typeface="Cabliri"/>
            </a:endParaRPr>
          </a:p>
        </p:txBody>
      </p:sp>
    </p:spTree>
    <p:extLst>
      <p:ext uri="{BB962C8B-B14F-4D97-AF65-F5344CB8AC3E}">
        <p14:creationId xmlns:p14="http://schemas.microsoft.com/office/powerpoint/2010/main" val="10289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language is an incremental block structured language.</a:t>
            </a:r>
          </a:p>
          <a:p>
            <a:r>
              <a:rPr lang="en-IN" dirty="0" smtClean="0"/>
              <a:t>Once a block is created, it is never destroyed. It is kept in the records and its freed once the program execution ends.</a:t>
            </a:r>
          </a:p>
          <a:p>
            <a:r>
              <a:rPr lang="en-IN" dirty="0" smtClean="0"/>
              <a:t>Same applies to procedures.</a:t>
            </a:r>
          </a:p>
          <a:p>
            <a:r>
              <a:rPr lang="en-IN" dirty="0" smtClean="0"/>
              <a:t>When a procedure is created it gets activated and it can be called from any block proceeding the procedure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47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84" y="21322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98120"/>
            <a:ext cx="10027920" cy="594360"/>
          </a:xfrm>
        </p:spPr>
        <p:txBody>
          <a:bodyPr>
            <a:noAutofit/>
          </a:bodyPr>
          <a:lstStyle/>
          <a:p>
            <a:r>
              <a:rPr lang="en-US" b="1" i="1" dirty="0" smtClean="0">
                <a:latin typeface="Calibri" panose="020F0502020204030204" pitchFamily="34" charset="0"/>
              </a:rPr>
              <a:t>Compiling and Running Flash programs 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35" y="1392772"/>
            <a:ext cx="10812887" cy="4786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9205549"/>
              </p:ext>
            </p:extLst>
          </p:nvPr>
        </p:nvGraphicFramePr>
        <p:xfrm>
          <a:off x="297126" y="1266354"/>
          <a:ext cx="11254740" cy="324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602006" y="3785795"/>
            <a:ext cx="270510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</a:rPr>
              <a:t>$flash.exe Program.fl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9585" y="3785795"/>
            <a:ext cx="270510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</a:rPr>
              <a:t>java –</a:t>
            </a:r>
            <a:r>
              <a:rPr lang="en-IN" dirty="0" err="1">
                <a:latin typeface="Calibri" panose="020F0502020204030204" pitchFamily="34" charset="0"/>
              </a:rPr>
              <a:t>cp</a:t>
            </a:r>
            <a:r>
              <a:rPr lang="en-IN" dirty="0">
                <a:latin typeface="Calibri" panose="020F0502020204030204" pitchFamily="34" charset="0"/>
              </a:rPr>
              <a:t> Program.fl.cls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28645" y="2886635"/>
            <a:ext cx="487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62135" y="28866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54556" y="2886635"/>
            <a:ext cx="0" cy="89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22603" y="2886635"/>
            <a:ext cx="0" cy="89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2522" y="1268684"/>
            <a:ext cx="270510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fLASH program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1946" y="1266354"/>
            <a:ext cx="270510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fLASH Machine Code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45072" y="1929294"/>
            <a:ext cx="0" cy="32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2"/>
          </p:cNvCxnSpPr>
          <p:nvPr/>
        </p:nvCxnSpPr>
        <p:spPr>
          <a:xfrm>
            <a:off x="5924496" y="1929294"/>
            <a:ext cx="0" cy="32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78630" y="5139585"/>
            <a:ext cx="270510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Flex $flex </a:t>
            </a:r>
            <a:r>
              <a:rPr lang="en-IN" dirty="0" err="1" smtClean="0">
                <a:latin typeface="Calibri" panose="020F0502020204030204" pitchFamily="34" charset="0"/>
              </a:rPr>
              <a:t>flash.lex</a:t>
            </a:r>
            <a:r>
              <a:rPr lang="en-IN" dirty="0" smtClean="0">
                <a:latin typeface="Calibri" panose="020F0502020204030204" pitchFamily="34" charset="0"/>
              </a:rPr>
              <a:t> 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5957" y="5143553"/>
            <a:ext cx="2705100" cy="66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Bison $bison –dv </a:t>
            </a:r>
            <a:r>
              <a:rPr lang="en-IN" dirty="0" err="1" smtClean="0">
                <a:latin typeface="Calibri" panose="020F0502020204030204" pitchFamily="34" charset="0"/>
              </a:rPr>
              <a:t>flash.y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2188507" y="4200529"/>
            <a:ext cx="0" cy="943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>
            <a:off x="5631179" y="4200529"/>
            <a:ext cx="1" cy="939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97472" y="4200529"/>
            <a:ext cx="404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07106" y="4200529"/>
            <a:ext cx="32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01" y="475130"/>
            <a:ext cx="10353762" cy="97045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Setting Up fLASH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 smtClean="0"/>
              <a:t>Directory </a:t>
            </a:r>
            <a:r>
              <a:rPr lang="en-US" dirty="0"/>
              <a:t>/</a:t>
            </a:r>
            <a:r>
              <a:rPr lang="en-US" dirty="0" smtClean="0"/>
              <a:t>CompilerRuntime –</a:t>
            </a:r>
          </a:p>
          <a:p>
            <a:pPr lvl="1"/>
            <a:r>
              <a:rPr lang="en-US" dirty="0" smtClean="0"/>
              <a:t>Make 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ompiler</a:t>
            </a:r>
            <a:r>
              <a:rPr lang="en-US" dirty="0" smtClean="0"/>
              <a:t> --</a:t>
            </a:r>
          </a:p>
          <a:p>
            <a:pPr lvl="2"/>
            <a:r>
              <a:rPr lang="en-US" dirty="0" smtClean="0"/>
              <a:t>cd Compiler – </a:t>
            </a:r>
            <a:r>
              <a:rPr lang="en-US" dirty="0" smtClean="0">
                <a:solidFill>
                  <a:schemeClr val="accent1"/>
                </a:solidFill>
              </a:rPr>
              <a:t>“$make all”   </a:t>
            </a:r>
            <a:r>
              <a:rPr lang="en-US" dirty="0" smtClean="0"/>
              <a:t>or    double click </a:t>
            </a:r>
            <a:r>
              <a:rPr lang="en-US" dirty="0" smtClean="0">
                <a:solidFill>
                  <a:schemeClr val="accent1"/>
                </a:solidFill>
              </a:rPr>
              <a:t>“makeCompiler.bat”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>
                <a:solidFill>
                  <a:schemeClr val="accent1"/>
                </a:solidFill>
              </a:rPr>
              <a:t>Runtime</a:t>
            </a:r>
            <a:r>
              <a:rPr lang="en-US" dirty="0" smtClean="0"/>
              <a:t> –</a:t>
            </a:r>
          </a:p>
          <a:p>
            <a:pPr lvl="2"/>
            <a:r>
              <a:rPr lang="en-US" dirty="0"/>
              <a:t>cd Runtime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1"/>
                </a:solidFill>
              </a:rPr>
              <a:t>“$</a:t>
            </a:r>
            <a:r>
              <a:rPr lang="fr-FR" dirty="0" smtClean="0">
                <a:solidFill>
                  <a:schemeClr val="accent1"/>
                </a:solidFill>
              </a:rPr>
              <a:t>javac *.</a:t>
            </a:r>
            <a:r>
              <a:rPr lang="fr-FR" dirty="0">
                <a:solidFill>
                  <a:schemeClr val="accent1"/>
                </a:solidFill>
              </a:rPr>
              <a:t>java -d </a:t>
            </a:r>
            <a:r>
              <a:rPr lang="fr-FR" dirty="0" smtClean="0">
                <a:solidFill>
                  <a:schemeClr val="accent1"/>
                </a:solidFill>
              </a:rPr>
              <a:t>../bin</a:t>
            </a:r>
            <a:r>
              <a:rPr lang="en-US" dirty="0" smtClean="0">
                <a:solidFill>
                  <a:schemeClr val="accent1"/>
                </a:solidFill>
              </a:rPr>
              <a:t>”  </a:t>
            </a:r>
            <a:r>
              <a:rPr lang="en-US" dirty="0" smtClean="0"/>
              <a:t>or  double click </a:t>
            </a:r>
            <a:r>
              <a:rPr lang="en-US" dirty="0" smtClean="0">
                <a:solidFill>
                  <a:schemeClr val="accent1"/>
                </a:solidFill>
              </a:rPr>
              <a:t>“makeRuntime.bat”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</a:t>
            </a:r>
            <a:r>
              <a:rPr lang="en-US" b="1" i="1" dirty="0" smtClean="0"/>
              <a:t>“having done this the compiler and runtime are build.”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>
                <a:solidFill>
                  <a:schemeClr val="accent1"/>
                </a:solidFill>
              </a:rPr>
              <a:t>fLASH </a:t>
            </a:r>
            <a:r>
              <a:rPr lang="en-US" dirty="0" smtClean="0"/>
              <a:t>–</a:t>
            </a:r>
            <a:endParaRPr lang="en-US" dirty="0"/>
          </a:p>
          <a:p>
            <a:pPr lvl="2"/>
            <a:r>
              <a:rPr lang="en-US" dirty="0" smtClean="0"/>
              <a:t>To execute a fLASH program do the following.</a:t>
            </a:r>
            <a:br>
              <a:rPr lang="en-US" dirty="0" smtClean="0"/>
            </a:br>
            <a:r>
              <a:rPr lang="en-US" dirty="0" smtClean="0"/>
              <a:t>1.	</a:t>
            </a:r>
            <a:r>
              <a:rPr lang="en-US" dirty="0" smtClean="0">
                <a:solidFill>
                  <a:schemeClr val="accent1"/>
                </a:solidFill>
              </a:rPr>
              <a:t>“$cd FlashCode”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accent1"/>
                </a:solidFill>
              </a:rPr>
              <a:t> “$../Compiler/flash filename.fl” </a:t>
            </a:r>
            <a:r>
              <a:rPr lang="en-US" dirty="0" smtClean="0"/>
              <a:t>				</a:t>
            </a:r>
            <a:r>
              <a:rPr lang="en-US" b="1" i="1" dirty="0" smtClean="0"/>
              <a:t>“-- file is compiled”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	</a:t>
            </a:r>
            <a:r>
              <a:rPr lang="en-US" dirty="0" smtClean="0">
                <a:solidFill>
                  <a:schemeClr val="accent1"/>
                </a:solidFill>
              </a:rPr>
              <a:t>“ $java </a:t>
            </a:r>
            <a:r>
              <a:rPr lang="en-US" dirty="0">
                <a:solidFill>
                  <a:schemeClr val="accent1"/>
                </a:solidFill>
              </a:rPr>
              <a:t>-classpath bin FlashExecutor </a:t>
            </a:r>
            <a:r>
              <a:rPr lang="en-US" dirty="0" smtClean="0">
                <a:solidFill>
                  <a:schemeClr val="accent1"/>
                </a:solidFill>
              </a:rPr>
              <a:t>program.fl.cls”				</a:t>
            </a:r>
            <a:r>
              <a:rPr lang="en-US" b="1" i="1" dirty="0"/>
              <a:t> </a:t>
            </a:r>
            <a:r>
              <a:rPr lang="en-US" b="1" i="1" dirty="0" smtClean="0"/>
              <a:t>“-- file is executed”</a:t>
            </a:r>
          </a:p>
          <a:p>
            <a:pPr lvl="2"/>
            <a:r>
              <a:rPr lang="en-US" dirty="0" smtClean="0"/>
              <a:t>Or just double click “runFlash.bat” and follow instructions.</a:t>
            </a: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	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099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10668000" cy="81534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latin typeface="Calibri" panose="020F0502020204030204" pitchFamily="34" charset="0"/>
              </a:rPr>
              <a:t>HelloWorld </a:t>
            </a:r>
            <a:r>
              <a:rPr lang="en-US" b="1" i="1" dirty="0">
                <a:latin typeface="Calibri" panose="020F0502020204030204" pitchFamily="34" charset="0"/>
              </a:rPr>
              <a:t>in </a:t>
            </a:r>
            <a:r>
              <a:rPr lang="en-US" b="1" i="1" dirty="0" smtClean="0">
                <a:latin typeface="Calibri" panose="020F0502020204030204" pitchFamily="34" charset="0"/>
              </a:rPr>
              <a:t>Flash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83201"/>
              </p:ext>
            </p:extLst>
          </p:nvPr>
        </p:nvGraphicFramePr>
        <p:xfrm>
          <a:off x="1368487" y="1690688"/>
          <a:ext cx="8707841" cy="2636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28"/>
                <a:gridCol w="4399913"/>
              </a:tblGrid>
              <a:tr h="2636613">
                <a:tc>
                  <a:txBody>
                    <a:bodyPr/>
                    <a:lstStyle/>
                    <a:p>
                      <a:pPr fontAlgn="t">
                        <a:buFont typeface="+mj-lt"/>
                        <a:buAutoNum type="arabicPeriod"/>
                      </a:pP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</a:p>
                    <a:p>
                      <a:pPr fontAlgn="t">
                        <a:buFont typeface="+mj-lt"/>
                        <a:buAutoNum type="arabicPeriod"/>
                      </a:pP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string s1;</a:t>
                      </a:r>
                    </a:p>
                    <a:p>
                      <a:pPr fontAlgn="t">
                        <a:buFont typeface="+mj-lt"/>
                        <a:buAutoNum type="arabicPeriod"/>
                      </a:pP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</a:p>
                    <a:p>
                      <a:pPr fontAlgn="t">
                        <a:buFont typeface="+mj-lt"/>
                        <a:buAutoNum type="arabicPeriod"/>
                      </a:pP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s1 := "Hello World";</a:t>
                      </a:r>
                    </a:p>
                    <a:p>
                      <a:pPr fontAlgn="t">
                        <a:buFont typeface="+mj-lt"/>
                        <a:buAutoNum type="arabicPeriod"/>
                      </a:pP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write @s1;</a:t>
                      </a:r>
                    </a:p>
                    <a:p>
                      <a:pPr fontAlgn="t">
                        <a:buFont typeface="+mj-lt"/>
                        <a:buAutoNum type="arabicPeriod"/>
                      </a:pPr>
                      <a:r>
                        <a:rPr lang="en-US" sz="1800" b="0" i="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 algn="l" defTabSz="457200" rtl="0" eaLnBrk="1" fontAlgn="t" latinLnBrk="0" hangingPunct="1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0: def        s1%str</a:t>
                      </a:r>
                    </a:p>
                    <a:p>
                      <a:pPr marL="0" indent="-342900" algn="l" defTabSz="457200" rtl="0" eaLnBrk="1" fontAlgn="t" latinLnBrk="0" hangingPunct="1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1: data         0</a:t>
                      </a:r>
                    </a:p>
                    <a:p>
                      <a:pPr marL="0" indent="-342900" algn="l" defTabSz="457200" rtl="0" eaLnBrk="1" fontAlgn="t" latinLnBrk="0" hangingPunct="1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2: ld_str     "Hello World"</a:t>
                      </a:r>
                    </a:p>
                    <a:p>
                      <a:pPr marL="0" indent="-342900" algn="l" defTabSz="457200" rtl="0" eaLnBrk="1" fontAlgn="t" latinLnBrk="0" hangingPunct="1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3: store       s1</a:t>
                      </a:r>
                    </a:p>
                    <a:p>
                      <a:pPr marL="0" indent="-342900" algn="l" defTabSz="457200" rtl="0" eaLnBrk="1" fontAlgn="t" latinLnBrk="0" hangingPunct="1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4: ld_var      s1</a:t>
                      </a:r>
                    </a:p>
                    <a:p>
                      <a:pPr marL="0" indent="-342900" algn="l" defTabSz="457200" rtl="0" eaLnBrk="1" fontAlgn="t" latinLnBrk="0" hangingPunct="1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5: out_str      2</a:t>
                      </a:r>
                    </a:p>
                    <a:p>
                      <a:pPr marL="0" indent="-342900" algn="l" defTabSz="457200" rtl="0" eaLnBrk="1" fontAlgn="t" latinLnBrk="0" hangingPunct="1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6: halt         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2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Syntax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701692"/>
              </p:ext>
            </p:extLst>
          </p:nvPr>
        </p:nvGraphicFramePr>
        <p:xfrm>
          <a:off x="914400" y="1731963"/>
          <a:ext cx="1035367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8"/>
                <a:gridCol w="5176838"/>
              </a:tblGrid>
              <a:tr h="235683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Function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Keyword</a:t>
                      </a:r>
                      <a:endParaRPr lang="en-US" sz="1600" b="0" dirty="0"/>
                    </a:p>
                  </a:txBody>
                  <a:tcPr/>
                </a:tc>
              </a:tr>
              <a:tr h="235683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Cabliri"/>
                        </a:rPr>
                        <a:t>integer, Boolean, String</a:t>
                      </a:r>
                      <a:endParaRPr lang="en-US" sz="1200" b="0" dirty="0">
                        <a:latin typeface="Cabli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abliri"/>
                        </a:rPr>
                        <a:t>Integer, Boolean, String</a:t>
                      </a:r>
                      <a:endParaRPr lang="en-US" sz="1400" b="0" dirty="0">
                        <a:latin typeface="Cabliri"/>
                      </a:endParaRPr>
                    </a:p>
                  </a:txBody>
                  <a:tcPr/>
                </a:tc>
              </a:tr>
              <a:tr h="235683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Cabliri"/>
                        </a:rPr>
                        <a:t>let&lt;declaration&gt;&lt;functions&gt; in&lt;commands&gt; end</a:t>
                      </a:r>
                      <a:endParaRPr lang="en-US" sz="1200" b="0" dirty="0">
                        <a:latin typeface="Cabli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abliri"/>
                        </a:rPr>
                        <a:t>Program Structure</a:t>
                      </a:r>
                      <a:endParaRPr lang="en-US" sz="1400" b="0" dirty="0">
                        <a:latin typeface="Cabliri"/>
                      </a:endParaRPr>
                    </a:p>
                  </a:txBody>
                  <a:tcPr/>
                </a:tc>
              </a:tr>
              <a:tr h="235683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Cabliri"/>
                        </a:rPr>
                        <a:t>if &lt;exp&gt; then</a:t>
                      </a:r>
                      <a:r>
                        <a:rPr lang="en-US" sz="1200" b="0" baseline="0" dirty="0" smtClean="0">
                          <a:latin typeface="Cabliri"/>
                        </a:rPr>
                        <a:t> &lt;commands&gt; fi</a:t>
                      </a:r>
                      <a:endParaRPr lang="en-US" sz="1200" b="0" dirty="0">
                        <a:latin typeface="Cabli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abliri"/>
                        </a:rPr>
                        <a:t>If syntax</a:t>
                      </a:r>
                      <a:endParaRPr lang="en-US" sz="1400" b="0" dirty="0">
                        <a:latin typeface="Cabliri"/>
                      </a:endParaRPr>
                    </a:p>
                  </a:txBody>
                  <a:tcPr/>
                </a:tc>
              </a:tr>
              <a:tr h="235683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Cabliri"/>
                        </a:rPr>
                        <a:t>If &lt;exp&gt; then</a:t>
                      </a:r>
                      <a:r>
                        <a:rPr lang="en-US" sz="1200" b="0" baseline="0" dirty="0" smtClean="0">
                          <a:latin typeface="Cabliri"/>
                        </a:rPr>
                        <a:t> &lt;commands&gt;  </a:t>
                      </a:r>
                      <a:r>
                        <a:rPr lang="en-US" sz="1200" b="0" dirty="0" smtClean="0">
                          <a:latin typeface="Cabliri"/>
                        </a:rPr>
                        <a:t>else</a:t>
                      </a:r>
                      <a:r>
                        <a:rPr lang="en-US" sz="1200" b="0" baseline="0" dirty="0" smtClean="0">
                          <a:latin typeface="Cabliri"/>
                        </a:rPr>
                        <a:t> &lt;commands&gt; fi</a:t>
                      </a:r>
                      <a:endParaRPr lang="en-US" sz="1200" b="0" dirty="0">
                        <a:latin typeface="Cabli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abliri"/>
                        </a:rPr>
                        <a:t>If else syntax</a:t>
                      </a:r>
                      <a:endParaRPr lang="en-US" sz="1400" b="0" dirty="0">
                        <a:latin typeface="Cabliri"/>
                      </a:endParaRPr>
                    </a:p>
                  </a:txBody>
                  <a:tcPr/>
                </a:tc>
              </a:tr>
              <a:tr h="235683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Cabliri"/>
                        </a:rPr>
                        <a:t>while &lt;exp&gt; do &lt;commands&gt; end </a:t>
                      </a:r>
                      <a:endParaRPr lang="en-US" sz="1200" b="0" dirty="0">
                        <a:latin typeface="Cabli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abliri"/>
                        </a:rPr>
                        <a:t>while</a:t>
                      </a:r>
                      <a:endParaRPr lang="en-US" sz="1400" b="0" dirty="0">
                        <a:latin typeface="Cabliri"/>
                      </a:endParaRPr>
                    </a:p>
                  </a:txBody>
                  <a:tcPr/>
                </a:tc>
              </a:tr>
              <a:tr h="235683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Cabliri"/>
                        </a:rPr>
                        <a:t>fun &lt;identifier&gt;(&lt;form_parameters&gt;) &lt;declaration&gt;&lt;commands&gt; end fun</a:t>
                      </a:r>
                      <a:endParaRPr lang="en-US" sz="1200" b="0" dirty="0">
                        <a:latin typeface="Cabli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abliri"/>
                        </a:rPr>
                        <a:t>Functions</a:t>
                      </a:r>
                      <a:endParaRPr lang="en-US" sz="1400" b="0" dirty="0">
                        <a:latin typeface="Cabliri"/>
                      </a:endParaRPr>
                    </a:p>
                  </a:txBody>
                  <a:tcPr/>
                </a:tc>
              </a:tr>
              <a:tr h="235683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Cabliri"/>
                        </a:rPr>
                        <a:t>call </a:t>
                      </a:r>
                      <a:r>
                        <a:rPr lang="en-US" sz="1200" b="0" smtClean="0">
                          <a:latin typeface="Cabliri"/>
                        </a:rPr>
                        <a:t>&lt;identifier&gt;(&lt;</a:t>
                      </a:r>
                      <a:r>
                        <a:rPr lang="en-US" sz="1200" b="0" dirty="0" err="1" smtClean="0">
                          <a:latin typeface="Cabliri"/>
                        </a:rPr>
                        <a:t>actual_parameters</a:t>
                      </a:r>
                      <a:r>
                        <a:rPr lang="en-US" sz="1200" b="0" dirty="0" smtClean="0">
                          <a:latin typeface="Cabliri"/>
                        </a:rPr>
                        <a:t>&gt;) </a:t>
                      </a:r>
                      <a:endParaRPr lang="en-US" sz="1200" b="0" dirty="0">
                        <a:latin typeface="Cabli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abliri"/>
                        </a:rPr>
                        <a:t>Function</a:t>
                      </a:r>
                      <a:r>
                        <a:rPr lang="en-US" sz="1400" b="0" baseline="0" dirty="0" smtClean="0">
                          <a:latin typeface="Cabliri"/>
                        </a:rPr>
                        <a:t> call</a:t>
                      </a:r>
                      <a:endParaRPr lang="en-US" sz="1400" b="0" dirty="0">
                        <a:latin typeface="Cabliri"/>
                      </a:endParaRPr>
                    </a:p>
                  </a:txBody>
                  <a:tcPr/>
                </a:tc>
              </a:tr>
              <a:tr h="23568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operators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bliri"/>
                        </a:rPr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  <a:latin typeface="Cabliri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35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‘&lt;’, ‘=’, ‘&lt;=’, “&gt;”, ‘&gt;=’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less then, equals, less then equals, greater then ,greater then equals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35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‘+’ , ‘-’, ‘*’, ‘/’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Left associative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35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‘^’, ‘|’ , ‘&amp;’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Pow, or, and right associative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356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‘;’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End declaration and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end commands 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356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‘ , ’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Separation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of multiple similar declarations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3568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‘:=’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Assignment operator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3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01" y="97272"/>
            <a:ext cx="10515600" cy="1325563"/>
          </a:xfrm>
        </p:spPr>
        <p:txBody>
          <a:bodyPr/>
          <a:lstStyle/>
          <a:p>
            <a:r>
              <a:rPr lang="en-US" b="1" i="1" dirty="0">
                <a:latin typeface="Cabliri"/>
              </a:rPr>
              <a:t>The Flash type system  </a:t>
            </a:r>
            <a:endParaRPr lang="en-US" dirty="0">
              <a:latin typeface="Cabli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3669" y="1366463"/>
            <a:ext cx="4894780" cy="3855002"/>
          </a:xfrm>
        </p:spPr>
        <p:txBody>
          <a:bodyPr/>
          <a:lstStyle/>
          <a:p>
            <a:r>
              <a:rPr lang="en-US" dirty="0"/>
              <a:t>Flash supports three types: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integers </a:t>
            </a:r>
            <a:r>
              <a:rPr lang="en-US" dirty="0"/>
              <a:t>– for signed integer types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– </a:t>
            </a:r>
            <a:r>
              <a:rPr lang="en-US" dirty="0"/>
              <a:t>for Boolean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string – </a:t>
            </a:r>
            <a:r>
              <a:rPr lang="en-US" dirty="0" smtClean="0"/>
              <a:t>for </a:t>
            </a:r>
            <a:r>
              <a:rPr lang="en-US" dirty="0"/>
              <a:t>character array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</a:t>
            </a:r>
            <a:r>
              <a:rPr lang="en-US" dirty="0" smtClean="0"/>
              <a:t>tack – for a stack implementation.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86464"/>
              </p:ext>
            </p:extLst>
          </p:nvPr>
        </p:nvGraphicFramePr>
        <p:xfrm>
          <a:off x="5556365" y="1422835"/>
          <a:ext cx="555513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568"/>
                <a:gridCol w="2777568"/>
              </a:tblGrid>
              <a:tr h="296717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bliri"/>
                          <a:ea typeface="+mn-ea"/>
                          <a:cs typeface="+mn-cs"/>
                        </a:rPr>
                        <a:t>Intermediate Code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bli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bliri"/>
                          <a:ea typeface="+mn-ea"/>
                          <a:cs typeface="+mn-cs"/>
                        </a:rPr>
                        <a:t>Output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bli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86868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ld_int      5</a:t>
                      </a:r>
                    </a:p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store        t    </a:t>
                      </a:r>
                    </a:p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ld_var      t</a:t>
                      </a:r>
                    </a:p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out_int    0</a:t>
                      </a:r>
                    </a:p>
                    <a:p>
                      <a:pPr marL="0" indent="0" algn="l" defTabSz="457200" rtl="0" eaLnBrk="1" latinLnBrk="0" hangingPunct="1">
                        <a:buNone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Cabli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</a:tr>
              <a:tr h="1257612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ld_bol      true</a:t>
                      </a:r>
                    </a:p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store        t</a:t>
                      </a:r>
                    </a:p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ld_var      t</a:t>
                      </a:r>
                    </a:p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out_bol   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true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bli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276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Cabliri"/>
                        </a:rPr>
                        <a:t>ld_str    “Hello”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Cabliri"/>
                        </a:rPr>
                        <a:t>out_str   2</a:t>
                      </a:r>
                    </a:p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Hello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bli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27656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ld_int      5</a:t>
                      </a:r>
                    </a:p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ld_var     n</a:t>
                      </a:r>
                    </a:p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addstk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st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abli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bliri"/>
                          <a:ea typeface="+mn-ea"/>
                          <a:cs typeface="+mn-cs"/>
                        </a:rPr>
                        <a:t>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bli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/>
        </p:nvSpPr>
        <p:spPr>
          <a:xfrm>
            <a:off x="540904" y="52842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Compiler 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540904" y="1651272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Made using Flex and bison. (“bottom up parser”)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Supports Strong type checking.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install – refers to symbol table.</a:t>
            </a:r>
            <a:br>
              <a:rPr lang="en-US" dirty="0" smtClean="0"/>
            </a:br>
            <a:r>
              <a:rPr lang="en-US" dirty="0" smtClean="0"/>
              <a:t>		context check – type checking.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Maintains block structure	: block_offset</a:t>
            </a:r>
            <a:br>
              <a:rPr lang="en-US" dirty="0" smtClean="0"/>
            </a:br>
            <a:r>
              <a:rPr lang="en-US" dirty="0" smtClean="0"/>
              <a:t>	Maintains fun structure		: fun_offset</a:t>
            </a:r>
            <a:br>
              <a:rPr lang="en-US" dirty="0" smtClean="0"/>
            </a:br>
            <a:r>
              <a:rPr lang="en-US" dirty="0" smtClean="0"/>
              <a:t>	Maintains argument and formal parameter</a:t>
            </a:r>
            <a:br>
              <a:rPr lang="en-US" dirty="0" smtClean="0"/>
            </a:br>
            <a:r>
              <a:rPr lang="en-US" dirty="0" smtClean="0"/>
              <a:t>	check : arg_offset</a:t>
            </a:r>
          </a:p>
          <a:p>
            <a:r>
              <a:rPr lang="en-US" dirty="0" smtClean="0"/>
              <a:t>Handles compile time errors</a:t>
            </a:r>
          </a:p>
          <a:p>
            <a:pPr lvl="1"/>
            <a:r>
              <a:rPr lang="en-US" dirty="0" smtClean="0"/>
              <a:t>yyerror(char *s), yylineno(track parser line no.)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 marL="3690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785" y="737645"/>
            <a:ext cx="3630977" cy="32770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10" y="4167101"/>
            <a:ext cx="509658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Maintains Symbol Table</a:t>
            </a:r>
          </a:p>
          <a:p>
            <a:pPr lvl="1"/>
            <a:r>
              <a:rPr lang="en-US" dirty="0"/>
              <a:t>saves data for identifiers including </a:t>
            </a:r>
            <a:br>
              <a:rPr lang="en-US" dirty="0"/>
            </a:br>
            <a:r>
              <a:rPr lang="en-US" dirty="0"/>
              <a:t>	type and block they are </a:t>
            </a:r>
            <a:r>
              <a:rPr lang="en-US" dirty="0" smtClean="0"/>
              <a:t>in.</a:t>
            </a:r>
          </a:p>
          <a:p>
            <a:r>
              <a:rPr lang="en-US" dirty="0" smtClean="0"/>
              <a:t>Maintains Function Activation Record</a:t>
            </a:r>
          </a:p>
          <a:p>
            <a:pPr lvl="1"/>
            <a:r>
              <a:rPr lang="en-US" dirty="0" smtClean="0"/>
              <a:t>Saves the function name level offset, </a:t>
            </a:r>
            <a:br>
              <a:rPr lang="en-US" dirty="0" smtClean="0"/>
            </a:br>
            <a:r>
              <a:rPr lang="en-US" dirty="0" smtClean="0"/>
              <a:t>number of calling arguments and </a:t>
            </a:r>
            <a:br>
              <a:rPr lang="en-US" dirty="0" smtClean="0"/>
            </a:br>
            <a:r>
              <a:rPr lang="en-US" dirty="0" smtClean="0"/>
              <a:t>a queue for checking parameter calls </a:t>
            </a:r>
            <a:br>
              <a:rPr lang="en-US" dirty="0" smtClean="0"/>
            </a:br>
            <a:r>
              <a:rPr lang="en-US" dirty="0" smtClean="0"/>
              <a:t>types establishing a synergy with calling </a:t>
            </a:r>
            <a:br>
              <a:rPr lang="en-US" dirty="0" smtClean="0"/>
            </a:br>
            <a:r>
              <a:rPr lang="en-US" dirty="0" smtClean="0"/>
              <a:t>functions thus saving runtime lots of </a:t>
            </a:r>
            <a:br>
              <a:rPr lang="en-US" dirty="0" smtClean="0"/>
            </a:br>
            <a:r>
              <a:rPr lang="en-US" dirty="0" smtClean="0"/>
              <a:t>book keeping.</a:t>
            </a:r>
          </a:p>
          <a:p>
            <a:pPr marL="4500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“Makes the language robust and reliable.”</a:t>
            </a:r>
          </a:p>
          <a:p>
            <a:pPr marL="4500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6" y="609600"/>
            <a:ext cx="6154009" cy="3045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6" y="4150741"/>
            <a:ext cx="541095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417</TotalTime>
  <Words>1104</Words>
  <Application>Microsoft Office PowerPoint</Application>
  <PresentationFormat>Custom</PresentationFormat>
  <Paragraphs>370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Slate</vt:lpstr>
      <vt:lpstr>PowerPoint Presentation</vt:lpstr>
      <vt:lpstr> Introduction  </vt:lpstr>
      <vt:lpstr>Compiling and Running Flash programs  </vt:lpstr>
      <vt:lpstr>Setting Up fLASH</vt:lpstr>
      <vt:lpstr>HelloWorld in Flash</vt:lpstr>
      <vt:lpstr>Some Syntax</vt:lpstr>
      <vt:lpstr>The Flash type system  </vt:lpstr>
      <vt:lpstr>PowerPoint Presentation</vt:lpstr>
      <vt:lpstr>Compiler</vt:lpstr>
      <vt:lpstr>Runtime</vt:lpstr>
      <vt:lpstr>Recursion Handling</vt:lpstr>
      <vt:lpstr>Special Features</vt:lpstr>
      <vt:lpstr>Constraints</vt:lpstr>
      <vt:lpstr>Arithmetic Operations:</vt:lpstr>
      <vt:lpstr>Operators</vt:lpstr>
      <vt:lpstr>The if-else statement   </vt:lpstr>
      <vt:lpstr>Functions:</vt:lpstr>
      <vt:lpstr>Stack</vt:lpstr>
      <vt:lpstr>Fibonacci: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Vidyaabharathi Vasudevan (Student)</dc:creator>
  <cp:lastModifiedBy>Bharat</cp:lastModifiedBy>
  <cp:revision>82</cp:revision>
  <dcterms:created xsi:type="dcterms:W3CDTF">2016-04-29T18:41:26Z</dcterms:created>
  <dcterms:modified xsi:type="dcterms:W3CDTF">2016-04-30T04:16:15Z</dcterms:modified>
</cp:coreProperties>
</file>