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59" r:id="rId5"/>
    <p:sldId id="276" r:id="rId6"/>
    <p:sldId id="277" r:id="rId7"/>
    <p:sldId id="258" r:id="rId8"/>
    <p:sldId id="260" r:id="rId9"/>
    <p:sldId id="278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1" autoAdjust="0"/>
  </p:normalViewPr>
  <p:slideViewPr>
    <p:cSldViewPr snapToGrid="0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466C6-39E6-4333-A603-C2BEBC1E2FF2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9DE2F8-125E-4B90-B236-2B9FB343E1F6}">
      <dgm:prSet phldrT="[Text]"/>
      <dgm:spPr/>
      <dgm:t>
        <a:bodyPr/>
        <a:lstStyle/>
        <a:p>
          <a:r>
            <a:rPr lang="bs-Latn-BA" dirty="0"/>
            <a:t>DEVOPS</a:t>
          </a:r>
          <a:endParaRPr lang="en-US" dirty="0"/>
        </a:p>
      </dgm:t>
    </dgm:pt>
    <dgm:pt modelId="{4EAB87DB-C962-43FD-B288-485CDF3F8506}" type="parTrans" cxnId="{F93BB991-2125-4584-80CF-9907E54DCDF7}">
      <dgm:prSet/>
      <dgm:spPr/>
      <dgm:t>
        <a:bodyPr/>
        <a:lstStyle/>
        <a:p>
          <a:endParaRPr lang="en-US"/>
        </a:p>
      </dgm:t>
    </dgm:pt>
    <dgm:pt modelId="{D1D9FCD5-D9CF-4E5E-B6C0-86649B2C856D}" type="sibTrans" cxnId="{F93BB991-2125-4584-80CF-9907E54DCDF7}">
      <dgm:prSet/>
      <dgm:spPr/>
      <dgm:t>
        <a:bodyPr/>
        <a:lstStyle/>
        <a:p>
          <a:endParaRPr lang="en-US"/>
        </a:p>
      </dgm:t>
    </dgm:pt>
    <dgm:pt modelId="{DD67BBE4-838B-4E7F-B6ED-D996A6678D65}">
      <dgm:prSet phldrT="[Text]" custT="1"/>
      <dgm:spPr/>
      <dgm:t>
        <a:bodyPr/>
        <a:lstStyle/>
        <a:p>
          <a:r>
            <a:rPr lang="bs-Latn-BA" sz="1050" dirty="0"/>
            <a:t>UPRAVLJANJE KODOM</a:t>
          </a:r>
          <a:endParaRPr lang="en-US" sz="1050" dirty="0"/>
        </a:p>
      </dgm:t>
    </dgm:pt>
    <dgm:pt modelId="{570D7C99-D695-4A52-B7DA-35A85DC91CFD}" type="parTrans" cxnId="{DB5487DA-C52F-42F3-978F-21F3BF9B7EAF}">
      <dgm:prSet/>
      <dgm:spPr/>
      <dgm:t>
        <a:bodyPr/>
        <a:lstStyle/>
        <a:p>
          <a:endParaRPr lang="en-US"/>
        </a:p>
      </dgm:t>
    </dgm:pt>
    <dgm:pt modelId="{118844D6-54FD-4F43-BA29-9FEECBE4CE99}" type="sibTrans" cxnId="{DB5487DA-C52F-42F3-978F-21F3BF9B7EAF}">
      <dgm:prSet/>
      <dgm:spPr/>
      <dgm:t>
        <a:bodyPr/>
        <a:lstStyle/>
        <a:p>
          <a:endParaRPr lang="en-US"/>
        </a:p>
      </dgm:t>
    </dgm:pt>
    <dgm:pt modelId="{B75ED9D5-07AC-4CDF-AA0F-9110AA0A23D8}">
      <dgm:prSet phldrT="[Text]" custT="1"/>
      <dgm:spPr/>
      <dgm:t>
        <a:bodyPr/>
        <a:lstStyle/>
        <a:p>
          <a:r>
            <a:rPr lang="bs-Latn-BA" sz="1050" dirty="0"/>
            <a:t>KOLABORACIJA</a:t>
          </a:r>
          <a:endParaRPr lang="en-US" sz="1050" dirty="0"/>
        </a:p>
      </dgm:t>
    </dgm:pt>
    <dgm:pt modelId="{146BD8C7-4897-4A5C-8E1F-65FB2A4BCD84}" type="parTrans" cxnId="{20DDEC45-7AA3-441C-8728-45376CC4C326}">
      <dgm:prSet/>
      <dgm:spPr/>
      <dgm:t>
        <a:bodyPr/>
        <a:lstStyle/>
        <a:p>
          <a:endParaRPr lang="en-US"/>
        </a:p>
      </dgm:t>
    </dgm:pt>
    <dgm:pt modelId="{634F7ADA-789C-46B0-91E1-518BB8476191}" type="sibTrans" cxnId="{20DDEC45-7AA3-441C-8728-45376CC4C326}">
      <dgm:prSet/>
      <dgm:spPr/>
      <dgm:t>
        <a:bodyPr/>
        <a:lstStyle/>
        <a:p>
          <a:endParaRPr lang="en-US"/>
        </a:p>
      </dgm:t>
    </dgm:pt>
    <dgm:pt modelId="{A2A259D8-8132-490C-BF21-A4B5CAC55425}">
      <dgm:prSet custT="1"/>
      <dgm:spPr/>
      <dgm:t>
        <a:bodyPr/>
        <a:lstStyle/>
        <a:p>
          <a:r>
            <a:rPr lang="bs-Latn-BA" sz="1050" dirty="0"/>
            <a:t>PLANIRANJE</a:t>
          </a:r>
          <a:endParaRPr lang="en-US" sz="1050" dirty="0"/>
        </a:p>
      </dgm:t>
    </dgm:pt>
    <dgm:pt modelId="{9FC893DC-CC1D-4B89-8DFE-788E0EEDF9C1}" type="parTrans" cxnId="{736CA3D0-53E4-4616-A4CA-91C20369ACDA}">
      <dgm:prSet/>
      <dgm:spPr/>
      <dgm:t>
        <a:bodyPr/>
        <a:lstStyle/>
        <a:p>
          <a:endParaRPr lang="en-US"/>
        </a:p>
      </dgm:t>
    </dgm:pt>
    <dgm:pt modelId="{200A904A-E214-49FE-B14D-537B39993547}" type="sibTrans" cxnId="{736CA3D0-53E4-4616-A4CA-91C20369ACDA}">
      <dgm:prSet/>
      <dgm:spPr/>
      <dgm:t>
        <a:bodyPr/>
        <a:lstStyle/>
        <a:p>
          <a:endParaRPr lang="en-US"/>
        </a:p>
      </dgm:t>
    </dgm:pt>
    <dgm:pt modelId="{4181D590-0000-4DCD-978A-0B07675F9D10}">
      <dgm:prSet custT="1"/>
      <dgm:spPr/>
      <dgm:t>
        <a:bodyPr/>
        <a:lstStyle/>
        <a:p>
          <a:r>
            <a:rPr lang="bs-Latn-BA" sz="1050" dirty="0"/>
            <a:t>PRAĆENJE PROGRESA</a:t>
          </a:r>
          <a:endParaRPr lang="en-US" sz="1050" dirty="0"/>
        </a:p>
      </dgm:t>
    </dgm:pt>
    <dgm:pt modelId="{0779C29C-A29C-4361-8841-A3A19E4CAAAC}" type="parTrans" cxnId="{7001836F-FD42-409D-A469-54C20A164AFD}">
      <dgm:prSet/>
      <dgm:spPr/>
      <dgm:t>
        <a:bodyPr/>
        <a:lstStyle/>
        <a:p>
          <a:endParaRPr lang="en-US"/>
        </a:p>
      </dgm:t>
    </dgm:pt>
    <dgm:pt modelId="{B35DE735-5EA9-4F35-863B-06EBEB0E5DF9}" type="sibTrans" cxnId="{7001836F-FD42-409D-A469-54C20A164AFD}">
      <dgm:prSet/>
      <dgm:spPr/>
      <dgm:t>
        <a:bodyPr/>
        <a:lstStyle/>
        <a:p>
          <a:endParaRPr lang="en-US"/>
        </a:p>
      </dgm:t>
    </dgm:pt>
    <dgm:pt modelId="{A3E1541C-D29B-44BC-8B39-2920FD904862}">
      <dgm:prSet custT="1"/>
      <dgm:spPr/>
      <dgm:t>
        <a:bodyPr/>
        <a:lstStyle/>
        <a:p>
          <a:r>
            <a:rPr lang="bs-Latn-BA" sz="1050" dirty="0"/>
            <a:t>MONITORING</a:t>
          </a:r>
          <a:endParaRPr lang="en-US" sz="1050" dirty="0"/>
        </a:p>
      </dgm:t>
    </dgm:pt>
    <dgm:pt modelId="{B5A3437E-A15D-425F-A7A4-99ACA0881115}" type="parTrans" cxnId="{15C7CBC2-A3D7-4AF2-9B14-9C5FEA0339C8}">
      <dgm:prSet/>
      <dgm:spPr/>
      <dgm:t>
        <a:bodyPr/>
        <a:lstStyle/>
        <a:p>
          <a:endParaRPr lang="en-US"/>
        </a:p>
      </dgm:t>
    </dgm:pt>
    <dgm:pt modelId="{ED49A53E-9D09-446D-8376-88C231C73E92}" type="sibTrans" cxnId="{15C7CBC2-A3D7-4AF2-9B14-9C5FEA0339C8}">
      <dgm:prSet/>
      <dgm:spPr/>
      <dgm:t>
        <a:bodyPr/>
        <a:lstStyle/>
        <a:p>
          <a:endParaRPr lang="en-US"/>
        </a:p>
      </dgm:t>
    </dgm:pt>
    <dgm:pt modelId="{1709241E-624D-4A78-BC41-3ABCA8EC3399}">
      <dgm:prSet custT="1"/>
      <dgm:spPr/>
      <dgm:t>
        <a:bodyPr/>
        <a:lstStyle/>
        <a:p>
          <a:r>
            <a:rPr lang="bs-Latn-BA" sz="1050" dirty="0"/>
            <a:t>UPRAVLJANJE KONFIGURACIJAMA</a:t>
          </a:r>
          <a:endParaRPr lang="en-US" sz="1050" dirty="0"/>
        </a:p>
      </dgm:t>
    </dgm:pt>
    <dgm:pt modelId="{583504DB-D4F8-468A-9111-BC3FAA2A1AE2}" type="parTrans" cxnId="{CBEFA601-A699-45A0-8556-0758039B4AF4}">
      <dgm:prSet/>
      <dgm:spPr/>
      <dgm:t>
        <a:bodyPr/>
        <a:lstStyle/>
        <a:p>
          <a:endParaRPr lang="en-US"/>
        </a:p>
      </dgm:t>
    </dgm:pt>
    <dgm:pt modelId="{46602DD6-274D-4814-9BD2-596FE6F1266F}" type="sibTrans" cxnId="{CBEFA601-A699-45A0-8556-0758039B4AF4}">
      <dgm:prSet/>
      <dgm:spPr/>
      <dgm:t>
        <a:bodyPr/>
        <a:lstStyle/>
        <a:p>
          <a:endParaRPr lang="en-US"/>
        </a:p>
      </dgm:t>
    </dgm:pt>
    <dgm:pt modelId="{C6C188D9-FF4F-44CE-9E88-4B46ED94505C}">
      <dgm:prSet custT="1"/>
      <dgm:spPr/>
      <dgm:t>
        <a:bodyPr/>
        <a:lstStyle/>
        <a:p>
          <a:r>
            <a:rPr lang="bs-Latn-BA" sz="1050" dirty="0"/>
            <a:t>UPRAVLJANJE RAZVOJNIM OKRUŽENJIMA</a:t>
          </a:r>
          <a:endParaRPr lang="en-US" sz="1050" dirty="0"/>
        </a:p>
      </dgm:t>
    </dgm:pt>
    <dgm:pt modelId="{C85B784A-067B-4CAE-9433-FC5523CC060B}" type="parTrans" cxnId="{9CEF235D-9EA2-43BA-8CD5-776DFF560087}">
      <dgm:prSet/>
      <dgm:spPr/>
      <dgm:t>
        <a:bodyPr/>
        <a:lstStyle/>
        <a:p>
          <a:endParaRPr lang="en-US"/>
        </a:p>
      </dgm:t>
    </dgm:pt>
    <dgm:pt modelId="{AE027EA7-7026-4F1C-84ED-C1C1139EB723}" type="sibTrans" cxnId="{9CEF235D-9EA2-43BA-8CD5-776DFF560087}">
      <dgm:prSet/>
      <dgm:spPr/>
      <dgm:t>
        <a:bodyPr/>
        <a:lstStyle/>
        <a:p>
          <a:endParaRPr lang="en-US"/>
        </a:p>
      </dgm:t>
    </dgm:pt>
    <dgm:pt modelId="{AB1E7B11-2F18-4863-BA00-C94F434B10C1}">
      <dgm:prSet custT="1"/>
      <dgm:spPr/>
      <dgm:t>
        <a:bodyPr/>
        <a:lstStyle/>
        <a:p>
          <a:r>
            <a:rPr lang="bs-Latn-BA" sz="1050" dirty="0"/>
            <a:t>KONTINUIRANA INTEGRACIJA</a:t>
          </a:r>
          <a:endParaRPr lang="en-US" sz="1050" dirty="0"/>
        </a:p>
      </dgm:t>
    </dgm:pt>
    <dgm:pt modelId="{6711EE1F-8977-4452-BE95-3B53CDB542C3}" type="parTrans" cxnId="{71E91B53-751E-4E92-B380-19407F8476BA}">
      <dgm:prSet/>
      <dgm:spPr/>
      <dgm:t>
        <a:bodyPr/>
        <a:lstStyle/>
        <a:p>
          <a:endParaRPr lang="en-US"/>
        </a:p>
      </dgm:t>
    </dgm:pt>
    <dgm:pt modelId="{116B6459-0396-4F41-93FE-46E577F9D83E}" type="sibTrans" cxnId="{71E91B53-751E-4E92-B380-19407F8476BA}">
      <dgm:prSet/>
      <dgm:spPr/>
      <dgm:t>
        <a:bodyPr/>
        <a:lstStyle/>
        <a:p>
          <a:endParaRPr lang="en-US"/>
        </a:p>
      </dgm:t>
    </dgm:pt>
    <dgm:pt modelId="{7B8C7D1A-2336-4F7D-95CB-73BCA0758563}">
      <dgm:prSet custT="1"/>
      <dgm:spPr/>
      <dgm:t>
        <a:bodyPr/>
        <a:lstStyle/>
        <a:p>
          <a:r>
            <a:rPr lang="bs-Latn-BA" sz="1050" dirty="0"/>
            <a:t>KONTINUIRANA ISPORUKA</a:t>
          </a:r>
          <a:endParaRPr lang="en-US" sz="1050" dirty="0"/>
        </a:p>
      </dgm:t>
    </dgm:pt>
    <dgm:pt modelId="{8A52DC5F-8E3B-4F36-80F0-0412993579BB}" type="parTrans" cxnId="{228F44AF-535F-4006-941E-8DABB4CB3792}">
      <dgm:prSet/>
      <dgm:spPr/>
      <dgm:t>
        <a:bodyPr/>
        <a:lstStyle/>
        <a:p>
          <a:endParaRPr lang="en-US"/>
        </a:p>
      </dgm:t>
    </dgm:pt>
    <dgm:pt modelId="{71994FF3-6012-41C6-855F-38AC3FF86B69}" type="sibTrans" cxnId="{228F44AF-535F-4006-941E-8DABB4CB3792}">
      <dgm:prSet/>
      <dgm:spPr/>
      <dgm:t>
        <a:bodyPr/>
        <a:lstStyle/>
        <a:p>
          <a:endParaRPr lang="en-US"/>
        </a:p>
      </dgm:t>
    </dgm:pt>
    <dgm:pt modelId="{8B4900DD-69DF-4050-BAAE-C05521E9CC4B}" type="pres">
      <dgm:prSet presAssocID="{891466C6-39E6-4333-A603-C2BEBC1E2F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F85365-F286-41FD-86A4-C4ECCD717DAA}" type="pres">
      <dgm:prSet presAssocID="{319DE2F8-125E-4B90-B236-2B9FB343E1F6}" presName="centerShape" presStyleLbl="node0" presStyleIdx="0" presStyleCnt="1"/>
      <dgm:spPr/>
    </dgm:pt>
    <dgm:pt modelId="{3B88D5E8-3995-4E71-89AF-EA70E7DF357B}" type="pres">
      <dgm:prSet presAssocID="{570D7C99-D695-4A52-B7DA-35A85DC91CFD}" presName="parTrans" presStyleLbl="bgSibTrans2D1" presStyleIdx="0" presStyleCnt="9"/>
      <dgm:spPr/>
    </dgm:pt>
    <dgm:pt modelId="{C9D9372D-4842-4A69-9C6D-EC8AAA443E5C}" type="pres">
      <dgm:prSet presAssocID="{DD67BBE4-838B-4E7F-B6ED-D996A6678D65}" presName="node" presStyleLbl="node1" presStyleIdx="0" presStyleCnt="9" custScaleX="133250" custScaleY="122799" custRadScaleRad="100191" custRadScaleInc="-17727">
        <dgm:presLayoutVars>
          <dgm:bulletEnabled val="1"/>
        </dgm:presLayoutVars>
      </dgm:prSet>
      <dgm:spPr/>
    </dgm:pt>
    <dgm:pt modelId="{4D7347F5-A364-4937-A52D-7D90E2B628E3}" type="pres">
      <dgm:prSet presAssocID="{146BD8C7-4897-4A5C-8E1F-65FB2A4BCD84}" presName="parTrans" presStyleLbl="bgSibTrans2D1" presStyleIdx="1" presStyleCnt="9"/>
      <dgm:spPr/>
    </dgm:pt>
    <dgm:pt modelId="{27B97E03-6265-4F8D-B4D8-DE66876C4C67}" type="pres">
      <dgm:prSet presAssocID="{B75ED9D5-07AC-4CDF-AA0F-9110AA0A23D8}" presName="node" presStyleLbl="node1" presStyleIdx="1" presStyleCnt="9" custScaleX="133250" custScaleY="122799" custRadScaleRad="96132" custRadScaleInc="-32293">
        <dgm:presLayoutVars>
          <dgm:bulletEnabled val="1"/>
        </dgm:presLayoutVars>
      </dgm:prSet>
      <dgm:spPr/>
    </dgm:pt>
    <dgm:pt modelId="{76E35F15-49DE-4FA3-867B-F89CC20FFA9A}" type="pres">
      <dgm:prSet presAssocID="{9FC893DC-CC1D-4B89-8DFE-788E0EEDF9C1}" presName="parTrans" presStyleLbl="bgSibTrans2D1" presStyleIdx="2" presStyleCnt="9"/>
      <dgm:spPr/>
    </dgm:pt>
    <dgm:pt modelId="{D1510A69-AA74-4832-9AE8-BBBAC4E5DBB6}" type="pres">
      <dgm:prSet presAssocID="{A2A259D8-8132-490C-BF21-A4B5CAC55425}" presName="node" presStyleLbl="node1" presStyleIdx="2" presStyleCnt="9" custScaleX="133250" custScaleY="122799" custRadScaleRad="99329" custRadScaleInc="-41633">
        <dgm:presLayoutVars>
          <dgm:bulletEnabled val="1"/>
        </dgm:presLayoutVars>
      </dgm:prSet>
      <dgm:spPr/>
    </dgm:pt>
    <dgm:pt modelId="{83BD14E7-06FD-4640-831A-077CFE365B14}" type="pres">
      <dgm:prSet presAssocID="{0779C29C-A29C-4361-8841-A3A19E4CAAAC}" presName="parTrans" presStyleLbl="bgSibTrans2D1" presStyleIdx="3" presStyleCnt="9"/>
      <dgm:spPr/>
    </dgm:pt>
    <dgm:pt modelId="{BA452258-61AF-4C4A-928D-1CB245F88E1C}" type="pres">
      <dgm:prSet presAssocID="{4181D590-0000-4DCD-978A-0B07675F9D10}" presName="node" presStyleLbl="node1" presStyleIdx="3" presStyleCnt="9" custScaleX="133250" custScaleY="122799" custRadScaleRad="100509" custRadScaleInc="-20104">
        <dgm:presLayoutVars>
          <dgm:bulletEnabled val="1"/>
        </dgm:presLayoutVars>
      </dgm:prSet>
      <dgm:spPr/>
    </dgm:pt>
    <dgm:pt modelId="{65E821CC-C768-4888-ADD8-B18207EDCA9D}" type="pres">
      <dgm:prSet presAssocID="{B5A3437E-A15D-425F-A7A4-99ACA0881115}" presName="parTrans" presStyleLbl="bgSibTrans2D1" presStyleIdx="4" presStyleCnt="9"/>
      <dgm:spPr/>
    </dgm:pt>
    <dgm:pt modelId="{6D74FB99-2A79-422C-95E2-ACE42F19A083}" type="pres">
      <dgm:prSet presAssocID="{A3E1541C-D29B-44BC-8B39-2920FD904862}" presName="node" presStyleLbl="node1" presStyleIdx="4" presStyleCnt="9" custScaleX="133250" custScaleY="122799" custRadScaleRad="100015" custRadScaleInc="-4926">
        <dgm:presLayoutVars>
          <dgm:bulletEnabled val="1"/>
        </dgm:presLayoutVars>
      </dgm:prSet>
      <dgm:spPr/>
    </dgm:pt>
    <dgm:pt modelId="{AD187620-24E7-4A6D-8FB0-359FFDBCFF90}" type="pres">
      <dgm:prSet presAssocID="{583504DB-D4F8-468A-9111-BC3FAA2A1AE2}" presName="parTrans" presStyleLbl="bgSibTrans2D1" presStyleIdx="5" presStyleCnt="9"/>
      <dgm:spPr/>
    </dgm:pt>
    <dgm:pt modelId="{171682BD-DF56-4FCE-8035-18ACE9C72274}" type="pres">
      <dgm:prSet presAssocID="{1709241E-624D-4A78-BC41-3ABCA8EC3399}" presName="node" presStyleLbl="node1" presStyleIdx="5" presStyleCnt="9" custScaleX="133250" custScaleY="122799" custRadScaleRad="100223" custRadScaleInc="18666">
        <dgm:presLayoutVars>
          <dgm:bulletEnabled val="1"/>
        </dgm:presLayoutVars>
      </dgm:prSet>
      <dgm:spPr/>
    </dgm:pt>
    <dgm:pt modelId="{45C1C426-9E26-43FA-A033-28DEF97F8DBE}" type="pres">
      <dgm:prSet presAssocID="{C85B784A-067B-4CAE-9433-FC5523CC060B}" presName="parTrans" presStyleLbl="bgSibTrans2D1" presStyleIdx="6" presStyleCnt="9"/>
      <dgm:spPr/>
    </dgm:pt>
    <dgm:pt modelId="{3FEF6A8D-C680-4688-A585-76B61B7D80C1}" type="pres">
      <dgm:prSet presAssocID="{C6C188D9-FF4F-44CE-9E88-4B46ED94505C}" presName="node" presStyleLbl="node1" presStyleIdx="6" presStyleCnt="9" custScaleX="133250" custScaleY="122799" custRadScaleRad="98260" custRadScaleInc="35722">
        <dgm:presLayoutVars>
          <dgm:bulletEnabled val="1"/>
        </dgm:presLayoutVars>
      </dgm:prSet>
      <dgm:spPr/>
    </dgm:pt>
    <dgm:pt modelId="{C1756657-A83A-4A6C-AAF7-7684F4C9C969}" type="pres">
      <dgm:prSet presAssocID="{6711EE1F-8977-4452-BE95-3B53CDB542C3}" presName="parTrans" presStyleLbl="bgSibTrans2D1" presStyleIdx="7" presStyleCnt="9"/>
      <dgm:spPr/>
    </dgm:pt>
    <dgm:pt modelId="{1F19B89E-36AE-46F2-9C9F-2B946E515CB7}" type="pres">
      <dgm:prSet presAssocID="{AB1E7B11-2F18-4863-BA00-C94F434B10C1}" presName="node" presStyleLbl="node1" presStyleIdx="7" presStyleCnt="9" custScaleX="133250" custScaleY="122799" custRadScaleRad="97094" custRadScaleInc="33109">
        <dgm:presLayoutVars>
          <dgm:bulletEnabled val="1"/>
        </dgm:presLayoutVars>
      </dgm:prSet>
      <dgm:spPr/>
    </dgm:pt>
    <dgm:pt modelId="{6020BAC9-D810-40B6-803E-F48645BF1B13}" type="pres">
      <dgm:prSet presAssocID="{8A52DC5F-8E3B-4F36-80F0-0412993579BB}" presName="parTrans" presStyleLbl="bgSibTrans2D1" presStyleIdx="8" presStyleCnt="9"/>
      <dgm:spPr/>
    </dgm:pt>
    <dgm:pt modelId="{C55E58E1-497D-4042-9AF4-20DB5153D0B8}" type="pres">
      <dgm:prSet presAssocID="{7B8C7D1A-2336-4F7D-95CB-73BCA0758563}" presName="node" presStyleLbl="node1" presStyleIdx="8" presStyleCnt="9" custScaleX="133250" custScaleY="122799" custRadScaleRad="100256" custRadScaleInc="20506">
        <dgm:presLayoutVars>
          <dgm:bulletEnabled val="1"/>
        </dgm:presLayoutVars>
      </dgm:prSet>
      <dgm:spPr/>
    </dgm:pt>
  </dgm:ptLst>
  <dgm:cxnLst>
    <dgm:cxn modelId="{CBEFA601-A699-45A0-8556-0758039B4AF4}" srcId="{319DE2F8-125E-4B90-B236-2B9FB343E1F6}" destId="{1709241E-624D-4A78-BC41-3ABCA8EC3399}" srcOrd="5" destOrd="0" parTransId="{583504DB-D4F8-468A-9111-BC3FAA2A1AE2}" sibTransId="{46602DD6-274D-4814-9BD2-596FE6F1266F}"/>
    <dgm:cxn modelId="{83DE7816-C9B8-4EBE-8128-4446B3FAFE8D}" type="presOf" srcId="{AB1E7B11-2F18-4863-BA00-C94F434B10C1}" destId="{1F19B89E-36AE-46F2-9C9F-2B946E515CB7}" srcOrd="0" destOrd="0" presId="urn:microsoft.com/office/officeart/2005/8/layout/radial4"/>
    <dgm:cxn modelId="{11D5B918-7CC2-427D-800A-CBBFF8177F6E}" type="presOf" srcId="{570D7C99-D695-4A52-B7DA-35A85DC91CFD}" destId="{3B88D5E8-3995-4E71-89AF-EA70E7DF357B}" srcOrd="0" destOrd="0" presId="urn:microsoft.com/office/officeart/2005/8/layout/radial4"/>
    <dgm:cxn modelId="{AB12581C-FD46-4BF5-B51D-19C6A1CBBDAB}" type="presOf" srcId="{C6C188D9-FF4F-44CE-9E88-4B46ED94505C}" destId="{3FEF6A8D-C680-4688-A585-76B61B7D80C1}" srcOrd="0" destOrd="0" presId="urn:microsoft.com/office/officeart/2005/8/layout/radial4"/>
    <dgm:cxn modelId="{53B9CA2B-6692-4377-BA6B-DCD9A39E8FCF}" type="presOf" srcId="{319DE2F8-125E-4B90-B236-2B9FB343E1F6}" destId="{EDF85365-F286-41FD-86A4-C4ECCD717DAA}" srcOrd="0" destOrd="0" presId="urn:microsoft.com/office/officeart/2005/8/layout/radial4"/>
    <dgm:cxn modelId="{842EC12E-FC85-449F-B016-1F5BB360195F}" type="presOf" srcId="{6711EE1F-8977-4452-BE95-3B53CDB542C3}" destId="{C1756657-A83A-4A6C-AAF7-7684F4C9C969}" srcOrd="0" destOrd="0" presId="urn:microsoft.com/office/officeart/2005/8/layout/radial4"/>
    <dgm:cxn modelId="{9CEF235D-9EA2-43BA-8CD5-776DFF560087}" srcId="{319DE2F8-125E-4B90-B236-2B9FB343E1F6}" destId="{C6C188D9-FF4F-44CE-9E88-4B46ED94505C}" srcOrd="6" destOrd="0" parTransId="{C85B784A-067B-4CAE-9433-FC5523CC060B}" sibTransId="{AE027EA7-7026-4F1C-84ED-C1C1139EB723}"/>
    <dgm:cxn modelId="{20DDEC45-7AA3-441C-8728-45376CC4C326}" srcId="{319DE2F8-125E-4B90-B236-2B9FB343E1F6}" destId="{B75ED9D5-07AC-4CDF-AA0F-9110AA0A23D8}" srcOrd="1" destOrd="0" parTransId="{146BD8C7-4897-4A5C-8E1F-65FB2A4BCD84}" sibTransId="{634F7ADA-789C-46B0-91E1-518BB8476191}"/>
    <dgm:cxn modelId="{7001836F-FD42-409D-A469-54C20A164AFD}" srcId="{319DE2F8-125E-4B90-B236-2B9FB343E1F6}" destId="{4181D590-0000-4DCD-978A-0B07675F9D10}" srcOrd="3" destOrd="0" parTransId="{0779C29C-A29C-4361-8841-A3A19E4CAAAC}" sibTransId="{B35DE735-5EA9-4F35-863B-06EBEB0E5DF9}"/>
    <dgm:cxn modelId="{E97E9972-9C88-4FD3-AF11-2C7E6F2F60B6}" type="presOf" srcId="{C85B784A-067B-4CAE-9433-FC5523CC060B}" destId="{45C1C426-9E26-43FA-A033-28DEF97F8DBE}" srcOrd="0" destOrd="0" presId="urn:microsoft.com/office/officeart/2005/8/layout/radial4"/>
    <dgm:cxn modelId="{71E91B53-751E-4E92-B380-19407F8476BA}" srcId="{319DE2F8-125E-4B90-B236-2B9FB343E1F6}" destId="{AB1E7B11-2F18-4863-BA00-C94F434B10C1}" srcOrd="7" destOrd="0" parTransId="{6711EE1F-8977-4452-BE95-3B53CDB542C3}" sibTransId="{116B6459-0396-4F41-93FE-46E577F9D83E}"/>
    <dgm:cxn modelId="{8CD3B179-D5A1-4CD7-AE19-8F853895E7D5}" type="presOf" srcId="{A3E1541C-D29B-44BC-8B39-2920FD904862}" destId="{6D74FB99-2A79-422C-95E2-ACE42F19A083}" srcOrd="0" destOrd="0" presId="urn:microsoft.com/office/officeart/2005/8/layout/radial4"/>
    <dgm:cxn modelId="{A8BDA67D-8553-4005-A958-261BBA2C130E}" type="presOf" srcId="{8A52DC5F-8E3B-4F36-80F0-0412993579BB}" destId="{6020BAC9-D810-40B6-803E-F48645BF1B13}" srcOrd="0" destOrd="0" presId="urn:microsoft.com/office/officeart/2005/8/layout/radial4"/>
    <dgm:cxn modelId="{13641883-9F3B-4C9E-AC86-81AD521BDD67}" type="presOf" srcId="{891466C6-39E6-4333-A603-C2BEBC1E2FF2}" destId="{8B4900DD-69DF-4050-BAAE-C05521E9CC4B}" srcOrd="0" destOrd="0" presId="urn:microsoft.com/office/officeart/2005/8/layout/radial4"/>
    <dgm:cxn modelId="{C1336D8B-0F8E-4A57-8017-3199302AEFC1}" type="presOf" srcId="{A2A259D8-8132-490C-BF21-A4B5CAC55425}" destId="{D1510A69-AA74-4832-9AE8-BBBAC4E5DBB6}" srcOrd="0" destOrd="0" presId="urn:microsoft.com/office/officeart/2005/8/layout/radial4"/>
    <dgm:cxn modelId="{0393438F-4513-4EDB-92C4-314E7CD45434}" type="presOf" srcId="{9FC893DC-CC1D-4B89-8DFE-788E0EEDF9C1}" destId="{76E35F15-49DE-4FA3-867B-F89CC20FFA9A}" srcOrd="0" destOrd="0" presId="urn:microsoft.com/office/officeart/2005/8/layout/radial4"/>
    <dgm:cxn modelId="{7A77A68F-8F24-4630-AB23-C5E7F73E7E41}" type="presOf" srcId="{B5A3437E-A15D-425F-A7A4-99ACA0881115}" destId="{65E821CC-C768-4888-ADD8-B18207EDCA9D}" srcOrd="0" destOrd="0" presId="urn:microsoft.com/office/officeart/2005/8/layout/radial4"/>
    <dgm:cxn modelId="{F93BB991-2125-4584-80CF-9907E54DCDF7}" srcId="{891466C6-39E6-4333-A603-C2BEBC1E2FF2}" destId="{319DE2F8-125E-4B90-B236-2B9FB343E1F6}" srcOrd="0" destOrd="0" parTransId="{4EAB87DB-C962-43FD-B288-485CDF3F8506}" sibTransId="{D1D9FCD5-D9CF-4E5E-B6C0-86649B2C856D}"/>
    <dgm:cxn modelId="{2B0E2498-7FC3-4F18-8B45-AD37482A3B15}" type="presOf" srcId="{0779C29C-A29C-4361-8841-A3A19E4CAAAC}" destId="{83BD14E7-06FD-4640-831A-077CFE365B14}" srcOrd="0" destOrd="0" presId="urn:microsoft.com/office/officeart/2005/8/layout/radial4"/>
    <dgm:cxn modelId="{30B93B9C-B72E-4D55-81FF-0698215D70D8}" type="presOf" srcId="{B75ED9D5-07AC-4CDF-AA0F-9110AA0A23D8}" destId="{27B97E03-6265-4F8D-B4D8-DE66876C4C67}" srcOrd="0" destOrd="0" presId="urn:microsoft.com/office/officeart/2005/8/layout/radial4"/>
    <dgm:cxn modelId="{09F698A8-5601-422B-AEBE-4BFC82E2E573}" type="presOf" srcId="{4181D590-0000-4DCD-978A-0B07675F9D10}" destId="{BA452258-61AF-4C4A-928D-1CB245F88E1C}" srcOrd="0" destOrd="0" presId="urn:microsoft.com/office/officeart/2005/8/layout/radial4"/>
    <dgm:cxn modelId="{228F44AF-535F-4006-941E-8DABB4CB3792}" srcId="{319DE2F8-125E-4B90-B236-2B9FB343E1F6}" destId="{7B8C7D1A-2336-4F7D-95CB-73BCA0758563}" srcOrd="8" destOrd="0" parTransId="{8A52DC5F-8E3B-4F36-80F0-0412993579BB}" sibTransId="{71994FF3-6012-41C6-855F-38AC3FF86B69}"/>
    <dgm:cxn modelId="{3BC66FBB-9C61-465A-9CDA-E3D33962855D}" type="presOf" srcId="{1709241E-624D-4A78-BC41-3ABCA8EC3399}" destId="{171682BD-DF56-4FCE-8035-18ACE9C72274}" srcOrd="0" destOrd="0" presId="urn:microsoft.com/office/officeart/2005/8/layout/radial4"/>
    <dgm:cxn modelId="{15C7CBC2-A3D7-4AF2-9B14-9C5FEA0339C8}" srcId="{319DE2F8-125E-4B90-B236-2B9FB343E1F6}" destId="{A3E1541C-D29B-44BC-8B39-2920FD904862}" srcOrd="4" destOrd="0" parTransId="{B5A3437E-A15D-425F-A7A4-99ACA0881115}" sibTransId="{ED49A53E-9D09-446D-8376-88C231C73E92}"/>
    <dgm:cxn modelId="{81F29AC9-B76E-47F9-8978-A2CD8E2BBA54}" type="presOf" srcId="{7B8C7D1A-2336-4F7D-95CB-73BCA0758563}" destId="{C55E58E1-497D-4042-9AF4-20DB5153D0B8}" srcOrd="0" destOrd="0" presId="urn:microsoft.com/office/officeart/2005/8/layout/radial4"/>
    <dgm:cxn modelId="{736CA3D0-53E4-4616-A4CA-91C20369ACDA}" srcId="{319DE2F8-125E-4B90-B236-2B9FB343E1F6}" destId="{A2A259D8-8132-490C-BF21-A4B5CAC55425}" srcOrd="2" destOrd="0" parTransId="{9FC893DC-CC1D-4B89-8DFE-788E0EEDF9C1}" sibTransId="{200A904A-E214-49FE-B14D-537B39993547}"/>
    <dgm:cxn modelId="{3E3CD6D3-C66D-4D92-853C-6109836362FD}" type="presOf" srcId="{583504DB-D4F8-468A-9111-BC3FAA2A1AE2}" destId="{AD187620-24E7-4A6D-8FB0-359FFDBCFF90}" srcOrd="0" destOrd="0" presId="urn:microsoft.com/office/officeart/2005/8/layout/radial4"/>
    <dgm:cxn modelId="{DB5487DA-C52F-42F3-978F-21F3BF9B7EAF}" srcId="{319DE2F8-125E-4B90-B236-2B9FB343E1F6}" destId="{DD67BBE4-838B-4E7F-B6ED-D996A6678D65}" srcOrd="0" destOrd="0" parTransId="{570D7C99-D695-4A52-B7DA-35A85DC91CFD}" sibTransId="{118844D6-54FD-4F43-BA29-9FEECBE4CE99}"/>
    <dgm:cxn modelId="{A57177DD-9339-40BB-AF01-8EE36FC15E30}" type="presOf" srcId="{DD67BBE4-838B-4E7F-B6ED-D996A6678D65}" destId="{C9D9372D-4842-4A69-9C6D-EC8AAA443E5C}" srcOrd="0" destOrd="0" presId="urn:microsoft.com/office/officeart/2005/8/layout/radial4"/>
    <dgm:cxn modelId="{4748DFE4-8AE9-4DA4-B98D-4ED38FBAE3C8}" type="presOf" srcId="{146BD8C7-4897-4A5C-8E1F-65FB2A4BCD84}" destId="{4D7347F5-A364-4937-A52D-7D90E2B628E3}" srcOrd="0" destOrd="0" presId="urn:microsoft.com/office/officeart/2005/8/layout/radial4"/>
    <dgm:cxn modelId="{6BEDDB0B-FAF9-4F52-8D5E-C13295D025E9}" type="presParOf" srcId="{8B4900DD-69DF-4050-BAAE-C05521E9CC4B}" destId="{EDF85365-F286-41FD-86A4-C4ECCD717DAA}" srcOrd="0" destOrd="0" presId="urn:microsoft.com/office/officeart/2005/8/layout/radial4"/>
    <dgm:cxn modelId="{75023F35-3929-4692-A09B-11E6711F2FA3}" type="presParOf" srcId="{8B4900DD-69DF-4050-BAAE-C05521E9CC4B}" destId="{3B88D5E8-3995-4E71-89AF-EA70E7DF357B}" srcOrd="1" destOrd="0" presId="urn:microsoft.com/office/officeart/2005/8/layout/radial4"/>
    <dgm:cxn modelId="{35DA79C5-2BB7-4D48-A49B-B3433F8BE9D7}" type="presParOf" srcId="{8B4900DD-69DF-4050-BAAE-C05521E9CC4B}" destId="{C9D9372D-4842-4A69-9C6D-EC8AAA443E5C}" srcOrd="2" destOrd="0" presId="urn:microsoft.com/office/officeart/2005/8/layout/radial4"/>
    <dgm:cxn modelId="{733C6AE7-EAD8-4D82-819C-35F00293D775}" type="presParOf" srcId="{8B4900DD-69DF-4050-BAAE-C05521E9CC4B}" destId="{4D7347F5-A364-4937-A52D-7D90E2B628E3}" srcOrd="3" destOrd="0" presId="urn:microsoft.com/office/officeart/2005/8/layout/radial4"/>
    <dgm:cxn modelId="{5A6CD3E3-31E1-446C-A1C5-70971E3ED0B9}" type="presParOf" srcId="{8B4900DD-69DF-4050-BAAE-C05521E9CC4B}" destId="{27B97E03-6265-4F8D-B4D8-DE66876C4C67}" srcOrd="4" destOrd="0" presId="urn:microsoft.com/office/officeart/2005/8/layout/radial4"/>
    <dgm:cxn modelId="{1B12B888-2042-4AF0-AD51-3BB81132421C}" type="presParOf" srcId="{8B4900DD-69DF-4050-BAAE-C05521E9CC4B}" destId="{76E35F15-49DE-4FA3-867B-F89CC20FFA9A}" srcOrd="5" destOrd="0" presId="urn:microsoft.com/office/officeart/2005/8/layout/radial4"/>
    <dgm:cxn modelId="{B90C379D-AF51-49BA-9262-DC3B8319B640}" type="presParOf" srcId="{8B4900DD-69DF-4050-BAAE-C05521E9CC4B}" destId="{D1510A69-AA74-4832-9AE8-BBBAC4E5DBB6}" srcOrd="6" destOrd="0" presId="urn:microsoft.com/office/officeart/2005/8/layout/radial4"/>
    <dgm:cxn modelId="{747201B7-F960-42E1-8D7E-B40D28446815}" type="presParOf" srcId="{8B4900DD-69DF-4050-BAAE-C05521E9CC4B}" destId="{83BD14E7-06FD-4640-831A-077CFE365B14}" srcOrd="7" destOrd="0" presId="urn:microsoft.com/office/officeart/2005/8/layout/radial4"/>
    <dgm:cxn modelId="{9F693EE2-DD8B-4BEB-B63E-8635EC712C15}" type="presParOf" srcId="{8B4900DD-69DF-4050-BAAE-C05521E9CC4B}" destId="{BA452258-61AF-4C4A-928D-1CB245F88E1C}" srcOrd="8" destOrd="0" presId="urn:microsoft.com/office/officeart/2005/8/layout/radial4"/>
    <dgm:cxn modelId="{41552A89-C602-47F6-941F-32FD5966709A}" type="presParOf" srcId="{8B4900DD-69DF-4050-BAAE-C05521E9CC4B}" destId="{65E821CC-C768-4888-ADD8-B18207EDCA9D}" srcOrd="9" destOrd="0" presId="urn:microsoft.com/office/officeart/2005/8/layout/radial4"/>
    <dgm:cxn modelId="{53FD7BFF-F4FB-4DEE-8B1B-BCE50B82BC74}" type="presParOf" srcId="{8B4900DD-69DF-4050-BAAE-C05521E9CC4B}" destId="{6D74FB99-2A79-422C-95E2-ACE42F19A083}" srcOrd="10" destOrd="0" presId="urn:microsoft.com/office/officeart/2005/8/layout/radial4"/>
    <dgm:cxn modelId="{A2564DE8-5F00-40F5-8844-C86440B192FB}" type="presParOf" srcId="{8B4900DD-69DF-4050-BAAE-C05521E9CC4B}" destId="{AD187620-24E7-4A6D-8FB0-359FFDBCFF90}" srcOrd="11" destOrd="0" presId="urn:microsoft.com/office/officeart/2005/8/layout/radial4"/>
    <dgm:cxn modelId="{78E5D413-805F-4F98-B6CF-9C0464B24B53}" type="presParOf" srcId="{8B4900DD-69DF-4050-BAAE-C05521E9CC4B}" destId="{171682BD-DF56-4FCE-8035-18ACE9C72274}" srcOrd="12" destOrd="0" presId="urn:microsoft.com/office/officeart/2005/8/layout/radial4"/>
    <dgm:cxn modelId="{4E76AC99-74CF-464F-BE8C-662E3D81CEA9}" type="presParOf" srcId="{8B4900DD-69DF-4050-BAAE-C05521E9CC4B}" destId="{45C1C426-9E26-43FA-A033-28DEF97F8DBE}" srcOrd="13" destOrd="0" presId="urn:microsoft.com/office/officeart/2005/8/layout/radial4"/>
    <dgm:cxn modelId="{CBFF7FF5-674C-442B-BF43-B0F09E420FB0}" type="presParOf" srcId="{8B4900DD-69DF-4050-BAAE-C05521E9CC4B}" destId="{3FEF6A8D-C680-4688-A585-76B61B7D80C1}" srcOrd="14" destOrd="0" presId="urn:microsoft.com/office/officeart/2005/8/layout/radial4"/>
    <dgm:cxn modelId="{9423C786-0C6A-49FD-8CCF-F0C2FBD4D7F0}" type="presParOf" srcId="{8B4900DD-69DF-4050-BAAE-C05521E9CC4B}" destId="{C1756657-A83A-4A6C-AAF7-7684F4C9C969}" srcOrd="15" destOrd="0" presId="urn:microsoft.com/office/officeart/2005/8/layout/radial4"/>
    <dgm:cxn modelId="{4579DEE3-9F57-4022-B88F-E77AA34FE01A}" type="presParOf" srcId="{8B4900DD-69DF-4050-BAAE-C05521E9CC4B}" destId="{1F19B89E-36AE-46F2-9C9F-2B946E515CB7}" srcOrd="16" destOrd="0" presId="urn:microsoft.com/office/officeart/2005/8/layout/radial4"/>
    <dgm:cxn modelId="{3E04D834-5593-4A87-BE8A-77D1E059F4E0}" type="presParOf" srcId="{8B4900DD-69DF-4050-BAAE-C05521E9CC4B}" destId="{6020BAC9-D810-40B6-803E-F48645BF1B13}" srcOrd="17" destOrd="0" presId="urn:microsoft.com/office/officeart/2005/8/layout/radial4"/>
    <dgm:cxn modelId="{129CFA67-D810-4ECC-903B-59E9879B8D36}" type="presParOf" srcId="{8B4900DD-69DF-4050-BAAE-C05521E9CC4B}" destId="{C55E58E1-497D-4042-9AF4-20DB5153D0B8}" srcOrd="1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85365-F286-41FD-86A4-C4ECCD717DAA}">
      <dsp:nvSpPr>
        <dsp:cNvPr id="0" name=""/>
        <dsp:cNvSpPr/>
      </dsp:nvSpPr>
      <dsp:spPr>
        <a:xfrm>
          <a:off x="3088547" y="3290761"/>
          <a:ext cx="1407979" cy="1407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kern="1200" dirty="0"/>
            <a:t>DEVOPS</a:t>
          </a:r>
          <a:endParaRPr lang="en-US" sz="2300" kern="1200" dirty="0"/>
        </a:p>
      </dsp:txBody>
      <dsp:txXfrm>
        <a:off x="3294741" y="3496955"/>
        <a:ext cx="995591" cy="995591"/>
      </dsp:txXfrm>
    </dsp:sp>
    <dsp:sp modelId="{3B88D5E8-3995-4E71-89AF-EA70E7DF357B}">
      <dsp:nvSpPr>
        <dsp:cNvPr id="0" name=""/>
        <dsp:cNvSpPr/>
      </dsp:nvSpPr>
      <dsp:spPr>
        <a:xfrm rot="10587276">
          <a:off x="493156" y="3922440"/>
          <a:ext cx="2456398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9372D-4842-4A69-9C6D-EC8AAA443E5C}">
      <dsp:nvSpPr>
        <dsp:cNvPr id="0" name=""/>
        <dsp:cNvSpPr/>
      </dsp:nvSpPr>
      <dsp:spPr>
        <a:xfrm>
          <a:off x="-161139" y="371491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KODOM</a:t>
          </a:r>
          <a:endParaRPr lang="en-US" sz="1050" kern="1200" dirty="0"/>
        </a:p>
      </dsp:txBody>
      <dsp:txXfrm>
        <a:off x="-132780" y="3743271"/>
        <a:ext cx="1256574" cy="911513"/>
      </dsp:txXfrm>
    </dsp:sp>
    <dsp:sp modelId="{4D7347F5-A364-4937-A52D-7D90E2B628E3}">
      <dsp:nvSpPr>
        <dsp:cNvPr id="0" name=""/>
        <dsp:cNvSpPr/>
      </dsp:nvSpPr>
      <dsp:spPr>
        <a:xfrm rot="11762484">
          <a:off x="701064" y="3240189"/>
          <a:ext cx="2329931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97E03-6265-4F8D-B4D8-DE66876C4C67}">
      <dsp:nvSpPr>
        <dsp:cNvPr id="0" name=""/>
        <dsp:cNvSpPr/>
      </dsp:nvSpPr>
      <dsp:spPr>
        <a:xfrm>
          <a:off x="89779" y="263479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KOLABORACIJA</a:t>
          </a:r>
          <a:endParaRPr lang="en-US" sz="1050" kern="1200" dirty="0"/>
        </a:p>
      </dsp:txBody>
      <dsp:txXfrm>
        <a:off x="118138" y="2663153"/>
        <a:ext cx="1256574" cy="911513"/>
      </dsp:txXfrm>
    </dsp:sp>
    <dsp:sp modelId="{76E35F15-49DE-4FA3-867B-F89CC20FFA9A}">
      <dsp:nvSpPr>
        <dsp:cNvPr id="0" name=""/>
        <dsp:cNvSpPr/>
      </dsp:nvSpPr>
      <dsp:spPr>
        <a:xfrm rot="13000404">
          <a:off x="925407" y="2563676"/>
          <a:ext cx="2429540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10A69-AA74-4832-9AE8-BBBAC4E5DBB6}">
      <dsp:nvSpPr>
        <dsp:cNvPr id="0" name=""/>
        <dsp:cNvSpPr/>
      </dsp:nvSpPr>
      <dsp:spPr>
        <a:xfrm>
          <a:off x="509221" y="155467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PLANIRANJE</a:t>
          </a:r>
          <a:endParaRPr lang="en-US" sz="1050" kern="1200" dirty="0"/>
        </a:p>
      </dsp:txBody>
      <dsp:txXfrm>
        <a:off x="537580" y="1583031"/>
        <a:ext cx="1256574" cy="911513"/>
      </dsp:txXfrm>
    </dsp:sp>
    <dsp:sp modelId="{83BD14E7-06FD-4640-831A-077CFE365B14}">
      <dsp:nvSpPr>
        <dsp:cNvPr id="0" name=""/>
        <dsp:cNvSpPr/>
      </dsp:nvSpPr>
      <dsp:spPr>
        <a:xfrm rot="14608752">
          <a:off x="1630311" y="1932374"/>
          <a:ext cx="2466306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2258-61AF-4C4A-928D-1CB245F88E1C}">
      <dsp:nvSpPr>
        <dsp:cNvPr id="0" name=""/>
        <dsp:cNvSpPr/>
      </dsp:nvSpPr>
      <dsp:spPr>
        <a:xfrm>
          <a:off x="1656187" y="54550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PRAĆENJE PROGRESA</a:t>
          </a:r>
          <a:endParaRPr lang="en-US" sz="1050" kern="1200" dirty="0"/>
        </a:p>
      </dsp:txBody>
      <dsp:txXfrm>
        <a:off x="1684546" y="573863"/>
        <a:ext cx="1256574" cy="911513"/>
      </dsp:txXfrm>
    </dsp:sp>
    <dsp:sp modelId="{65E821CC-C768-4888-ADD8-B18207EDCA9D}">
      <dsp:nvSpPr>
        <dsp:cNvPr id="0" name=""/>
        <dsp:cNvSpPr/>
      </dsp:nvSpPr>
      <dsp:spPr>
        <a:xfrm rot="16140888">
          <a:off x="2531452" y="1722327"/>
          <a:ext cx="2450914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4FB99-2A79-422C-95E2-ACE42F19A083}">
      <dsp:nvSpPr>
        <dsp:cNvPr id="0" name=""/>
        <dsp:cNvSpPr/>
      </dsp:nvSpPr>
      <dsp:spPr>
        <a:xfrm>
          <a:off x="3079192" y="213572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MONITORING</a:t>
          </a:r>
          <a:endParaRPr lang="en-US" sz="1050" kern="1200" dirty="0"/>
        </a:p>
      </dsp:txBody>
      <dsp:txXfrm>
        <a:off x="3107551" y="241931"/>
        <a:ext cx="1256574" cy="911513"/>
      </dsp:txXfrm>
    </dsp:sp>
    <dsp:sp modelId="{AD187620-24E7-4A6D-8FB0-359FFDBCFF90}">
      <dsp:nvSpPr>
        <dsp:cNvPr id="0" name=""/>
        <dsp:cNvSpPr/>
      </dsp:nvSpPr>
      <dsp:spPr>
        <a:xfrm rot="17773992">
          <a:off x="3481357" y="1932196"/>
          <a:ext cx="2457395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682BD-DF56-4FCE-8035-18ACE9C72274}">
      <dsp:nvSpPr>
        <dsp:cNvPr id="0" name=""/>
        <dsp:cNvSpPr/>
      </dsp:nvSpPr>
      <dsp:spPr>
        <a:xfrm>
          <a:off x="4596524" y="546573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KONFIGURACIJAMA</a:t>
          </a:r>
          <a:endParaRPr lang="en-US" sz="1050" kern="1200" dirty="0"/>
        </a:p>
      </dsp:txBody>
      <dsp:txXfrm>
        <a:off x="4624883" y="574932"/>
        <a:ext cx="1256574" cy="911513"/>
      </dsp:txXfrm>
    </dsp:sp>
    <dsp:sp modelId="{45C1C426-9E26-43FA-A033-28DEF97F8DBE}">
      <dsp:nvSpPr>
        <dsp:cNvPr id="0" name=""/>
        <dsp:cNvSpPr/>
      </dsp:nvSpPr>
      <dsp:spPr>
        <a:xfrm rot="19328664">
          <a:off x="4206362" y="2541256"/>
          <a:ext cx="2396233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F6A8D-C680-4688-A585-76B61B7D80C1}">
      <dsp:nvSpPr>
        <dsp:cNvPr id="0" name=""/>
        <dsp:cNvSpPr/>
      </dsp:nvSpPr>
      <dsp:spPr>
        <a:xfrm>
          <a:off x="5693817" y="1522524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UPRAVLJANJE RAZVOJNIM OKRUŽENJIMA</a:t>
          </a:r>
          <a:endParaRPr lang="en-US" sz="1050" kern="1200" dirty="0"/>
        </a:p>
      </dsp:txBody>
      <dsp:txXfrm>
        <a:off x="5722176" y="1550883"/>
        <a:ext cx="1256574" cy="911513"/>
      </dsp:txXfrm>
    </dsp:sp>
    <dsp:sp modelId="{C1756657-A83A-4A6C-AAF7-7684F4C9C969}">
      <dsp:nvSpPr>
        <dsp:cNvPr id="0" name=""/>
        <dsp:cNvSpPr/>
      </dsp:nvSpPr>
      <dsp:spPr>
        <a:xfrm rot="20647308">
          <a:off x="4556754" y="3241102"/>
          <a:ext cx="2359904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B89E-36AE-46F2-9C9F-2B946E515CB7}">
      <dsp:nvSpPr>
        <dsp:cNvPr id="0" name=""/>
        <dsp:cNvSpPr/>
      </dsp:nvSpPr>
      <dsp:spPr>
        <a:xfrm>
          <a:off x="6214992" y="2634796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KONTINUIRANA INTEGRACIJA</a:t>
          </a:r>
          <a:endParaRPr lang="en-US" sz="1050" kern="1200" dirty="0"/>
        </a:p>
      </dsp:txBody>
      <dsp:txXfrm>
        <a:off x="6243351" y="2663155"/>
        <a:ext cx="1256574" cy="911513"/>
      </dsp:txXfrm>
    </dsp:sp>
    <dsp:sp modelId="{6020BAC9-D810-40B6-803E-F48645BF1B13}">
      <dsp:nvSpPr>
        <dsp:cNvPr id="0" name=""/>
        <dsp:cNvSpPr/>
      </dsp:nvSpPr>
      <dsp:spPr>
        <a:xfrm rot="246072">
          <a:off x="4634293" y="3942606"/>
          <a:ext cx="2458423" cy="40127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58E1-497D-4042-9AF4-20DB5153D0B8}">
      <dsp:nvSpPr>
        <dsp:cNvPr id="0" name=""/>
        <dsp:cNvSpPr/>
      </dsp:nvSpPr>
      <dsp:spPr>
        <a:xfrm>
          <a:off x="6432922" y="3747038"/>
          <a:ext cx="1313292" cy="968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050" kern="1200" dirty="0"/>
            <a:t>KONTINUIRANA ISPORUKA</a:t>
          </a:r>
          <a:endParaRPr lang="en-US" sz="1050" kern="1200" dirty="0"/>
        </a:p>
      </dsp:txBody>
      <dsp:txXfrm>
        <a:off x="6461281" y="3775397"/>
        <a:ext cx="1256574" cy="911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18790-C8E1-4674-8E85-B6A3BF28F42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DC4F-78C5-4EA5-A0E6-C5E98FFD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Značaj</a:t>
            </a:r>
            <a:r>
              <a:rPr lang="bs-Latn-BA" dirty="0"/>
              <a:t>u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– </a:t>
            </a:r>
            <a:r>
              <a:rPr lang="en-US" dirty="0" err="1"/>
              <a:t>problemi</a:t>
            </a:r>
            <a:r>
              <a:rPr lang="en-US" dirty="0"/>
              <a:t> se </a:t>
            </a:r>
            <a:r>
              <a:rPr lang="en-US" dirty="0" err="1"/>
              <a:t>prevazilaze</a:t>
            </a:r>
            <a:r>
              <a:rPr lang="en-US" dirty="0"/>
              <a:t> </a:t>
            </a:r>
            <a:r>
              <a:rPr lang="en-US" dirty="0" err="1"/>
              <a:t>zajedničkim</a:t>
            </a:r>
            <a:r>
              <a:rPr lang="en-US" dirty="0"/>
              <a:t> </a:t>
            </a:r>
            <a:r>
              <a:rPr lang="en-US" dirty="0" err="1"/>
              <a:t>radom</a:t>
            </a:r>
            <a:r>
              <a:rPr lang="en-US" dirty="0"/>
              <a:t>, a ne </a:t>
            </a:r>
            <a:r>
              <a:rPr lang="en-US" dirty="0" err="1"/>
              <a:t>identifikacijom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pokazujući</a:t>
            </a:r>
            <a:r>
              <a:rPr lang="en-US" dirty="0"/>
              <a:t> </a:t>
            </a:r>
            <a:r>
              <a:rPr lang="en-US" dirty="0" err="1"/>
              <a:t>prstom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podnijeti</a:t>
            </a:r>
            <a:r>
              <a:rPr lang="en-US" dirty="0"/>
              <a:t> </a:t>
            </a:r>
            <a:r>
              <a:rPr lang="en-US" dirty="0" err="1"/>
              <a:t>cijeli</a:t>
            </a:r>
            <a:r>
              <a:rPr lang="en-US" dirty="0"/>
              <a:t> </a:t>
            </a:r>
            <a:r>
              <a:rPr lang="en-US" dirty="0" err="1"/>
              <a:t>teret</a:t>
            </a:r>
            <a:r>
              <a:rPr lang="en-US" dirty="0"/>
              <a:t> </a:t>
            </a:r>
            <a:r>
              <a:rPr lang="en-US" dirty="0" err="1"/>
              <a:t>slučaja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proživljava</a:t>
            </a:r>
            <a:r>
              <a:rPr lang="en-US" dirty="0"/>
              <a:t> u tom </a:t>
            </a:r>
            <a:r>
              <a:rPr lang="en-US" dirty="0" err="1"/>
              <a:t>momentu</a:t>
            </a:r>
            <a:endParaRPr lang="en-US" dirty="0"/>
          </a:p>
          <a:p>
            <a:pPr lvl="1"/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–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u </a:t>
            </a:r>
            <a:r>
              <a:rPr lang="en-US" dirty="0" err="1"/>
              <a:t>potpunosti</a:t>
            </a:r>
            <a:r>
              <a:rPr lang="en-US" dirty="0"/>
              <a:t> </a:t>
            </a:r>
            <a:r>
              <a:rPr lang="en-US" dirty="0" err="1"/>
              <a:t>oslanja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pojedinaca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lvl="1"/>
            <a:r>
              <a:rPr lang="en-US" dirty="0" err="1"/>
              <a:t>Timski</a:t>
            </a:r>
            <a:r>
              <a:rPr lang="en-US" dirty="0"/>
              <a:t> rad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povjerenje</a:t>
            </a:r>
            <a:r>
              <a:rPr lang="en-US" dirty="0"/>
              <a:t> – </a:t>
            </a:r>
            <a:r>
              <a:rPr lang="en-US" dirty="0" err="1"/>
              <a:t>slučajevi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za </a:t>
            </a:r>
            <a:r>
              <a:rPr lang="en-US" dirty="0" err="1"/>
              <a:t>razliku</a:t>
            </a:r>
            <a:r>
              <a:rPr lang="en-US" dirty="0"/>
              <a:t> od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,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sinhronizovano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pretjeran</a:t>
            </a:r>
            <a:r>
              <a:rPr lang="en-US" dirty="0"/>
              <a:t> </a:t>
            </a:r>
            <a:r>
              <a:rPr lang="en-US" dirty="0" err="1"/>
              <a:t>uspjeh</a:t>
            </a:r>
            <a:r>
              <a:rPr lang="en-US" dirty="0"/>
              <a:t>. </a:t>
            </a:r>
            <a:r>
              <a:rPr lang="en-US" dirty="0" err="1"/>
              <a:t>Timovi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komunicirati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sarađivati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unapređivati</a:t>
            </a:r>
            <a:r>
              <a:rPr lang="en-US" dirty="0"/>
              <a:t> </a:t>
            </a:r>
            <a:r>
              <a:rPr lang="en-US" dirty="0" err="1"/>
              <a:t>jedni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. U tom </a:t>
            </a:r>
            <a:r>
              <a:rPr lang="en-US" dirty="0" err="1"/>
              <a:t>smislu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značaj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: </a:t>
            </a:r>
            <a:r>
              <a:rPr lang="en-US" dirty="0" err="1"/>
              <a:t>zajednički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, </a:t>
            </a:r>
            <a:r>
              <a:rPr lang="en-US" dirty="0" err="1"/>
              <a:t>druženja</a:t>
            </a:r>
            <a:r>
              <a:rPr lang="en-US" dirty="0"/>
              <a:t>, </a:t>
            </a:r>
            <a:r>
              <a:rPr lang="en-US" dirty="0" err="1"/>
              <a:t>ručkovi</a:t>
            </a:r>
            <a:r>
              <a:rPr lang="en-US" dirty="0"/>
              <a:t>, teambuilding </a:t>
            </a:r>
            <a:r>
              <a:rPr lang="en-US" dirty="0" err="1"/>
              <a:t>događaji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pPr lvl="1"/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– </a:t>
            </a:r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izgrađivanje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pojedinačno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timski</a:t>
            </a:r>
            <a:r>
              <a:rPr lang="en-US" dirty="0"/>
              <a:t> (</a:t>
            </a:r>
            <a:r>
              <a:rPr lang="en-US" dirty="0" err="1"/>
              <a:t>konferencije</a:t>
            </a:r>
            <a:r>
              <a:rPr lang="en-US" dirty="0"/>
              <a:t>, online </a:t>
            </a:r>
            <a:r>
              <a:rPr lang="en-US" dirty="0" err="1"/>
              <a:t>kursevi</a:t>
            </a:r>
            <a:r>
              <a:rPr lang="en-US" dirty="0"/>
              <a:t>, </a:t>
            </a:r>
            <a:r>
              <a:rPr lang="en-US" dirty="0" err="1"/>
              <a:t>kursevi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sl.), </a:t>
            </a:r>
            <a:r>
              <a:rPr lang="en-US" dirty="0" err="1"/>
              <a:t>prezentovanje</a:t>
            </a:r>
            <a:r>
              <a:rPr lang="en-US" dirty="0"/>
              <a:t> </a:t>
            </a:r>
            <a:r>
              <a:rPr lang="en-US" dirty="0" err="1"/>
              <a:t>identifikovanih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njihovom</a:t>
            </a:r>
            <a:r>
              <a:rPr lang="en-US" dirty="0"/>
              <a:t> </a:t>
            </a:r>
            <a:r>
              <a:rPr lang="en-US" dirty="0" err="1"/>
              <a:t>rješavanju</a:t>
            </a:r>
            <a:endParaRPr lang="en-US" dirty="0"/>
          </a:p>
          <a:p>
            <a:pPr lvl="1"/>
            <a:r>
              <a:rPr lang="en-US" dirty="0" err="1"/>
              <a:t>Vrijednosti</a:t>
            </a:r>
            <a:r>
              <a:rPr lang="en-US" dirty="0"/>
              <a:t> –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voditi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o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prepoznaju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nagrađuju</a:t>
            </a:r>
            <a:r>
              <a:rPr lang="en-US" dirty="0"/>
              <a:t> (</a:t>
            </a:r>
            <a:r>
              <a:rPr lang="en-US" dirty="0" err="1"/>
              <a:t>kašnjenje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kvalitetan</a:t>
            </a:r>
            <a:r>
              <a:rPr lang="en-US" dirty="0"/>
              <a:t> rad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dolazak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nedostataka</a:t>
            </a:r>
            <a:r>
              <a:rPr lang="en-US" dirty="0"/>
              <a:t> u </a:t>
            </a:r>
            <a:r>
              <a:rPr lang="en-US" dirty="0" err="1"/>
              <a:t>radu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DC4F-78C5-4EA5-A0E6-C5E98FFDA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8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1982-2643-4A90-AF13-61EC8B01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4E5CB-06E3-4B27-A31A-7E17FCBE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A1D6-B3B0-4689-92F8-92516F7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63BC-8F01-454B-B2A2-DF63694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46F7-909A-4846-9869-66C302E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C3F0-6266-48D2-A8A6-9D09BFA0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D44E-0AC6-4FEA-A3C4-C6FEB72D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25BA-D2AD-4008-9463-B5CEE5AC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D380-96BC-411E-9B4B-1A28B006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1792-146B-4E72-9F7F-8F3EB361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01BA7-28A7-4D57-BF2F-EB9CB39A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84E0-727A-4380-B458-DCD3C6B5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8B4F-C259-4499-BF83-73BEEE5F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53E7-E411-4353-97B2-646B69E4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2B39-B1C9-4118-A5EB-2D8F9012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5583-91CC-4443-932D-E557F8E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2FA4-C856-45FC-977E-F52D45B9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F82A-407B-4C7F-8A0A-528F338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4F93-1D69-42F0-B9BD-3A5E014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C9F2-77F1-4EC7-9AF4-82F1ADA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086F-9FB2-4102-981C-4A441C25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3597B-9AD8-415E-B720-0547DAE9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1CFC-CD73-4B09-B4D1-6B2EC14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E6E-329F-4634-8E00-1DB6C16C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4247-40EC-4960-9986-016ABDCA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759E-E620-4879-918F-E9616B4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E01A-95A1-4C13-846A-AEFB1259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9245-573D-4970-A0F4-D5E09530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E599-86D7-4C0C-8B44-0BCE6623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0119-1802-42A4-BDC6-3A4EDD74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6159D-D2ED-42EB-A5D8-03C71226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378E-2495-41DB-80AC-451936C8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14FE-D44D-4465-AD2E-06DF29EF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4A24-17E2-47A3-B5CC-66E533BE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E148-7D6D-466C-86B2-DEB1E29A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B4045-DEA2-4BA0-955A-07681D23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1005-3300-4DCB-91BD-8D01BB4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F6905-A433-4DED-A7CA-60554395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0940F-5914-472D-AE62-01F8E5A5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745A-44A1-4F10-8059-2FFE6F05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138D4-25D4-4830-97F1-AA30A7B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5F4A-8D8A-41BF-9171-73C304E7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AD50-F955-454E-8C32-A3960B84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94509-7585-4EC0-8358-C264723B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FD6AF-6FD8-4A7C-9D2E-5891A364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60244-50FB-4CE9-A7B4-DF2CA15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F51C-7DB5-44FC-A4B2-A8F8AE1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2F1F-761A-4D9D-8E0F-141317EB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5DA3-53F9-4BF3-9E2D-4C1A3511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0124-5869-47D3-8B55-752CFC4C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B426-D39E-44DB-91A0-F8A14D62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9B05-F5AC-409F-8284-9D2D64E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6D18-EB8F-4887-9B3C-5C35FA3F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245-6B4C-4B70-AC31-55C1B6145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15E9-EB80-49B0-B23D-6F9EEA58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2903-6D4D-455C-8E2A-49D12FD0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2828-7555-4984-8E9F-3A34B4AA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47E3-03F5-4512-B5A6-4CA712F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FD1B4-AAA2-425D-AB01-3B18334D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2B8F-ACAA-4FC3-B1A8-4CA020A7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006A-B13E-4FEA-B829-FDF53B782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AB5E-32E1-46DC-B72C-90B8BE30630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649A-967E-483C-B028-4D96A1E44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AA20-AA56-4CA0-B4CC-1717A4B0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4967-15E2-4891-8608-1E2E3276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hyperlink" Target="https://github.com/showcases/projects-with-great-wik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visualstudio.com/vs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lastic.co/produc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chef.io/che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powershell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puppe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enkins.i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jetbrains.com/teamcit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ctop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docker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DCAC-6B37-40D9-858F-1372FB79C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Uvod u </a:t>
            </a:r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B27D-A2DE-4B8B-87C1-D550BB8A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Pitanje kojim je moguće saznati koliko je neka kompanija suštinski implementirala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glasi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1" indent="0" algn="just">
              <a:buNone/>
            </a:pP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ctr">
              <a:buNone/>
            </a:pP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„Koliko je vremena potrebno da se određena modifikacija na softveru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isporuči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u produkcijsko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okruženje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lvl="1" indent="0" algn="just">
              <a:buNone/>
            </a:pPr>
            <a:b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Kraće vrijeme,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dobijeno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kao odgovor na prethodno pitanje (minute, sati ili čak dani),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označava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veći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kvalitet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i bolju organizaciju procesa u razvoju softvera.</a:t>
            </a:r>
          </a:p>
          <a:p>
            <a:pPr marL="0" lvl="1" indent="0" algn="just">
              <a:buNone/>
            </a:pPr>
            <a:r>
              <a:rPr lang="bs-Latn-BA" altLang="sr-Latn-RS" sz="2200" b="1" dirty="0">
                <a:ea typeface="Calibri" panose="020F0502020204030204" pitchFamily="34" charset="0"/>
                <a:cs typeface="Calibri" panose="020F0502020204030204" pitchFamily="34" charset="0"/>
              </a:rPr>
              <a:t>Automatizacija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odnosno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eliminisanje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intervencije pojedinaca ili grupa gdje god je to moguće, predstavlja osnovni koncept implementacije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-a.</a:t>
            </a:r>
          </a:p>
          <a:p>
            <a:endParaRPr lang="en-US" dirty="0"/>
          </a:p>
        </p:txBody>
      </p:sp>
      <p:pic>
        <p:nvPicPr>
          <p:cNvPr id="4" name="Picture 2" descr="Rezultat slika za automatization">
            <a:extLst>
              <a:ext uri="{FF2B5EF4-FFF2-40B4-BE49-F238E27FC236}">
                <a16:creationId xmlns:a16="http://schemas.microsoft.com/office/drawing/2014/main" id="{69680C67-D0B3-4A64-B2D3-8BC3EC56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32" y="4969923"/>
            <a:ext cx="2081312" cy="125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Svaka kompanija koja uvodi </a:t>
            </a:r>
            <a:r>
              <a:rPr lang="bs-Latn-BA" dirty="0" err="1"/>
              <a:t>DevOps</a:t>
            </a:r>
            <a:r>
              <a:rPr lang="bs-Latn-BA" dirty="0"/>
              <a:t> treba da svoj razvoj bazira:</a:t>
            </a:r>
          </a:p>
          <a:p>
            <a:pPr lvl="1"/>
            <a:r>
              <a:rPr lang="bs-Latn-BA" dirty="0"/>
              <a:t>Kulturi</a:t>
            </a:r>
          </a:p>
          <a:p>
            <a:pPr lvl="1"/>
            <a:r>
              <a:rPr lang="bs-Latn-BA" dirty="0"/>
              <a:t>Automatizaciji</a:t>
            </a:r>
          </a:p>
          <a:p>
            <a:pPr lvl="1"/>
            <a:r>
              <a:rPr lang="bs-Latn-BA" dirty="0"/>
              <a:t>Monitoringu</a:t>
            </a:r>
          </a:p>
          <a:p>
            <a:pPr lvl="1"/>
            <a:r>
              <a:rPr lang="bs-Latn-BA" dirty="0"/>
              <a:t>Dijeljenju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1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r>
              <a:rPr lang="bs-Latn-BA" dirty="0"/>
              <a:t>- Kultura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DevOps-</a:t>
            </a:r>
            <a:r>
              <a:rPr lang="bs-Latn-BA" dirty="0"/>
              <a:t>om r</a:t>
            </a:r>
            <a:r>
              <a:rPr lang="en-US" dirty="0" err="1"/>
              <a:t>eorganiz</a:t>
            </a:r>
            <a:r>
              <a:rPr lang="bs-Latn-BA" dirty="0" err="1"/>
              <a:t>irati</a:t>
            </a:r>
            <a:r>
              <a:rPr lang="en-US" dirty="0"/>
              <a:t> </a:t>
            </a:r>
            <a:r>
              <a:rPr lang="bs-Latn-BA" dirty="0"/>
              <a:t>pri</a:t>
            </a:r>
            <a:r>
              <a:rPr lang="en-US" dirty="0" err="1"/>
              <a:t>stup</a:t>
            </a:r>
            <a:r>
              <a:rPr lang="bs-Latn-BA" dirty="0"/>
              <a:t> (kulturu) odnosa prema:  </a:t>
            </a:r>
            <a:endParaRPr lang="en-US" dirty="0"/>
          </a:p>
          <a:p>
            <a:pPr lvl="1"/>
            <a:r>
              <a:rPr lang="en-US" b="1" dirty="0" err="1"/>
              <a:t>Značaj</a:t>
            </a:r>
            <a:r>
              <a:rPr lang="bs-Latn-BA" b="1" dirty="0"/>
              <a:t>u</a:t>
            </a:r>
            <a:r>
              <a:rPr lang="en-US" b="1" dirty="0"/>
              <a:t> </a:t>
            </a:r>
            <a:r>
              <a:rPr lang="en-US" b="1" dirty="0" err="1"/>
              <a:t>pojedinca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problemi</a:t>
            </a:r>
            <a:r>
              <a:rPr lang="en-US" dirty="0"/>
              <a:t> se </a:t>
            </a:r>
            <a:r>
              <a:rPr lang="en-US" dirty="0" err="1"/>
              <a:t>prevazilaze</a:t>
            </a:r>
            <a:r>
              <a:rPr lang="en-US" dirty="0"/>
              <a:t> </a:t>
            </a:r>
            <a:r>
              <a:rPr lang="en-US" dirty="0" err="1"/>
              <a:t>zajedničkim</a:t>
            </a:r>
            <a:r>
              <a:rPr lang="en-US" dirty="0"/>
              <a:t> </a:t>
            </a:r>
            <a:r>
              <a:rPr lang="en-US" dirty="0" err="1"/>
              <a:t>radom</a:t>
            </a:r>
            <a:endParaRPr lang="bs-Latn-BA" dirty="0"/>
          </a:p>
          <a:p>
            <a:pPr lvl="1"/>
            <a:r>
              <a:rPr lang="en-US" b="1" dirty="0" err="1"/>
              <a:t>Odgovornost</a:t>
            </a:r>
            <a:r>
              <a:rPr lang="en-US" b="1" dirty="0"/>
              <a:t> </a:t>
            </a:r>
            <a:r>
              <a:rPr lang="en-US" b="1" dirty="0" err="1"/>
              <a:t>pojedinca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tima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u </a:t>
            </a:r>
            <a:r>
              <a:rPr lang="en-US" dirty="0" err="1"/>
              <a:t>potpunosti</a:t>
            </a:r>
            <a:r>
              <a:rPr lang="en-US" dirty="0"/>
              <a:t> </a:t>
            </a:r>
            <a:r>
              <a:rPr lang="en-US" dirty="0" err="1"/>
              <a:t>oslanja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timova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pojedinaca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lvl="1"/>
            <a:r>
              <a:rPr lang="en-US" b="1" dirty="0" err="1"/>
              <a:t>Timski</a:t>
            </a:r>
            <a:r>
              <a:rPr lang="en-US" b="1" dirty="0"/>
              <a:t> rad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povjerenje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dirty="0" err="1"/>
              <a:t>Timovi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komunicirati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sarađivati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unapređivati</a:t>
            </a:r>
            <a:r>
              <a:rPr lang="en-US" dirty="0"/>
              <a:t> </a:t>
            </a:r>
            <a:r>
              <a:rPr lang="en-US" dirty="0" err="1"/>
              <a:t>jedni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. </a:t>
            </a:r>
            <a:endParaRPr lang="bs-Latn-BA" dirty="0"/>
          </a:p>
          <a:p>
            <a:pPr lvl="1"/>
            <a:r>
              <a:rPr lang="en-US" b="1" dirty="0" err="1"/>
              <a:t>Stalno</a:t>
            </a:r>
            <a:r>
              <a:rPr lang="en-US" b="1" dirty="0"/>
              <a:t> </a:t>
            </a:r>
            <a:r>
              <a:rPr lang="en-US" b="1" dirty="0" err="1"/>
              <a:t>učenje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izgrađivanje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pojedinačno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timski</a:t>
            </a:r>
            <a:endParaRPr lang="en-US" dirty="0"/>
          </a:p>
          <a:p>
            <a:pPr lvl="1"/>
            <a:r>
              <a:rPr lang="en-US" b="1" dirty="0" err="1"/>
              <a:t>Vrijednosti</a:t>
            </a:r>
            <a:r>
              <a:rPr lang="en-US" dirty="0"/>
              <a:t> –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voditi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o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prepoznaju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nagrađuju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63" y="1417662"/>
            <a:ext cx="10515600" cy="4351338"/>
          </a:xfrm>
        </p:spPr>
        <p:txBody>
          <a:bodyPr/>
          <a:lstStyle/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Jedan od ciljeva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 je, kroz automatizaciju, osigurati konstantan napredak svih procesa unutar kompanije.</a:t>
            </a:r>
            <a:endParaRPr lang="bs-Latn-BA" altLang="sr-Latn-R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BEE9C8-2D49-42B0-919A-FB456924C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23331"/>
              </p:ext>
            </p:extLst>
          </p:nvPr>
        </p:nvGraphicFramePr>
        <p:xfrm>
          <a:off x="2681067" y="1580555"/>
          <a:ext cx="7585075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8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programskim kodom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SOURCE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Korištenje repozitorija unutar kojih se objedinjuje programski kod svih učesnika u projektu predstavlja jedan od osnovnih preduslova razvoja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aplikacija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Čuvanje kopije programskog koda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Historija svih promjena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Vraćanje na neku od ranijih verzija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Kreiranje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-ova (grana) i njihovo ponovno spajanje (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Opća podjela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-a:</a:t>
            </a:r>
          </a:p>
          <a:p>
            <a:pPr marL="742950" lvl="2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centralizirane (npr. TFS) i </a:t>
            </a:r>
          </a:p>
          <a:p>
            <a:pPr marL="742950" lvl="2" algn="just">
              <a:buFontTx/>
              <a:buChar char="•"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distribuirane (npr.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altLang="sr-Latn-RS" sz="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Rezultat slika za tfs">
            <a:extLst>
              <a:ext uri="{FF2B5EF4-FFF2-40B4-BE49-F238E27FC236}">
                <a16:creationId xmlns:a16="http://schemas.microsoft.com/office/drawing/2014/main" id="{82ADBDE3-F34B-4568-94F5-A5A37582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454686" cy="16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zultat slika za git">
            <a:extLst>
              <a:ext uri="{FF2B5EF4-FFF2-40B4-BE49-F238E27FC236}">
                <a16:creationId xmlns:a16="http://schemas.microsoft.com/office/drawing/2014/main" id="{1B143236-876A-433D-985F-E09EEB3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13176"/>
            <a:ext cx="1665736" cy="16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5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Kolaboracija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Kolaboraciju je moguće osigurati na veliki broj načina, a neki od njih su:</a:t>
            </a:r>
          </a:p>
          <a:p>
            <a:pPr marL="400050" lvl="2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Standup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Skype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bs-Latn-BA" altLang="sr-Latn-R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Chat grupe (npr.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Slack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lvl="2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Formiranje repozitorija znanja (blogovi,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wiki i dr.)</a:t>
            </a:r>
          </a:p>
        </p:txBody>
      </p:sp>
      <p:pic>
        <p:nvPicPr>
          <p:cNvPr id="4" name="Picture 4" descr="Rezultat slika za slack icon">
            <a:hlinkClick r:id="rId2"/>
            <a:extLst>
              <a:ext uri="{FF2B5EF4-FFF2-40B4-BE49-F238E27FC236}">
                <a16:creationId xmlns:a16="http://schemas.microsoft.com/office/drawing/2014/main" id="{F003C6E8-9F03-4977-A731-53AC18A5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70761"/>
            <a:ext cx="1459260" cy="14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zultat slika za github wiki">
            <a:hlinkClick r:id="rId4"/>
            <a:extLst>
              <a:ext uri="{FF2B5EF4-FFF2-40B4-BE49-F238E27FC236}">
                <a16:creationId xmlns:a16="http://schemas.microsoft.com/office/drawing/2014/main" id="{6FD6DEDE-06E6-40D4-BAED-A0D50B8B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09120"/>
            <a:ext cx="249627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6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Planiranje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Transparentnost i informisanost svih učesnika projekta o budućim/planiranim aktivnostima osigurava kretanje informacija, najčešće u realnom vremenu, te podstiče na produktivnost i vizionarski rad.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Korištenje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alata u procesu planiranja (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Trello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, VSO i dr.)  je 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određenoj mjeri eliminisalo potrebu za dijeljenjem informacija ovog tipa putem email poruka ili dokumenata.</a:t>
            </a:r>
          </a:p>
          <a:p>
            <a:pPr marL="285750" lvl="1" algn="just">
              <a:buFontTx/>
              <a:buChar char="•"/>
            </a:pPr>
            <a:endParaRPr lang="hr-HR" altLang="sr-Latn-RS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Srodna slika">
            <a:hlinkClick r:id="rId2"/>
            <a:extLst>
              <a:ext uri="{FF2B5EF4-FFF2-40B4-BE49-F238E27FC236}">
                <a16:creationId xmlns:a16="http://schemas.microsoft.com/office/drawing/2014/main" id="{77F72E8A-C477-4D28-A18F-BADE2AC1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21708"/>
            <a:ext cx="1558676" cy="15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zultat slika za visual studio online">
            <a:hlinkClick r:id="rId4"/>
            <a:extLst>
              <a:ext uri="{FF2B5EF4-FFF2-40B4-BE49-F238E27FC236}">
                <a16:creationId xmlns:a16="http://schemas.microsoft.com/office/drawing/2014/main" id="{57F91420-9107-4BD3-86F7-86503468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8503"/>
            <a:ext cx="2544924" cy="19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0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Praćenje progresa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ISSUE TRACKING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Svi učesnici projekta bi trebali biti informisani o propustima na projektu koji ste trenutno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pokušavaju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sanirati. Na taj način se sprečava degradacija i gubljenje, ponekad značajnih informacija o projektu. 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Pored VSO, jedan od alata koji posjeduje mnogo širi spektar funkcionalnosti svakako je JIRA.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takodjer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nudi platformu za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praćenje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progressa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2" descr="Rezultat slika za JIRA Icon">
            <a:hlinkClick r:id="rId2"/>
            <a:extLst>
              <a:ext uri="{FF2B5EF4-FFF2-40B4-BE49-F238E27FC236}">
                <a16:creationId xmlns:a16="http://schemas.microsoft.com/office/drawing/2014/main" id="{3F96AA96-218F-48F5-95D3-C896585E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97" y="4797152"/>
            <a:ext cx="33123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704B5-6351-48DB-90D2-6D562EC7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039" y="5244518"/>
            <a:ext cx="798595" cy="7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Praćenje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trenutnog stanja i analiza potencijalnih uzroka zastoja u radu softvera, veoma često nije jednostavan zadatak. Međutim, sve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pomenute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aktivnosti su u značajnoj mjeri olakšane korištenjem alata kao što su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Logstash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Kibana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(prikupljanje, analiza i vizualizacija rezultata obrade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fajlova prikupljenih sa različitih lokacija)</a:t>
            </a:r>
          </a:p>
        </p:txBody>
      </p:sp>
      <p:pic>
        <p:nvPicPr>
          <p:cNvPr id="4" name="Picture 6" descr="Rezultat slika za Logstash">
            <a:hlinkClick r:id="rId2"/>
            <a:extLst>
              <a:ext uri="{FF2B5EF4-FFF2-40B4-BE49-F238E27FC236}">
                <a16:creationId xmlns:a16="http://schemas.microsoft.com/office/drawing/2014/main" id="{F2983422-7F1D-4C7B-9172-83C30DCAB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5"/>
          <a:stretch/>
        </p:blipFill>
        <p:spPr bwMode="auto">
          <a:xfrm>
            <a:off x="2555937" y="3861048"/>
            <a:ext cx="4392488" cy="27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6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konfiguracijama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CONFIGURATION MANAGEMENT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/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Upravljanje konfiguracijama se veoma često posmatra kao sinonim za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1" indent="-342900" algn="just"/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Različita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veoma često zahtijevaju i različite postavke tj. konfiguracije (postavke operativnog sistema, sigurnosne postavke i sl.). Promjene napravljene u jednom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okruženju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se veoma često ne propagiraju na druga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što dovodi do zastoja u radu softvera, a neki od alata koji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omogućavaju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 automatizaciju upravljanja konfiguracijama su: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Chef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Puppet</a:t>
            </a:r>
            <a:r>
              <a:rPr lang="bs-Latn-BA" altLang="sr-Latn-RS" sz="2200" dirty="0">
                <a:ea typeface="Calibri" panose="020F0502020204030204" pitchFamily="34" charset="0"/>
                <a:cs typeface="Calibri" panose="020F0502020204030204" pitchFamily="34" charset="0"/>
              </a:rPr>
              <a:t>, te Microsoft </a:t>
            </a:r>
            <a:r>
              <a:rPr lang="bs-Latn-BA" altLang="sr-Latn-RS" sz="2200" dirty="0" err="1">
                <a:ea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buNone/>
            </a:pPr>
            <a:endParaRPr lang="bs-Latn-BA" altLang="sr-Latn-RS" sz="2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Rezultat slika za CHEF.io icon">
            <a:hlinkClick r:id="rId2"/>
            <a:extLst>
              <a:ext uri="{FF2B5EF4-FFF2-40B4-BE49-F238E27FC236}">
                <a16:creationId xmlns:a16="http://schemas.microsoft.com/office/drawing/2014/main" id="{7F1B2C3C-EED2-4D4F-AEAE-167B1E6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39" y="4418264"/>
            <a:ext cx="1830076" cy="17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ppet.com/themes/hoverboard/images/puppet-logo/puppet-logo-amber-white-lg.png">
            <a:hlinkClick r:id="rId4"/>
            <a:extLst>
              <a:ext uri="{FF2B5EF4-FFF2-40B4-BE49-F238E27FC236}">
                <a16:creationId xmlns:a16="http://schemas.microsoft.com/office/drawing/2014/main" id="{755988A9-A8F3-4A26-BCE8-FB55934B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15" y="4640360"/>
            <a:ext cx="3888432" cy="13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zultat slika za Microsoft PowerShell">
            <a:hlinkClick r:id="rId6"/>
            <a:extLst>
              <a:ext uri="{FF2B5EF4-FFF2-40B4-BE49-F238E27FC236}">
                <a16:creationId xmlns:a16="http://schemas.microsoft.com/office/drawing/2014/main" id="{341DB95B-77FD-4CB7-8C28-6A095EBB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27" y="4340572"/>
            <a:ext cx="3010896" cy="19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</a:p>
          <a:p>
            <a:r>
              <a:rPr lang="bs-Latn-BA" dirty="0" err="1"/>
              <a:t>DevOps</a:t>
            </a:r>
            <a:r>
              <a:rPr lang="bs-Latn-BA" dirty="0"/>
              <a:t> u kontekstu drugih razvojnih paradigmi</a:t>
            </a:r>
          </a:p>
          <a:p>
            <a:r>
              <a:rPr lang="bs-Latn-BA" dirty="0"/>
              <a:t>Metode Vođenja projekata</a:t>
            </a:r>
          </a:p>
          <a:p>
            <a:pPr algn="just"/>
            <a:r>
              <a:rPr lang="bs-Latn-BA" sz="2300" dirty="0">
                <a:latin typeface="Calibri" pitchFamily="34" charset="0"/>
                <a:cs typeface="Calibri" pitchFamily="34" charset="0"/>
              </a:rPr>
              <a:t>Aspekti </a:t>
            </a:r>
            <a:r>
              <a:rPr lang="bs-Latn-BA" sz="2300" dirty="0" err="1">
                <a:latin typeface="Calibri" pitchFamily="34" charset="0"/>
                <a:cs typeface="Calibri" pitchFamily="34" charset="0"/>
              </a:rPr>
              <a:t>DevOps</a:t>
            </a:r>
            <a:r>
              <a:rPr lang="bs-Latn-BA" sz="2300" dirty="0">
                <a:latin typeface="Calibri" pitchFamily="34" charset="0"/>
                <a:cs typeface="Calibri" pitchFamily="34" charset="0"/>
              </a:rPr>
              <a:t>-a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programskim kodom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Kolaboracija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Planiranje</a:t>
            </a:r>
          </a:p>
          <a:p>
            <a:pPr lvl="1" algn="just"/>
            <a:r>
              <a:rPr lang="bs-Latn-BA" sz="2000" dirty="0" err="1">
                <a:latin typeface="Calibri" pitchFamily="34" charset="0"/>
                <a:cs typeface="Calibri" pitchFamily="34" charset="0"/>
              </a:rPr>
              <a:t>Praćenje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progresa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konfiguracijama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Upravljanje razvojnim </a:t>
            </a:r>
            <a:r>
              <a:rPr lang="bs-Latn-BA" sz="2000" dirty="0" err="1">
                <a:latin typeface="Calibri" pitchFamily="34" charset="0"/>
                <a:cs typeface="Calibri" pitchFamily="34" charset="0"/>
              </a:rPr>
              <a:t>okruženjima</a:t>
            </a:r>
            <a:r>
              <a:rPr lang="bs-Latn-BA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Kontinuirana integracija</a:t>
            </a:r>
          </a:p>
          <a:p>
            <a:pPr lvl="1" algn="just"/>
            <a:r>
              <a:rPr lang="bs-Latn-BA" sz="2000" dirty="0">
                <a:latin typeface="Calibri" pitchFamily="34" charset="0"/>
                <a:cs typeface="Calibri" pitchFamily="34" charset="0"/>
              </a:rPr>
              <a:t>Kontinuirana isporuka</a:t>
            </a:r>
          </a:p>
          <a:p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Upravljanje razvojnim okruženjima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Sinhronizacija postavki razvojnih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okruženja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svih članova tima koji učestvuju na određenom projektu u značajnoj mjeri eliminiše komentar: „</a:t>
            </a:r>
            <a:r>
              <a:rPr lang="bs-Latn-BA" altLang="sr-Latn-RS" i="1" dirty="0">
                <a:ea typeface="Calibri" panose="020F0502020204030204" pitchFamily="34" charset="0"/>
                <a:cs typeface="Calibri" panose="020F0502020204030204" pitchFamily="34" charset="0"/>
              </a:rPr>
              <a:t>Na mom računaru je to radilo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lvl="1" indent="0" algn="just">
              <a:buNone/>
            </a:pP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Jedan od alata koji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omogućava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upravljanje virtualnim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okruženjima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sa fokusom na automatizaciju je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Vagrant</a:t>
            </a:r>
            <a:endParaRPr lang="hr-HR" altLang="sr-Latn-RS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Srodna slika">
            <a:hlinkClick r:id="rId2"/>
            <a:extLst>
              <a:ext uri="{FF2B5EF4-FFF2-40B4-BE49-F238E27FC236}">
                <a16:creationId xmlns:a16="http://schemas.microsoft.com/office/drawing/2014/main" id="{AA9E6AF8-EC96-4996-88DC-F7250013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4" y="386362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4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Kontinuirana integracija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 okviru ove aktivnosti se sve razvijene komponente povezuju u jednu cjelinu, te na taj način pripremaju za produkcijsko </a:t>
            </a:r>
            <a:r>
              <a:rPr lang="bs-Latn-BA" dirty="0" err="1"/>
              <a:t>okruženje</a:t>
            </a:r>
            <a:r>
              <a:rPr lang="bs-Latn-BA" dirty="0"/>
              <a:t>. Prilikom integracije značajno mjesto pripada i različitim vrstama testova. Neki od alata koji proces integracije značajno </a:t>
            </a:r>
            <a:r>
              <a:rPr lang="bs-Latn-BA" dirty="0" err="1"/>
              <a:t>olakšavaju</a:t>
            </a:r>
            <a:r>
              <a:rPr lang="bs-Latn-BA" dirty="0"/>
              <a:t> su: </a:t>
            </a:r>
            <a:r>
              <a:rPr lang="bs-Latn-BA" dirty="0" err="1"/>
              <a:t>Jenkins</a:t>
            </a:r>
            <a:r>
              <a:rPr lang="bs-Latn-BA" dirty="0"/>
              <a:t> i </a:t>
            </a:r>
            <a:r>
              <a:rPr lang="bs-Latn-BA" dirty="0" err="1"/>
              <a:t>TeamCity</a:t>
            </a:r>
            <a:endParaRPr lang="hr-HR" sz="800" dirty="0">
              <a:cs typeface="Calibri" panose="020F0502020204030204" pitchFamily="34" charset="0"/>
            </a:endParaRPr>
          </a:p>
        </p:txBody>
      </p:sp>
      <p:pic>
        <p:nvPicPr>
          <p:cNvPr id="4" name="Picture 4" descr="Rezultat slika za jenkins-ci.org">
            <a:hlinkClick r:id="rId2"/>
            <a:extLst>
              <a:ext uri="{FF2B5EF4-FFF2-40B4-BE49-F238E27FC236}">
                <a16:creationId xmlns:a16="http://schemas.microsoft.com/office/drawing/2014/main" id="{ECF44D83-210D-467F-97DA-CB892416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68006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rodna slika">
            <a:hlinkClick r:id="rId4"/>
            <a:extLst>
              <a:ext uri="{FF2B5EF4-FFF2-40B4-BE49-F238E27FC236}">
                <a16:creationId xmlns:a16="http://schemas.microsoft.com/office/drawing/2014/main" id="{13EEA545-A367-4D4C-86BE-17DDA9A3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6922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8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Kontinuirana isporuka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4800" dirty="0">
                <a:ea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bs-Latn-BA" dirty="0"/>
              <a:t>U slučaju da je kompanija u potpunosti </a:t>
            </a:r>
            <a:r>
              <a:rPr lang="bs-Latn-BA" dirty="0" err="1"/>
              <a:t>integrisala</a:t>
            </a:r>
            <a:r>
              <a:rPr lang="bs-Latn-BA" dirty="0"/>
              <a:t> sve </a:t>
            </a:r>
            <a:r>
              <a:rPr lang="bs-Latn-BA" dirty="0" err="1"/>
              <a:t>DevOps</a:t>
            </a:r>
            <a:r>
              <a:rPr lang="bs-Latn-BA" dirty="0"/>
              <a:t> koncepte u svoje poslovne procese, promjene napravljene na softveru se mogu pustiti u produkciju u svega par minuta.</a:t>
            </a:r>
          </a:p>
          <a:p>
            <a:pPr marL="0" lvl="1" indent="0" algn="just">
              <a:buNone/>
            </a:pPr>
            <a:r>
              <a:rPr lang="bs-Latn-BA" dirty="0">
                <a:cs typeface="Calibri" panose="020F0502020204030204" pitchFamily="34" charset="0"/>
              </a:rPr>
              <a:t>Kontinuiranu isporuku osiguravaju alati kao što je </a:t>
            </a:r>
            <a:r>
              <a:rPr lang="bs-Latn-BA" dirty="0" err="1">
                <a:cs typeface="Calibri" panose="020F0502020204030204" pitchFamily="34" charset="0"/>
              </a:rPr>
              <a:t>Octopus</a:t>
            </a:r>
            <a:r>
              <a:rPr lang="bs-Latn-BA" dirty="0">
                <a:cs typeface="Calibri" panose="020F0502020204030204" pitchFamily="34" charset="0"/>
              </a:rPr>
              <a:t>, a značajno mjesto u ovom segmentu pripada i </a:t>
            </a:r>
            <a:r>
              <a:rPr lang="bs-Latn-BA" dirty="0" err="1">
                <a:cs typeface="Calibri" panose="020F0502020204030204" pitchFamily="34" charset="0"/>
              </a:rPr>
              <a:t>Docker</a:t>
            </a:r>
            <a:r>
              <a:rPr lang="bs-Latn-BA" dirty="0">
                <a:cs typeface="Calibri" panose="020F0502020204030204" pitchFamily="34" charset="0"/>
              </a:rPr>
              <a:t>-u.</a:t>
            </a:r>
            <a:endParaRPr lang="hr-HR" sz="7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6" descr="Rezultat slika za https://octopus.com/">
            <a:hlinkClick r:id="rId2"/>
            <a:extLst>
              <a:ext uri="{FF2B5EF4-FFF2-40B4-BE49-F238E27FC236}">
                <a16:creationId xmlns:a16="http://schemas.microsoft.com/office/drawing/2014/main" id="{9E67D873-1C1D-46A5-B825-229E1EF9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224427"/>
            <a:ext cx="2045370" cy="20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zultat slika za docker">
            <a:hlinkClick r:id="rId4"/>
            <a:extLst>
              <a:ext uri="{FF2B5EF4-FFF2-40B4-BE49-F238E27FC236}">
                <a16:creationId xmlns:a16="http://schemas.microsoft.com/office/drawing/2014/main" id="{7505FF7E-0A41-43BC-B40A-BEA88D44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6952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1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3425-58D1-4ED1-9093-F12EB24D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Šta je DevOps?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B9388-8BB5-4009-9528-E28345A2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41"/>
          <a:stretch/>
        </p:blipFill>
        <p:spPr>
          <a:xfrm>
            <a:off x="1845539" y="1825625"/>
            <a:ext cx="8500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Dileme, Činjenice i Rješenja u softverskoj industriji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razviti</a:t>
            </a:r>
            <a:r>
              <a:rPr lang="en-US" dirty="0"/>
              <a:t> </a:t>
            </a:r>
            <a:r>
              <a:rPr lang="en-US" dirty="0" err="1"/>
              <a:t>kvalitetan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stabilan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?</a:t>
            </a:r>
            <a:endParaRPr lang="bs-Latn-BA" dirty="0"/>
          </a:p>
          <a:p>
            <a:r>
              <a:rPr lang="bs-Latn-BA" dirty="0"/>
              <a:t>Kako imati sve potrebne resurse za </a:t>
            </a:r>
            <a:r>
              <a:rPr lang="bs-Latn-BA" dirty="0" err="1"/>
              <a:t>projekat</a:t>
            </a:r>
            <a:r>
              <a:rPr lang="bs-Latn-BA" dirty="0"/>
              <a:t>?</a:t>
            </a:r>
          </a:p>
          <a:p>
            <a:pPr lvl="1"/>
            <a:r>
              <a:rPr lang="bs-Latn-BA" dirty="0"/>
              <a:t>Hardver,</a:t>
            </a:r>
          </a:p>
          <a:p>
            <a:pPr lvl="1"/>
            <a:r>
              <a:rPr lang="bs-Latn-BA" dirty="0"/>
              <a:t>Softver</a:t>
            </a:r>
          </a:p>
          <a:p>
            <a:pPr lvl="1"/>
            <a:r>
              <a:rPr lang="bs-Latn-BA" dirty="0"/>
              <a:t>Znanje (Ljude)</a:t>
            </a:r>
            <a:endParaRPr lang="en-US" dirty="0"/>
          </a:p>
          <a:p>
            <a:r>
              <a:rPr lang="bs-Latn-BA" dirty="0"/>
              <a:t>Kako </a:t>
            </a:r>
            <a:r>
              <a:rPr lang="bs-Latn-BA" dirty="0" err="1"/>
              <a:t>isporučiti</a:t>
            </a:r>
            <a:r>
              <a:rPr lang="bs-Latn-BA" dirty="0"/>
              <a:t> kvalitetno rješenje?</a:t>
            </a:r>
          </a:p>
          <a:p>
            <a:pPr lvl="1"/>
            <a:r>
              <a:rPr lang="bs-Latn-BA" dirty="0"/>
              <a:t>Malo novaca za kompletno </a:t>
            </a:r>
            <a:r>
              <a:rPr lang="bs-Latn-BA" dirty="0" err="1"/>
              <a:t>Dev</a:t>
            </a:r>
            <a:r>
              <a:rPr lang="bs-Latn-BA" dirty="0"/>
              <a:t> </a:t>
            </a:r>
            <a:r>
              <a:rPr lang="bs-Latn-BA" dirty="0" err="1"/>
              <a:t>okruženje</a:t>
            </a:r>
            <a:r>
              <a:rPr lang="bs-Latn-BA" dirty="0"/>
              <a:t>.</a:t>
            </a:r>
          </a:p>
          <a:p>
            <a:pPr lvl="1"/>
            <a:r>
              <a:rPr lang="bs-Latn-BA" dirty="0"/>
              <a:t>Redukcija u svim segmentima.</a:t>
            </a:r>
          </a:p>
          <a:p>
            <a:pPr lvl="1"/>
            <a:r>
              <a:rPr lang="bs-Latn-BA" dirty="0"/>
              <a:t>Redukcija u izradi testne infrastrukture.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Dileme, činjenice i rješenja u softverskoj industriji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Ispunjenje</a:t>
            </a:r>
            <a:r>
              <a:rPr lang="en-US" dirty="0"/>
              <a:t> </a:t>
            </a:r>
            <a:r>
              <a:rPr lang="en-US" dirty="0" err="1"/>
              <a:t>očekivanja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nemoguće</a:t>
            </a:r>
            <a:r>
              <a:rPr lang="en-US" dirty="0"/>
              <a:t> </a:t>
            </a:r>
            <a:r>
              <a:rPr lang="en-US" dirty="0" err="1"/>
              <a:t>realizovati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poteškoća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isporukom</a:t>
            </a:r>
            <a:r>
              <a:rPr lang="en-US" dirty="0"/>
              <a:t> (</a:t>
            </a:r>
            <a:r>
              <a:rPr lang="en-US" dirty="0" err="1"/>
              <a:t>optuženi</a:t>
            </a:r>
            <a:r>
              <a:rPr lang="en-US" dirty="0"/>
              <a:t>: IT Operations/OPS)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se </a:t>
            </a:r>
            <a:r>
              <a:rPr lang="en-US" dirty="0" err="1"/>
              <a:t>čeka</a:t>
            </a:r>
            <a:r>
              <a:rPr lang="en-US" dirty="0"/>
              <a:t> </a:t>
            </a:r>
            <a:r>
              <a:rPr lang="en-US" dirty="0" err="1"/>
              <a:t>danima</a:t>
            </a:r>
            <a:endParaRPr lang="en-US" dirty="0"/>
          </a:p>
          <a:p>
            <a:pPr lvl="1"/>
            <a:r>
              <a:rPr lang="en-US" dirty="0" err="1"/>
              <a:t>Programeri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posljednje</a:t>
            </a:r>
            <a:r>
              <a:rPr lang="en-US" dirty="0"/>
              <a:t> </a:t>
            </a:r>
            <a:r>
              <a:rPr lang="en-US" dirty="0" err="1"/>
              <a:t>razvijenih</a:t>
            </a:r>
            <a:r>
              <a:rPr lang="en-US" dirty="0"/>
              <a:t> </a:t>
            </a:r>
            <a:r>
              <a:rPr lang="en-US" dirty="0" err="1"/>
              <a:t>dijelova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1"/>
            <a:r>
              <a:rPr lang="en-US" dirty="0" err="1"/>
              <a:t>Testeri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potrebna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, pa se </a:t>
            </a:r>
            <a:r>
              <a:rPr lang="en-US" dirty="0" err="1"/>
              <a:t>propusti</a:t>
            </a:r>
            <a:r>
              <a:rPr lang="en-US" dirty="0"/>
              <a:t> </a:t>
            </a:r>
            <a:r>
              <a:rPr lang="en-US" dirty="0" err="1"/>
              <a:t>uočavaju</a:t>
            </a:r>
            <a:r>
              <a:rPr lang="en-US" dirty="0"/>
              <a:t> u </a:t>
            </a:r>
            <a:r>
              <a:rPr lang="en-US" dirty="0" err="1"/>
              <a:t>produkcijskom</a:t>
            </a:r>
            <a:r>
              <a:rPr lang="en-US" dirty="0"/>
              <a:t> </a:t>
            </a:r>
            <a:r>
              <a:rPr lang="en-US" dirty="0" err="1"/>
              <a:t>okruženju</a:t>
            </a:r>
            <a:endParaRPr lang="en-US" dirty="0"/>
          </a:p>
          <a:p>
            <a:pPr lvl="1"/>
            <a:r>
              <a:rPr lang="en-US" dirty="0" err="1"/>
              <a:t>Kašnjenja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ne </a:t>
            </a:r>
            <a:r>
              <a:rPr lang="en-US" dirty="0" err="1"/>
              <a:t>ulijevaju</a:t>
            </a:r>
            <a:r>
              <a:rPr lang="en-US" dirty="0"/>
              <a:t> </a:t>
            </a:r>
            <a:r>
              <a:rPr lang="en-US" dirty="0" err="1"/>
              <a:t>povjerenje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Dileme, činjenice i rješenja u softverskoj industriji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/>
              <a:t>Neadekvatno trošenje resursa</a:t>
            </a:r>
          </a:p>
          <a:p>
            <a:pPr lvl="1"/>
            <a:r>
              <a:rPr lang="bs-Latn-BA" dirty="0"/>
              <a:t>Čest slučaj kod velikih kompanija.</a:t>
            </a:r>
          </a:p>
          <a:p>
            <a:pPr lvl="1"/>
            <a:r>
              <a:rPr lang="bs-Latn-BA" dirty="0"/>
              <a:t>Veliki troškovi, a ne dolazi do nove vrijednosti.</a:t>
            </a:r>
          </a:p>
          <a:p>
            <a:r>
              <a:rPr lang="bs-Latn-BA" dirty="0"/>
              <a:t>Razlozi</a:t>
            </a:r>
          </a:p>
          <a:p>
            <a:pPr lvl="1"/>
            <a:r>
              <a:rPr lang="bs-Latn-BA" dirty="0"/>
              <a:t>Neadekvatna komunikacija između timova (marketing, razvoj, isporuka, testeri,....)</a:t>
            </a:r>
          </a:p>
          <a:p>
            <a:pPr lvl="1"/>
            <a:r>
              <a:rPr lang="bs-Latn-BA" dirty="0"/>
              <a:t>Neprihvatljiva čekanja, ako u lanci jedan tim kasni, svi moraju čekati na njega.</a:t>
            </a:r>
          </a:p>
          <a:p>
            <a:pPr lvl="1"/>
            <a:r>
              <a:rPr lang="bs-Latn-BA" dirty="0"/>
              <a:t>Nepotrebna alokacija resursa- infrastrukture ne koristi cijelo vrijeme, bespotrebno trošenje struje, amortizacije i sl.</a:t>
            </a:r>
          </a:p>
          <a:p>
            <a:pPr lvl="1"/>
            <a:r>
              <a:rPr lang="bs-Latn-BA" dirty="0"/>
              <a:t>Veliki broj grešaka- greške koje su se pojavile u produkciji zbog nedovoljno razvijenog testne okoline.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Dileme, činjenice i rješenja u softverskoj industriji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od </a:t>
            </a:r>
            <a:r>
              <a:rPr lang="en-US" dirty="0" err="1"/>
              <a:t>mogućih</a:t>
            </a:r>
            <a:r>
              <a:rPr lang="en-US" dirty="0"/>
              <a:t> </a:t>
            </a:r>
            <a:r>
              <a:rPr lang="en-US" dirty="0" err="1"/>
              <a:t>rješenja</a:t>
            </a:r>
            <a:r>
              <a:rPr lang="en-US" dirty="0"/>
              <a:t>?</a:t>
            </a:r>
            <a:endParaRPr lang="bs-Latn-BA" dirty="0"/>
          </a:p>
          <a:p>
            <a:pPr lvl="1"/>
            <a:r>
              <a:rPr lang="bs-Latn-BA" dirty="0"/>
              <a:t>Drastično smanjenje ljudskih resursa jer se </a:t>
            </a:r>
            <a:r>
              <a:rPr lang="bs-Latn-BA" dirty="0" err="1"/>
              <a:t>kuuje</a:t>
            </a:r>
            <a:r>
              <a:rPr lang="bs-Latn-BA" dirty="0"/>
              <a:t> servis, a ne hardver komu treba IT da ga stavi u funkciju</a:t>
            </a:r>
          </a:p>
          <a:p>
            <a:pPr lvl="1"/>
            <a:r>
              <a:rPr lang="bs-Latn-BA" dirty="0"/>
              <a:t>Prestanak potrebe automatski prestaje financijska obaveza.</a:t>
            </a:r>
          </a:p>
          <a:p>
            <a:pPr lvl="1"/>
            <a:r>
              <a:rPr lang="bs-Latn-BA" dirty="0"/>
              <a:t>Fokus na projektu ne na sporednoj infrastrukturi i razvojnoj okolini.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3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Skup praksi za razvoj softverskih rješenja koji </a:t>
            </a:r>
            <a:r>
              <a:rPr lang="bs-Latn-BA" dirty="0" err="1"/>
              <a:t>kombinuju</a:t>
            </a:r>
            <a:r>
              <a:rPr lang="bs-Latn-BA" dirty="0"/>
              <a:t>:</a:t>
            </a:r>
          </a:p>
          <a:p>
            <a:pPr lvl="1"/>
            <a:r>
              <a:rPr lang="bs-Latn-BA" dirty="0"/>
              <a:t>Razvoj Softvera (Software Development), </a:t>
            </a:r>
            <a:r>
              <a:rPr lang="bs-Latn-BA" dirty="0" err="1">
                <a:solidFill>
                  <a:srgbClr val="FF0000"/>
                </a:solidFill>
              </a:rPr>
              <a:t>Dev</a:t>
            </a:r>
            <a:endParaRPr lang="bs-Latn-BA" dirty="0">
              <a:solidFill>
                <a:srgbClr val="FF0000"/>
              </a:solidFill>
            </a:endParaRPr>
          </a:p>
          <a:p>
            <a:pPr lvl="1"/>
            <a:r>
              <a:rPr lang="bs-Latn-BA" dirty="0"/>
              <a:t>Operacije Informacijskih tehnologija(</a:t>
            </a:r>
            <a:r>
              <a:rPr lang="bs-Latn-BA" dirty="0" err="1"/>
              <a:t>Information</a:t>
            </a:r>
            <a:r>
              <a:rPr lang="bs-Latn-BA" dirty="0"/>
              <a:t> Technology </a:t>
            </a:r>
            <a:r>
              <a:rPr lang="bs-Latn-BA" dirty="0" err="1"/>
              <a:t>Operations</a:t>
            </a:r>
            <a:r>
              <a:rPr lang="bs-Latn-BA" dirty="0"/>
              <a:t>), </a:t>
            </a:r>
            <a:r>
              <a:rPr lang="bs-Latn-BA" dirty="0" err="1">
                <a:solidFill>
                  <a:srgbClr val="FF0000"/>
                </a:solidFill>
              </a:rPr>
              <a:t>Ops</a:t>
            </a:r>
            <a:endParaRPr lang="bs-Latn-BA" dirty="0">
              <a:solidFill>
                <a:srgbClr val="FF0000"/>
              </a:solidFill>
            </a:endParaRPr>
          </a:p>
          <a:p>
            <a:pPr lvl="1"/>
            <a:r>
              <a:rPr lang="bs-Latn-BA" dirty="0"/>
              <a:t>U cilju optimizacije  resursa u razvoja softverskih rješenja,</a:t>
            </a:r>
          </a:p>
          <a:p>
            <a:pPr lvl="1"/>
            <a:r>
              <a:rPr lang="bs-Latn-BA" dirty="0"/>
              <a:t>Uz istovremenu  isporuku novih </a:t>
            </a:r>
            <a:r>
              <a:rPr lang="bs-Latn-BA" dirty="0" err="1"/>
              <a:t>mogućnosti</a:t>
            </a:r>
            <a:r>
              <a:rPr lang="bs-Latn-BA" dirty="0"/>
              <a:t>, popravke tekućih grešaka, i nadogradnju istog.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FF1D9-7822-4979-99C9-E2517FF8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86" y="3827615"/>
            <a:ext cx="5273845" cy="29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premostiti</a:t>
            </a:r>
            <a:r>
              <a:rPr lang="en-US" dirty="0"/>
              <a:t> </a:t>
            </a:r>
            <a:r>
              <a:rPr lang="en-US" dirty="0" err="1"/>
              <a:t>procjep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evidentno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Dev </a:t>
            </a:r>
            <a:r>
              <a:rPr lang="en-US" dirty="0" err="1"/>
              <a:t>i</a:t>
            </a:r>
            <a:r>
              <a:rPr lang="en-US" dirty="0"/>
              <a:t> Ops </a:t>
            </a:r>
            <a:r>
              <a:rPr lang="en-US" dirty="0" err="1"/>
              <a:t>sektora</a:t>
            </a:r>
            <a:r>
              <a:rPr lang="en-US" dirty="0"/>
              <a:t> </a:t>
            </a:r>
            <a:r>
              <a:rPr lang="en-US" dirty="0" err="1"/>
              <a:t>kompanije</a:t>
            </a:r>
            <a:endParaRPr lang="en-US" dirty="0"/>
          </a:p>
          <a:p>
            <a:r>
              <a:rPr lang="en-US" dirty="0" err="1"/>
              <a:t>Zašto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uop</a:t>
            </a:r>
            <a:r>
              <a:rPr lang="bs-Latn-BA" dirty="0"/>
              <a:t>ć</a:t>
            </a:r>
            <a:r>
              <a:rPr lang="en-US" dirty="0"/>
              <a:t>e </a:t>
            </a:r>
            <a:r>
              <a:rPr lang="en-US" dirty="0" err="1"/>
              <a:t>sve</a:t>
            </a:r>
            <a:r>
              <a:rPr lang="en-US" dirty="0"/>
              <a:t> to </a:t>
            </a:r>
            <a:r>
              <a:rPr lang="en-US" dirty="0" err="1"/>
              <a:t>toliko</a:t>
            </a:r>
            <a:r>
              <a:rPr lang="en-US" dirty="0"/>
              <a:t> </a:t>
            </a:r>
            <a:r>
              <a:rPr lang="en-US" dirty="0" err="1"/>
              <a:t>značajno</a:t>
            </a:r>
            <a:r>
              <a:rPr lang="en-US" dirty="0"/>
              <a:t>? </a:t>
            </a:r>
          </a:p>
          <a:p>
            <a:r>
              <a:rPr lang="en-US" dirty="0" err="1"/>
              <a:t>Rješavanjem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identifikovanih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je u </a:t>
            </a:r>
            <a:r>
              <a:rPr lang="en-US" dirty="0" err="1"/>
              <a:t>značajnoj</a:t>
            </a:r>
            <a:r>
              <a:rPr lang="en-US" dirty="0"/>
              <a:t>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unaprijediti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osigurati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200 x </a:t>
            </a:r>
            <a:r>
              <a:rPr lang="en-US" dirty="0" err="1"/>
              <a:t>češću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(</a:t>
            </a:r>
            <a:r>
              <a:rPr lang="en-US" dirty="0" err="1"/>
              <a:t>dodatnu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24 x </a:t>
            </a:r>
            <a:r>
              <a:rPr lang="en-US" dirty="0" err="1"/>
              <a:t>brži</a:t>
            </a:r>
            <a:r>
              <a:rPr lang="en-US" dirty="0"/>
              <a:t> </a:t>
            </a:r>
            <a:r>
              <a:rPr lang="en-US" dirty="0" err="1"/>
              <a:t>oporavak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nepredivđenih</a:t>
            </a:r>
            <a:r>
              <a:rPr lang="en-US" dirty="0"/>
              <a:t> </a:t>
            </a:r>
            <a:r>
              <a:rPr lang="en-US" dirty="0" err="1"/>
              <a:t>zastoja</a:t>
            </a:r>
            <a:r>
              <a:rPr lang="en-US" dirty="0"/>
              <a:t> u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1"/>
            <a:r>
              <a:rPr lang="en-US" dirty="0"/>
              <a:t>3 x </a:t>
            </a:r>
            <a:r>
              <a:rPr lang="en-US" dirty="0" err="1"/>
              <a:t>manji</a:t>
            </a:r>
            <a:r>
              <a:rPr lang="en-US" dirty="0"/>
              <a:t> </a:t>
            </a:r>
            <a:r>
              <a:rPr lang="en-US" dirty="0" err="1"/>
              <a:t>neuspjeh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korekcija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aplikaciji</a:t>
            </a:r>
            <a:endParaRPr lang="en-US" dirty="0"/>
          </a:p>
          <a:p>
            <a:pPr lvl="1"/>
            <a:r>
              <a:rPr lang="en-US" dirty="0"/>
              <a:t>22%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provedenog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neplaniranih</a:t>
            </a:r>
            <a:r>
              <a:rPr lang="en-US" dirty="0"/>
              <a:t> </a:t>
            </a:r>
            <a:r>
              <a:rPr lang="en-US" dirty="0" err="1"/>
              <a:t>aktivnosti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provedenog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sanaciji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propusta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4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4B4-C6B5-4A3D-9D07-9BA0F1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</a:t>
            </a:r>
            <a:r>
              <a:rPr lang="bs-Latn-BA" dirty="0" err="1"/>
              <a:t>DevOps</a:t>
            </a:r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251-2293-4751-A6F0-35B6B1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nije softver ili tehnologija, već način razmišljanja o razvoju softvera koji se fokusira na automatizaciju svih procesa u cilju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eliminisanja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potrebe za manualnim intervencijama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zajedno sa nekom od agilnih metoda predstavlja idealnu kombinaciju za razvoj i isporuku softvera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Cijlj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-a je osigurati formiranje nove vrijednost kroz unapređenje postojećih procesa</a:t>
            </a:r>
          </a:p>
          <a:p>
            <a:pPr marL="285750" lvl="1" algn="just">
              <a:buFontTx/>
              <a:buChar char="•"/>
            </a:pP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se zasniva na </a:t>
            </a:r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Lean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(nastao u kompaniji Toyota) pristupu koji zastupa sljedeće principe: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Fokus na vrijednostima koje su značajne korisniku</a:t>
            </a:r>
          </a:p>
          <a:p>
            <a:pPr marL="857250" lvl="3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Eliminisanje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otpada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Reduciranje vremena potrebnog za određenu aktivnost</a:t>
            </a:r>
          </a:p>
          <a:p>
            <a:pPr marL="857250" lvl="3" algn="just"/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Dijeljenje znanja</a:t>
            </a:r>
          </a:p>
          <a:p>
            <a:pPr marL="857250" lvl="3" algn="just"/>
            <a:r>
              <a:rPr lang="bs-Latn-BA" altLang="sr-Latn-RS" dirty="0" err="1">
                <a:ea typeface="Calibri" panose="020F0502020204030204" pitchFamily="34" charset="0"/>
                <a:cs typeface="Calibri" panose="020F0502020204030204" pitchFamily="34" charset="0"/>
              </a:rPr>
              <a:t>Održanje</a:t>
            </a:r>
            <a:r>
              <a:rPr lang="bs-Latn-BA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 kontinuiteta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9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1387</Words>
  <Application>Microsoft Office PowerPoint</Application>
  <PresentationFormat>Widescreen</PresentationFormat>
  <Paragraphs>144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Uvod u DevOps</vt:lpstr>
      <vt:lpstr>Sadržaj</vt:lpstr>
      <vt:lpstr>Dileme, Činjenice i Rješenja u softverskoj industriji</vt:lpstr>
      <vt:lpstr>Dileme, činjenice i rješenja u softverskoj industriji</vt:lpstr>
      <vt:lpstr>Dileme, činjenice i rješenja u softverskoj industriji</vt:lpstr>
      <vt:lpstr>Dileme, činjenice i rješenja u softverskoj industriji</vt:lpstr>
      <vt:lpstr>Šta je DevOps?</vt:lpstr>
      <vt:lpstr>Šta je DevOps?</vt:lpstr>
      <vt:lpstr>Šta je DevOps?</vt:lpstr>
      <vt:lpstr>DevOps</vt:lpstr>
      <vt:lpstr>DevOps</vt:lpstr>
      <vt:lpstr>DevOps- Kultura</vt:lpstr>
      <vt:lpstr>DevOps</vt:lpstr>
      <vt:lpstr>Upravljanje programskim kodom SOURCE CONTROL</vt:lpstr>
      <vt:lpstr>Kolaboracija</vt:lpstr>
      <vt:lpstr>Planiranje</vt:lpstr>
      <vt:lpstr>Praćenje progresa ISSUE TRACKING </vt:lpstr>
      <vt:lpstr>Monitoring</vt:lpstr>
      <vt:lpstr>Upravljanje konfiguracijama CONFIGURATION MANAGEMENT </vt:lpstr>
      <vt:lpstr>Upravljanje razvojnim okruženjima </vt:lpstr>
      <vt:lpstr>Kontinuirana integracija CONTINUOUS INTEGRATION</vt:lpstr>
      <vt:lpstr>Kontinuirana isporuka CONTINUOUS DEPLOYMENT</vt:lpstr>
      <vt:lpstr>Šta je DevOps?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 metode razvoja softverskih rješenja</dc:title>
  <dc:creator>Bahrudin Hrnjica</dc:creator>
  <cp:lastModifiedBy>Bahrudin Hrnjica</cp:lastModifiedBy>
  <cp:revision>9</cp:revision>
  <dcterms:created xsi:type="dcterms:W3CDTF">2019-05-05T17:34:08Z</dcterms:created>
  <dcterms:modified xsi:type="dcterms:W3CDTF">2019-05-13T05:19:44Z</dcterms:modified>
</cp:coreProperties>
</file>