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76" r:id="rId7"/>
    <p:sldId id="277" r:id="rId8"/>
    <p:sldId id="278" r:id="rId9"/>
    <p:sldId id="280" r:id="rId10"/>
    <p:sldId id="261" r:id="rId11"/>
    <p:sldId id="279" r:id="rId12"/>
    <p:sldId id="263" r:id="rId13"/>
    <p:sldId id="262" r:id="rId14"/>
    <p:sldId id="264" r:id="rId15"/>
    <p:sldId id="265" r:id="rId16"/>
    <p:sldId id="266" r:id="rId17"/>
    <p:sldId id="267" r:id="rId18"/>
    <p:sldId id="268" r:id="rId19"/>
    <p:sldId id="269" r:id="rId20"/>
    <p:sldId id="270" r:id="rId21"/>
    <p:sldId id="271" r:id="rId22"/>
    <p:sldId id="272" r:id="rId23"/>
    <p:sldId id="273" r:id="rId24"/>
    <p:sldId id="274" r:id="rId25"/>
    <p:sldId id="281" r:id="rId26"/>
    <p:sldId id="275"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20"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CB565-FE1E-4CDC-BAF1-8BC4116FF709}"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53CDF-88E5-49AC-8258-6BF370ED307D}" type="slidenum">
              <a:rPr lang="en-US" smtClean="0"/>
              <a:t>‹#›</a:t>
            </a:fld>
            <a:endParaRPr lang="en-US"/>
          </a:p>
        </p:txBody>
      </p:sp>
    </p:spTree>
    <p:extLst>
      <p:ext uri="{BB962C8B-B14F-4D97-AF65-F5344CB8AC3E}">
        <p14:creationId xmlns:p14="http://schemas.microsoft.com/office/powerpoint/2010/main" val="299114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53CDF-88E5-49AC-8258-6BF370ED307D}" type="slidenum">
              <a:rPr lang="en-US" smtClean="0"/>
              <a:t>1</a:t>
            </a:fld>
            <a:endParaRPr lang="en-US"/>
          </a:p>
        </p:txBody>
      </p:sp>
    </p:spTree>
    <p:extLst>
      <p:ext uri="{BB962C8B-B14F-4D97-AF65-F5344CB8AC3E}">
        <p14:creationId xmlns:p14="http://schemas.microsoft.com/office/powerpoint/2010/main" val="239210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gn="just">
              <a:buFont typeface="Arial" panose="020B0604020202020204" pitchFamily="34" charset="0"/>
              <a:buChar char="•"/>
            </a:pPr>
            <a:r>
              <a:rPr lang="bs-Latn-BA" altLang="sr-Latn-RS" sz="2400" dirty="0">
                <a:ea typeface="Calibri" panose="020F0502020204030204" pitchFamily="34" charset="0"/>
                <a:cs typeface="Calibri" panose="020F0502020204030204" pitchFamily="34" charset="0"/>
              </a:rPr>
              <a:t>Savremeno poslovanje je gotovo nemoguće zamisliti bez adekvatnih aplikacija koje su u stanju podržati sve najznačajnije faze tog poslovanja. Drugim riječima, možemo reći da bez poslovnih aplikacija nema ni poslovanja</a:t>
            </a:r>
          </a:p>
          <a:p>
            <a:pPr marL="342900" lvl="1" indent="-342900" algn="just">
              <a:buFont typeface="Arial" panose="020B0604020202020204" pitchFamily="34" charset="0"/>
              <a:buChar char="•"/>
            </a:pPr>
            <a:r>
              <a:rPr lang="bs-Latn-BA" altLang="sr-Latn-RS" sz="2400" dirty="0">
                <a:ea typeface="Calibri" panose="020F0502020204030204" pitchFamily="34" charset="0"/>
                <a:cs typeface="Calibri" panose="020F0502020204030204" pitchFamily="34" charset="0"/>
              </a:rPr>
              <a:t>U ne tako davnoj prošlosti svaka kompanija je posjedovala svoju serversku infrastrukturu koja je osiguravala dostupnost svih potrebnih aplikacija. Nerijetko se za potrebe svake značajnije aplikacije kupovala po jedna serverska konfiguracija koja je pored nezanemarivih troškova nabavke zahtijevala: troškove električne energije neophodne za rad i klimatizaciju, </a:t>
            </a:r>
            <a:r>
              <a:rPr lang="bs-Latn-BA" altLang="sr-Latn-RS" sz="2400" dirty="0" err="1">
                <a:ea typeface="Calibri" panose="020F0502020204030204" pitchFamily="34" charset="0"/>
                <a:cs typeface="Calibri" panose="020F0502020204030204" pitchFamily="34" charset="0"/>
              </a:rPr>
              <a:t>održavanje</a:t>
            </a:r>
            <a:r>
              <a:rPr lang="bs-Latn-BA" altLang="sr-Latn-RS" sz="2400" dirty="0">
                <a:ea typeface="Calibri" panose="020F0502020204030204" pitchFamily="34" charset="0"/>
                <a:cs typeface="Calibri" panose="020F0502020204030204" pitchFamily="34" charset="0"/>
              </a:rPr>
              <a:t> (nadogradnju, sigurnosne i mrežne postavke) i dr. </a:t>
            </a:r>
          </a:p>
          <a:p>
            <a:endParaRPr lang="en-US" dirty="0"/>
          </a:p>
        </p:txBody>
      </p:sp>
      <p:sp>
        <p:nvSpPr>
          <p:cNvPr id="4" name="Slide Number Placeholder 3"/>
          <p:cNvSpPr>
            <a:spLocks noGrp="1"/>
          </p:cNvSpPr>
          <p:nvPr>
            <p:ph type="sldNum" sz="quarter" idx="5"/>
          </p:nvPr>
        </p:nvSpPr>
        <p:spPr/>
        <p:txBody>
          <a:bodyPr/>
          <a:lstStyle/>
          <a:p>
            <a:fld id="{0D653CDF-88E5-49AC-8258-6BF370ED307D}" type="slidenum">
              <a:rPr lang="en-US" smtClean="0"/>
              <a:t>3</a:t>
            </a:fld>
            <a:endParaRPr lang="en-US"/>
          </a:p>
        </p:txBody>
      </p:sp>
    </p:spTree>
    <p:extLst>
      <p:ext uri="{BB962C8B-B14F-4D97-AF65-F5344CB8AC3E}">
        <p14:creationId xmlns:p14="http://schemas.microsoft.com/office/powerpoint/2010/main" val="216607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53CDF-88E5-49AC-8258-6BF370ED307D}" type="slidenum">
              <a:rPr lang="en-US" smtClean="0"/>
              <a:t>11</a:t>
            </a:fld>
            <a:endParaRPr lang="en-US"/>
          </a:p>
        </p:txBody>
      </p:sp>
    </p:spTree>
    <p:extLst>
      <p:ext uri="{BB962C8B-B14F-4D97-AF65-F5344CB8AC3E}">
        <p14:creationId xmlns:p14="http://schemas.microsoft.com/office/powerpoint/2010/main" val="118509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9B35-17EA-443B-B097-82072EBA2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3B7A3-09AB-4BB1-BF13-570146576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FE980-2F9F-4759-B0F0-0AC7EFA5FB3B}"/>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4661A629-076C-4A29-A3EC-8D97DD0CF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FD534-5B07-48D1-A2E5-332D25D33EFF}"/>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201533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B46C-1595-468E-B5D4-687412542C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282EF-2140-4354-8C08-13960AA9A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4E1DD-1C70-4776-BA6E-E3A47A856AD3}"/>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B4D7FBE3-4136-4A35-B513-D99728A15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0DB6F-504B-4720-AD69-87C2769BC811}"/>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54310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030F0-1F05-4620-9E42-2BD39443E3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455AA5-B718-4640-9128-C5A935DD83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5CBFB-CC98-4071-8AC7-6C27ED3849FB}"/>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E6E18CD4-C8A2-4A32-9FDA-BE0A627D9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3126C-19A0-4E66-B075-E80EFA9454D5}"/>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96753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2A78-1745-4762-A44F-DFFF8ED0F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337A-482A-4D0D-AD13-ACA0F40AA6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93FA1-C9AC-4284-B59D-FB5F9B3FB7DE}"/>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FE9016C0-FD0D-40AB-B6D5-91183DD53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C34E-BEEB-4580-AAA8-B46D23B4E8D4}"/>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84856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2660-CB87-480B-ACD9-6AF705F58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9825A2-381A-436E-9D1D-AFB333018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2AAA49-F796-4A38-8A69-C6626DF4C008}"/>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3BC2F9FA-BA9E-47F2-8F35-5226E3D3D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97817-6769-49AC-9518-EA97ED963A34}"/>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5813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44CB-C5EE-48BF-884F-FB90311B5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417D6A-A753-41BB-8F87-43AE1D83C8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712B6-CE46-4320-AE63-2A26A3A8C0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73669-438B-4178-97FF-BD497F2A2FBC}"/>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6" name="Footer Placeholder 5">
            <a:extLst>
              <a:ext uri="{FF2B5EF4-FFF2-40B4-BE49-F238E27FC236}">
                <a16:creationId xmlns:a16="http://schemas.microsoft.com/office/drawing/2014/main" id="{4147D781-58C6-4BBA-9E85-96D076C47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1B66B-CF38-48EC-8009-F3E059858144}"/>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163538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3861-0351-472D-B187-A36E6B744B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0110B-D740-4779-8744-8926F9DC6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F1FBEA-BFB0-4C39-8D1C-DD3CCAF59B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4A7A7-A209-441F-9C0C-8D7182FBB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351277-0A3B-4C97-8F71-D65C3EC9FE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A6F11-20FD-4DEE-8635-722F570CA493}"/>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8" name="Footer Placeholder 7">
            <a:extLst>
              <a:ext uri="{FF2B5EF4-FFF2-40B4-BE49-F238E27FC236}">
                <a16:creationId xmlns:a16="http://schemas.microsoft.com/office/drawing/2014/main" id="{5E950DF2-8F7B-4BBA-B55F-18B7D80E0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59C00-8657-4871-816F-9917531CD344}"/>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46118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2B3B-5B57-49E5-A39C-50A9DCABD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B6480A-06CD-4A37-AD6B-17ED748A512C}"/>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4" name="Footer Placeholder 3">
            <a:extLst>
              <a:ext uri="{FF2B5EF4-FFF2-40B4-BE49-F238E27FC236}">
                <a16:creationId xmlns:a16="http://schemas.microsoft.com/office/drawing/2014/main" id="{AA329BDC-D4E7-4D2C-B0B3-3E604B85B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C3A76-A8CB-4A45-BE17-0FB86F00A432}"/>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123199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49757-23F3-46E3-9A3C-276CBFED5905}"/>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3" name="Footer Placeholder 2">
            <a:extLst>
              <a:ext uri="{FF2B5EF4-FFF2-40B4-BE49-F238E27FC236}">
                <a16:creationId xmlns:a16="http://schemas.microsoft.com/office/drawing/2014/main" id="{7305DABC-79E0-4D76-90A4-509DFDE324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4CD00F-5B70-47A8-BF9E-38B60F4E52B2}"/>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42218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6AC3-D9B9-4EC4-9412-2320506E0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C19FBE-777E-44BA-A3A3-AE316E8F1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921DC8-3EEC-44A6-8715-92381DB48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7EB44A-5A5A-46F1-B863-BAECFAD24671}"/>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6" name="Footer Placeholder 5">
            <a:extLst>
              <a:ext uri="{FF2B5EF4-FFF2-40B4-BE49-F238E27FC236}">
                <a16:creationId xmlns:a16="http://schemas.microsoft.com/office/drawing/2014/main" id="{0E4A9BE7-3988-42CD-A72E-60AA05E3E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574A5-F644-43C4-9B26-EBBFDB139E1A}"/>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169277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7A9E-E7F2-49AA-8416-A5081FAB3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602A62-0C8E-41B0-920E-3BD9365FB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D37C9B-0D9D-49B5-925E-301AD6AA7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02F455-4907-446C-AD43-198C03E9F379}"/>
              </a:ext>
            </a:extLst>
          </p:cNvPr>
          <p:cNvSpPr>
            <a:spLocks noGrp="1"/>
          </p:cNvSpPr>
          <p:nvPr>
            <p:ph type="dt" sz="half" idx="10"/>
          </p:nvPr>
        </p:nvSpPr>
        <p:spPr/>
        <p:txBody>
          <a:bodyPr/>
          <a:lstStyle/>
          <a:p>
            <a:fld id="{84F0FA9B-1D89-4864-A028-71E31F9DCD57}" type="datetimeFigureOut">
              <a:rPr lang="en-US" smtClean="0"/>
              <a:t>5/16/2019</a:t>
            </a:fld>
            <a:endParaRPr lang="en-US"/>
          </a:p>
        </p:txBody>
      </p:sp>
      <p:sp>
        <p:nvSpPr>
          <p:cNvPr id="6" name="Footer Placeholder 5">
            <a:extLst>
              <a:ext uri="{FF2B5EF4-FFF2-40B4-BE49-F238E27FC236}">
                <a16:creationId xmlns:a16="http://schemas.microsoft.com/office/drawing/2014/main" id="{7C869E25-C327-4382-864B-750EF9ADC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C2331-BB79-495F-8DAB-E8DC6D27B076}"/>
              </a:ext>
            </a:extLst>
          </p:cNvPr>
          <p:cNvSpPr>
            <a:spLocks noGrp="1"/>
          </p:cNvSpPr>
          <p:nvPr>
            <p:ph type="sldNum" sz="quarter" idx="12"/>
          </p:nvPr>
        </p:nvSpPr>
        <p:spPr/>
        <p:txBody>
          <a:bodyPr/>
          <a:lstStyle/>
          <a:p>
            <a:fld id="{FCDA0D20-2236-411B-9332-B981DF48B87C}" type="slidenum">
              <a:rPr lang="en-US" smtClean="0"/>
              <a:t>‹#›</a:t>
            </a:fld>
            <a:endParaRPr lang="en-US"/>
          </a:p>
        </p:txBody>
      </p:sp>
    </p:spTree>
    <p:extLst>
      <p:ext uri="{BB962C8B-B14F-4D97-AF65-F5344CB8AC3E}">
        <p14:creationId xmlns:p14="http://schemas.microsoft.com/office/powerpoint/2010/main" val="21706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D0736-5684-4D33-9A20-36716A9C0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2C018F-376E-4FCE-A8F6-938E2A432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DDD9-DF41-49AF-8127-3424214BB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0FA9B-1D89-4864-A028-71E31F9DCD57}" type="datetimeFigureOut">
              <a:rPr lang="en-US" smtClean="0"/>
              <a:t>5/16/2019</a:t>
            </a:fld>
            <a:endParaRPr lang="en-US"/>
          </a:p>
        </p:txBody>
      </p:sp>
      <p:sp>
        <p:nvSpPr>
          <p:cNvPr id="5" name="Footer Placeholder 4">
            <a:extLst>
              <a:ext uri="{FF2B5EF4-FFF2-40B4-BE49-F238E27FC236}">
                <a16:creationId xmlns:a16="http://schemas.microsoft.com/office/drawing/2014/main" id="{56FEC7A5-D6CA-446B-BA9C-7D52FE96D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58A99-5143-420B-A7B9-3D75A8AE4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A0D20-2236-411B-9332-B981DF48B87C}" type="slidenum">
              <a:rPr lang="en-US" smtClean="0"/>
              <a:t>‹#›</a:t>
            </a:fld>
            <a:endParaRPr lang="en-US"/>
          </a:p>
        </p:txBody>
      </p:sp>
    </p:spTree>
    <p:extLst>
      <p:ext uri="{BB962C8B-B14F-4D97-AF65-F5344CB8AC3E}">
        <p14:creationId xmlns:p14="http://schemas.microsoft.com/office/powerpoint/2010/main" val="274147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ocker.com/docker-windo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dium.freecodecamp.org/a-beginner-friendly-introduction-to-containers-vms-and-docker-79a9e3e119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29CE-4C20-42E1-AA3C-FC6F773A4EB8}"/>
              </a:ext>
            </a:extLst>
          </p:cNvPr>
          <p:cNvSpPr>
            <a:spLocks noGrp="1"/>
          </p:cNvSpPr>
          <p:nvPr>
            <p:ph type="ctrTitle"/>
          </p:nvPr>
        </p:nvSpPr>
        <p:spPr/>
        <p:txBody>
          <a:bodyPr/>
          <a:lstStyle/>
          <a:p>
            <a:r>
              <a:rPr lang="bs-Latn-BA" dirty="0"/>
              <a:t>Virtualizacija</a:t>
            </a:r>
            <a:endParaRPr lang="en-US" dirty="0"/>
          </a:p>
        </p:txBody>
      </p:sp>
      <p:sp>
        <p:nvSpPr>
          <p:cNvPr id="3" name="Subtitle 2">
            <a:extLst>
              <a:ext uri="{FF2B5EF4-FFF2-40B4-BE49-F238E27FC236}">
                <a16:creationId xmlns:a16="http://schemas.microsoft.com/office/drawing/2014/main" id="{AB67379C-1504-4919-A298-EBEC69ED0C56}"/>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407030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r>
              <a:rPr lang="bs-Latn-BA" dirty="0"/>
              <a:t> –Linux bazirani kontejner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pPr marL="342900" lvl="1" indent="-342900" algn="just"/>
            <a:r>
              <a:rPr lang="bs-Latn-BA" altLang="sr-Latn-RS" dirty="0" err="1">
                <a:ea typeface="Calibri" panose="020F0502020204030204" pitchFamily="34" charset="0"/>
                <a:cs typeface="Calibri" panose="020F0502020204030204" pitchFamily="34" charset="0"/>
              </a:rPr>
              <a:t>Docker</a:t>
            </a:r>
            <a:r>
              <a:rPr lang="bs-Latn-BA" altLang="sr-Latn-RS" dirty="0">
                <a:ea typeface="Calibri" panose="020F0502020204030204" pitchFamily="34" charset="0"/>
                <a:cs typeface="Calibri" panose="020F0502020204030204" pitchFamily="34" charset="0"/>
              </a:rPr>
              <a:t> je </a:t>
            </a:r>
            <a:r>
              <a:rPr lang="bs-Latn-BA" altLang="sr-Latn-RS" dirty="0" err="1">
                <a:ea typeface="Calibri" panose="020F0502020204030204" pitchFamily="34" charset="0"/>
                <a:cs typeface="Calibri" panose="020F0502020204030204" pitchFamily="34" charset="0"/>
              </a:rPr>
              <a:t>open-source</a:t>
            </a:r>
            <a:r>
              <a:rPr lang="bs-Latn-BA" altLang="sr-Latn-RS" dirty="0">
                <a:ea typeface="Calibri" panose="020F0502020204030204" pitchFamily="34" charset="0"/>
                <a:cs typeface="Calibri" panose="020F0502020204030204" pitchFamily="34" charset="0"/>
              </a:rPr>
              <a:t> projekt koji automatizira isporuku  aplikacija unutar softverskih </a:t>
            </a:r>
            <a:r>
              <a:rPr lang="bs-Latn-BA" altLang="sr-Latn-RS" i="1" dirty="0">
                <a:ea typeface="Calibri" panose="020F0502020204030204" pitchFamily="34" charset="0"/>
                <a:cs typeface="Calibri" panose="020F0502020204030204" pitchFamily="34" charset="0"/>
              </a:rPr>
              <a:t>kontejnera</a:t>
            </a:r>
            <a:r>
              <a:rPr lang="bs-Latn-BA" altLang="sr-Latn-RS" dirty="0">
                <a:ea typeface="Calibri" panose="020F0502020204030204" pitchFamily="34" charset="0"/>
                <a:cs typeface="Calibri" panose="020F0502020204030204" pitchFamily="34" charset="0"/>
              </a:rPr>
              <a:t>, pružajući dodatni sloj apstrakcije i automatizacije operativnog sistema</a:t>
            </a:r>
          </a:p>
          <a:p>
            <a:pPr marL="342900" lvl="1" indent="-342900" algn="just"/>
            <a:r>
              <a:rPr lang="bs-Latn-BA" altLang="sr-Latn-RS" dirty="0">
                <a:ea typeface="Calibri" panose="020F0502020204030204" pitchFamily="34" charset="0"/>
                <a:cs typeface="Calibri" panose="020F0502020204030204" pitchFamily="34" charset="0"/>
              </a:rPr>
              <a:t>Analogija je preuzeta od transportnih kontejnera koji su uvijek isti, bez obzira na sadržaj, te na taj način odgovaraju svim kamionima, dizalicama, brodovima i drugim sredstvima i uređajima u procesu.</a:t>
            </a:r>
          </a:p>
          <a:p>
            <a:pPr lvl="1"/>
            <a:endParaRPr lang="en-US" dirty="0"/>
          </a:p>
        </p:txBody>
      </p:sp>
      <p:pic>
        <p:nvPicPr>
          <p:cNvPr id="5" name="Shape 354">
            <a:extLst>
              <a:ext uri="{FF2B5EF4-FFF2-40B4-BE49-F238E27FC236}">
                <a16:creationId xmlns:a16="http://schemas.microsoft.com/office/drawing/2014/main" id="{4A89EC30-64CC-4BAF-8C56-AC21B078D98B}"/>
              </a:ext>
            </a:extLst>
          </p:cNvPr>
          <p:cNvPicPr preferRelativeResize="0"/>
          <p:nvPr/>
        </p:nvPicPr>
        <p:blipFill rotWithShape="1">
          <a:blip r:embed="rId2">
            <a:alphaModFix/>
          </a:blip>
          <a:srcRect/>
          <a:stretch/>
        </p:blipFill>
        <p:spPr>
          <a:xfrm>
            <a:off x="6794438" y="4275911"/>
            <a:ext cx="3837273" cy="1816634"/>
          </a:xfrm>
          <a:prstGeom prst="rect">
            <a:avLst/>
          </a:prstGeom>
          <a:noFill/>
          <a:ln>
            <a:noFill/>
          </a:ln>
        </p:spPr>
      </p:pic>
    </p:spTree>
    <p:extLst>
      <p:ext uri="{BB962C8B-B14F-4D97-AF65-F5344CB8AC3E}">
        <p14:creationId xmlns:p14="http://schemas.microsoft.com/office/powerpoint/2010/main" val="428045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DE86-1749-49E5-91AE-0FBB802D7E36}"/>
              </a:ext>
            </a:extLst>
          </p:cNvPr>
          <p:cNvSpPr>
            <a:spLocks noGrp="1"/>
          </p:cNvSpPr>
          <p:nvPr>
            <p:ph type="title"/>
          </p:nvPr>
        </p:nvSpPr>
        <p:spPr/>
        <p:txBody>
          <a:bodyPr/>
          <a:lstStyle/>
          <a:p>
            <a:r>
              <a:rPr lang="bs-Latn-BA" dirty="0" err="1"/>
              <a:t>Docker</a:t>
            </a:r>
            <a:r>
              <a:rPr lang="bs-Latn-BA" dirty="0"/>
              <a:t>  kontejner</a:t>
            </a:r>
            <a:endParaRPr lang="en-US" dirty="0"/>
          </a:p>
        </p:txBody>
      </p:sp>
      <p:sp>
        <p:nvSpPr>
          <p:cNvPr id="3" name="Content Placeholder 2">
            <a:extLst>
              <a:ext uri="{FF2B5EF4-FFF2-40B4-BE49-F238E27FC236}">
                <a16:creationId xmlns:a16="http://schemas.microsoft.com/office/drawing/2014/main" id="{F830AA4F-45E8-4079-A244-7A296AB5F671}"/>
              </a:ext>
            </a:extLst>
          </p:cNvPr>
          <p:cNvSpPr>
            <a:spLocks noGrp="1"/>
          </p:cNvSpPr>
          <p:nvPr>
            <p:ph idx="1"/>
          </p:nvPr>
        </p:nvSpPr>
        <p:spPr/>
        <p:txBody>
          <a:bodyPr/>
          <a:lstStyle/>
          <a:p>
            <a:r>
              <a:rPr lang="en-US" dirty="0"/>
              <a:t>Docker je </a:t>
            </a:r>
            <a:r>
              <a:rPr lang="en-US" dirty="0" err="1"/>
              <a:t>skup</a:t>
            </a:r>
            <a:r>
              <a:rPr lang="en-US" dirty="0"/>
              <a:t> </a:t>
            </a:r>
            <a:r>
              <a:rPr lang="bs-Latn-BA" dirty="0"/>
              <a:t>SAAS i PAAS servisa </a:t>
            </a:r>
            <a:r>
              <a:rPr lang="en-US" dirty="0" err="1"/>
              <a:t>koje</a:t>
            </a:r>
            <a:r>
              <a:rPr lang="en-US" dirty="0"/>
              <a:t> </a:t>
            </a:r>
            <a:r>
              <a:rPr lang="en-US" dirty="0" err="1"/>
              <a:t>koriste</a:t>
            </a:r>
            <a:r>
              <a:rPr lang="en-US" dirty="0"/>
              <a:t> </a:t>
            </a:r>
            <a:r>
              <a:rPr lang="en-US" dirty="0" err="1"/>
              <a:t>virtualizaciju</a:t>
            </a:r>
            <a:r>
              <a:rPr lang="en-US" dirty="0"/>
              <a:t> </a:t>
            </a:r>
            <a:r>
              <a:rPr lang="en-US" dirty="0" err="1"/>
              <a:t>na</a:t>
            </a:r>
            <a:r>
              <a:rPr lang="en-US" dirty="0"/>
              <a:t> </a:t>
            </a:r>
            <a:r>
              <a:rPr lang="en-US" dirty="0" err="1"/>
              <a:t>nivou</a:t>
            </a:r>
            <a:r>
              <a:rPr lang="en-US" dirty="0"/>
              <a:t> </a:t>
            </a:r>
            <a:r>
              <a:rPr lang="en-US" dirty="0" err="1"/>
              <a:t>operativnog</a:t>
            </a:r>
            <a:r>
              <a:rPr lang="en-US" dirty="0"/>
              <a:t> </a:t>
            </a:r>
            <a:r>
              <a:rPr lang="en-US" dirty="0" err="1"/>
              <a:t>sistema</a:t>
            </a:r>
            <a:r>
              <a:rPr lang="bs-Latn-BA" dirty="0"/>
              <a:t>.</a:t>
            </a:r>
          </a:p>
          <a:p>
            <a:r>
              <a:rPr lang="bs-Latn-BA" dirty="0"/>
              <a:t>Služi </a:t>
            </a:r>
            <a:r>
              <a:rPr lang="en-US" dirty="0"/>
              <a:t>za </a:t>
            </a:r>
            <a:r>
              <a:rPr lang="en-US" dirty="0" err="1"/>
              <a:t>razvoj</a:t>
            </a:r>
            <a:r>
              <a:rPr lang="en-US" dirty="0"/>
              <a:t> </a:t>
            </a:r>
            <a:r>
              <a:rPr lang="en-US" dirty="0" err="1"/>
              <a:t>i</a:t>
            </a:r>
            <a:r>
              <a:rPr lang="en-US" dirty="0"/>
              <a:t> </a:t>
            </a:r>
            <a:r>
              <a:rPr lang="en-US" dirty="0" err="1"/>
              <a:t>isporuku</a:t>
            </a:r>
            <a:r>
              <a:rPr lang="en-US" dirty="0"/>
              <a:t> </a:t>
            </a:r>
            <a:r>
              <a:rPr lang="en-US" dirty="0" err="1"/>
              <a:t>softvera</a:t>
            </a:r>
            <a:r>
              <a:rPr lang="en-US" dirty="0"/>
              <a:t> </a:t>
            </a:r>
            <a:r>
              <a:rPr lang="en-US" dirty="0" err="1"/>
              <a:t>unutar</a:t>
            </a:r>
            <a:r>
              <a:rPr lang="en-US" dirty="0"/>
              <a:t> </a:t>
            </a:r>
            <a:r>
              <a:rPr lang="en-US" dirty="0" err="1"/>
              <a:t>standardiziranih</a:t>
            </a:r>
            <a:r>
              <a:rPr lang="en-US" dirty="0"/>
              <a:t> </a:t>
            </a:r>
            <a:r>
              <a:rPr lang="en-US" dirty="0" err="1"/>
              <a:t>softverskih</a:t>
            </a:r>
            <a:r>
              <a:rPr lang="en-US" dirty="0"/>
              <a:t> </a:t>
            </a:r>
            <a:r>
              <a:rPr lang="en-US" dirty="0" err="1"/>
              <a:t>paketa</a:t>
            </a:r>
            <a:r>
              <a:rPr lang="en-US" dirty="0"/>
              <a:t> </a:t>
            </a:r>
            <a:r>
              <a:rPr lang="en-US" dirty="0" err="1"/>
              <a:t>koji</a:t>
            </a:r>
            <a:r>
              <a:rPr lang="en-US" dirty="0"/>
              <a:t> se </a:t>
            </a:r>
            <a:r>
              <a:rPr lang="en-US" dirty="0" err="1"/>
              <a:t>nazivaju</a:t>
            </a:r>
            <a:r>
              <a:rPr lang="en-US" dirty="0"/>
              <a:t> </a:t>
            </a:r>
            <a:r>
              <a:rPr lang="en-US" dirty="0" err="1"/>
              <a:t>kontejneri</a:t>
            </a:r>
            <a:r>
              <a:rPr lang="en-US" dirty="0"/>
              <a:t>.</a:t>
            </a:r>
            <a:endParaRPr lang="bs-Latn-BA" dirty="0"/>
          </a:p>
          <a:p>
            <a:r>
              <a:rPr lang="bs-Latn-BA" dirty="0"/>
              <a:t>Softver koji </a:t>
            </a:r>
            <a:r>
              <a:rPr lang="bs-Latn-BA" dirty="0" err="1"/>
              <a:t>hosta</a:t>
            </a:r>
            <a:r>
              <a:rPr lang="bs-Latn-BA" dirty="0"/>
              <a:t> kontejnere zovemo „</a:t>
            </a:r>
            <a:r>
              <a:rPr lang="bs-Latn-BA" dirty="0" err="1"/>
              <a:t>Docker</a:t>
            </a:r>
            <a:r>
              <a:rPr lang="bs-Latn-BA" dirty="0"/>
              <a:t> </a:t>
            </a:r>
            <a:r>
              <a:rPr lang="bs-Latn-BA" dirty="0" err="1"/>
              <a:t>Engine</a:t>
            </a:r>
            <a:r>
              <a:rPr lang="bs-Latn-BA" dirty="0"/>
              <a:t>“.</a:t>
            </a:r>
          </a:p>
          <a:p>
            <a:r>
              <a:rPr lang="en-US" dirty="0" err="1"/>
              <a:t>Prvi</a:t>
            </a:r>
            <a:r>
              <a:rPr lang="en-US" dirty="0"/>
              <a:t> put je </a:t>
            </a:r>
            <a:r>
              <a:rPr lang="en-US" dirty="0" err="1"/>
              <a:t>pokrenut</a:t>
            </a:r>
            <a:r>
              <a:rPr lang="en-US" dirty="0"/>
              <a:t> 2013. </a:t>
            </a:r>
            <a:r>
              <a:rPr lang="en-US" dirty="0" err="1"/>
              <a:t>godine</a:t>
            </a:r>
            <a:r>
              <a:rPr lang="en-US" dirty="0"/>
              <a:t> </a:t>
            </a:r>
            <a:r>
              <a:rPr lang="en-US" dirty="0" err="1"/>
              <a:t>i</a:t>
            </a:r>
            <a:r>
              <a:rPr lang="en-US" dirty="0"/>
              <a:t> </a:t>
            </a:r>
            <a:r>
              <a:rPr lang="en-US" dirty="0" err="1"/>
              <a:t>razvijen</a:t>
            </a:r>
            <a:r>
              <a:rPr lang="en-US" dirty="0"/>
              <a:t> je od </a:t>
            </a:r>
            <a:r>
              <a:rPr lang="en-US" dirty="0" err="1"/>
              <a:t>strane</a:t>
            </a:r>
            <a:r>
              <a:rPr lang="en-US" dirty="0"/>
              <a:t> Docker, Inc. </a:t>
            </a:r>
            <a:endParaRPr lang="bs-Latn-BA" dirty="0"/>
          </a:p>
          <a:p>
            <a:r>
              <a:rPr lang="en-US" dirty="0"/>
              <a:t> </a:t>
            </a:r>
            <a:r>
              <a:rPr lang="en-US" dirty="0" err="1"/>
              <a:t>Usluga</a:t>
            </a:r>
            <a:r>
              <a:rPr lang="en-US" dirty="0"/>
              <a:t> </a:t>
            </a:r>
            <a:r>
              <a:rPr lang="en-US" dirty="0" err="1"/>
              <a:t>ima</a:t>
            </a:r>
            <a:r>
              <a:rPr lang="en-US" dirty="0"/>
              <a:t> </a:t>
            </a:r>
            <a:r>
              <a:rPr lang="en-US" dirty="0" err="1"/>
              <a:t>i</a:t>
            </a:r>
            <a:r>
              <a:rPr lang="en-US" dirty="0"/>
              <a:t> </a:t>
            </a:r>
            <a:r>
              <a:rPr lang="en-US" dirty="0" err="1"/>
              <a:t>besplatne</a:t>
            </a:r>
            <a:r>
              <a:rPr lang="en-US" dirty="0"/>
              <a:t> </a:t>
            </a:r>
            <a:r>
              <a:rPr lang="en-US" dirty="0" err="1"/>
              <a:t>i</a:t>
            </a:r>
            <a:r>
              <a:rPr lang="en-US" dirty="0"/>
              <a:t> premium </a:t>
            </a:r>
            <a:r>
              <a:rPr lang="bs-Latn-BA" dirty="0"/>
              <a:t>servise</a:t>
            </a:r>
            <a:endParaRPr lang="en-US" dirty="0"/>
          </a:p>
          <a:p>
            <a:endParaRPr lang="en-US" dirty="0"/>
          </a:p>
        </p:txBody>
      </p:sp>
    </p:spTree>
    <p:extLst>
      <p:ext uri="{BB962C8B-B14F-4D97-AF65-F5344CB8AC3E}">
        <p14:creationId xmlns:p14="http://schemas.microsoft.com/office/powerpoint/2010/main" val="223509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normAutofit fontScale="85000" lnSpcReduction="20000"/>
          </a:bodyPr>
          <a:lstStyle/>
          <a:p>
            <a:pPr lvl="0"/>
            <a:r>
              <a:rPr lang="bs-Latn-BA" sz="3200" dirty="0"/>
              <a:t>Neke od prednosti koje </a:t>
            </a:r>
            <a:r>
              <a:rPr lang="bs-Latn-BA" sz="3200" dirty="0" err="1"/>
              <a:t>docker</a:t>
            </a:r>
            <a:r>
              <a:rPr lang="bs-Latn-BA" sz="3200" dirty="0"/>
              <a:t> sa sobom donosi u područje razvoja softvera su:</a:t>
            </a:r>
          </a:p>
          <a:p>
            <a:pPr lvl="0" algn="just"/>
            <a:r>
              <a:rPr lang="bs-Latn-BA" i="1" dirty="0"/>
              <a:t>Postavljanje razvojnih </a:t>
            </a:r>
            <a:r>
              <a:rPr lang="bs-Latn-BA" i="1" dirty="0" err="1"/>
              <a:t>okruženja</a:t>
            </a:r>
            <a:r>
              <a:rPr lang="bs-Latn-BA" i="1" dirty="0"/>
              <a:t> je dosta brzo i unificirano </a:t>
            </a:r>
            <a:r>
              <a:rPr lang="bs-Latn-BA" dirty="0"/>
              <a:t>– postavljanje svih potrebnih komponenti (baze, web servera, sigurnosnih postavki i dr.) je jako teško uraditi za svakog programera, a posebno za članove tima koji rade na udaljenim lokacijama. Zahvaljujući </a:t>
            </a:r>
            <a:r>
              <a:rPr lang="bs-Latn-BA" dirty="0" err="1"/>
              <a:t>docker</a:t>
            </a:r>
            <a:r>
              <a:rPr lang="bs-Latn-BA" dirty="0"/>
              <a:t>-u, dovoljno je kreirati adekvatne kontejnere i učiniti ih dostupnim članovima tima</a:t>
            </a:r>
          </a:p>
          <a:p>
            <a:pPr lvl="0" algn="just"/>
            <a:r>
              <a:rPr lang="bs-Latn-BA" i="1" dirty="0"/>
              <a:t>Minimizira potencijalne konflikte između aplikacija - </a:t>
            </a:r>
            <a:r>
              <a:rPr lang="bs-Latn-BA" dirty="0"/>
              <a:t>u slučaju da ne želimo migrirati na novu verziju </a:t>
            </a:r>
            <a:r>
              <a:rPr lang="bs-Latn-BA" dirty="0" err="1"/>
              <a:t>framework</a:t>
            </a:r>
            <a:r>
              <a:rPr lang="bs-Latn-BA" dirty="0"/>
              <a:t>-a ili koristiti neke specifične postavke koje zahtijevaju pojedine aplikacije, dovoljno je samo da promijenimo kontejner</a:t>
            </a:r>
          </a:p>
          <a:p>
            <a:pPr lvl="0"/>
            <a:r>
              <a:rPr lang="bs-Latn-BA" i="1" dirty="0"/>
              <a:t>Jednostavno kretanje softvera kroz različita </a:t>
            </a:r>
            <a:r>
              <a:rPr lang="bs-Latn-BA" i="1" dirty="0" err="1"/>
              <a:t>okruženja</a:t>
            </a:r>
            <a:r>
              <a:rPr lang="bs-Latn-BA" i="1" dirty="0"/>
              <a:t> </a:t>
            </a:r>
            <a:r>
              <a:rPr lang="bs-Latn-BA" dirty="0"/>
              <a:t>(razvojno, testno, produkcija) – minimiziraju se komentari: „kod mene ne radi...“</a:t>
            </a:r>
          </a:p>
          <a:p>
            <a:pPr lvl="0"/>
            <a:r>
              <a:rPr lang="bs-Latn-BA" i="1" dirty="0"/>
              <a:t>Brža isporuka kvalitetnog softvera</a:t>
            </a:r>
          </a:p>
          <a:p>
            <a:endParaRPr lang="en-US" dirty="0"/>
          </a:p>
        </p:txBody>
      </p:sp>
    </p:spTree>
    <p:extLst>
      <p:ext uri="{BB962C8B-B14F-4D97-AF65-F5344CB8AC3E}">
        <p14:creationId xmlns:p14="http://schemas.microsoft.com/office/powerpoint/2010/main" val="320929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hr-HR" altLang="sr-Latn-RS" dirty="0">
                <a:ea typeface="Calibri" panose="020F0502020204030204" pitchFamily="34" charset="0"/>
                <a:cs typeface="Calibri" panose="020F0502020204030204" pitchFamily="34" charset="0"/>
              </a:rPr>
              <a:t>Old school vs Docker </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en-US" dirty="0"/>
              <a:t>Transport </a:t>
            </a:r>
            <a:r>
              <a:rPr lang="en-US" dirty="0" err="1"/>
              <a:t>sa</a:t>
            </a:r>
            <a:r>
              <a:rPr lang="en-US" dirty="0"/>
              <a:t> </a:t>
            </a:r>
            <a:r>
              <a:rPr lang="en-US" dirty="0" err="1"/>
              <a:t>i</a:t>
            </a:r>
            <a:r>
              <a:rPr lang="en-US" dirty="0"/>
              <a:t> bez </a:t>
            </a:r>
            <a:r>
              <a:rPr lang="en-US" dirty="0" err="1"/>
              <a:t>kontejnera</a:t>
            </a:r>
            <a:r>
              <a:rPr lang="en-US" dirty="0"/>
              <a:t> se </a:t>
            </a:r>
            <a:r>
              <a:rPr lang="en-US" dirty="0" err="1"/>
              <a:t>može</a:t>
            </a:r>
            <a:r>
              <a:rPr lang="en-US" dirty="0"/>
              <a:t> </a:t>
            </a:r>
            <a:r>
              <a:rPr lang="en-US" dirty="0" err="1"/>
              <a:t>doslovno</a:t>
            </a:r>
            <a:r>
              <a:rPr lang="en-US" dirty="0"/>
              <a:t> </a:t>
            </a:r>
            <a:r>
              <a:rPr lang="en-US" dirty="0" err="1"/>
              <a:t>preslikati</a:t>
            </a:r>
            <a:r>
              <a:rPr lang="en-US" dirty="0"/>
              <a:t> u </a:t>
            </a:r>
            <a:r>
              <a:rPr lang="en-US" dirty="0" err="1"/>
              <a:t>područje</a:t>
            </a:r>
            <a:r>
              <a:rPr lang="en-US" dirty="0"/>
              <a:t> </a:t>
            </a:r>
            <a:r>
              <a:rPr lang="en-US" dirty="0" err="1"/>
              <a:t>razvoja</a:t>
            </a:r>
            <a:r>
              <a:rPr lang="en-US" dirty="0"/>
              <a:t> </a:t>
            </a:r>
            <a:r>
              <a:rPr lang="en-US" dirty="0" err="1"/>
              <a:t>softvera</a:t>
            </a:r>
            <a:r>
              <a:rPr lang="en-US" dirty="0"/>
              <a:t> (</a:t>
            </a:r>
            <a:r>
              <a:rPr lang="en-US" dirty="0" err="1"/>
              <a:t>razvoj</a:t>
            </a:r>
            <a:r>
              <a:rPr lang="en-US" dirty="0"/>
              <a:t> </a:t>
            </a:r>
            <a:r>
              <a:rPr lang="en-US" dirty="0" err="1"/>
              <a:t>sa</a:t>
            </a:r>
            <a:r>
              <a:rPr lang="en-US" dirty="0"/>
              <a:t> </a:t>
            </a:r>
            <a:r>
              <a:rPr lang="en-US" dirty="0" err="1"/>
              <a:t>i</a:t>
            </a:r>
            <a:r>
              <a:rPr lang="en-US" dirty="0"/>
              <a:t> bez </a:t>
            </a:r>
            <a:r>
              <a:rPr lang="en-US" dirty="0" err="1"/>
              <a:t>korištenja</a:t>
            </a:r>
            <a:r>
              <a:rPr lang="en-US" dirty="0"/>
              <a:t> </a:t>
            </a:r>
            <a:r>
              <a:rPr lang="en-US" dirty="0" err="1"/>
              <a:t>kontejnera</a:t>
            </a:r>
            <a:r>
              <a:rPr lang="en-US" dirty="0"/>
              <a:t>)</a:t>
            </a:r>
          </a:p>
          <a:p>
            <a:endParaRPr lang="en-US" dirty="0"/>
          </a:p>
        </p:txBody>
      </p:sp>
      <p:pic>
        <p:nvPicPr>
          <p:cNvPr id="4" name="Shape 297">
            <a:extLst>
              <a:ext uri="{FF2B5EF4-FFF2-40B4-BE49-F238E27FC236}">
                <a16:creationId xmlns:a16="http://schemas.microsoft.com/office/drawing/2014/main" id="{C496B0E3-4310-41EA-A0FA-2CE4C3DFED25}"/>
              </a:ext>
            </a:extLst>
          </p:cNvPr>
          <p:cNvPicPr preferRelativeResize="0"/>
          <p:nvPr/>
        </p:nvPicPr>
        <p:blipFill rotWithShape="1">
          <a:blip r:embed="rId2">
            <a:alphaModFix/>
          </a:blip>
          <a:srcRect/>
          <a:stretch/>
        </p:blipFill>
        <p:spPr>
          <a:xfrm>
            <a:off x="6378372" y="3429000"/>
            <a:ext cx="4471320" cy="2574204"/>
          </a:xfrm>
          <a:prstGeom prst="rect">
            <a:avLst/>
          </a:prstGeom>
          <a:noFill/>
          <a:ln>
            <a:noFill/>
          </a:ln>
        </p:spPr>
      </p:pic>
      <p:pic>
        <p:nvPicPr>
          <p:cNvPr id="5" name="Shape 298">
            <a:extLst>
              <a:ext uri="{FF2B5EF4-FFF2-40B4-BE49-F238E27FC236}">
                <a16:creationId xmlns:a16="http://schemas.microsoft.com/office/drawing/2014/main" id="{715F8B79-9044-4E2E-8983-30F0DBBC5990}"/>
              </a:ext>
            </a:extLst>
          </p:cNvPr>
          <p:cNvPicPr preferRelativeResize="0"/>
          <p:nvPr/>
        </p:nvPicPr>
        <p:blipFill rotWithShape="1">
          <a:blip r:embed="rId3">
            <a:alphaModFix/>
          </a:blip>
          <a:srcRect t="2722"/>
          <a:stretch/>
        </p:blipFill>
        <p:spPr>
          <a:xfrm>
            <a:off x="1048018" y="3429000"/>
            <a:ext cx="3210169" cy="2574204"/>
          </a:xfrm>
          <a:prstGeom prst="rect">
            <a:avLst/>
          </a:prstGeom>
          <a:noFill/>
          <a:ln>
            <a:noFill/>
          </a:ln>
        </p:spPr>
      </p:pic>
    </p:spTree>
    <p:extLst>
      <p:ext uri="{BB962C8B-B14F-4D97-AF65-F5344CB8AC3E}">
        <p14:creationId xmlns:p14="http://schemas.microsoft.com/office/powerpoint/2010/main" val="267101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pPr marL="342900" lvl="1" indent="-342900" algn="just"/>
            <a:r>
              <a:rPr lang="it-IT" altLang="sr-Latn-RS" dirty="0">
                <a:ea typeface="Calibri" panose="020F0502020204030204" pitchFamily="34" charset="0"/>
                <a:cs typeface="Calibri" panose="020F0502020204030204" pitchFamily="34" charset="0"/>
              </a:rPr>
              <a:t>Kontejneri su izolirani, ali dijele operativni sistem</a:t>
            </a:r>
            <a:r>
              <a:rPr lang="bs-Latn-BA" altLang="sr-Latn-RS" dirty="0">
                <a:ea typeface="Calibri" panose="020F0502020204030204" pitchFamily="34" charset="0"/>
                <a:cs typeface="Calibri" panose="020F0502020204030204" pitchFamily="34" charset="0"/>
              </a:rPr>
              <a:t> što </a:t>
            </a:r>
            <a:r>
              <a:rPr lang="bs-Latn-BA" altLang="sr-Latn-RS" dirty="0" err="1">
                <a:ea typeface="Calibri" panose="020F0502020204030204" pitchFamily="34" charset="0"/>
                <a:cs typeface="Calibri" panose="020F0502020204030204" pitchFamily="34" charset="0"/>
              </a:rPr>
              <a:t>omogućava</a:t>
            </a:r>
            <a:r>
              <a:rPr lang="bs-Latn-BA" altLang="sr-Latn-RS" dirty="0">
                <a:ea typeface="Calibri" panose="020F0502020204030204" pitchFamily="34" charset="0"/>
                <a:cs typeface="Calibri" panose="020F0502020204030204" pitchFamily="34" charset="0"/>
              </a:rPr>
              <a:t>:</a:t>
            </a:r>
          </a:p>
          <a:p>
            <a:pPr marL="457200" lvl="2" indent="-342900" algn="just"/>
            <a:r>
              <a:rPr lang="bs-Latn-BA" altLang="sr-Latn-RS" dirty="0" err="1">
                <a:ea typeface="Calibri" panose="020F0502020204030204" pitchFamily="34" charset="0"/>
                <a:cs typeface="Calibri" panose="020F0502020204030204" pitchFamily="34" charset="0"/>
              </a:rPr>
              <a:t>Eliminisanje</a:t>
            </a:r>
            <a:r>
              <a:rPr lang="bs-Latn-BA" altLang="sr-Latn-RS" dirty="0">
                <a:ea typeface="Calibri" panose="020F0502020204030204" pitchFamily="34" charset="0"/>
                <a:cs typeface="Calibri" panose="020F0502020204030204" pitchFamily="34" charset="0"/>
              </a:rPr>
              <a:t> velikog broja licenci koje zahtijevaju operativni sistem</a:t>
            </a:r>
          </a:p>
          <a:p>
            <a:pPr marL="457200" lvl="2" indent="-342900" algn="just"/>
            <a:r>
              <a:rPr lang="bs-Latn-BA" altLang="sr-Latn-RS" dirty="0" err="1">
                <a:ea typeface="Calibri" panose="020F0502020204030204" pitchFamily="34" charset="0"/>
                <a:cs typeface="Calibri" panose="020F0502020204030204" pitchFamily="34" charset="0"/>
              </a:rPr>
              <a:t>Eliminisanje</a:t>
            </a:r>
            <a:r>
              <a:rPr lang="bs-Latn-BA" altLang="sr-Latn-RS" dirty="0">
                <a:ea typeface="Calibri" panose="020F0502020204030204" pitchFamily="34" charset="0"/>
                <a:cs typeface="Calibri" panose="020F0502020204030204" pitchFamily="34" charset="0"/>
              </a:rPr>
              <a:t> potrebe za stalnim </a:t>
            </a:r>
            <a:r>
              <a:rPr lang="bs-Latn-BA" altLang="sr-Latn-RS" dirty="0" err="1">
                <a:ea typeface="Calibri" panose="020F0502020204030204" pitchFamily="34" charset="0"/>
                <a:cs typeface="Calibri" panose="020F0502020204030204" pitchFamily="34" charset="0"/>
              </a:rPr>
              <a:t>održavanjem</a:t>
            </a:r>
            <a:r>
              <a:rPr lang="bs-Latn-BA" altLang="sr-Latn-RS" dirty="0">
                <a:ea typeface="Calibri" panose="020F0502020204030204" pitchFamily="34" charset="0"/>
                <a:cs typeface="Calibri" panose="020F0502020204030204" pitchFamily="34" charset="0"/>
              </a:rPr>
              <a:t> i nadogradnjom velikog broja različitih operativnih sistema</a:t>
            </a:r>
          </a:p>
          <a:p>
            <a:pPr marL="457200" lvl="2" indent="-342900" algn="just"/>
            <a:r>
              <a:rPr lang="bs-Latn-BA" altLang="sr-Latn-RS" dirty="0">
                <a:ea typeface="Calibri" panose="020F0502020204030204" pitchFamily="34" charset="0"/>
                <a:cs typeface="Calibri" panose="020F0502020204030204" pitchFamily="34" charset="0"/>
              </a:rPr>
              <a:t>Jednostavnije </a:t>
            </a:r>
            <a:r>
              <a:rPr lang="bs-Latn-BA" altLang="sr-Latn-RS" dirty="0" err="1">
                <a:ea typeface="Calibri" panose="020F0502020204030204" pitchFamily="34" charset="0"/>
                <a:cs typeface="Calibri" panose="020F0502020204030204" pitchFamily="34" charset="0"/>
              </a:rPr>
              <a:t>izvršavanje</a:t>
            </a:r>
            <a:r>
              <a:rPr lang="bs-Latn-BA" altLang="sr-Latn-RS" dirty="0">
                <a:ea typeface="Calibri" panose="020F0502020204030204" pitchFamily="34" charset="0"/>
                <a:cs typeface="Calibri" panose="020F0502020204030204" pitchFamily="34" charset="0"/>
              </a:rPr>
              <a:t> na različitim platformama i serverskim infrastrukturama (fizički i virtualni serveri, VM, </a:t>
            </a:r>
            <a:r>
              <a:rPr lang="bs-Latn-BA" altLang="sr-Latn-RS" dirty="0" err="1">
                <a:ea typeface="Calibri" panose="020F0502020204030204" pitchFamily="34" charset="0"/>
                <a:cs typeface="Calibri" panose="020F0502020204030204" pitchFamily="34" charset="0"/>
              </a:rPr>
              <a:t>Cloud</a:t>
            </a:r>
            <a:r>
              <a:rPr lang="bs-Latn-BA" altLang="sr-Latn-RS" dirty="0">
                <a:ea typeface="Calibri" panose="020F0502020204030204" pitchFamily="34" charset="0"/>
                <a:cs typeface="Calibri" panose="020F0502020204030204" pitchFamily="34" charset="0"/>
              </a:rPr>
              <a:t> ...)</a:t>
            </a:r>
          </a:p>
          <a:p>
            <a:pPr marL="457200" lvl="2" indent="-342900" algn="just"/>
            <a:r>
              <a:rPr lang="bs-Latn-BA" altLang="sr-Latn-RS" dirty="0">
                <a:ea typeface="Calibri" panose="020F0502020204030204" pitchFamily="34" charset="0"/>
                <a:cs typeface="Calibri" panose="020F0502020204030204" pitchFamily="34" charset="0"/>
              </a:rPr>
              <a:t>Jednostavniju migraciju – prelazak na novu verziju zahtijeva samo par koraka</a:t>
            </a:r>
          </a:p>
          <a:p>
            <a:pPr marL="457200" lvl="2" indent="-342900" algn="just"/>
            <a:r>
              <a:rPr lang="bs-Latn-BA" altLang="sr-Latn-RS" dirty="0">
                <a:ea typeface="Calibri" panose="020F0502020204030204" pitchFamily="34" charset="0"/>
                <a:cs typeface="Calibri" panose="020F0502020204030204" pitchFamily="34" charset="0"/>
              </a:rPr>
              <a:t>Ponovnu iskoristivost i prenosivost – kontejneri se na jednostavan način distribuiraju između pojedinaca, timova ili samih </a:t>
            </a:r>
            <a:r>
              <a:rPr lang="bs-Latn-BA" altLang="sr-Latn-RS" dirty="0" err="1">
                <a:ea typeface="Calibri" panose="020F0502020204030204" pitchFamily="34" charset="0"/>
                <a:cs typeface="Calibri" panose="020F0502020204030204" pitchFamily="34" charset="0"/>
              </a:rPr>
              <a:t>okruženja</a:t>
            </a:r>
            <a:r>
              <a:rPr lang="bs-Latn-BA" altLang="sr-Latn-RS" dirty="0">
                <a:ea typeface="Calibri" panose="020F0502020204030204" pitchFamily="34" charset="0"/>
                <a:cs typeface="Calibri" panose="020F0502020204030204" pitchFamily="34" charset="0"/>
              </a:rPr>
              <a:t> (razvojno, testno, produkcijsko)</a:t>
            </a:r>
          </a:p>
          <a:p>
            <a:pPr marL="457200" lvl="2" indent="-342900" algn="just"/>
            <a:r>
              <a:rPr lang="bs-Latn-BA" altLang="sr-Latn-RS" dirty="0">
                <a:ea typeface="Calibri" panose="020F0502020204030204" pitchFamily="34" charset="0"/>
                <a:cs typeface="Calibri" panose="020F0502020204030204" pitchFamily="34" charset="0"/>
              </a:rPr>
              <a:t>Samostalnost </a:t>
            </a:r>
            <a:r>
              <a:rPr lang="bs-Latn-BA" altLang="sr-Latn-RS" dirty="0" err="1">
                <a:ea typeface="Calibri" panose="020F0502020204030204" pitchFamily="34" charset="0"/>
                <a:cs typeface="Calibri" panose="020F0502020204030204" pitchFamily="34" charset="0"/>
              </a:rPr>
              <a:t>okruženja</a:t>
            </a:r>
            <a:r>
              <a:rPr lang="bs-Latn-BA" altLang="sr-Latn-RS" dirty="0">
                <a:ea typeface="Calibri" panose="020F0502020204030204" pitchFamily="34" charset="0"/>
                <a:cs typeface="Calibri" panose="020F0502020204030204" pitchFamily="34" charset="0"/>
              </a:rPr>
              <a:t> – kontejneri minimiziraju zavisnost između pojedinih komponenti i/ili verzija</a:t>
            </a:r>
          </a:p>
          <a:p>
            <a:pPr marL="457200" lvl="2" indent="-342900" algn="just"/>
            <a:r>
              <a:rPr lang="bs-Latn-BA" altLang="sr-Latn-RS" dirty="0">
                <a:ea typeface="Calibri" panose="020F0502020204030204" pitchFamily="34" charset="0"/>
                <a:cs typeface="Calibri" panose="020F0502020204030204" pitchFamily="34" charset="0"/>
              </a:rPr>
              <a:t>Jednostavno upravljanje – kontejnere je na jednostavan način moguće povezati, grupisati, te na taj način njima upravljati</a:t>
            </a:r>
            <a:endParaRPr lang="it-IT" altLang="sr-Latn-R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67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r>
              <a:rPr lang="bs-Latn-BA" dirty="0"/>
              <a:t> </a:t>
            </a:r>
            <a:r>
              <a:rPr lang="bs-Latn-BA" dirty="0" err="1"/>
              <a:t>vs</a:t>
            </a:r>
            <a:r>
              <a:rPr lang="bs-Latn-BA" dirty="0"/>
              <a:t>. </a:t>
            </a:r>
            <a:r>
              <a:rPr lang="bs-Latn-BA" dirty="0" err="1"/>
              <a:t>Hipervizor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61E13567-3005-4896-AB38-55949425F457}"/>
              </a:ext>
            </a:extLst>
          </p:cNvPr>
          <p:cNvGrpSpPr/>
          <p:nvPr/>
        </p:nvGrpSpPr>
        <p:grpSpPr>
          <a:xfrm>
            <a:off x="1919564" y="3349199"/>
            <a:ext cx="4232785" cy="2604746"/>
            <a:chOff x="5279857" y="3705623"/>
            <a:chExt cx="3191943" cy="2100690"/>
          </a:xfrm>
        </p:grpSpPr>
        <p:sp>
          <p:nvSpPr>
            <p:cNvPr id="25" name="Shape 484">
              <a:extLst>
                <a:ext uri="{FF2B5EF4-FFF2-40B4-BE49-F238E27FC236}">
                  <a16:creationId xmlns:a16="http://schemas.microsoft.com/office/drawing/2014/main" id="{BED07760-B4BF-415F-B1D5-F75420C2B28D}"/>
                </a:ext>
              </a:extLst>
            </p:cNvPr>
            <p:cNvSpPr/>
            <p:nvPr/>
          </p:nvSpPr>
          <p:spPr>
            <a:xfrm rot="5400000">
              <a:off x="5426263" y="4011851"/>
              <a:ext cx="985786" cy="379807"/>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dirty="0">
                  <a:solidFill>
                    <a:srgbClr val="FFFFFF"/>
                  </a:solidFill>
                  <a:latin typeface="Calibri"/>
                  <a:ea typeface="Calibri"/>
                  <a:cs typeface="Calibri"/>
                  <a:sym typeface="Calibri"/>
                  <a:rtl val="0"/>
                </a:rPr>
                <a:t>App</a:t>
              </a:r>
            </a:p>
          </p:txBody>
        </p:sp>
        <p:sp>
          <p:nvSpPr>
            <p:cNvPr id="26" name="Shape 485">
              <a:extLst>
                <a:ext uri="{FF2B5EF4-FFF2-40B4-BE49-F238E27FC236}">
                  <a16:creationId xmlns:a16="http://schemas.microsoft.com/office/drawing/2014/main" id="{1A223FD0-C724-4C35-AEC9-1AAD7C423E41}"/>
                </a:ext>
              </a:extLst>
            </p:cNvPr>
            <p:cNvSpPr/>
            <p:nvPr/>
          </p:nvSpPr>
          <p:spPr>
            <a:xfrm>
              <a:off x="5279857" y="4934466"/>
              <a:ext cx="3191943" cy="426984"/>
            </a:xfrm>
            <a:prstGeom prst="flowChartProcess">
              <a:avLst/>
            </a:prstGeom>
            <a:solidFill>
              <a:srgbClr val="7030A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bs-Latn-BA" sz="1938" kern="0" dirty="0">
                  <a:solidFill>
                    <a:srgbClr val="FFFFFF"/>
                  </a:solidFill>
                  <a:latin typeface="Calibri"/>
                  <a:ea typeface="Calibri"/>
                  <a:cs typeface="Calibri"/>
                  <a:sym typeface="Calibri"/>
                  <a:rtl val="0"/>
                </a:rPr>
                <a:t>O</a:t>
              </a:r>
              <a:r>
                <a:rPr lang="en-US" sz="1938" kern="0" dirty="0">
                  <a:solidFill>
                    <a:srgbClr val="FFFFFF"/>
                  </a:solidFill>
                  <a:latin typeface="Calibri"/>
                  <a:ea typeface="Calibri"/>
                  <a:cs typeface="Calibri"/>
                  <a:sym typeface="Calibri"/>
                  <a:rtl val="0"/>
                </a:rPr>
                <a:t>S</a:t>
              </a:r>
            </a:p>
          </p:txBody>
        </p:sp>
        <p:sp>
          <p:nvSpPr>
            <p:cNvPr id="27" name="Shape 486">
              <a:extLst>
                <a:ext uri="{FF2B5EF4-FFF2-40B4-BE49-F238E27FC236}">
                  <a16:creationId xmlns:a16="http://schemas.microsoft.com/office/drawing/2014/main" id="{D39B2050-17C2-4389-BF2B-5BC3B2A0BAD1}"/>
                </a:ext>
              </a:extLst>
            </p:cNvPr>
            <p:cNvSpPr/>
            <p:nvPr/>
          </p:nvSpPr>
          <p:spPr>
            <a:xfrm>
              <a:off x="5279857" y="5379329"/>
              <a:ext cx="3191943" cy="426984"/>
            </a:xfrm>
            <a:prstGeom prst="flowChartProcess">
              <a:avLst/>
            </a:prstGeom>
            <a:solidFill>
              <a:srgbClr val="3A3838"/>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a:solidFill>
                    <a:srgbClr val="FFFFFF"/>
                  </a:solidFill>
                  <a:latin typeface="Calibri"/>
                  <a:ea typeface="Calibri"/>
                  <a:cs typeface="Calibri"/>
                  <a:sym typeface="Calibri"/>
                  <a:rtl val="0"/>
                </a:rPr>
                <a:t>Server</a:t>
              </a:r>
            </a:p>
          </p:txBody>
        </p:sp>
        <p:sp>
          <p:nvSpPr>
            <p:cNvPr id="28" name="Shape 487">
              <a:extLst>
                <a:ext uri="{FF2B5EF4-FFF2-40B4-BE49-F238E27FC236}">
                  <a16:creationId xmlns:a16="http://schemas.microsoft.com/office/drawing/2014/main" id="{179708CB-068A-41D1-A977-A946E0A4DE40}"/>
                </a:ext>
              </a:extLst>
            </p:cNvPr>
            <p:cNvSpPr/>
            <p:nvPr/>
          </p:nvSpPr>
          <p:spPr>
            <a:xfrm>
              <a:off x="5279857" y="4712525"/>
              <a:ext cx="3191943" cy="230092"/>
            </a:xfrm>
            <a:prstGeom prst="rect">
              <a:avLst/>
            </a:prstGeom>
            <a:solidFill>
              <a:schemeClr val="accent2"/>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buSzPct val="25000"/>
              </a:pPr>
              <a:r>
                <a:rPr lang="bs-Latn-BA" sz="1224" kern="0" dirty="0">
                  <a:solidFill>
                    <a:srgbClr val="FFFFFF"/>
                  </a:solidFill>
                  <a:latin typeface="Calibri"/>
                  <a:ea typeface="Calibri"/>
                  <a:cs typeface="Calibri"/>
                  <a:sym typeface="Calibri"/>
                  <a:rtl val="0"/>
                </a:rPr>
                <a:t>DOCKER</a:t>
              </a:r>
              <a:endParaRPr lang="en-US" sz="1224"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a:p>
              <a:pPr algn="ctr" defTabSz="932597"/>
              <a:endParaRPr sz="1938" kern="0" dirty="0">
                <a:solidFill>
                  <a:srgbClr val="FFFFFF"/>
                </a:solidFill>
                <a:latin typeface="Calibri"/>
                <a:ea typeface="Calibri"/>
                <a:cs typeface="Calibri"/>
                <a:sym typeface="Calibri"/>
                <a:rtl val="0"/>
              </a:endParaRPr>
            </a:p>
          </p:txBody>
        </p:sp>
        <p:sp>
          <p:nvSpPr>
            <p:cNvPr id="29" name="Shape 488">
              <a:extLst>
                <a:ext uri="{FF2B5EF4-FFF2-40B4-BE49-F238E27FC236}">
                  <a16:creationId xmlns:a16="http://schemas.microsoft.com/office/drawing/2014/main" id="{8AE1A3DA-260A-4F76-A611-6439F56A3E1B}"/>
                </a:ext>
              </a:extLst>
            </p:cNvPr>
            <p:cNvSpPr/>
            <p:nvPr/>
          </p:nvSpPr>
          <p:spPr>
            <a:xfrm rot="5400000">
              <a:off x="4998820" y="4011851"/>
              <a:ext cx="985786" cy="379807"/>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dirty="0">
                  <a:solidFill>
                    <a:srgbClr val="FFFFFF"/>
                  </a:solidFill>
                  <a:latin typeface="Calibri"/>
                  <a:ea typeface="Calibri"/>
                  <a:cs typeface="Calibri"/>
                  <a:sym typeface="Calibri"/>
                  <a:rtl val="0"/>
                </a:rPr>
                <a:t>App</a:t>
              </a:r>
            </a:p>
          </p:txBody>
        </p:sp>
        <p:sp>
          <p:nvSpPr>
            <p:cNvPr id="30" name="Shape 490">
              <a:extLst>
                <a:ext uri="{FF2B5EF4-FFF2-40B4-BE49-F238E27FC236}">
                  <a16:creationId xmlns:a16="http://schemas.microsoft.com/office/drawing/2014/main" id="{42C27F61-1DE6-4AD8-813E-3DDF9EFDE33A}"/>
                </a:ext>
              </a:extLst>
            </p:cNvPr>
            <p:cNvSpPr/>
            <p:nvPr/>
          </p:nvSpPr>
          <p:spPr>
            <a:xfrm rot="5400000">
              <a:off x="5879612" y="4011851"/>
              <a:ext cx="985786" cy="379807"/>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dirty="0">
                  <a:solidFill>
                    <a:srgbClr val="FFFFFF"/>
                  </a:solidFill>
                  <a:latin typeface="Calibri"/>
                  <a:ea typeface="Calibri"/>
                  <a:cs typeface="Calibri"/>
                  <a:sym typeface="Calibri"/>
                  <a:rtl val="0"/>
                </a:rPr>
                <a:t>App</a:t>
              </a:r>
            </a:p>
          </p:txBody>
        </p:sp>
        <p:sp>
          <p:nvSpPr>
            <p:cNvPr id="31" name="Shape 491">
              <a:extLst>
                <a:ext uri="{FF2B5EF4-FFF2-40B4-BE49-F238E27FC236}">
                  <a16:creationId xmlns:a16="http://schemas.microsoft.com/office/drawing/2014/main" id="{8D43BE56-6A97-4527-BA9C-BC9E64AB08CB}"/>
                </a:ext>
              </a:extLst>
            </p:cNvPr>
            <p:cNvSpPr/>
            <p:nvPr/>
          </p:nvSpPr>
          <p:spPr>
            <a:xfrm rot="5400000">
              <a:off x="6353686" y="4008612"/>
              <a:ext cx="985786" cy="379807"/>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dirty="0">
                  <a:solidFill>
                    <a:srgbClr val="FFFFFF"/>
                  </a:solidFill>
                  <a:latin typeface="Calibri"/>
                  <a:ea typeface="Calibri"/>
                  <a:cs typeface="Calibri"/>
                  <a:sym typeface="Calibri"/>
                  <a:rtl val="0"/>
                </a:rPr>
                <a:t>App</a:t>
              </a:r>
            </a:p>
          </p:txBody>
        </p:sp>
        <p:sp>
          <p:nvSpPr>
            <p:cNvPr id="32" name="Shape 492">
              <a:extLst>
                <a:ext uri="{FF2B5EF4-FFF2-40B4-BE49-F238E27FC236}">
                  <a16:creationId xmlns:a16="http://schemas.microsoft.com/office/drawing/2014/main" id="{DBA2D262-8122-42F1-B9D6-5EAF5F825510}"/>
                </a:ext>
              </a:extLst>
            </p:cNvPr>
            <p:cNvSpPr/>
            <p:nvPr/>
          </p:nvSpPr>
          <p:spPr>
            <a:xfrm rot="5400000">
              <a:off x="6827759" y="4011851"/>
              <a:ext cx="985786" cy="379807"/>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938" kern="0" dirty="0">
                  <a:solidFill>
                    <a:srgbClr val="FFFFFF"/>
                  </a:solidFill>
                  <a:latin typeface="Calibri"/>
                  <a:ea typeface="Calibri"/>
                  <a:cs typeface="Calibri"/>
                  <a:sym typeface="Calibri"/>
                  <a:rtl val="0"/>
                </a:rPr>
                <a:t>App</a:t>
              </a:r>
            </a:p>
          </p:txBody>
        </p:sp>
      </p:grpSp>
      <p:grpSp>
        <p:nvGrpSpPr>
          <p:cNvPr id="5" name="Group 4">
            <a:extLst>
              <a:ext uri="{FF2B5EF4-FFF2-40B4-BE49-F238E27FC236}">
                <a16:creationId xmlns:a16="http://schemas.microsoft.com/office/drawing/2014/main" id="{F5D27C5F-0DE0-4F09-80F7-44E325EA458F}"/>
              </a:ext>
            </a:extLst>
          </p:cNvPr>
          <p:cNvGrpSpPr/>
          <p:nvPr/>
        </p:nvGrpSpPr>
        <p:grpSpPr>
          <a:xfrm>
            <a:off x="6586583" y="904055"/>
            <a:ext cx="3685856" cy="5049893"/>
            <a:chOff x="93863" y="1053269"/>
            <a:chExt cx="3207429" cy="4727138"/>
          </a:xfrm>
        </p:grpSpPr>
        <p:sp>
          <p:nvSpPr>
            <p:cNvPr id="6" name="Shape 469">
              <a:extLst>
                <a:ext uri="{FF2B5EF4-FFF2-40B4-BE49-F238E27FC236}">
                  <a16:creationId xmlns:a16="http://schemas.microsoft.com/office/drawing/2014/main" id="{8EBC4D67-D4BB-41DB-AF64-EDEB68A677CA}"/>
                </a:ext>
              </a:extLst>
            </p:cNvPr>
            <p:cNvSpPr/>
            <p:nvPr/>
          </p:nvSpPr>
          <p:spPr>
            <a:xfrm>
              <a:off x="109349" y="1071147"/>
              <a:ext cx="777577" cy="2362379"/>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836" kern="0" dirty="0">
                  <a:solidFill>
                    <a:srgbClr val="FFFFFF"/>
                  </a:solidFill>
                  <a:latin typeface="Calibri"/>
                  <a:ea typeface="Calibri"/>
                  <a:cs typeface="Calibri"/>
                  <a:sym typeface="Calibri"/>
                  <a:rtl val="0"/>
                </a:rPr>
                <a:t>App</a:t>
              </a:r>
            </a:p>
            <a:p>
              <a:pPr algn="ctr" defTabSz="932597"/>
              <a:r>
                <a:rPr lang="bs-Latn-BA" sz="1836" kern="0" dirty="0">
                  <a:solidFill>
                    <a:srgbClr val="FFFFFF"/>
                  </a:solidFill>
                  <a:latin typeface="Calibri"/>
                  <a:ea typeface="Calibri"/>
                  <a:cs typeface="Calibri"/>
                  <a:sym typeface="Calibri"/>
                  <a:rtl val="0"/>
                </a:rPr>
                <a:t>	</a:t>
              </a:r>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7" name="Shape 471">
              <a:extLst>
                <a:ext uri="{FF2B5EF4-FFF2-40B4-BE49-F238E27FC236}">
                  <a16:creationId xmlns:a16="http://schemas.microsoft.com/office/drawing/2014/main" id="{34CF6B04-9640-4914-AB86-09E67C98B264}"/>
                </a:ext>
              </a:extLst>
            </p:cNvPr>
            <p:cNvSpPr/>
            <p:nvPr/>
          </p:nvSpPr>
          <p:spPr>
            <a:xfrm>
              <a:off x="109349" y="4478044"/>
              <a:ext cx="3191943" cy="426984"/>
            </a:xfrm>
            <a:prstGeom prst="flowChartProcess">
              <a:avLst/>
            </a:prstGeom>
            <a:solidFill>
              <a:srgbClr val="AEABAB"/>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bs-Latn-BA" sz="1836" kern="0" dirty="0">
                  <a:solidFill>
                    <a:srgbClr val="FFFFFF"/>
                  </a:solidFill>
                  <a:latin typeface="Calibri"/>
                  <a:ea typeface="Calibri"/>
                  <a:cs typeface="Calibri"/>
                  <a:sym typeface="Calibri"/>
                  <a:rtl val="0"/>
                </a:rPr>
                <a:t>HIPERVIZOR</a:t>
              </a:r>
              <a:endParaRPr lang="en-US" sz="1836" kern="0" dirty="0">
                <a:solidFill>
                  <a:srgbClr val="FFFFFF"/>
                </a:solidFill>
                <a:latin typeface="Calibri"/>
                <a:ea typeface="Calibri"/>
                <a:cs typeface="Calibri"/>
                <a:sym typeface="Calibri"/>
                <a:rtl val="0"/>
              </a:endParaRPr>
            </a:p>
          </p:txBody>
        </p:sp>
        <p:sp>
          <p:nvSpPr>
            <p:cNvPr id="8" name="Shape 472">
              <a:extLst>
                <a:ext uri="{FF2B5EF4-FFF2-40B4-BE49-F238E27FC236}">
                  <a16:creationId xmlns:a16="http://schemas.microsoft.com/office/drawing/2014/main" id="{9860A179-ABC2-4E00-B242-ECFBE11E6130}"/>
                </a:ext>
              </a:extLst>
            </p:cNvPr>
            <p:cNvSpPr/>
            <p:nvPr/>
          </p:nvSpPr>
          <p:spPr>
            <a:xfrm>
              <a:off x="109349" y="4908560"/>
              <a:ext cx="3191943" cy="426984"/>
            </a:xfrm>
            <a:prstGeom prst="flowChartProcess">
              <a:avLst/>
            </a:prstGeom>
            <a:solidFill>
              <a:srgbClr val="7030A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bs-Latn-BA" sz="1836" kern="0" dirty="0">
                  <a:solidFill>
                    <a:srgbClr val="FFFFFF"/>
                  </a:solidFill>
                  <a:latin typeface="Calibri"/>
                  <a:ea typeface="Calibri"/>
                  <a:cs typeface="Calibri"/>
                  <a:sym typeface="Calibri"/>
                  <a:rtl val="0"/>
                </a:rPr>
                <a:t>OS</a:t>
              </a:r>
              <a:endParaRPr lang="en-US" sz="1836" kern="0" dirty="0">
                <a:solidFill>
                  <a:srgbClr val="FFFFFF"/>
                </a:solidFill>
                <a:latin typeface="Calibri"/>
                <a:ea typeface="Calibri"/>
                <a:cs typeface="Calibri"/>
                <a:sym typeface="Calibri"/>
                <a:rtl val="0"/>
              </a:endParaRPr>
            </a:p>
          </p:txBody>
        </p:sp>
        <p:sp>
          <p:nvSpPr>
            <p:cNvPr id="9" name="Shape 473">
              <a:extLst>
                <a:ext uri="{FF2B5EF4-FFF2-40B4-BE49-F238E27FC236}">
                  <a16:creationId xmlns:a16="http://schemas.microsoft.com/office/drawing/2014/main" id="{2FD1912B-115F-4717-BDBF-665A47307492}"/>
                </a:ext>
              </a:extLst>
            </p:cNvPr>
            <p:cNvSpPr/>
            <p:nvPr/>
          </p:nvSpPr>
          <p:spPr>
            <a:xfrm>
              <a:off x="109349" y="5353423"/>
              <a:ext cx="3191943" cy="426984"/>
            </a:xfrm>
            <a:prstGeom prst="flowChartProcess">
              <a:avLst/>
            </a:prstGeom>
            <a:solidFill>
              <a:srgbClr val="3A3838"/>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836" kern="0">
                  <a:solidFill>
                    <a:srgbClr val="FFFFFF"/>
                  </a:solidFill>
                  <a:latin typeface="Calibri"/>
                  <a:ea typeface="Calibri"/>
                  <a:cs typeface="Calibri"/>
                  <a:sym typeface="Calibri"/>
                  <a:rtl val="0"/>
                </a:rPr>
                <a:t>Server</a:t>
              </a:r>
            </a:p>
          </p:txBody>
        </p:sp>
        <p:sp>
          <p:nvSpPr>
            <p:cNvPr id="10" name="Shape 474">
              <a:extLst>
                <a:ext uri="{FF2B5EF4-FFF2-40B4-BE49-F238E27FC236}">
                  <a16:creationId xmlns:a16="http://schemas.microsoft.com/office/drawing/2014/main" id="{19436B6B-6A92-4423-B956-ABE296D249F6}"/>
                </a:ext>
              </a:extLst>
            </p:cNvPr>
            <p:cNvSpPr/>
            <p:nvPr/>
          </p:nvSpPr>
          <p:spPr>
            <a:xfrm>
              <a:off x="109350" y="2564195"/>
              <a:ext cx="769128" cy="1895970"/>
            </a:xfrm>
            <a:prstGeom prst="rect">
              <a:avLst/>
            </a:prstGeom>
            <a:solidFill>
              <a:srgbClr val="7030A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dirty="0">
                <a:solidFill>
                  <a:srgbClr val="FFFFFF"/>
                </a:solidFill>
                <a:latin typeface="Calibri"/>
                <a:ea typeface="Calibri"/>
                <a:cs typeface="Calibri"/>
                <a:sym typeface="Calibri"/>
                <a:rtl val="0"/>
              </a:endParaRPr>
            </a:p>
            <a:p>
              <a:pPr algn="ctr" defTabSz="932597">
                <a:buSzPct val="25000"/>
              </a:pPr>
              <a:r>
                <a:rPr lang="bs-Latn-BA" sz="1836" kern="0" dirty="0">
                  <a:solidFill>
                    <a:srgbClr val="FFFFFF"/>
                  </a:solidFill>
                  <a:latin typeface="Calibri"/>
                  <a:ea typeface="Calibri"/>
                  <a:cs typeface="Calibri"/>
                  <a:sym typeface="Calibri"/>
                  <a:rtl val="0"/>
                </a:rPr>
                <a:t>VM</a:t>
              </a:r>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11" name="Shape 475">
              <a:extLst>
                <a:ext uri="{FF2B5EF4-FFF2-40B4-BE49-F238E27FC236}">
                  <a16:creationId xmlns:a16="http://schemas.microsoft.com/office/drawing/2014/main" id="{8426F6BE-1E20-44B3-B40C-53BD79FA8E15}"/>
                </a:ext>
              </a:extLst>
            </p:cNvPr>
            <p:cNvSpPr/>
            <p:nvPr/>
          </p:nvSpPr>
          <p:spPr>
            <a:xfrm>
              <a:off x="93863" y="1880990"/>
              <a:ext cx="769128" cy="665329"/>
            </a:xfrm>
            <a:prstGeom prst="rect">
              <a:avLst/>
            </a:prstGeom>
            <a:solidFill>
              <a:schemeClr val="accent2"/>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r>
                <a:rPr lang="bs-Latn-BA" sz="1836" kern="0" dirty="0">
                  <a:solidFill>
                    <a:srgbClr val="FFFFFF"/>
                  </a:solidFill>
                  <a:latin typeface="Calibri"/>
                  <a:ea typeface="Calibri"/>
                  <a:cs typeface="Calibri"/>
                  <a:sym typeface="Calibri"/>
                  <a:rtl val="0"/>
                </a:rPr>
                <a:t>OS</a:t>
              </a:r>
            </a:p>
          </p:txBody>
        </p:sp>
        <p:sp>
          <p:nvSpPr>
            <p:cNvPr id="12" name="Shape 476">
              <a:extLst>
                <a:ext uri="{FF2B5EF4-FFF2-40B4-BE49-F238E27FC236}">
                  <a16:creationId xmlns:a16="http://schemas.microsoft.com/office/drawing/2014/main" id="{904BBCE9-6FFA-439C-9107-B813BEC9236C}"/>
                </a:ext>
              </a:extLst>
            </p:cNvPr>
            <p:cNvSpPr/>
            <p:nvPr/>
          </p:nvSpPr>
          <p:spPr>
            <a:xfrm>
              <a:off x="109349" y="1071147"/>
              <a:ext cx="776033" cy="3403363"/>
            </a:xfrm>
            <a:prstGeom prst="rect">
              <a:avLst/>
            </a:prstGeom>
            <a:noFill/>
            <a:ln w="9525"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p:txBody>
        </p:sp>
        <p:sp>
          <p:nvSpPr>
            <p:cNvPr id="13" name="Shape 477">
              <a:extLst>
                <a:ext uri="{FF2B5EF4-FFF2-40B4-BE49-F238E27FC236}">
                  <a16:creationId xmlns:a16="http://schemas.microsoft.com/office/drawing/2014/main" id="{D1BD96F0-A555-49E1-9FD6-BA3BC6414872}"/>
                </a:ext>
              </a:extLst>
            </p:cNvPr>
            <p:cNvSpPr/>
            <p:nvPr/>
          </p:nvSpPr>
          <p:spPr>
            <a:xfrm>
              <a:off x="1341312" y="1069382"/>
              <a:ext cx="777577" cy="2362379"/>
            </a:xfrm>
            <a:prstGeom prst="rect">
              <a:avLst/>
            </a:prstGeom>
            <a:solidFill>
              <a:schemeClr val="accent1"/>
            </a:solidFill>
            <a:ln>
              <a:noFill/>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836" kern="0" dirty="0">
                  <a:solidFill>
                    <a:srgbClr val="FFFFFF"/>
                  </a:solidFill>
                  <a:latin typeface="Calibri"/>
                  <a:ea typeface="Calibri"/>
                  <a:cs typeface="Calibri"/>
                  <a:sym typeface="Calibri"/>
                  <a:rtl val="0"/>
                </a:rPr>
                <a:t>App</a:t>
              </a: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14" name="Shape 478">
              <a:extLst>
                <a:ext uri="{FF2B5EF4-FFF2-40B4-BE49-F238E27FC236}">
                  <a16:creationId xmlns:a16="http://schemas.microsoft.com/office/drawing/2014/main" id="{2197E9E7-D0C5-4289-BBF1-8964B4C66E55}"/>
                </a:ext>
              </a:extLst>
            </p:cNvPr>
            <p:cNvSpPr/>
            <p:nvPr/>
          </p:nvSpPr>
          <p:spPr>
            <a:xfrm>
              <a:off x="1348218" y="2549010"/>
              <a:ext cx="769128" cy="851453"/>
            </a:xfrm>
            <a:prstGeom prst="rect">
              <a:avLst/>
            </a:prstGeom>
            <a:solidFill>
              <a:srgbClr val="7030A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a:p>
              <a:pPr algn="ctr" defTabSz="932597">
                <a:buSzPct val="25000"/>
              </a:pPr>
              <a:r>
                <a:rPr lang="en-US" sz="1836" kern="0">
                  <a:solidFill>
                    <a:srgbClr val="FFFFFF"/>
                  </a:solidFill>
                  <a:latin typeface="Calibri"/>
                  <a:ea typeface="Calibri"/>
                  <a:cs typeface="Calibri"/>
                  <a:sym typeface="Calibri"/>
                  <a:rtl val="0"/>
                </a:rPr>
                <a:t>Guest</a:t>
              </a:r>
            </a:p>
            <a:p>
              <a:pPr algn="ctr" defTabSz="932597">
                <a:buSzPct val="25000"/>
              </a:pPr>
              <a:r>
                <a:rPr lang="en-US" sz="1836" kern="0">
                  <a:solidFill>
                    <a:srgbClr val="FFFFFF"/>
                  </a:solidFill>
                  <a:latin typeface="Calibri"/>
                  <a:ea typeface="Calibri"/>
                  <a:cs typeface="Calibri"/>
                  <a:sym typeface="Calibri"/>
                  <a:rtl val="0"/>
                </a:rPr>
                <a:t>OS</a:t>
              </a:r>
            </a:p>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a:p>
              <a:pPr algn="ctr" defTabSz="932597"/>
              <a:endParaRPr sz="1836" kern="0">
                <a:solidFill>
                  <a:srgbClr val="FFFFFF"/>
                </a:solidFill>
                <a:latin typeface="Calibri"/>
                <a:ea typeface="Calibri"/>
                <a:cs typeface="Calibri"/>
                <a:sym typeface="Calibri"/>
                <a:rtl val="0"/>
              </a:endParaRPr>
            </a:p>
          </p:txBody>
        </p:sp>
        <p:sp>
          <p:nvSpPr>
            <p:cNvPr id="15" name="Shape 479">
              <a:extLst>
                <a:ext uri="{FF2B5EF4-FFF2-40B4-BE49-F238E27FC236}">
                  <a16:creationId xmlns:a16="http://schemas.microsoft.com/office/drawing/2014/main" id="{FFF25307-731F-4778-A5CB-C49148EEE4F6}"/>
                </a:ext>
              </a:extLst>
            </p:cNvPr>
            <p:cNvSpPr/>
            <p:nvPr/>
          </p:nvSpPr>
          <p:spPr>
            <a:xfrm>
              <a:off x="1342855" y="1909720"/>
              <a:ext cx="769128" cy="665329"/>
            </a:xfrm>
            <a:prstGeom prst="rect">
              <a:avLst/>
            </a:prstGeom>
            <a:solidFill>
              <a:schemeClr val="accent2"/>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r>
                <a:rPr lang="bs-Latn-BA" sz="1836" kern="0" dirty="0">
                  <a:solidFill>
                    <a:srgbClr val="FFFFFF"/>
                  </a:solidFill>
                  <a:latin typeface="Calibri"/>
                  <a:ea typeface="Calibri"/>
                  <a:cs typeface="Calibri"/>
                  <a:sym typeface="Calibri"/>
                  <a:rtl val="0"/>
                </a:rPr>
                <a:t>OS</a:t>
              </a:r>
              <a:endParaRPr sz="1836" kern="0" dirty="0">
                <a:solidFill>
                  <a:srgbClr val="FFFFFF"/>
                </a:solidFill>
                <a:latin typeface="Calibri"/>
                <a:ea typeface="Calibri"/>
                <a:cs typeface="Calibri"/>
                <a:sym typeface="Calibri"/>
                <a:rtl val="0"/>
              </a:endParaRPr>
            </a:p>
          </p:txBody>
        </p:sp>
        <p:sp>
          <p:nvSpPr>
            <p:cNvPr id="16" name="Shape 480">
              <a:extLst>
                <a:ext uri="{FF2B5EF4-FFF2-40B4-BE49-F238E27FC236}">
                  <a16:creationId xmlns:a16="http://schemas.microsoft.com/office/drawing/2014/main" id="{A524561F-D550-49D5-AB5D-DB5CF1F3CB52}"/>
                </a:ext>
              </a:extLst>
            </p:cNvPr>
            <p:cNvSpPr/>
            <p:nvPr/>
          </p:nvSpPr>
          <p:spPr>
            <a:xfrm>
              <a:off x="1341314" y="1055963"/>
              <a:ext cx="776033" cy="2344500"/>
            </a:xfrm>
            <a:prstGeom prst="rect">
              <a:avLst/>
            </a:prstGeom>
            <a:noFill/>
            <a:ln w="9525"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p:txBody>
        </p:sp>
        <p:sp>
          <p:nvSpPr>
            <p:cNvPr id="17" name="Shape 481">
              <a:extLst>
                <a:ext uri="{FF2B5EF4-FFF2-40B4-BE49-F238E27FC236}">
                  <a16:creationId xmlns:a16="http://schemas.microsoft.com/office/drawing/2014/main" id="{DA488349-D0CC-4331-9B66-75E7657E1F32}"/>
                </a:ext>
              </a:extLst>
            </p:cNvPr>
            <p:cNvSpPr/>
            <p:nvPr/>
          </p:nvSpPr>
          <p:spPr>
            <a:xfrm>
              <a:off x="2519293" y="1053269"/>
              <a:ext cx="777577" cy="2362379"/>
            </a:xfrm>
            <a:prstGeom prst="rect">
              <a:avLst/>
            </a:prstGeom>
            <a:solidFill>
              <a:schemeClr val="accent1"/>
            </a:solidFill>
            <a:ln w="38100"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buSzPct val="25000"/>
              </a:pPr>
              <a:r>
                <a:rPr lang="en-US" sz="1836" kern="0" dirty="0">
                  <a:solidFill>
                    <a:srgbClr val="FFFFFF"/>
                  </a:solidFill>
                  <a:latin typeface="Calibri"/>
                  <a:ea typeface="Calibri"/>
                  <a:cs typeface="Calibri"/>
                  <a:sym typeface="Calibri"/>
                  <a:rtl val="0"/>
                </a:rPr>
                <a:t>App</a:t>
              </a:r>
            </a:p>
            <a:p>
              <a:pPr algn="ctr" defTabSz="932597"/>
              <a:endParaRPr lang="en-US" sz="1836" kern="0" dirty="0">
                <a:solidFill>
                  <a:srgbClr val="FFFFFF"/>
                </a:solidFill>
                <a:latin typeface="Calibri"/>
                <a:ea typeface="Calibri"/>
                <a:cs typeface="Calibri"/>
                <a:sym typeface="Calibri"/>
                <a:rtl val="0"/>
              </a:endParaRPr>
            </a:p>
            <a:p>
              <a:pPr algn="ctr" defTabSz="932597"/>
              <a:endParaRPr lang="en-US" sz="1836" kern="0" dirty="0">
                <a:solidFill>
                  <a:srgbClr val="FFFFFF"/>
                </a:solidFill>
                <a:latin typeface="Calibri"/>
                <a:ea typeface="Calibri"/>
                <a:cs typeface="Calibri"/>
                <a:sym typeface="Calibri"/>
                <a:rtl val="0"/>
              </a:endParaRPr>
            </a:p>
            <a:p>
              <a:pPr algn="ctr" defTabSz="932597"/>
              <a:endParaRPr lang="en-US" sz="1836" kern="0" dirty="0">
                <a:solidFill>
                  <a:srgbClr val="FFFFFF"/>
                </a:solidFill>
                <a:latin typeface="Calibri"/>
                <a:ea typeface="Calibri"/>
                <a:cs typeface="Calibri"/>
                <a:sym typeface="Calibri"/>
                <a:rtl val="0"/>
              </a:endParaRPr>
            </a:p>
            <a:p>
              <a:pPr algn="ctr" defTabSz="932597"/>
              <a:endParaRPr lang="en-US" sz="1836" kern="0" dirty="0">
                <a:solidFill>
                  <a:srgbClr val="FFFFFF"/>
                </a:solidFill>
                <a:latin typeface="Calibri"/>
                <a:ea typeface="Calibri"/>
                <a:cs typeface="Calibri"/>
                <a:sym typeface="Calibri"/>
                <a:rtl val="0"/>
              </a:endParaRPr>
            </a:p>
            <a:p>
              <a:pPr algn="ctr" defTabSz="932597"/>
              <a:endParaRPr lang="en-US" sz="1836" kern="0" dirty="0">
                <a:solidFill>
                  <a:srgbClr val="FFFFFF"/>
                </a:solidFill>
                <a:latin typeface="Calibri"/>
                <a:ea typeface="Calibri"/>
                <a:cs typeface="Calibri"/>
                <a:sym typeface="Calibri"/>
                <a:rtl val="0"/>
              </a:endParaRPr>
            </a:p>
            <a:p>
              <a:pPr algn="ctr" defTabSz="932597"/>
              <a:endParaRPr lang="en-US" sz="1836" kern="0" dirty="0">
                <a:solidFill>
                  <a:srgbClr val="FFFFFF"/>
                </a:solidFill>
                <a:latin typeface="Calibri"/>
                <a:ea typeface="Calibri"/>
                <a:cs typeface="Calibri"/>
                <a:sym typeface="Calibri"/>
                <a:rtl val="0"/>
              </a:endParaRPr>
            </a:p>
          </p:txBody>
        </p:sp>
        <p:sp>
          <p:nvSpPr>
            <p:cNvPr id="18" name="Shape 482">
              <a:extLst>
                <a:ext uri="{FF2B5EF4-FFF2-40B4-BE49-F238E27FC236}">
                  <a16:creationId xmlns:a16="http://schemas.microsoft.com/office/drawing/2014/main" id="{FD16F9F4-FF02-42A1-8451-FAA117FAE437}"/>
                </a:ext>
              </a:extLst>
            </p:cNvPr>
            <p:cNvSpPr/>
            <p:nvPr/>
          </p:nvSpPr>
          <p:spPr>
            <a:xfrm>
              <a:off x="2522378" y="2569556"/>
              <a:ext cx="769128" cy="851453"/>
            </a:xfrm>
            <a:prstGeom prst="rect">
              <a:avLst/>
            </a:prstGeom>
            <a:solidFill>
              <a:srgbClr val="7030A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lang="bs-Latn-BA" sz="1836" kern="0" dirty="0">
                <a:solidFill>
                  <a:srgbClr val="FFFFFF"/>
                </a:solidFill>
                <a:latin typeface="Calibri"/>
                <a:ea typeface="Calibri"/>
                <a:cs typeface="Calibri"/>
                <a:sym typeface="Calibri"/>
                <a:rtl val="0"/>
              </a:endParaRPr>
            </a:p>
            <a:p>
              <a:pPr algn="ctr" defTabSz="932597"/>
              <a:endParaRPr lang="bs-Latn-BA"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buSzPct val="25000"/>
              </a:pPr>
              <a:r>
                <a:rPr lang="en-US" sz="1836" kern="0" dirty="0">
                  <a:solidFill>
                    <a:srgbClr val="FFFFFF"/>
                  </a:solidFill>
                  <a:latin typeface="Calibri"/>
                  <a:ea typeface="Calibri"/>
                  <a:cs typeface="Calibri"/>
                  <a:sym typeface="Calibri"/>
                  <a:rtl val="0"/>
                </a:rPr>
                <a:t>Guest</a:t>
              </a:r>
            </a:p>
            <a:p>
              <a:pPr algn="ctr" defTabSz="932597">
                <a:buSzPct val="25000"/>
              </a:pPr>
              <a:r>
                <a:rPr lang="en-US" sz="1836" kern="0" dirty="0">
                  <a:solidFill>
                    <a:srgbClr val="FFFFFF"/>
                  </a:solidFill>
                  <a:latin typeface="Calibri"/>
                  <a:ea typeface="Calibri"/>
                  <a:cs typeface="Calibri"/>
                  <a:sym typeface="Calibri"/>
                  <a:rtl val="0"/>
                </a:rPr>
                <a:t>OS</a:t>
              </a: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19" name="Shape 483">
              <a:extLst>
                <a:ext uri="{FF2B5EF4-FFF2-40B4-BE49-F238E27FC236}">
                  <a16:creationId xmlns:a16="http://schemas.microsoft.com/office/drawing/2014/main" id="{F126D7D1-BC66-48F8-BB89-2ED735DFC060}"/>
                </a:ext>
              </a:extLst>
            </p:cNvPr>
            <p:cNvSpPr/>
            <p:nvPr/>
          </p:nvSpPr>
          <p:spPr>
            <a:xfrm>
              <a:off x="2527378" y="1930267"/>
              <a:ext cx="769128" cy="665329"/>
            </a:xfrm>
            <a:prstGeom prst="rect">
              <a:avLst/>
            </a:prstGeom>
            <a:solidFill>
              <a:schemeClr val="accent4"/>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r>
                <a:rPr lang="bs-Latn-BA" sz="1836" kern="0" dirty="0">
                  <a:solidFill>
                    <a:srgbClr val="FFFFFF"/>
                  </a:solidFill>
                  <a:latin typeface="Calibri"/>
                  <a:ea typeface="Calibri"/>
                  <a:cs typeface="Calibri"/>
                  <a:sym typeface="Calibri"/>
                  <a:rtl val="0"/>
                </a:rPr>
                <a:t>OS</a:t>
              </a:r>
              <a:endParaRPr sz="1836" kern="0" dirty="0">
                <a:solidFill>
                  <a:srgbClr val="FFFFFF"/>
                </a:solidFill>
                <a:latin typeface="Calibri"/>
                <a:ea typeface="Calibri"/>
                <a:cs typeface="Calibri"/>
                <a:sym typeface="Calibri"/>
                <a:rtl val="0"/>
              </a:endParaRPr>
            </a:p>
          </p:txBody>
        </p:sp>
        <p:sp>
          <p:nvSpPr>
            <p:cNvPr id="20" name="Shape 499">
              <a:extLst>
                <a:ext uri="{FF2B5EF4-FFF2-40B4-BE49-F238E27FC236}">
                  <a16:creationId xmlns:a16="http://schemas.microsoft.com/office/drawing/2014/main" id="{496BDE1C-2AC8-4F97-B87C-1059FD9DEDF2}"/>
                </a:ext>
              </a:extLst>
            </p:cNvPr>
            <p:cNvSpPr/>
            <p:nvPr/>
          </p:nvSpPr>
          <p:spPr>
            <a:xfrm>
              <a:off x="1359037" y="2582848"/>
              <a:ext cx="769128" cy="1895970"/>
            </a:xfrm>
            <a:prstGeom prst="rect">
              <a:avLst/>
            </a:prstGeom>
            <a:solidFill>
              <a:srgbClr val="A8D08C"/>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dirty="0">
                <a:solidFill>
                  <a:srgbClr val="FFFFFF"/>
                </a:solidFill>
                <a:latin typeface="Calibri"/>
                <a:ea typeface="Calibri"/>
                <a:cs typeface="Calibri"/>
                <a:sym typeface="Calibri"/>
                <a:rtl val="0"/>
              </a:endParaRPr>
            </a:p>
            <a:p>
              <a:pPr algn="ctr" defTabSz="932597">
                <a:buSzPct val="25000"/>
              </a:pPr>
              <a:r>
                <a:rPr lang="bs-Latn-BA" sz="1836" kern="0" dirty="0">
                  <a:solidFill>
                    <a:srgbClr val="FFFFFF"/>
                  </a:solidFill>
                  <a:latin typeface="Calibri"/>
                  <a:ea typeface="Calibri"/>
                  <a:cs typeface="Calibri"/>
                  <a:sym typeface="Calibri"/>
                  <a:rtl val="0"/>
                </a:rPr>
                <a:t>VM</a:t>
              </a:r>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21" name="Shape 500">
              <a:extLst>
                <a:ext uri="{FF2B5EF4-FFF2-40B4-BE49-F238E27FC236}">
                  <a16:creationId xmlns:a16="http://schemas.microsoft.com/office/drawing/2014/main" id="{4D1595E5-1A98-41A1-B36F-D85633BE6CFC}"/>
                </a:ext>
              </a:extLst>
            </p:cNvPr>
            <p:cNvSpPr/>
            <p:nvPr/>
          </p:nvSpPr>
          <p:spPr>
            <a:xfrm>
              <a:off x="2521682" y="2576630"/>
              <a:ext cx="769128" cy="1895970"/>
            </a:xfrm>
            <a:prstGeom prst="rect">
              <a:avLst/>
            </a:prstGeom>
            <a:solidFill>
              <a:srgbClr val="FF0000"/>
            </a:solidFill>
            <a:ln w="12700" cap="flat">
              <a:solidFill>
                <a:srgbClr val="42719C"/>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buSzPct val="25000"/>
              </a:pPr>
              <a:r>
                <a:rPr lang="bs-Latn-BA" sz="1836" kern="0" dirty="0">
                  <a:solidFill>
                    <a:srgbClr val="FFFFFF"/>
                  </a:solidFill>
                  <a:latin typeface="Calibri"/>
                  <a:ea typeface="Calibri"/>
                  <a:cs typeface="Calibri"/>
                  <a:sym typeface="Calibri"/>
                  <a:rtl val="0"/>
                </a:rPr>
                <a:t>VM</a:t>
              </a:r>
              <a:endParaRPr lang="en-US"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a:p>
              <a:pPr algn="ctr" defTabSz="932597"/>
              <a:endParaRPr sz="1836" kern="0" dirty="0">
                <a:solidFill>
                  <a:srgbClr val="FFFFFF"/>
                </a:solidFill>
                <a:latin typeface="Calibri"/>
                <a:ea typeface="Calibri"/>
                <a:cs typeface="Calibri"/>
                <a:sym typeface="Calibri"/>
                <a:rtl val="0"/>
              </a:endParaRPr>
            </a:p>
          </p:txBody>
        </p:sp>
        <p:sp>
          <p:nvSpPr>
            <p:cNvPr id="22" name="Shape 501">
              <a:extLst>
                <a:ext uri="{FF2B5EF4-FFF2-40B4-BE49-F238E27FC236}">
                  <a16:creationId xmlns:a16="http://schemas.microsoft.com/office/drawing/2014/main" id="{EF74C5B6-33E3-4D37-AC80-B6F7FC2D71A7}"/>
                </a:ext>
              </a:extLst>
            </p:cNvPr>
            <p:cNvSpPr/>
            <p:nvPr/>
          </p:nvSpPr>
          <p:spPr>
            <a:xfrm>
              <a:off x="1341313" y="1053269"/>
              <a:ext cx="770671" cy="3406896"/>
            </a:xfrm>
            <a:prstGeom prst="rect">
              <a:avLst/>
            </a:prstGeom>
            <a:noFill/>
            <a:ln w="41275"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p:txBody>
        </p:sp>
        <p:sp>
          <p:nvSpPr>
            <p:cNvPr id="23" name="Shape 502">
              <a:extLst>
                <a:ext uri="{FF2B5EF4-FFF2-40B4-BE49-F238E27FC236}">
                  <a16:creationId xmlns:a16="http://schemas.microsoft.com/office/drawing/2014/main" id="{EC5DD6C2-5072-4A8E-9AEF-90D719FC4E3D}"/>
                </a:ext>
              </a:extLst>
            </p:cNvPr>
            <p:cNvSpPr/>
            <p:nvPr/>
          </p:nvSpPr>
          <p:spPr>
            <a:xfrm>
              <a:off x="110794" y="1066222"/>
              <a:ext cx="770671" cy="3406896"/>
            </a:xfrm>
            <a:prstGeom prst="rect">
              <a:avLst/>
            </a:prstGeom>
            <a:noFill/>
            <a:ln w="41275"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p:txBody>
        </p:sp>
        <p:sp>
          <p:nvSpPr>
            <p:cNvPr id="24" name="Shape 503">
              <a:extLst>
                <a:ext uri="{FF2B5EF4-FFF2-40B4-BE49-F238E27FC236}">
                  <a16:creationId xmlns:a16="http://schemas.microsoft.com/office/drawing/2014/main" id="{93C39E5D-2C26-42B6-AA0F-41B13D89FA52}"/>
                </a:ext>
              </a:extLst>
            </p:cNvPr>
            <p:cNvSpPr/>
            <p:nvPr/>
          </p:nvSpPr>
          <p:spPr>
            <a:xfrm>
              <a:off x="2520018" y="1053269"/>
              <a:ext cx="770671" cy="3406896"/>
            </a:xfrm>
            <a:prstGeom prst="rect">
              <a:avLst/>
            </a:prstGeom>
            <a:noFill/>
            <a:ln w="41275" cap="flat">
              <a:solidFill>
                <a:schemeClr val="dk1"/>
              </a:solidFill>
              <a:prstDash val="solid"/>
              <a:miter/>
              <a:headEnd type="none" w="med" len="med"/>
              <a:tailEnd type="none" w="med" len="med"/>
            </a:ln>
          </p:spPr>
          <p:txBody>
            <a:bodyPr lIns="93245" tIns="46610" rIns="93245" bIns="4661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32597"/>
              <a:endParaRPr sz="1836" kern="0">
                <a:solidFill>
                  <a:srgbClr val="FFFFFF"/>
                </a:solidFill>
                <a:latin typeface="Calibri"/>
                <a:ea typeface="Calibri"/>
                <a:cs typeface="Calibri"/>
                <a:sym typeface="Calibri"/>
                <a:rtl val="0"/>
              </a:endParaRPr>
            </a:p>
          </p:txBody>
        </p:sp>
      </p:grpSp>
    </p:spTree>
    <p:extLst>
      <p:ext uri="{BB962C8B-B14F-4D97-AF65-F5344CB8AC3E}">
        <p14:creationId xmlns:p14="http://schemas.microsoft.com/office/powerpoint/2010/main" val="356815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Osnovni pojmovi</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en-US" dirty="0" err="1"/>
              <a:t>Ključni</a:t>
            </a:r>
            <a:r>
              <a:rPr lang="en-US" dirty="0"/>
              <a:t> </a:t>
            </a:r>
            <a:r>
              <a:rPr lang="en-US" dirty="0" err="1"/>
              <a:t>pojmovi</a:t>
            </a:r>
            <a:r>
              <a:rPr lang="en-US" dirty="0"/>
              <a:t> za docker </a:t>
            </a:r>
            <a:r>
              <a:rPr lang="en-US" dirty="0" err="1"/>
              <a:t>su</a:t>
            </a:r>
            <a:r>
              <a:rPr lang="en-US" dirty="0"/>
              <a:t> </a:t>
            </a:r>
            <a:r>
              <a:rPr lang="en-US" b="1" dirty="0"/>
              <a:t>image</a:t>
            </a:r>
            <a:r>
              <a:rPr lang="en-US" dirty="0"/>
              <a:t> </a:t>
            </a:r>
            <a:r>
              <a:rPr lang="en-US" dirty="0" err="1"/>
              <a:t>i</a:t>
            </a:r>
            <a:r>
              <a:rPr lang="en-US" dirty="0"/>
              <a:t> </a:t>
            </a:r>
            <a:r>
              <a:rPr lang="en-US" b="1" dirty="0" err="1"/>
              <a:t>kontejner</a:t>
            </a:r>
            <a:endParaRPr lang="en-US" b="1" dirty="0"/>
          </a:p>
          <a:p>
            <a:endParaRPr lang="bs-Latn-BA" dirty="0"/>
          </a:p>
          <a:p>
            <a:r>
              <a:rPr lang="en-US" b="1" dirty="0"/>
              <a:t>Image</a:t>
            </a:r>
            <a:r>
              <a:rPr lang="en-US" dirty="0"/>
              <a:t> </a:t>
            </a:r>
            <a:r>
              <a:rPr lang="en-US" dirty="0" err="1"/>
              <a:t>predstavlja</a:t>
            </a:r>
            <a:r>
              <a:rPr lang="en-US" dirty="0"/>
              <a:t> </a:t>
            </a:r>
            <a:r>
              <a:rPr lang="en-US" dirty="0" err="1"/>
              <a:t>kolekciju</a:t>
            </a:r>
            <a:r>
              <a:rPr lang="en-US" dirty="0"/>
              <a:t> </a:t>
            </a:r>
            <a:r>
              <a:rPr lang="bs-Latn-BA" dirty="0"/>
              <a:t>datoteka</a:t>
            </a:r>
            <a:r>
              <a:rPr lang="en-US" dirty="0"/>
              <a:t> </a:t>
            </a:r>
            <a:r>
              <a:rPr lang="en-US" dirty="0" err="1"/>
              <a:t>i</a:t>
            </a:r>
            <a:r>
              <a:rPr lang="en-US" dirty="0"/>
              <a:t> meta </a:t>
            </a:r>
            <a:r>
              <a:rPr lang="en-US" dirty="0" err="1"/>
              <a:t>podataka</a:t>
            </a:r>
            <a:r>
              <a:rPr lang="en-US" dirty="0"/>
              <a:t> </a:t>
            </a:r>
            <a:r>
              <a:rPr lang="en-US" dirty="0" err="1"/>
              <a:t>koji</a:t>
            </a:r>
            <a:r>
              <a:rPr lang="en-US" dirty="0"/>
              <a:t> </a:t>
            </a:r>
            <a:r>
              <a:rPr lang="en-US" dirty="0" err="1"/>
              <a:t>sačinjavaju</a:t>
            </a:r>
            <a:r>
              <a:rPr lang="en-US" dirty="0"/>
              <a:t> root </a:t>
            </a:r>
            <a:r>
              <a:rPr lang="en-US" dirty="0" err="1"/>
              <a:t>fajl</a:t>
            </a:r>
            <a:r>
              <a:rPr lang="en-US" dirty="0"/>
              <a:t> </a:t>
            </a:r>
            <a:r>
              <a:rPr lang="en-US" dirty="0" err="1"/>
              <a:t>sistem</a:t>
            </a:r>
            <a:r>
              <a:rPr lang="en-US" dirty="0"/>
              <a:t> </a:t>
            </a:r>
            <a:r>
              <a:rPr lang="en-US" dirty="0" err="1"/>
              <a:t>kontejnera</a:t>
            </a:r>
            <a:r>
              <a:rPr lang="en-US" dirty="0"/>
              <a:t>, a </a:t>
            </a:r>
            <a:r>
              <a:rPr lang="en-US" dirty="0" err="1"/>
              <a:t>obično</a:t>
            </a:r>
            <a:r>
              <a:rPr lang="en-US" dirty="0"/>
              <a:t> </a:t>
            </a:r>
            <a:r>
              <a:rPr lang="en-US" dirty="0" err="1"/>
              <a:t>su</a:t>
            </a:r>
            <a:r>
              <a:rPr lang="en-US" dirty="0"/>
              <a:t> </a:t>
            </a:r>
            <a:r>
              <a:rPr lang="en-US" dirty="0" err="1"/>
              <a:t>sastavljeni</a:t>
            </a:r>
            <a:r>
              <a:rPr lang="en-US" dirty="0"/>
              <a:t> od </a:t>
            </a:r>
            <a:r>
              <a:rPr lang="en-US" dirty="0" err="1"/>
              <a:t>više</a:t>
            </a:r>
            <a:r>
              <a:rPr lang="en-US" dirty="0"/>
              <a:t> </a:t>
            </a:r>
            <a:r>
              <a:rPr lang="en-US" dirty="0" err="1"/>
              <a:t>slojeva</a:t>
            </a:r>
            <a:r>
              <a:rPr lang="en-US" dirty="0"/>
              <a:t> od </a:t>
            </a:r>
            <a:r>
              <a:rPr lang="en-US" dirty="0" err="1"/>
              <a:t>kojih</a:t>
            </a:r>
            <a:r>
              <a:rPr lang="en-US" dirty="0"/>
              <a:t> se </a:t>
            </a:r>
            <a:r>
              <a:rPr lang="en-US" dirty="0" err="1"/>
              <a:t>neki</a:t>
            </a:r>
            <a:r>
              <a:rPr lang="en-US" dirty="0"/>
              <a:t> </a:t>
            </a:r>
            <a:r>
              <a:rPr lang="en-US" dirty="0" err="1"/>
              <a:t>mogu</a:t>
            </a:r>
            <a:r>
              <a:rPr lang="en-US" dirty="0"/>
              <a:t> </a:t>
            </a:r>
            <a:r>
              <a:rPr lang="en-US" dirty="0" err="1"/>
              <a:t>modifikovati</a:t>
            </a:r>
            <a:endParaRPr lang="en-US" dirty="0"/>
          </a:p>
          <a:p>
            <a:endParaRPr lang="bs-Latn-BA" dirty="0"/>
          </a:p>
          <a:p>
            <a:r>
              <a:rPr lang="en-US" b="1" dirty="0" err="1"/>
              <a:t>Kontejner</a:t>
            </a:r>
            <a:r>
              <a:rPr lang="en-US" dirty="0"/>
              <a:t> se </a:t>
            </a:r>
            <a:r>
              <a:rPr lang="en-US" dirty="0" err="1"/>
              <a:t>može</a:t>
            </a:r>
            <a:r>
              <a:rPr lang="en-US" dirty="0"/>
              <a:t> </a:t>
            </a:r>
            <a:r>
              <a:rPr lang="en-US" dirty="0" err="1"/>
              <a:t>posmatrati</a:t>
            </a:r>
            <a:r>
              <a:rPr lang="en-US" dirty="0"/>
              <a:t> </a:t>
            </a:r>
            <a:r>
              <a:rPr lang="en-US" dirty="0" err="1"/>
              <a:t>kao</a:t>
            </a:r>
            <a:r>
              <a:rPr lang="en-US" dirty="0"/>
              <a:t> set </a:t>
            </a:r>
            <a:r>
              <a:rPr lang="en-US" dirty="0" err="1"/>
              <a:t>procesa</a:t>
            </a:r>
            <a:r>
              <a:rPr lang="en-US" dirty="0"/>
              <a:t> </a:t>
            </a:r>
            <a:r>
              <a:rPr lang="en-US" dirty="0" err="1"/>
              <a:t>koji</a:t>
            </a:r>
            <a:r>
              <a:rPr lang="en-US" dirty="0"/>
              <a:t> se </a:t>
            </a:r>
            <a:r>
              <a:rPr lang="en-US" dirty="0" err="1"/>
              <a:t>izvršavaju</a:t>
            </a:r>
            <a:r>
              <a:rPr lang="en-US" dirty="0"/>
              <a:t> u </a:t>
            </a:r>
            <a:r>
              <a:rPr lang="en-US" dirty="0" err="1"/>
              <a:t>okviru</a:t>
            </a:r>
            <a:r>
              <a:rPr lang="en-US" dirty="0"/>
              <a:t> </a:t>
            </a:r>
            <a:r>
              <a:rPr lang="en-US" dirty="0" err="1"/>
              <a:t>pomenutog</a:t>
            </a:r>
            <a:r>
              <a:rPr lang="en-US" dirty="0"/>
              <a:t> </a:t>
            </a:r>
            <a:r>
              <a:rPr lang="en-US" dirty="0" err="1"/>
              <a:t>fajl</a:t>
            </a:r>
            <a:r>
              <a:rPr lang="en-US" dirty="0"/>
              <a:t> </a:t>
            </a:r>
            <a:r>
              <a:rPr lang="en-US" dirty="0" err="1"/>
              <a:t>sistema</a:t>
            </a:r>
            <a:r>
              <a:rPr lang="en-US" dirty="0"/>
              <a:t>. </a:t>
            </a:r>
            <a:r>
              <a:rPr lang="en-US" dirty="0" err="1"/>
              <a:t>Drugim</a:t>
            </a:r>
            <a:r>
              <a:rPr lang="en-US" dirty="0"/>
              <a:t> </a:t>
            </a:r>
            <a:r>
              <a:rPr lang="en-US" dirty="0" err="1"/>
              <a:t>riječima</a:t>
            </a:r>
            <a:r>
              <a:rPr lang="en-US" dirty="0"/>
              <a:t>, </a:t>
            </a:r>
            <a:r>
              <a:rPr lang="en-US" dirty="0" err="1"/>
              <a:t>kontejner</a:t>
            </a:r>
            <a:r>
              <a:rPr lang="en-US" dirty="0"/>
              <a:t> se </a:t>
            </a:r>
            <a:r>
              <a:rPr lang="en-US" dirty="0" err="1"/>
              <a:t>može</a:t>
            </a:r>
            <a:r>
              <a:rPr lang="en-US" dirty="0"/>
              <a:t> </a:t>
            </a:r>
            <a:r>
              <a:rPr lang="en-US" dirty="0" err="1"/>
              <a:t>posmatrati</a:t>
            </a:r>
            <a:r>
              <a:rPr lang="en-US" dirty="0"/>
              <a:t> </a:t>
            </a:r>
            <a:r>
              <a:rPr lang="en-US" dirty="0" err="1"/>
              <a:t>kao</a:t>
            </a:r>
            <a:r>
              <a:rPr lang="en-US" dirty="0"/>
              <a:t> </a:t>
            </a:r>
            <a:r>
              <a:rPr lang="en-US" dirty="0" err="1"/>
              <a:t>pokrenuti</a:t>
            </a:r>
            <a:r>
              <a:rPr lang="en-US" dirty="0"/>
              <a:t>/</a:t>
            </a:r>
            <a:r>
              <a:rPr lang="en-US" dirty="0" err="1"/>
              <a:t>startani</a:t>
            </a:r>
            <a:r>
              <a:rPr lang="en-US" dirty="0"/>
              <a:t> image.</a:t>
            </a:r>
          </a:p>
          <a:p>
            <a:pPr marL="0" indent="0">
              <a:buNone/>
            </a:pPr>
            <a:endParaRPr lang="en-US" dirty="0"/>
          </a:p>
        </p:txBody>
      </p:sp>
    </p:spTree>
    <p:extLst>
      <p:ext uri="{BB962C8B-B14F-4D97-AF65-F5344CB8AC3E}">
        <p14:creationId xmlns:p14="http://schemas.microsoft.com/office/powerpoint/2010/main" val="8148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Komponente</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pPr marL="342900" lvl="1" indent="-342900" algn="just"/>
            <a:r>
              <a:rPr lang="bs-Latn-BA" altLang="sr-Latn-RS" dirty="0" err="1">
                <a:ea typeface="Calibri" panose="020F0502020204030204" pitchFamily="34" charset="0"/>
                <a:cs typeface="Calibri" panose="020F0502020204030204" pitchFamily="34" charset="0"/>
              </a:rPr>
              <a:t>Docker</a:t>
            </a:r>
            <a:r>
              <a:rPr lang="bs-Latn-BA" altLang="sr-Latn-RS" dirty="0">
                <a:ea typeface="Calibri" panose="020F0502020204030204" pitchFamily="34" charset="0"/>
                <a:cs typeface="Calibri" panose="020F0502020204030204" pitchFamily="34" charset="0"/>
              </a:rPr>
              <a:t> možemo </a:t>
            </a:r>
            <a:r>
              <a:rPr lang="bs-Latn-BA" altLang="sr-Latn-RS" dirty="0" err="1">
                <a:ea typeface="Calibri" panose="020F0502020204030204" pitchFamily="34" charset="0"/>
                <a:cs typeface="Calibri" panose="020F0502020204030204" pitchFamily="34" charset="0"/>
              </a:rPr>
              <a:t>posmatrati</a:t>
            </a:r>
            <a:r>
              <a:rPr lang="bs-Latn-BA" altLang="sr-Latn-RS" dirty="0">
                <a:ea typeface="Calibri" panose="020F0502020204030204" pitchFamily="34" charset="0"/>
                <a:cs typeface="Calibri" panose="020F0502020204030204" pitchFamily="34" charset="0"/>
              </a:rPr>
              <a:t> kroz tri komponente:</a:t>
            </a:r>
          </a:p>
          <a:p>
            <a:pPr marL="457200" lvl="2" indent="-342900" algn="just"/>
            <a:r>
              <a:rPr lang="bs-Latn-BA" altLang="sr-Latn-RS" b="1" dirty="0" err="1">
                <a:ea typeface="Calibri" panose="020F0502020204030204" pitchFamily="34" charset="0"/>
                <a:cs typeface="Calibri" panose="020F0502020204030204" pitchFamily="34" charset="0"/>
              </a:rPr>
              <a:t>Client</a:t>
            </a:r>
            <a:r>
              <a:rPr lang="bs-Latn-BA" altLang="sr-Latn-RS" dirty="0">
                <a:ea typeface="Calibri" panose="020F0502020204030204" pitchFamily="34" charset="0"/>
                <a:cs typeface="Calibri" panose="020F0502020204030204" pitchFamily="34" charset="0"/>
              </a:rPr>
              <a:t> - </a:t>
            </a:r>
            <a:r>
              <a:rPr lang="bs-Latn-BA" altLang="sr-Latn-RS" dirty="0" err="1">
                <a:ea typeface="Calibri" panose="020F0502020204030204" pitchFamily="34" charset="0"/>
                <a:cs typeface="Calibri" panose="020F0502020204030204" pitchFamily="34" charset="0"/>
              </a:rPr>
              <a:t>omogućava</a:t>
            </a:r>
            <a:r>
              <a:rPr lang="bs-Latn-BA" altLang="sr-Latn-RS" dirty="0">
                <a:ea typeface="Calibri" panose="020F0502020204030204" pitchFamily="34" charset="0"/>
                <a:cs typeface="Calibri" panose="020F0502020204030204" pitchFamily="34" charset="0"/>
              </a:rPr>
              <a:t> interakciju sa komponentom </a:t>
            </a:r>
            <a:r>
              <a:rPr lang="bs-Latn-BA" altLang="sr-Latn-RS" dirty="0" err="1">
                <a:ea typeface="Calibri" panose="020F0502020204030204" pitchFamily="34" charset="0"/>
                <a:cs typeface="Calibri" panose="020F0502020204030204" pitchFamily="34" charset="0"/>
              </a:rPr>
              <a:t>Host</a:t>
            </a:r>
            <a:r>
              <a:rPr lang="bs-Latn-BA" altLang="sr-Latn-RS" dirty="0">
                <a:ea typeface="Calibri" panose="020F0502020204030204" pitchFamily="34" charset="0"/>
                <a:cs typeface="Calibri" panose="020F0502020204030204" pitchFamily="34" charset="0"/>
              </a:rPr>
              <a:t>-a koja se naziva Server ili </a:t>
            </a:r>
            <a:r>
              <a:rPr lang="bs-Latn-BA" altLang="sr-Latn-RS" dirty="0" err="1">
                <a:ea typeface="Calibri" panose="020F0502020204030204" pitchFamily="34" charset="0"/>
                <a:cs typeface="Calibri" panose="020F0502020204030204" pitchFamily="34" charset="0"/>
              </a:rPr>
              <a:t>Daemon</a:t>
            </a:r>
            <a:r>
              <a:rPr lang="bs-Latn-BA" altLang="sr-Latn-RS" dirty="0">
                <a:ea typeface="Calibri" panose="020F0502020204030204" pitchFamily="34" charset="0"/>
                <a:cs typeface="Calibri" panose="020F0502020204030204" pitchFamily="34" charset="0"/>
              </a:rPr>
              <a:t>. Zadužen za upravljanje sa </a:t>
            </a:r>
            <a:r>
              <a:rPr lang="bs-Latn-BA" altLang="sr-Latn-RS" dirty="0" err="1">
                <a:ea typeface="Calibri" panose="020F0502020204030204" pitchFamily="34" charset="0"/>
                <a:cs typeface="Calibri" panose="020F0502020204030204" pitchFamily="34" charset="0"/>
              </a:rPr>
              <a:t>image</a:t>
            </a:r>
            <a:r>
              <a:rPr lang="bs-Latn-BA" altLang="sr-Latn-RS" dirty="0">
                <a:ea typeface="Calibri" panose="020F0502020204030204" pitchFamily="34" charset="0"/>
                <a:cs typeface="Calibri" panose="020F0502020204030204" pitchFamily="34" charset="0"/>
              </a:rPr>
              <a:t>-ima i kontejnerima, te interakciju sa </a:t>
            </a:r>
            <a:r>
              <a:rPr lang="bs-Latn-BA" altLang="sr-Latn-RS" dirty="0" err="1">
                <a:ea typeface="Calibri" panose="020F0502020204030204" pitchFamily="34" charset="0"/>
                <a:cs typeface="Calibri" panose="020F0502020204030204" pitchFamily="34" charset="0"/>
              </a:rPr>
              <a:t>Hub</a:t>
            </a:r>
            <a:r>
              <a:rPr lang="bs-Latn-BA" altLang="sr-Latn-RS" dirty="0">
                <a:ea typeface="Calibri" panose="020F0502020204030204" pitchFamily="34" charset="0"/>
                <a:cs typeface="Calibri" panose="020F0502020204030204" pitchFamily="34" charset="0"/>
              </a:rPr>
              <a:t>-om</a:t>
            </a:r>
          </a:p>
          <a:p>
            <a:pPr marL="457200" lvl="2" indent="-342900" algn="just"/>
            <a:r>
              <a:rPr lang="bs-Latn-BA" altLang="sr-Latn-RS" b="1" dirty="0" err="1">
                <a:ea typeface="Calibri" panose="020F0502020204030204" pitchFamily="34" charset="0"/>
                <a:cs typeface="Calibri" panose="020F0502020204030204" pitchFamily="34" charset="0"/>
              </a:rPr>
              <a:t>Host</a:t>
            </a:r>
            <a:r>
              <a:rPr lang="bs-Latn-BA" altLang="sr-Latn-RS" dirty="0">
                <a:ea typeface="Calibri" panose="020F0502020204030204" pitchFamily="34" charset="0"/>
                <a:cs typeface="Calibri" panose="020F0502020204030204" pitchFamily="34" charset="0"/>
              </a:rPr>
              <a:t> – komponenta bazni OS na kojem se izvršavaju kontejneri. Kada se preko klijenta zahtijeva pokretanje </a:t>
            </a:r>
            <a:r>
              <a:rPr lang="bs-Latn-BA" altLang="sr-Latn-RS" dirty="0" err="1">
                <a:ea typeface="Calibri" panose="020F0502020204030204" pitchFamily="34" charset="0"/>
                <a:cs typeface="Calibri" panose="020F0502020204030204" pitchFamily="34" charset="0"/>
              </a:rPr>
              <a:t>image</a:t>
            </a:r>
            <a:r>
              <a:rPr lang="bs-Latn-BA" altLang="sr-Latn-RS" dirty="0">
                <a:ea typeface="Calibri" panose="020F0502020204030204" pitchFamily="34" charset="0"/>
                <a:cs typeface="Calibri" panose="020F0502020204030204" pitchFamily="34" charset="0"/>
              </a:rPr>
              <a:t>-a, Server ili </a:t>
            </a:r>
            <a:r>
              <a:rPr lang="bs-Latn-BA" altLang="sr-Latn-RS" dirty="0" err="1">
                <a:ea typeface="Calibri" panose="020F0502020204030204" pitchFamily="34" charset="0"/>
                <a:cs typeface="Calibri" panose="020F0502020204030204" pitchFamily="34" charset="0"/>
              </a:rPr>
              <a:t>Daemon</a:t>
            </a:r>
            <a:r>
              <a:rPr lang="bs-Latn-BA" altLang="sr-Latn-RS" dirty="0">
                <a:ea typeface="Calibri" panose="020F0502020204030204" pitchFamily="34" charset="0"/>
                <a:cs typeface="Calibri" panose="020F0502020204030204" pitchFamily="34" charset="0"/>
              </a:rPr>
              <a:t> prvo provjerava da li taj </a:t>
            </a:r>
            <a:r>
              <a:rPr lang="bs-Latn-BA" altLang="sr-Latn-RS" dirty="0" err="1">
                <a:ea typeface="Calibri" panose="020F0502020204030204" pitchFamily="34" charset="0"/>
                <a:cs typeface="Calibri" panose="020F0502020204030204" pitchFamily="34" charset="0"/>
              </a:rPr>
              <a:t>image</a:t>
            </a:r>
            <a:r>
              <a:rPr lang="bs-Latn-BA" altLang="sr-Latn-RS" dirty="0">
                <a:ea typeface="Calibri" panose="020F0502020204030204" pitchFamily="34" charset="0"/>
                <a:cs typeface="Calibri" panose="020F0502020204030204" pitchFamily="34" charset="0"/>
              </a:rPr>
              <a:t> postoji u lokalnom repozitoriju, te ukoliko ne postoji vrši njegovo preuzimanje sa </a:t>
            </a:r>
            <a:r>
              <a:rPr lang="bs-Latn-BA" altLang="sr-Latn-RS" dirty="0" err="1">
                <a:ea typeface="Calibri" panose="020F0502020204030204" pitchFamily="34" charset="0"/>
                <a:cs typeface="Calibri" panose="020F0502020204030204" pitchFamily="34" charset="0"/>
              </a:rPr>
              <a:t>Hub</a:t>
            </a:r>
            <a:r>
              <a:rPr lang="bs-Latn-BA" altLang="sr-Latn-RS" dirty="0">
                <a:ea typeface="Calibri" panose="020F0502020204030204" pitchFamily="34" charset="0"/>
                <a:cs typeface="Calibri" panose="020F0502020204030204" pitchFamily="34" charset="0"/>
              </a:rPr>
              <a:t>-a (</a:t>
            </a:r>
            <a:r>
              <a:rPr lang="bs-Latn-BA" altLang="sr-Latn-RS" dirty="0" err="1">
                <a:ea typeface="Calibri" panose="020F0502020204030204" pitchFamily="34" charset="0"/>
                <a:cs typeface="Calibri" panose="020F0502020204030204" pitchFamily="34" charset="0"/>
              </a:rPr>
              <a:t>registry</a:t>
            </a:r>
            <a:r>
              <a:rPr lang="bs-Latn-BA" altLang="sr-Latn-RS" dirty="0">
                <a:ea typeface="Calibri" panose="020F0502020204030204" pitchFamily="34" charset="0"/>
                <a:cs typeface="Calibri" panose="020F0502020204030204" pitchFamily="34" charset="0"/>
              </a:rPr>
              <a:t>-a) i pokretanje u okviru kontejnera</a:t>
            </a:r>
          </a:p>
          <a:p>
            <a:pPr marL="457200" lvl="2" indent="-342900" algn="just"/>
            <a:r>
              <a:rPr lang="bs-Latn-BA" altLang="sr-Latn-RS" b="1" dirty="0" err="1">
                <a:ea typeface="Calibri" panose="020F0502020204030204" pitchFamily="34" charset="0"/>
                <a:cs typeface="Calibri" panose="020F0502020204030204" pitchFamily="34" charset="0"/>
              </a:rPr>
              <a:t>Hub</a:t>
            </a:r>
            <a:r>
              <a:rPr lang="bs-Latn-BA" altLang="sr-Latn-RS" dirty="0">
                <a:ea typeface="Calibri" panose="020F0502020204030204" pitchFamily="34" charset="0"/>
                <a:cs typeface="Calibri" panose="020F0502020204030204" pitchFamily="34" charset="0"/>
              </a:rPr>
              <a:t> (hub.docker.com) - Predstavlja centralni </a:t>
            </a:r>
            <a:r>
              <a:rPr lang="bs-Latn-BA" altLang="sr-Latn-RS" dirty="0" err="1">
                <a:ea typeface="Calibri" panose="020F0502020204030204" pitchFamily="34" charset="0"/>
                <a:cs typeface="Calibri" panose="020F0502020204030204" pitchFamily="34" charset="0"/>
              </a:rPr>
              <a:t>repozitorij</a:t>
            </a:r>
            <a:r>
              <a:rPr lang="bs-Latn-BA" altLang="sr-Latn-RS" dirty="0">
                <a:ea typeface="Calibri" panose="020F0502020204030204" pitchFamily="34" charset="0"/>
                <a:cs typeface="Calibri" panose="020F0502020204030204" pitchFamily="34" charset="0"/>
              </a:rPr>
              <a:t> za publikovanje </a:t>
            </a:r>
            <a:r>
              <a:rPr lang="bs-Latn-BA" altLang="sr-Latn-RS" dirty="0" err="1">
                <a:ea typeface="Calibri" panose="020F0502020204030204" pitchFamily="34" charset="0"/>
                <a:cs typeface="Calibri" panose="020F0502020204030204" pitchFamily="34" charset="0"/>
              </a:rPr>
              <a:t>image</a:t>
            </a:r>
            <a:r>
              <a:rPr lang="bs-Latn-BA" altLang="sr-Latn-RS" dirty="0">
                <a:ea typeface="Calibri" panose="020F0502020204030204" pitchFamily="34" charset="0"/>
                <a:cs typeface="Calibri" panose="020F0502020204030204" pitchFamily="34" charset="0"/>
              </a:rPr>
              <a:t>-a. Pored javnog, posjeduje i privatne repozitorije</a:t>
            </a:r>
            <a:endParaRPr lang="bs-Latn-BA" altLang="sr-Latn-RS" sz="18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235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Komponente</a:t>
            </a:r>
            <a:endParaRPr lang="en-US" dirty="0"/>
          </a:p>
        </p:txBody>
      </p:sp>
      <p:pic>
        <p:nvPicPr>
          <p:cNvPr id="4" name="Content Placeholder 3">
            <a:extLst>
              <a:ext uri="{FF2B5EF4-FFF2-40B4-BE49-F238E27FC236}">
                <a16:creationId xmlns:a16="http://schemas.microsoft.com/office/drawing/2014/main" id="{15098135-93FA-4362-B145-C7612D3F66C8}"/>
              </a:ext>
            </a:extLst>
          </p:cNvPr>
          <p:cNvPicPr>
            <a:picLocks noGrp="1" noChangeAspect="1"/>
          </p:cNvPicPr>
          <p:nvPr>
            <p:ph idx="1"/>
          </p:nvPr>
        </p:nvPicPr>
        <p:blipFill>
          <a:blip r:embed="rId2"/>
          <a:stretch>
            <a:fillRect/>
          </a:stretch>
        </p:blipFill>
        <p:spPr>
          <a:xfrm>
            <a:off x="1951400" y="1825625"/>
            <a:ext cx="8289200" cy="4351338"/>
          </a:xfrm>
          <a:prstGeom prst="rect">
            <a:avLst/>
          </a:prstGeom>
        </p:spPr>
      </p:pic>
    </p:spTree>
    <p:extLst>
      <p:ext uri="{BB962C8B-B14F-4D97-AF65-F5344CB8AC3E}">
        <p14:creationId xmlns:p14="http://schemas.microsoft.com/office/powerpoint/2010/main" val="263568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Instalacija </a:t>
            </a:r>
            <a:r>
              <a:rPr lang="bs-Latn-BA" dirty="0" err="1"/>
              <a:t>Dockera</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bs-Latn-BA" dirty="0"/>
              <a:t>Preuzeti instalacijsku datoteku (npr. </a:t>
            </a:r>
            <a:r>
              <a:rPr lang="hr-HR" altLang="sr-Latn-RS" dirty="0">
                <a:ea typeface="Calibri" panose="020F0502020204030204" pitchFamily="34" charset="0"/>
                <a:cs typeface="Calibri" panose="020F0502020204030204" pitchFamily="34" charset="0"/>
                <a:hlinkClick r:id="rId2"/>
              </a:rPr>
              <a:t>https://www.docker.com/docker-windows</a:t>
            </a:r>
            <a:r>
              <a:rPr lang="bs-Latn-BA" dirty="0"/>
              <a:t>)(potrebno da PC ima virtualizacijsku podršku)</a:t>
            </a:r>
          </a:p>
          <a:p>
            <a:r>
              <a:rPr lang="bs-Latn-BA" dirty="0"/>
              <a:t>Interakcija sa </a:t>
            </a:r>
            <a:r>
              <a:rPr lang="bs-Latn-BA" dirty="0" err="1"/>
              <a:t>Dokcerom</a:t>
            </a:r>
            <a:r>
              <a:rPr lang="bs-Latn-BA" dirty="0"/>
              <a:t> se obezbjeđuje sa </a:t>
            </a:r>
            <a:r>
              <a:rPr lang="bs-Latn-BA" dirty="0" err="1"/>
              <a:t>Cmd</a:t>
            </a:r>
            <a:r>
              <a:rPr lang="bs-Latn-BA" dirty="0"/>
              <a:t> </a:t>
            </a:r>
            <a:r>
              <a:rPr lang="bs-Latn-BA" dirty="0" err="1"/>
              <a:t>promptom</a:t>
            </a:r>
            <a:r>
              <a:rPr lang="bs-Latn-BA" dirty="0"/>
              <a:t> ili </a:t>
            </a:r>
            <a:r>
              <a:rPr lang="bs-Latn-BA" dirty="0" err="1"/>
              <a:t>PowerShell</a:t>
            </a:r>
            <a:endParaRPr lang="bs-Latn-BA" dirty="0"/>
          </a:p>
          <a:p>
            <a:r>
              <a:rPr lang="bs-Latn-BA" dirty="0"/>
              <a:t>Sve komanda počinju sa </a:t>
            </a:r>
            <a:r>
              <a:rPr lang="bs-Latn-BA" dirty="0" err="1"/>
              <a:t>docker</a:t>
            </a:r>
            <a:endParaRPr lang="bs-Latn-BA" dirty="0"/>
          </a:p>
          <a:p>
            <a:endParaRPr lang="en-US" dirty="0"/>
          </a:p>
        </p:txBody>
      </p:sp>
      <p:sp>
        <p:nvSpPr>
          <p:cNvPr id="4" name="Rectangle 3">
            <a:extLst>
              <a:ext uri="{FF2B5EF4-FFF2-40B4-BE49-F238E27FC236}">
                <a16:creationId xmlns:a16="http://schemas.microsoft.com/office/drawing/2014/main" id="{4DEFE310-07E5-414E-BB92-7B6BF89A5462}"/>
              </a:ext>
            </a:extLst>
          </p:cNvPr>
          <p:cNvSpPr/>
          <p:nvPr/>
        </p:nvSpPr>
        <p:spPr>
          <a:xfrm>
            <a:off x="1473200" y="4173839"/>
            <a:ext cx="10272276"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bs-Latn-BA" sz="1400" dirty="0">
                <a:latin typeface="Courier New" panose="02070309020205020404" pitchFamily="49" charset="0"/>
                <a:cs typeface="Courier New" panose="02070309020205020404" pitchFamily="49" charset="0"/>
              </a:rPr>
              <a:t>PS C:\Users\RSII&gt; docker version</a:t>
            </a:r>
          </a:p>
          <a:p>
            <a:r>
              <a:rPr lang="bs-Latn-BA" sz="1400" b="1" dirty="0">
                <a:latin typeface="Courier New" panose="02070309020205020404" pitchFamily="49" charset="0"/>
                <a:cs typeface="Courier New" panose="02070309020205020404" pitchFamily="49" charset="0"/>
              </a:rPr>
              <a:t>Client:</a:t>
            </a:r>
          </a:p>
          <a:p>
            <a:r>
              <a:rPr lang="bs-Latn-BA" sz="1400" dirty="0">
                <a:latin typeface="Courier New" panose="02070309020205020404" pitchFamily="49" charset="0"/>
                <a:cs typeface="Courier New" panose="02070309020205020404" pitchFamily="49" charset="0"/>
              </a:rPr>
              <a:t> Version:      17.03.1-ce</a:t>
            </a:r>
          </a:p>
          <a:p>
            <a:r>
              <a:rPr lang="bs-Latn-BA" sz="1400" dirty="0">
                <a:latin typeface="Courier New" panose="02070309020205020404" pitchFamily="49" charset="0"/>
                <a:cs typeface="Courier New" panose="02070309020205020404" pitchFamily="49" charset="0"/>
              </a:rPr>
              <a:t> API version:  1.27</a:t>
            </a:r>
          </a:p>
          <a:p>
            <a:r>
              <a:rPr lang="bs-Latn-BA" sz="1400" dirty="0">
                <a:latin typeface="Courier New" panose="02070309020205020404" pitchFamily="49" charset="0"/>
                <a:cs typeface="Courier New" panose="02070309020205020404" pitchFamily="49" charset="0"/>
              </a:rPr>
              <a:t> Go version:   go1.7.5</a:t>
            </a:r>
          </a:p>
          <a:p>
            <a:r>
              <a:rPr lang="bs-Latn-BA" sz="1400" dirty="0">
                <a:latin typeface="Courier New" panose="02070309020205020404" pitchFamily="49" charset="0"/>
                <a:cs typeface="Courier New" panose="02070309020205020404" pitchFamily="49" charset="0"/>
              </a:rPr>
              <a:t> Git commit:   c6d412e</a:t>
            </a:r>
          </a:p>
          <a:p>
            <a:r>
              <a:rPr lang="bs-Latn-BA" sz="1400" dirty="0">
                <a:latin typeface="Courier New" panose="02070309020205020404" pitchFamily="49" charset="0"/>
                <a:cs typeface="Courier New" panose="02070309020205020404" pitchFamily="49" charset="0"/>
              </a:rPr>
              <a:t> Built:        Tue Mar 28 00:40:02 2017</a:t>
            </a:r>
          </a:p>
          <a:p>
            <a:r>
              <a:rPr lang="bs-Latn-BA" sz="1400" dirty="0">
                <a:latin typeface="Courier New" panose="02070309020205020404" pitchFamily="49" charset="0"/>
                <a:cs typeface="Courier New" panose="02070309020205020404" pitchFamily="49" charset="0"/>
              </a:rPr>
              <a:t> OS/Arch:      windows/amd64</a:t>
            </a:r>
          </a:p>
          <a:p>
            <a:r>
              <a:rPr lang="bs-Latn-BA" sz="1400" b="1" dirty="0">
                <a:latin typeface="Courier New" panose="02070309020205020404" pitchFamily="49" charset="0"/>
                <a:cs typeface="Courier New" panose="02070309020205020404" pitchFamily="49" charset="0"/>
              </a:rPr>
              <a:t>Server:</a:t>
            </a:r>
          </a:p>
          <a:p>
            <a:r>
              <a:rPr lang="bs-Latn-BA" sz="1400" dirty="0">
                <a:latin typeface="Courier New" panose="02070309020205020404" pitchFamily="49" charset="0"/>
                <a:cs typeface="Courier New" panose="02070309020205020404" pitchFamily="49" charset="0"/>
              </a:rPr>
              <a:t> Version:      17.03.1-ce</a:t>
            </a:r>
          </a:p>
          <a:p>
            <a:r>
              <a:rPr lang="bs-Latn-BA"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4159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Sadržaj</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bs-Latn-BA" dirty="0"/>
              <a:t>Uvod u virtualizaciju</a:t>
            </a:r>
          </a:p>
          <a:p>
            <a:r>
              <a:rPr lang="bs-Latn-BA" dirty="0" err="1"/>
              <a:t>Hipevizor</a:t>
            </a:r>
            <a:r>
              <a:rPr lang="bs-Latn-BA" dirty="0"/>
              <a:t> i koncept virtualnih mašina</a:t>
            </a:r>
          </a:p>
          <a:p>
            <a:r>
              <a:rPr lang="bs-Latn-BA" dirty="0"/>
              <a:t>Kontejneri novi pristup virtualizaciji</a:t>
            </a:r>
          </a:p>
          <a:p>
            <a:r>
              <a:rPr lang="bs-Latn-BA" dirty="0" err="1"/>
              <a:t>Docker</a:t>
            </a:r>
            <a:r>
              <a:rPr lang="bs-Latn-BA" dirty="0"/>
              <a:t> kontejner</a:t>
            </a:r>
          </a:p>
          <a:p>
            <a:r>
              <a:rPr lang="bs-Latn-BA" dirty="0" err="1"/>
              <a:t>Docker</a:t>
            </a:r>
            <a:r>
              <a:rPr lang="bs-Latn-BA" dirty="0"/>
              <a:t> osnovni pojmovi</a:t>
            </a:r>
          </a:p>
        </p:txBody>
      </p:sp>
    </p:spTree>
    <p:extLst>
      <p:ext uri="{BB962C8B-B14F-4D97-AF65-F5344CB8AC3E}">
        <p14:creationId xmlns:p14="http://schemas.microsoft.com/office/powerpoint/2010/main" val="1827153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sp>
        <p:nvSpPr>
          <p:cNvPr id="4" name="Rectangle 3">
            <a:extLst>
              <a:ext uri="{FF2B5EF4-FFF2-40B4-BE49-F238E27FC236}">
                <a16:creationId xmlns:a16="http://schemas.microsoft.com/office/drawing/2014/main" id="{9B31BB51-4E4F-4C6B-84C5-7E19BBF2F66A}"/>
              </a:ext>
            </a:extLst>
          </p:cNvPr>
          <p:cNvSpPr/>
          <p:nvPr/>
        </p:nvSpPr>
        <p:spPr>
          <a:xfrm>
            <a:off x="1161612" y="4013150"/>
            <a:ext cx="971698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bs-Latn-BA" dirty="0">
                <a:latin typeface="Courier New" panose="02070309020205020404" pitchFamily="49" charset="0"/>
                <a:cs typeface="Courier New" panose="02070309020205020404" pitchFamily="49" charset="0"/>
              </a:rPr>
              <a:t>PS C:\Users\RSII&gt; docker info</a:t>
            </a:r>
          </a:p>
          <a:p>
            <a:r>
              <a:rPr lang="bs-Latn-BA" dirty="0">
                <a:latin typeface="Courier New" panose="02070309020205020404" pitchFamily="49" charset="0"/>
                <a:cs typeface="Courier New" panose="02070309020205020404" pitchFamily="49" charset="0"/>
              </a:rPr>
              <a:t>Containers: 55 					&lt;&lt;&lt;&lt;&lt; broj kontejnera</a:t>
            </a:r>
          </a:p>
          <a:p>
            <a:r>
              <a:rPr lang="bs-Latn-BA" dirty="0">
                <a:latin typeface="Courier New" panose="02070309020205020404" pitchFamily="49" charset="0"/>
                <a:cs typeface="Courier New" panose="02070309020205020404" pitchFamily="49" charset="0"/>
              </a:rPr>
              <a:t> Running: 0</a:t>
            </a:r>
          </a:p>
          <a:p>
            <a:r>
              <a:rPr lang="bs-Latn-BA" dirty="0">
                <a:latin typeface="Courier New" panose="02070309020205020404" pitchFamily="49" charset="0"/>
                <a:cs typeface="Courier New" panose="02070309020205020404" pitchFamily="49" charset="0"/>
              </a:rPr>
              <a:t> Paused: 0</a:t>
            </a:r>
          </a:p>
          <a:p>
            <a:r>
              <a:rPr lang="bs-Latn-BA" dirty="0">
                <a:latin typeface="Courier New" panose="02070309020205020404" pitchFamily="49" charset="0"/>
                <a:cs typeface="Courier New" panose="02070309020205020404" pitchFamily="49" charset="0"/>
              </a:rPr>
              <a:t> Stopped: 55</a:t>
            </a:r>
          </a:p>
          <a:p>
            <a:r>
              <a:rPr lang="bs-Latn-BA" dirty="0">
                <a:latin typeface="Courier New" panose="02070309020205020404" pitchFamily="49" charset="0"/>
                <a:cs typeface="Courier New" panose="02070309020205020404" pitchFamily="49" charset="0"/>
              </a:rPr>
              <a:t>Images: 9							 &lt;&lt;&lt;&lt;&lt; broj image-a</a:t>
            </a:r>
          </a:p>
          <a:p>
            <a:r>
              <a:rPr lang="bs-Latn-BA" dirty="0">
                <a:latin typeface="Courier New" panose="02070309020205020404" pitchFamily="49" charset="0"/>
                <a:cs typeface="Courier New" panose="02070309020205020404" pitchFamily="49" charset="0"/>
              </a:rPr>
              <a:t>Server Version: 17.03.1-ce</a:t>
            </a:r>
          </a:p>
          <a:p>
            <a:r>
              <a:rPr lang="bs-Latn-BA" dirty="0">
                <a:latin typeface="Courier New" panose="02070309020205020404" pitchFamily="49" charset="0"/>
                <a:cs typeface="Courier New" panose="02070309020205020404" pitchFamily="49" charset="0"/>
              </a:rPr>
              <a:t>...</a:t>
            </a:r>
          </a:p>
        </p:txBody>
      </p:sp>
      <p:pic>
        <p:nvPicPr>
          <p:cNvPr id="5" name="table">
            <a:extLst>
              <a:ext uri="{FF2B5EF4-FFF2-40B4-BE49-F238E27FC236}">
                <a16:creationId xmlns:a16="http://schemas.microsoft.com/office/drawing/2014/main" id="{FF01ABD8-CC21-42C2-ABBD-4D0A07C060D8}"/>
              </a:ext>
            </a:extLst>
          </p:cNvPr>
          <p:cNvPicPr>
            <a:picLocks noChangeAspect="1"/>
          </p:cNvPicPr>
          <p:nvPr/>
        </p:nvPicPr>
        <p:blipFill>
          <a:blip r:embed="rId2"/>
          <a:stretch>
            <a:fillRect/>
          </a:stretch>
        </p:blipFill>
        <p:spPr>
          <a:xfrm>
            <a:off x="1852777" y="1690688"/>
            <a:ext cx="8179018" cy="2021840"/>
          </a:xfrm>
          <a:prstGeom prst="rect">
            <a:avLst/>
          </a:prstGeom>
        </p:spPr>
      </p:pic>
    </p:spTree>
    <p:extLst>
      <p:ext uri="{BB962C8B-B14F-4D97-AF65-F5344CB8AC3E}">
        <p14:creationId xmlns:p14="http://schemas.microsoft.com/office/powerpoint/2010/main" val="292747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pic>
        <p:nvPicPr>
          <p:cNvPr id="4" name="table">
            <a:extLst>
              <a:ext uri="{FF2B5EF4-FFF2-40B4-BE49-F238E27FC236}">
                <a16:creationId xmlns:a16="http://schemas.microsoft.com/office/drawing/2014/main" id="{69F669ED-E0AC-4A6B-8B0C-3D5C6ED210DD}"/>
              </a:ext>
            </a:extLst>
          </p:cNvPr>
          <p:cNvPicPr>
            <a:picLocks noGrp="1" noChangeAspect="1"/>
          </p:cNvPicPr>
          <p:nvPr>
            <p:ph idx="1"/>
          </p:nvPr>
        </p:nvPicPr>
        <p:blipFill>
          <a:blip r:embed="rId2"/>
          <a:stretch>
            <a:fillRect/>
          </a:stretch>
        </p:blipFill>
        <p:spPr>
          <a:xfrm>
            <a:off x="1986940" y="1863808"/>
            <a:ext cx="8218120" cy="2341067"/>
          </a:xfrm>
          <a:prstGeom prst="rect">
            <a:avLst/>
          </a:prstGeom>
        </p:spPr>
      </p:pic>
      <p:sp>
        <p:nvSpPr>
          <p:cNvPr id="5" name="Rectangle 4">
            <a:extLst>
              <a:ext uri="{FF2B5EF4-FFF2-40B4-BE49-F238E27FC236}">
                <a16:creationId xmlns:a16="http://schemas.microsoft.com/office/drawing/2014/main" id="{80D18604-607A-46DE-A0FA-0F6E718D5085}"/>
              </a:ext>
            </a:extLst>
          </p:cNvPr>
          <p:cNvSpPr/>
          <p:nvPr/>
        </p:nvSpPr>
        <p:spPr>
          <a:xfrm>
            <a:off x="1429407" y="4588584"/>
            <a:ext cx="91440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bs-Latn-BA" sz="1200" dirty="0">
                <a:latin typeface="Courier New" panose="02070309020205020404" pitchFamily="49" charset="0"/>
                <a:cs typeface="Courier New" panose="02070309020205020404" pitchFamily="49" charset="0"/>
              </a:rPr>
              <a:t>PS C:\Users\RSII&gt; docker images</a:t>
            </a:r>
          </a:p>
          <a:p>
            <a:r>
              <a:rPr lang="bs-Latn-BA" sz="1200" dirty="0">
                <a:latin typeface="Courier New" panose="02070309020205020404" pitchFamily="49" charset="0"/>
                <a:cs typeface="Courier New" panose="02070309020205020404" pitchFamily="49" charset="0"/>
              </a:rPr>
              <a:t>REPOSITORY                    TAG                 IMAGE ID            CREATED             SIZE</a:t>
            </a:r>
          </a:p>
          <a:p>
            <a:r>
              <a:rPr lang="bs-Latn-BA" sz="1200" dirty="0">
                <a:latin typeface="Courier New" panose="02070309020205020404" pitchFamily="49" charset="0"/>
                <a:cs typeface="Courier New" panose="02070309020205020404" pitchFamily="49" charset="0"/>
              </a:rPr>
              <a:t>microsoft/dotnet-samples      latest              b4df79aa8780        12 days ago         251 MB</a:t>
            </a:r>
          </a:p>
          <a:p>
            <a:r>
              <a:rPr lang="bs-Latn-BA" sz="1200" dirty="0">
                <a:latin typeface="Courier New" panose="02070309020205020404" pitchFamily="49" charset="0"/>
                <a:cs typeface="Courier New" panose="02070309020205020404" pitchFamily="49" charset="0"/>
              </a:rPr>
              <a:t>wordpress                     latest              ca96afcfa242        2 weeks ago         406 MB</a:t>
            </a:r>
          </a:p>
          <a:p>
            <a:r>
              <a:rPr lang="bs-Latn-BA" sz="1200" dirty="0">
                <a:latin typeface="Courier New" panose="02070309020205020404" pitchFamily="49" charset="0"/>
                <a:cs typeface="Courier New" panose="02070309020205020404" pitchFamily="49" charset="0"/>
              </a:rPr>
              <a:t>ghost                         latest              142165321ade        2 weeks ago         334 MB</a:t>
            </a:r>
          </a:p>
          <a:p>
            <a:r>
              <a:rPr lang="bs-Latn-BA" sz="1200" dirty="0">
                <a:latin typeface="Courier New" panose="02070309020205020404" pitchFamily="49" charset="0"/>
                <a:cs typeface="Courier New" panose="02070309020205020404" pitchFamily="49" charset="0"/>
              </a:rPr>
              <a:t>mysql                         latest              e799c7f9ae9c        3 weeks ago         407 MB</a:t>
            </a:r>
          </a:p>
          <a:p>
            <a:r>
              <a:rPr lang="bs-Latn-BA" sz="1200" dirty="0">
                <a:latin typeface="Courier New" panose="02070309020205020404" pitchFamily="49" charset="0"/>
                <a:cs typeface="Courier New" panose="02070309020205020404" pitchFamily="49" charset="0"/>
              </a:rPr>
              <a:t>kitematic/hello-world-nginx   latest              03b4557ad7b9        24 months ago       7.91 MB</a:t>
            </a:r>
          </a:p>
          <a:p>
            <a:r>
              <a:rPr lang="bs-Latn-BA"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502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endParaRPr lang="bs-Latn-BA" dirty="0"/>
          </a:p>
          <a:p>
            <a:endParaRPr lang="bs-Latn-BA" dirty="0"/>
          </a:p>
          <a:p>
            <a:endParaRPr lang="bs-Latn-BA" dirty="0"/>
          </a:p>
          <a:p>
            <a:endParaRPr lang="bs-Latn-BA" dirty="0"/>
          </a:p>
          <a:p>
            <a:endParaRPr lang="bs-Latn-BA" dirty="0"/>
          </a:p>
          <a:p>
            <a:r>
              <a:rPr lang="bs-Latn-BA" dirty="0"/>
              <a:t>Nakon naziva </a:t>
            </a:r>
            <a:r>
              <a:rPr lang="bs-Latn-BA" dirty="0" err="1"/>
              <a:t>image</a:t>
            </a:r>
            <a:r>
              <a:rPr lang="bs-Latn-BA" dirty="0"/>
              <a:t>-a može se navesti njegova verzija</a:t>
            </a:r>
          </a:p>
          <a:p>
            <a:r>
              <a:rPr lang="bs-Latn-BA" dirty="0"/>
              <a:t>Formiranjem naloga na </a:t>
            </a:r>
            <a:r>
              <a:rPr lang="bs-Latn-BA" dirty="0" err="1"/>
              <a:t>sajt</a:t>
            </a:r>
            <a:r>
              <a:rPr lang="bs-Latn-BA" dirty="0"/>
              <a:t> hub.docker.com omogućen je pristup </a:t>
            </a:r>
            <a:r>
              <a:rPr lang="bs-Latn-BA" dirty="0" err="1"/>
              <a:t>infomacijama</a:t>
            </a:r>
            <a:r>
              <a:rPr lang="bs-Latn-BA" dirty="0"/>
              <a:t> o svim verzijama </a:t>
            </a:r>
            <a:r>
              <a:rPr lang="bs-Latn-BA" dirty="0" err="1"/>
              <a:t>image</a:t>
            </a:r>
            <a:r>
              <a:rPr lang="bs-Latn-BA" dirty="0"/>
              <a:t>-a.</a:t>
            </a:r>
            <a:endParaRPr lang="en-US" dirty="0"/>
          </a:p>
        </p:txBody>
      </p:sp>
      <p:sp>
        <p:nvSpPr>
          <p:cNvPr id="4" name="Rectangle 3">
            <a:extLst>
              <a:ext uri="{FF2B5EF4-FFF2-40B4-BE49-F238E27FC236}">
                <a16:creationId xmlns:a16="http://schemas.microsoft.com/office/drawing/2014/main" id="{55B88331-2FDA-451B-90B2-E7417CE174AF}"/>
              </a:ext>
            </a:extLst>
          </p:cNvPr>
          <p:cNvSpPr/>
          <p:nvPr/>
        </p:nvSpPr>
        <p:spPr>
          <a:xfrm>
            <a:off x="838200" y="1825625"/>
            <a:ext cx="10515600"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bs-Latn-BA" sz="1600" dirty="0">
                <a:latin typeface="Courier New" panose="02070309020205020404" pitchFamily="49" charset="0"/>
                <a:cs typeface="Courier New" panose="02070309020205020404" pitchFamily="49" charset="0"/>
              </a:rPr>
              <a:t>PS C:\Users\RSII&gt; docker pull ubuntu:latest</a:t>
            </a:r>
          </a:p>
          <a:p>
            <a:r>
              <a:rPr lang="bs-Latn-BA" sz="1600" dirty="0">
                <a:latin typeface="Courier New" panose="02070309020205020404" pitchFamily="49" charset="0"/>
                <a:cs typeface="Courier New" panose="02070309020205020404" pitchFamily="49" charset="0"/>
              </a:rPr>
              <a:t>latest: Pulling from library/ubuntu</a:t>
            </a:r>
          </a:p>
          <a:p>
            <a:r>
              <a:rPr lang="bs-Latn-BA" sz="1600" dirty="0">
                <a:latin typeface="Courier New" panose="02070309020205020404" pitchFamily="49" charset="0"/>
                <a:cs typeface="Courier New" panose="02070309020205020404" pitchFamily="49" charset="0"/>
              </a:rPr>
              <a:t>bd97b43c27e3: Pull complete</a:t>
            </a:r>
          </a:p>
          <a:p>
            <a:r>
              <a:rPr lang="bs-Latn-BA" sz="1600" dirty="0">
                <a:latin typeface="Courier New" panose="02070309020205020404" pitchFamily="49" charset="0"/>
                <a:cs typeface="Courier New" panose="02070309020205020404" pitchFamily="49" charset="0"/>
              </a:rPr>
              <a:t>6960dc1aba18: Pull complete</a:t>
            </a:r>
          </a:p>
          <a:p>
            <a:r>
              <a:rPr lang="bs-Latn-BA" sz="1600" dirty="0">
                <a:latin typeface="Courier New" panose="02070309020205020404" pitchFamily="49" charset="0"/>
                <a:cs typeface="Courier New" panose="02070309020205020404" pitchFamily="49" charset="0"/>
              </a:rPr>
              <a:t>2b61829b0db5: Pull complete</a:t>
            </a:r>
          </a:p>
          <a:p>
            <a:r>
              <a:rPr lang="bs-Latn-BA" sz="1600" dirty="0">
                <a:latin typeface="Courier New" panose="02070309020205020404" pitchFamily="49" charset="0"/>
                <a:cs typeface="Courier New" panose="02070309020205020404" pitchFamily="49" charset="0"/>
              </a:rPr>
              <a:t>1f88dc826b14: Pull complete</a:t>
            </a:r>
          </a:p>
          <a:p>
            <a:r>
              <a:rPr lang="bs-Latn-BA" sz="1600" dirty="0">
                <a:latin typeface="Courier New" panose="02070309020205020404" pitchFamily="49" charset="0"/>
                <a:cs typeface="Courier New" panose="02070309020205020404" pitchFamily="49" charset="0"/>
              </a:rPr>
              <a:t>73b3859b1e43: Pull complete</a:t>
            </a:r>
          </a:p>
          <a:p>
            <a:r>
              <a:rPr lang="bs-Latn-BA" sz="1600" dirty="0">
                <a:latin typeface="Courier New" panose="02070309020205020404" pitchFamily="49" charset="0"/>
                <a:cs typeface="Courier New" panose="02070309020205020404" pitchFamily="49" charset="0"/>
              </a:rPr>
              <a:t>Digest: sha256:ea1d854d38be82f54d39efe2c67000bed1b03348bcc2f3dc094f260855dff368</a:t>
            </a:r>
          </a:p>
          <a:p>
            <a:r>
              <a:rPr lang="bs-Latn-BA" sz="1600" dirty="0">
                <a:latin typeface="Courier New" panose="02070309020205020404" pitchFamily="49" charset="0"/>
                <a:cs typeface="Courier New" panose="02070309020205020404" pitchFamily="49" charset="0"/>
              </a:rPr>
              <a:t>Status: Downloaded newer image for ubuntu:latest</a:t>
            </a:r>
          </a:p>
          <a:p>
            <a:r>
              <a:rPr lang="bs-Latn-BA" sz="1600" dirty="0">
                <a:latin typeface="Courier New" panose="02070309020205020404" pitchFamily="49" charset="0"/>
                <a:cs typeface="Courier New" panose="02070309020205020404" pitchFamily="49" charset="0"/>
              </a:rPr>
              <a:t>PS C:\Users\RSII&gt; docker run ubuntu</a:t>
            </a:r>
          </a:p>
        </p:txBody>
      </p:sp>
    </p:spTree>
    <p:extLst>
      <p:ext uri="{BB962C8B-B14F-4D97-AF65-F5344CB8AC3E}">
        <p14:creationId xmlns:p14="http://schemas.microsoft.com/office/powerpoint/2010/main" val="851782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endParaRPr lang="bs-Latn-BA" altLang="sr-Latn-RS" sz="2200" b="1" dirty="0">
              <a:ea typeface="Calibri" panose="020F0502020204030204" pitchFamily="34" charset="0"/>
              <a:cs typeface="Calibri" panose="020F0502020204030204" pitchFamily="34" charset="0"/>
            </a:endParaRPr>
          </a:p>
          <a:p>
            <a:pPr marL="285750" lvl="1" algn="just">
              <a:buFontTx/>
              <a:buChar char="•"/>
            </a:pPr>
            <a:r>
              <a:rPr lang="bs-Latn-BA" altLang="sr-Latn-RS" sz="2200" b="1" dirty="0" err="1">
                <a:ea typeface="Calibri" panose="020F0502020204030204" pitchFamily="34" charset="0"/>
                <a:cs typeface="Calibri" panose="020F0502020204030204" pitchFamily="34" charset="0"/>
              </a:rPr>
              <a:t>it</a:t>
            </a:r>
            <a:r>
              <a:rPr lang="bs-Latn-BA" altLang="sr-Latn-RS" sz="2200" dirty="0">
                <a:ea typeface="Calibri" panose="020F0502020204030204" pitchFamily="34" charset="0"/>
                <a:cs typeface="Calibri" panose="020F0502020204030204" pitchFamily="34" charset="0"/>
              </a:rPr>
              <a:t> – </a:t>
            </a:r>
            <a:r>
              <a:rPr lang="bs-Latn-BA" altLang="sr-Latn-RS" sz="2200" dirty="0" err="1">
                <a:ea typeface="Calibri" panose="020F0502020204030204" pitchFamily="34" charset="0"/>
                <a:cs typeface="Calibri" panose="020F0502020204030204" pitchFamily="34" charset="0"/>
              </a:rPr>
              <a:t>označava</a:t>
            </a:r>
            <a:r>
              <a:rPr lang="bs-Latn-BA" altLang="sr-Latn-RS" sz="2200" dirty="0">
                <a:ea typeface="Calibri" panose="020F0502020204030204" pitchFamily="34" charset="0"/>
                <a:cs typeface="Calibri" panose="020F0502020204030204" pitchFamily="34" charset="0"/>
              </a:rPr>
              <a:t> da interakciju sa kontejnerom želimo obavljati kroz komandnu liniju u kojoj se trenutno nalazimo. Postoji i opcija –d koja </a:t>
            </a:r>
            <a:r>
              <a:rPr lang="bs-Latn-BA" altLang="sr-Latn-RS" sz="2200" dirty="0" err="1">
                <a:ea typeface="Calibri" panose="020F0502020204030204" pitchFamily="34" charset="0"/>
                <a:cs typeface="Calibri" panose="020F0502020204030204" pitchFamily="34" charset="0"/>
              </a:rPr>
              <a:t>označava</a:t>
            </a:r>
            <a:r>
              <a:rPr lang="bs-Latn-BA" altLang="sr-Latn-RS" sz="2200" dirty="0">
                <a:ea typeface="Calibri" panose="020F0502020204030204" pitchFamily="34" charset="0"/>
                <a:cs typeface="Calibri" panose="020F0502020204030204" pitchFamily="34" charset="0"/>
              </a:rPr>
              <a:t> </a:t>
            </a:r>
            <a:r>
              <a:rPr lang="bs-Latn-BA" altLang="sr-Latn-RS" sz="2200" dirty="0" err="1">
                <a:ea typeface="Calibri" panose="020F0502020204030204" pitchFamily="34" charset="0"/>
                <a:cs typeface="Calibri" panose="020F0502020204030204" pitchFamily="34" charset="0"/>
              </a:rPr>
              <a:t>detached</a:t>
            </a:r>
            <a:r>
              <a:rPr lang="bs-Latn-BA" altLang="sr-Latn-RS" sz="2200" dirty="0">
                <a:ea typeface="Calibri" panose="020F0502020204030204" pitchFamily="34" charset="0"/>
                <a:cs typeface="Calibri" panose="020F0502020204030204" pitchFamily="34" charset="0"/>
              </a:rPr>
              <a:t> mode</a:t>
            </a:r>
          </a:p>
          <a:p>
            <a:pPr marL="285750" lvl="1" algn="just">
              <a:buFontTx/>
              <a:buChar char="•"/>
            </a:pPr>
            <a:r>
              <a:rPr lang="bs-Latn-BA" altLang="sr-Latn-RS" sz="2200" b="1" dirty="0" err="1">
                <a:ea typeface="Calibri" panose="020F0502020204030204" pitchFamily="34" charset="0"/>
                <a:cs typeface="Calibri" panose="020F0502020204030204" pitchFamily="34" charset="0"/>
              </a:rPr>
              <a:t>name</a:t>
            </a:r>
            <a:r>
              <a:rPr lang="bs-Latn-BA" altLang="sr-Latn-RS" sz="2200" dirty="0">
                <a:ea typeface="Calibri" panose="020F0502020204030204" pitchFamily="34" charset="0"/>
                <a:cs typeface="Calibri" panose="020F0502020204030204" pitchFamily="34" charset="0"/>
              </a:rPr>
              <a:t> – </a:t>
            </a:r>
            <a:r>
              <a:rPr lang="bs-Latn-BA" altLang="sr-Latn-RS" sz="2200" dirty="0" err="1">
                <a:ea typeface="Calibri" panose="020F0502020204030204" pitchFamily="34" charset="0"/>
                <a:cs typeface="Calibri" panose="020F0502020204030204" pitchFamily="34" charset="0"/>
              </a:rPr>
              <a:t>omogućava</a:t>
            </a:r>
            <a:r>
              <a:rPr lang="bs-Latn-BA" altLang="sr-Latn-RS" sz="2200" dirty="0">
                <a:ea typeface="Calibri" panose="020F0502020204030204" pitchFamily="34" charset="0"/>
                <a:cs typeface="Calibri" panose="020F0502020204030204" pitchFamily="34" charset="0"/>
              </a:rPr>
              <a:t> definisanje naziva za </a:t>
            </a:r>
            <a:r>
              <a:rPr lang="bs-Latn-BA" altLang="sr-Latn-RS" sz="2200" dirty="0" err="1">
                <a:ea typeface="Calibri" panose="020F0502020204030204" pitchFamily="34" charset="0"/>
                <a:cs typeface="Calibri" panose="020F0502020204030204" pitchFamily="34" charset="0"/>
              </a:rPr>
              <a:t>izvršenje</a:t>
            </a:r>
            <a:r>
              <a:rPr lang="bs-Latn-BA" altLang="sr-Latn-RS" sz="2200" dirty="0">
                <a:ea typeface="Calibri" panose="020F0502020204030204" pitchFamily="34" charset="0"/>
                <a:cs typeface="Calibri" panose="020F0502020204030204" pitchFamily="34" charset="0"/>
              </a:rPr>
              <a:t> konkretnog kontejnera</a:t>
            </a:r>
          </a:p>
          <a:p>
            <a:pPr marL="285750" lvl="1" algn="just">
              <a:buFontTx/>
              <a:buChar char="•"/>
            </a:pPr>
            <a:r>
              <a:rPr lang="bs-Latn-BA" altLang="sr-Latn-RS" sz="2200" b="1" dirty="0">
                <a:ea typeface="Calibri" panose="020F0502020204030204" pitchFamily="34" charset="0"/>
                <a:cs typeface="Calibri" panose="020F0502020204030204" pitchFamily="34" charset="0"/>
              </a:rPr>
              <a:t>p</a:t>
            </a:r>
            <a:r>
              <a:rPr lang="bs-Latn-BA" altLang="sr-Latn-RS" sz="2200" dirty="0">
                <a:ea typeface="Calibri" panose="020F0502020204030204" pitchFamily="34" charset="0"/>
                <a:cs typeface="Calibri" panose="020F0502020204030204" pitchFamily="34" charset="0"/>
              </a:rPr>
              <a:t> – </a:t>
            </a:r>
            <a:r>
              <a:rPr lang="bs-Latn-BA" altLang="sr-Latn-RS" sz="2200" dirty="0" err="1">
                <a:ea typeface="Calibri" panose="020F0502020204030204" pitchFamily="34" charset="0"/>
                <a:cs typeface="Calibri" panose="020F0502020204030204" pitchFamily="34" charset="0"/>
              </a:rPr>
              <a:t>omogućava</a:t>
            </a:r>
            <a:r>
              <a:rPr lang="bs-Latn-BA" altLang="sr-Latn-RS" sz="2200" dirty="0">
                <a:ea typeface="Calibri" panose="020F0502020204030204" pitchFamily="34" charset="0"/>
                <a:cs typeface="Calibri" panose="020F0502020204030204" pitchFamily="34" charset="0"/>
              </a:rPr>
              <a:t> </a:t>
            </a:r>
            <a:r>
              <a:rPr lang="bs-Latn-BA" altLang="sr-Latn-RS" sz="2200" dirty="0" err="1">
                <a:ea typeface="Calibri" panose="020F0502020204030204" pitchFamily="34" charset="0"/>
                <a:cs typeface="Calibri" panose="020F0502020204030204" pitchFamily="34" charset="0"/>
              </a:rPr>
              <a:t>mapiranje</a:t>
            </a:r>
            <a:r>
              <a:rPr lang="bs-Latn-BA" altLang="sr-Latn-RS" sz="2200" dirty="0">
                <a:ea typeface="Calibri" panose="020F0502020204030204" pitchFamily="34" charset="0"/>
                <a:cs typeface="Calibri" panose="020F0502020204030204" pitchFamily="34" charset="0"/>
              </a:rPr>
              <a:t> portova između trenutne mašine i kontejnera</a:t>
            </a:r>
          </a:p>
          <a:p>
            <a:pPr marL="285750" lvl="1" algn="just">
              <a:buFontTx/>
              <a:buChar char="•"/>
            </a:pPr>
            <a:r>
              <a:rPr lang="bs-Latn-BA" altLang="sr-Latn-RS" sz="2200" b="1" dirty="0" err="1">
                <a:ea typeface="Calibri" panose="020F0502020204030204" pitchFamily="34" charset="0"/>
                <a:cs typeface="Calibri" panose="020F0502020204030204" pitchFamily="34" charset="0"/>
              </a:rPr>
              <a:t>wordpress</a:t>
            </a:r>
            <a:r>
              <a:rPr lang="bs-Latn-BA" altLang="sr-Latn-RS" sz="2200" b="1" dirty="0">
                <a:ea typeface="Calibri" panose="020F0502020204030204" pitchFamily="34" charset="0"/>
                <a:cs typeface="Calibri" panose="020F0502020204030204" pitchFamily="34" charset="0"/>
              </a:rPr>
              <a:t> </a:t>
            </a:r>
            <a:r>
              <a:rPr lang="bs-Latn-BA" altLang="sr-Latn-RS" sz="2200" dirty="0">
                <a:ea typeface="Calibri" panose="020F0502020204030204" pitchFamily="34" charset="0"/>
                <a:cs typeface="Calibri" panose="020F0502020204030204" pitchFamily="34" charset="0"/>
              </a:rPr>
              <a:t>– naziv </a:t>
            </a:r>
            <a:r>
              <a:rPr lang="bs-Latn-BA" altLang="sr-Latn-RS" sz="2200" dirty="0" err="1">
                <a:ea typeface="Calibri" panose="020F0502020204030204" pitchFamily="34" charset="0"/>
                <a:cs typeface="Calibri" panose="020F0502020204030204" pitchFamily="34" charset="0"/>
              </a:rPr>
              <a:t>image</a:t>
            </a:r>
            <a:r>
              <a:rPr lang="bs-Latn-BA" altLang="sr-Latn-RS" sz="2200" dirty="0">
                <a:ea typeface="Calibri" panose="020F0502020204030204" pitchFamily="34" charset="0"/>
                <a:cs typeface="Calibri" panose="020F0502020204030204" pitchFamily="34" charset="0"/>
              </a:rPr>
              <a:t>-a kojeg želimo startati</a:t>
            </a:r>
            <a:endParaRPr lang="hr-HR" altLang="sr-Latn-RS" sz="11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E4854E10-83BB-4410-AED3-FD5D585FE516}"/>
              </a:ext>
            </a:extLst>
          </p:cNvPr>
          <p:cNvSpPr/>
          <p:nvPr/>
        </p:nvSpPr>
        <p:spPr>
          <a:xfrm>
            <a:off x="1326354" y="1825625"/>
            <a:ext cx="8908671"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bs-Latn-BA" sz="1400" dirty="0">
                <a:latin typeface="Courier New" panose="02070309020205020404" pitchFamily="49" charset="0"/>
                <a:cs typeface="Courier New" panose="02070309020205020404" pitchFamily="49" charset="0"/>
              </a:rPr>
              <a:t>PS C:\Users\RSII&gt; docker run </a:t>
            </a:r>
            <a:r>
              <a:rPr lang="bs-Latn-BA" sz="1400" b="1" dirty="0">
                <a:latin typeface="Courier New" panose="02070309020205020404" pitchFamily="49" charset="0"/>
                <a:cs typeface="Courier New" panose="02070309020205020404" pitchFamily="49" charset="0"/>
              </a:rPr>
              <a:t>-it --name </a:t>
            </a:r>
            <a:r>
              <a:rPr lang="bs-Latn-BA" sz="1400" dirty="0">
                <a:latin typeface="Courier New" panose="02070309020205020404" pitchFamily="49" charset="0"/>
                <a:cs typeface="Courier New" panose="02070309020205020404" pitchFamily="49" charset="0"/>
              </a:rPr>
              <a:t>wordpressFIT </a:t>
            </a:r>
            <a:r>
              <a:rPr lang="bs-Latn-BA" sz="1400" b="1" dirty="0">
                <a:latin typeface="Courier New" panose="02070309020205020404" pitchFamily="49" charset="0"/>
                <a:cs typeface="Courier New" panose="02070309020205020404" pitchFamily="49" charset="0"/>
              </a:rPr>
              <a:t>-p</a:t>
            </a:r>
            <a:r>
              <a:rPr lang="bs-Latn-BA" sz="1400" dirty="0">
                <a:latin typeface="Courier New" panose="02070309020205020404" pitchFamily="49" charset="0"/>
                <a:cs typeface="Courier New" panose="02070309020205020404" pitchFamily="49" charset="0"/>
              </a:rPr>
              <a:t> 80:8080 wordpress</a:t>
            </a:r>
          </a:p>
          <a:p>
            <a:r>
              <a:rPr lang="bs-Latn-BA" sz="1400" dirty="0">
                <a:latin typeface="Courier New" panose="02070309020205020404" pitchFamily="49" charset="0"/>
                <a:cs typeface="Courier New" panose="02070309020205020404" pitchFamily="49" charset="0"/>
              </a:rPr>
              <a:t>WordPress not found in ... - copying now...</a:t>
            </a:r>
          </a:p>
          <a:p>
            <a:r>
              <a:rPr lang="bs-Latn-BA" sz="1400" dirty="0">
                <a:latin typeface="Courier New" panose="02070309020205020404" pitchFamily="49" charset="0"/>
                <a:cs typeface="Courier New" panose="02070309020205020404" pitchFamily="49" charset="0"/>
              </a:rPr>
              <a:t>Complete! WordPress has been successfully copied to ...</a:t>
            </a:r>
          </a:p>
          <a:p>
            <a:r>
              <a:rPr lang="bs-Latn-BA" sz="1400" dirty="0">
                <a:latin typeface="Courier New" panose="02070309020205020404" pitchFamily="49" charset="0"/>
                <a:cs typeface="Courier New" panose="02070309020205020404" pitchFamily="49" charset="0"/>
              </a:rPr>
              <a:t>...</a:t>
            </a:r>
          </a:p>
          <a:p>
            <a:r>
              <a:rPr lang="bs-Latn-BA" sz="1400" dirty="0">
                <a:latin typeface="Courier New" panose="02070309020205020404" pitchFamily="49" charset="0"/>
                <a:cs typeface="Courier New" panose="02070309020205020404" pitchFamily="49" charset="0"/>
              </a:rPr>
              <a:t>[Mon May 29 22:54:22.436625 2017] [mpm_prefork:notice] [pid 1] AH00163: Apache/2.4.10 (Debian) PHP/5.6.30</a:t>
            </a:r>
          </a:p>
          <a:p>
            <a:r>
              <a:rPr lang="bs-Latn-BA" sz="1400" dirty="0">
                <a:latin typeface="Courier New" panose="02070309020205020404" pitchFamily="49" charset="0"/>
                <a:cs typeface="Courier New" panose="02070309020205020404" pitchFamily="49" charset="0"/>
              </a:rPr>
              <a:t>resuming normal operations</a:t>
            </a:r>
          </a:p>
          <a:p>
            <a:r>
              <a:rPr lang="bs-Latn-BA"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400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err="1"/>
              <a:t>Docker</a:t>
            </a:r>
            <a:r>
              <a:rPr lang="bs-Latn-BA" dirty="0"/>
              <a:t> UI Tool </a:t>
            </a:r>
            <a:endParaRPr lang="en-US" dirty="0"/>
          </a:p>
        </p:txBody>
      </p:sp>
      <p:pic>
        <p:nvPicPr>
          <p:cNvPr id="4" name="Content Placeholder 3" descr="Rezultat slika za Kitematic">
            <a:extLst>
              <a:ext uri="{FF2B5EF4-FFF2-40B4-BE49-F238E27FC236}">
                <a16:creationId xmlns:a16="http://schemas.microsoft.com/office/drawing/2014/main" id="{57BCE25A-4EA5-4E17-88F3-59C146D215E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37392" y="1937559"/>
            <a:ext cx="5643242" cy="47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372B-C8B4-48B8-962B-5CF974B42AF2}"/>
              </a:ext>
            </a:extLst>
          </p:cNvPr>
          <p:cNvSpPr>
            <a:spLocks noGrp="1"/>
          </p:cNvSpPr>
          <p:nvPr>
            <p:ph type="title"/>
          </p:nvPr>
        </p:nvSpPr>
        <p:spPr/>
        <p:txBody>
          <a:bodyPr/>
          <a:lstStyle/>
          <a:p>
            <a:r>
              <a:rPr lang="bs-Latn-BA" dirty="0" err="1"/>
              <a:t>Docker</a:t>
            </a:r>
            <a:r>
              <a:rPr lang="bs-Latn-BA" dirty="0"/>
              <a:t> </a:t>
            </a:r>
            <a:endParaRPr lang="en-US" dirty="0"/>
          </a:p>
        </p:txBody>
      </p:sp>
      <p:pic>
        <p:nvPicPr>
          <p:cNvPr id="5" name="Content Placeholder 4">
            <a:extLst>
              <a:ext uri="{FF2B5EF4-FFF2-40B4-BE49-F238E27FC236}">
                <a16:creationId xmlns:a16="http://schemas.microsoft.com/office/drawing/2014/main" id="{898ADB33-DFF9-41CC-AE6D-867B8099C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800" y="898524"/>
            <a:ext cx="5117415" cy="5380169"/>
          </a:xfrm>
        </p:spPr>
      </p:pic>
    </p:spTree>
    <p:extLst>
      <p:ext uri="{BB962C8B-B14F-4D97-AF65-F5344CB8AC3E}">
        <p14:creationId xmlns:p14="http://schemas.microsoft.com/office/powerpoint/2010/main" val="758356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D66B-9009-46AC-8432-ADA2352B26DA}"/>
              </a:ext>
            </a:extLst>
          </p:cNvPr>
          <p:cNvSpPr>
            <a:spLocks noGrp="1"/>
          </p:cNvSpPr>
          <p:nvPr>
            <p:ph type="title"/>
          </p:nvPr>
        </p:nvSpPr>
        <p:spPr/>
        <p:txBody>
          <a:bodyPr/>
          <a:lstStyle/>
          <a:p>
            <a:r>
              <a:rPr lang="hr-HR" altLang="sr-Latn-RS" dirty="0">
                <a:ea typeface="Calibri" panose="020F0502020204030204" pitchFamily="34" charset="0"/>
                <a:cs typeface="Calibri" panose="020F0502020204030204" pitchFamily="34" charset="0"/>
              </a:rPr>
              <a:t>Docker swarm mode</a:t>
            </a:r>
            <a:endParaRPr lang="en-US" dirty="0"/>
          </a:p>
        </p:txBody>
      </p:sp>
      <p:sp>
        <p:nvSpPr>
          <p:cNvPr id="3" name="Content Placeholder 2">
            <a:extLst>
              <a:ext uri="{FF2B5EF4-FFF2-40B4-BE49-F238E27FC236}">
                <a16:creationId xmlns:a16="http://schemas.microsoft.com/office/drawing/2014/main" id="{DE7E71CB-4771-4CD3-B75D-5DF8E37CDB8F}"/>
              </a:ext>
            </a:extLst>
          </p:cNvPr>
          <p:cNvSpPr>
            <a:spLocks noGrp="1"/>
          </p:cNvSpPr>
          <p:nvPr>
            <p:ph idx="1"/>
          </p:nvPr>
        </p:nvSpPr>
        <p:spPr/>
        <p:txBody>
          <a:bodyPr/>
          <a:lstStyle/>
          <a:p>
            <a:pPr marL="285750" lvl="1" algn="just">
              <a:buFontTx/>
              <a:buChar char="•"/>
            </a:pPr>
            <a:r>
              <a:rPr lang="bs-Latn-BA" altLang="sr-Latn-RS" sz="2200" dirty="0" err="1">
                <a:ea typeface="Calibri" panose="020F0502020204030204" pitchFamily="34" charset="0"/>
                <a:cs typeface="Calibri" panose="020F0502020204030204" pitchFamily="34" charset="0"/>
              </a:rPr>
              <a:t>Docker</a:t>
            </a:r>
            <a:r>
              <a:rPr lang="bs-Latn-BA" altLang="sr-Latn-RS" sz="2200" dirty="0">
                <a:ea typeface="Calibri" panose="020F0502020204030204" pitchFamily="34" charset="0"/>
                <a:cs typeface="Calibri" panose="020F0502020204030204" pitchFamily="34" charset="0"/>
              </a:rPr>
              <a:t> </a:t>
            </a:r>
            <a:r>
              <a:rPr lang="bs-Latn-BA" altLang="sr-Latn-RS" sz="2200" dirty="0" err="1">
                <a:ea typeface="Calibri" panose="020F0502020204030204" pitchFamily="34" charset="0"/>
                <a:cs typeface="Calibri" panose="020F0502020204030204" pitchFamily="34" charset="0"/>
              </a:rPr>
              <a:t>engine</a:t>
            </a:r>
            <a:r>
              <a:rPr lang="bs-Latn-BA" altLang="sr-Latn-RS" sz="2200" dirty="0">
                <a:ea typeface="Calibri" panose="020F0502020204030204" pitchFamily="34" charset="0"/>
                <a:cs typeface="Calibri" panose="020F0502020204030204" pitchFamily="34" charset="0"/>
              </a:rPr>
              <a:t> je moguće grupisati u klaster, te se takav način rada naziva </a:t>
            </a:r>
            <a:r>
              <a:rPr lang="bs-Latn-BA" altLang="sr-Latn-RS" sz="2200" b="1" dirty="0" err="1">
                <a:ea typeface="Calibri" panose="020F0502020204030204" pitchFamily="34" charset="0"/>
                <a:cs typeface="Calibri" panose="020F0502020204030204" pitchFamily="34" charset="0"/>
              </a:rPr>
              <a:t>swarm</a:t>
            </a:r>
            <a:r>
              <a:rPr lang="bs-Latn-BA" altLang="sr-Latn-RS" sz="2200" dirty="0">
                <a:ea typeface="Calibri" panose="020F0502020204030204" pitchFamily="34" charset="0"/>
                <a:cs typeface="Calibri" panose="020F0502020204030204" pitchFamily="34" charset="0"/>
              </a:rPr>
              <a:t> i njime se osigurava skalabilnost</a:t>
            </a:r>
          </a:p>
          <a:p>
            <a:pPr marL="285750" lvl="1" algn="just">
              <a:buFontTx/>
              <a:buChar char="•"/>
            </a:pPr>
            <a:r>
              <a:rPr lang="bs-Latn-BA" altLang="sr-Latn-RS" sz="2200" b="1" dirty="0" err="1">
                <a:ea typeface="Calibri" panose="020F0502020204030204" pitchFamily="34" charset="0"/>
                <a:cs typeface="Calibri" panose="020F0502020204030204" pitchFamily="34" charset="0"/>
              </a:rPr>
              <a:t>Swarm</a:t>
            </a:r>
            <a:r>
              <a:rPr lang="bs-Latn-BA" altLang="sr-Latn-RS" sz="2200" dirty="0">
                <a:ea typeface="Calibri" panose="020F0502020204030204" pitchFamily="34" charset="0"/>
                <a:cs typeface="Calibri" panose="020F0502020204030204" pitchFamily="34" charset="0"/>
              </a:rPr>
              <a:t> mode definiše postojanje </a:t>
            </a:r>
            <a:r>
              <a:rPr lang="bs-Latn-BA" altLang="sr-Latn-RS" sz="2200" dirty="0" err="1">
                <a:ea typeface="Calibri" panose="020F0502020204030204" pitchFamily="34" charset="0"/>
                <a:cs typeface="Calibri" panose="020F0502020204030204" pitchFamily="34" charset="0"/>
              </a:rPr>
              <a:t>menadžer</a:t>
            </a:r>
            <a:r>
              <a:rPr lang="bs-Latn-BA" altLang="sr-Latn-RS" sz="2200" dirty="0">
                <a:ea typeface="Calibri" panose="020F0502020204030204" pitchFamily="34" charset="0"/>
                <a:cs typeface="Calibri" panose="020F0502020204030204" pitchFamily="34" charset="0"/>
              </a:rPr>
              <a:t> članova koji su zaduženi za raspodjelu zadataka ostalim članovima </a:t>
            </a:r>
            <a:r>
              <a:rPr lang="bs-Latn-BA" altLang="sr-Latn-RS" sz="2200" dirty="0" err="1">
                <a:ea typeface="Calibri" panose="020F0502020204030204" pitchFamily="34" charset="0"/>
                <a:cs typeface="Calibri" panose="020F0502020204030204" pitchFamily="34" charset="0"/>
              </a:rPr>
              <a:t>swarm</a:t>
            </a:r>
            <a:r>
              <a:rPr lang="bs-Latn-BA" altLang="sr-Latn-RS" sz="2200" dirty="0">
                <a:ea typeface="Calibri" panose="020F0502020204030204" pitchFamily="34" charset="0"/>
                <a:cs typeface="Calibri" panose="020F0502020204030204" pitchFamily="34" charset="0"/>
              </a:rPr>
              <a:t>-a (</a:t>
            </a:r>
            <a:r>
              <a:rPr lang="bs-Latn-BA" altLang="sr-Latn-RS" sz="2200" dirty="0" err="1">
                <a:ea typeface="Calibri" panose="020F0502020204030204" pitchFamily="34" charset="0"/>
                <a:cs typeface="Calibri" panose="020F0502020204030204" pitchFamily="34" charset="0"/>
              </a:rPr>
              <a:t>advertise-addr</a:t>
            </a:r>
            <a:r>
              <a:rPr lang="bs-Latn-BA" altLang="sr-Latn-RS" sz="2200" dirty="0">
                <a:ea typeface="Calibri" panose="020F0502020204030204" pitchFamily="34" charset="0"/>
                <a:cs typeface="Calibri" panose="020F0502020204030204" pitchFamily="34" charset="0"/>
              </a:rPr>
              <a:t> se koristi za definisanje adrese za komunikaciju sa </a:t>
            </a:r>
            <a:r>
              <a:rPr lang="bs-Latn-BA" altLang="sr-Latn-RS" sz="2200" dirty="0" err="1">
                <a:ea typeface="Calibri" panose="020F0502020204030204" pitchFamily="34" charset="0"/>
                <a:cs typeface="Calibri" panose="020F0502020204030204" pitchFamily="34" charset="0"/>
              </a:rPr>
              <a:t>swarm</a:t>
            </a:r>
            <a:r>
              <a:rPr lang="bs-Latn-BA" altLang="sr-Latn-RS" sz="2200" dirty="0">
                <a:ea typeface="Calibri" panose="020F0502020204030204" pitchFamily="34" charset="0"/>
                <a:cs typeface="Calibri" panose="020F0502020204030204" pitchFamily="34" charset="0"/>
              </a:rPr>
              <a:t>-om)</a:t>
            </a:r>
            <a:endParaRPr lang="hr-HR" altLang="sr-Latn-RS" sz="1100" dirty="0">
              <a:ea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B2D91DF4-EEBF-4554-A8B4-FD82FD119A50}"/>
              </a:ext>
            </a:extLst>
          </p:cNvPr>
          <p:cNvSpPr/>
          <p:nvPr/>
        </p:nvSpPr>
        <p:spPr>
          <a:xfrm>
            <a:off x="599089" y="3911600"/>
            <a:ext cx="11408761" cy="246221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bs-Latn-BA" sz="1400" dirty="0">
                <a:latin typeface="Courier New" panose="02070309020205020404" pitchFamily="49" charset="0"/>
                <a:cs typeface="Courier New" panose="02070309020205020404" pitchFamily="49" charset="0"/>
              </a:rPr>
              <a:t>PS C:\Users\RSII&gt; docker swarm init --advertise-addr 192.168.1.12:2377</a:t>
            </a:r>
          </a:p>
          <a:p>
            <a:r>
              <a:rPr lang="bs-Latn-BA" sz="1400" dirty="0">
                <a:latin typeface="Courier New" panose="02070309020205020404" pitchFamily="49" charset="0"/>
                <a:cs typeface="Courier New" panose="02070309020205020404" pitchFamily="49" charset="0"/>
              </a:rPr>
              <a:t>Swarm initialized: current node (1e5vi0tazuyde4cj1ryegpoxx) is now a manager.</a:t>
            </a:r>
          </a:p>
          <a:p>
            <a:endParaRPr lang="bs-Latn-BA" sz="1400" dirty="0">
              <a:latin typeface="Courier New" panose="02070309020205020404" pitchFamily="49" charset="0"/>
              <a:cs typeface="Courier New" panose="02070309020205020404" pitchFamily="49" charset="0"/>
            </a:endParaRPr>
          </a:p>
          <a:p>
            <a:r>
              <a:rPr lang="bs-Latn-BA" sz="1400" dirty="0">
                <a:latin typeface="Courier New" panose="02070309020205020404" pitchFamily="49" charset="0"/>
                <a:cs typeface="Courier New" panose="02070309020205020404" pitchFamily="49" charset="0"/>
              </a:rPr>
              <a:t>To add a worker to this swarm, run the following command:</a:t>
            </a:r>
          </a:p>
          <a:p>
            <a:endParaRPr lang="bs-Latn-BA" sz="1400" dirty="0">
              <a:latin typeface="Courier New" panose="02070309020205020404" pitchFamily="49" charset="0"/>
              <a:cs typeface="Courier New" panose="02070309020205020404" pitchFamily="49" charset="0"/>
            </a:endParaRPr>
          </a:p>
          <a:p>
            <a:r>
              <a:rPr lang="bs-Latn-BA" sz="1400" dirty="0">
                <a:latin typeface="Courier New" panose="02070309020205020404" pitchFamily="49" charset="0"/>
                <a:cs typeface="Courier New" panose="02070309020205020404" pitchFamily="49" charset="0"/>
              </a:rPr>
              <a:t>    docker swarm join \</a:t>
            </a:r>
          </a:p>
          <a:p>
            <a:r>
              <a:rPr lang="bs-Latn-BA" sz="1400" dirty="0">
                <a:latin typeface="Courier New" panose="02070309020205020404" pitchFamily="49" charset="0"/>
                <a:cs typeface="Courier New" panose="02070309020205020404" pitchFamily="49" charset="0"/>
              </a:rPr>
              <a:t>    --token SWMTKN-1-4n2s2z4iziu1qlm4jsn0wkw1a22p0j5qvpdkmo823vebcbxiu5-b5nx2o6k5e7tlr69ek4yu738n \</a:t>
            </a:r>
          </a:p>
          <a:p>
            <a:r>
              <a:rPr lang="bs-Latn-BA" sz="1400" dirty="0">
                <a:latin typeface="Courier New" panose="02070309020205020404" pitchFamily="49" charset="0"/>
                <a:cs typeface="Courier New" panose="02070309020205020404" pitchFamily="49" charset="0"/>
              </a:rPr>
              <a:t>    192.168.1.12:2377</a:t>
            </a:r>
          </a:p>
          <a:p>
            <a:endParaRPr lang="bs-Latn-BA" sz="1400" dirty="0">
              <a:latin typeface="Courier New" panose="02070309020205020404" pitchFamily="49" charset="0"/>
              <a:cs typeface="Courier New" panose="02070309020205020404" pitchFamily="49" charset="0"/>
            </a:endParaRPr>
          </a:p>
          <a:p>
            <a:r>
              <a:rPr lang="bs-Latn-BA" sz="1400" dirty="0">
                <a:latin typeface="Courier New" panose="02070309020205020404" pitchFamily="49" charset="0"/>
                <a:cs typeface="Courier New" panose="02070309020205020404" pitchFamily="49" charset="0"/>
              </a:rPr>
              <a:t>To add a manager to this swarm, run 'docker swarm join-token manager' and follow the instructions.</a:t>
            </a:r>
          </a:p>
          <a:p>
            <a:r>
              <a:rPr lang="bs-Latn-BA"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398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F39A-4054-4D08-8847-19C2E38F88B2}"/>
              </a:ext>
            </a:extLst>
          </p:cNvPr>
          <p:cNvSpPr>
            <a:spLocks noGrp="1"/>
          </p:cNvSpPr>
          <p:nvPr>
            <p:ph type="title"/>
          </p:nvPr>
        </p:nvSpPr>
        <p:spPr/>
        <p:txBody>
          <a:bodyPr/>
          <a:lstStyle/>
          <a:p>
            <a:r>
              <a:rPr lang="bs-Latn-BA" dirty="0"/>
              <a:t>Reference</a:t>
            </a:r>
            <a:endParaRPr lang="en-US" dirty="0"/>
          </a:p>
        </p:txBody>
      </p:sp>
      <p:sp>
        <p:nvSpPr>
          <p:cNvPr id="3" name="Content Placeholder 2">
            <a:extLst>
              <a:ext uri="{FF2B5EF4-FFF2-40B4-BE49-F238E27FC236}">
                <a16:creationId xmlns:a16="http://schemas.microsoft.com/office/drawing/2014/main" id="{37310411-AB53-4F49-AC47-C42D010E2AA2}"/>
              </a:ext>
            </a:extLst>
          </p:cNvPr>
          <p:cNvSpPr>
            <a:spLocks noGrp="1"/>
          </p:cNvSpPr>
          <p:nvPr>
            <p:ph idx="1"/>
          </p:nvPr>
        </p:nvSpPr>
        <p:spPr/>
        <p:txBody>
          <a:bodyPr/>
          <a:lstStyle/>
          <a:p>
            <a:r>
              <a:rPr lang="en-US" dirty="0">
                <a:hlinkClick r:id="rId2"/>
              </a:rPr>
              <a:t>https://medium.freecodecamp.org/a-beginner-friendly-introduction-to-containers-vms-and-docker-79a9e3e119b</a:t>
            </a:r>
            <a:endParaRPr lang="bs-Latn-BA" dirty="0"/>
          </a:p>
          <a:p>
            <a:endParaRPr lang="en-US" dirty="0"/>
          </a:p>
        </p:txBody>
      </p:sp>
    </p:spTree>
    <p:extLst>
      <p:ext uri="{BB962C8B-B14F-4D97-AF65-F5344CB8AC3E}">
        <p14:creationId xmlns:p14="http://schemas.microsoft.com/office/powerpoint/2010/main" val="28434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Poslovne aplikacije i infrastruktura</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bs-Latn-BA" dirty="0"/>
              <a:t>Poslovne aplikacije i infrastruktura su osnovne komponente poslovanja</a:t>
            </a:r>
          </a:p>
          <a:p>
            <a:r>
              <a:rPr lang="bs-Latn-BA" dirty="0"/>
              <a:t>Ne tako davno kompanije su posjedovale vlastitu mrežnu </a:t>
            </a:r>
            <a:r>
              <a:rPr lang="bs-Latn-BA" dirty="0" err="1"/>
              <a:t>infr</a:t>
            </a:r>
            <a:r>
              <a:rPr lang="bs-Latn-BA" dirty="0"/>
              <a:t>.</a:t>
            </a:r>
          </a:p>
          <a:p>
            <a:pPr lvl="1"/>
            <a:r>
              <a:rPr lang="bs-Latn-BA" dirty="0"/>
              <a:t>Jedan ili više Servera</a:t>
            </a:r>
          </a:p>
          <a:p>
            <a:pPr lvl="1"/>
            <a:r>
              <a:rPr lang="bs-Latn-BA" dirty="0"/>
              <a:t>Klijente</a:t>
            </a:r>
          </a:p>
          <a:p>
            <a:pPr lvl="1"/>
            <a:r>
              <a:rPr lang="bs-Latn-BA" dirty="0" err="1"/>
              <a:t>Djeljenji</a:t>
            </a:r>
            <a:r>
              <a:rPr lang="bs-Latn-BA" dirty="0"/>
              <a:t> Hardver (Printer, skeneri, </a:t>
            </a:r>
            <a:br>
              <a:rPr lang="bs-Latn-BA" dirty="0"/>
            </a:br>
            <a:r>
              <a:rPr lang="bs-Latn-BA" dirty="0"/>
              <a:t>			</a:t>
            </a:r>
            <a:r>
              <a:rPr lang="bs-Latn-BA" dirty="0" err="1"/>
              <a:t>Ruteri</a:t>
            </a:r>
            <a:r>
              <a:rPr lang="bs-Latn-BA" dirty="0"/>
              <a:t>, Modemi ,  i </a:t>
            </a:r>
            <a:r>
              <a:rPr lang="bs-Latn-BA" dirty="0" err="1"/>
              <a:t>td</a:t>
            </a:r>
            <a:r>
              <a:rPr lang="bs-Latn-BA" dirty="0"/>
              <a:t>)</a:t>
            </a:r>
            <a:endParaRPr lang="en-US" dirty="0"/>
          </a:p>
        </p:txBody>
      </p:sp>
      <p:pic>
        <p:nvPicPr>
          <p:cNvPr id="5" name="Picture 4">
            <a:extLst>
              <a:ext uri="{FF2B5EF4-FFF2-40B4-BE49-F238E27FC236}">
                <a16:creationId xmlns:a16="http://schemas.microsoft.com/office/drawing/2014/main" id="{F26445F6-DFDA-4689-AE78-5FB5244C8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65" y="3498980"/>
            <a:ext cx="4390376" cy="2993895"/>
          </a:xfrm>
          <a:prstGeom prst="rect">
            <a:avLst/>
          </a:prstGeom>
        </p:spPr>
      </p:pic>
    </p:spTree>
    <p:extLst>
      <p:ext uri="{BB962C8B-B14F-4D97-AF65-F5344CB8AC3E}">
        <p14:creationId xmlns:p14="http://schemas.microsoft.com/office/powerpoint/2010/main" val="247852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Poslovne aplikacije i infrastruktura</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bs-Latn-BA" dirty="0" err="1"/>
              <a:t>Old</a:t>
            </a:r>
            <a:r>
              <a:rPr lang="bs-Latn-BA" dirty="0"/>
              <a:t> </a:t>
            </a:r>
            <a:r>
              <a:rPr lang="bs-Latn-BA" dirty="0" err="1"/>
              <a:t>School</a:t>
            </a:r>
            <a:r>
              <a:rPr lang="bs-Latn-BA" dirty="0"/>
              <a:t> pristup</a:t>
            </a:r>
          </a:p>
          <a:p>
            <a:pPr lvl="1"/>
            <a:r>
              <a:rPr lang="bs-Latn-BA" dirty="0"/>
              <a:t>Bazira se na jedna aplikacija jedan server</a:t>
            </a:r>
          </a:p>
          <a:p>
            <a:pPr lvl="1"/>
            <a:r>
              <a:rPr lang="bs-Latn-BA" altLang="sr-Latn-RS" dirty="0">
                <a:ea typeface="Calibri" panose="020F0502020204030204" pitchFamily="34" charset="0"/>
                <a:cs typeface="Calibri" panose="020F0502020204030204" pitchFamily="34" charset="0"/>
              </a:rPr>
              <a:t>Ne iskorištenost resursa (svega 30 %)</a:t>
            </a:r>
          </a:p>
          <a:p>
            <a:pPr lvl="1"/>
            <a:endParaRPr lang="en-US" dirty="0"/>
          </a:p>
        </p:txBody>
      </p:sp>
      <p:pic>
        <p:nvPicPr>
          <p:cNvPr id="4" name="Picture 3" descr="Srodna slika">
            <a:extLst>
              <a:ext uri="{FF2B5EF4-FFF2-40B4-BE49-F238E27FC236}">
                <a16:creationId xmlns:a16="http://schemas.microsoft.com/office/drawing/2014/main" id="{8D3C2969-BA4F-4225-9CBE-7C8F5D11A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388" y="2654163"/>
            <a:ext cx="2580548" cy="291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3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8B88-5390-4EB9-911B-CB0760F45475}"/>
              </a:ext>
            </a:extLst>
          </p:cNvPr>
          <p:cNvSpPr>
            <a:spLocks noGrp="1"/>
          </p:cNvSpPr>
          <p:nvPr>
            <p:ph type="title"/>
          </p:nvPr>
        </p:nvSpPr>
        <p:spPr/>
        <p:txBody>
          <a:bodyPr/>
          <a:lstStyle/>
          <a:p>
            <a:r>
              <a:rPr lang="bs-Latn-BA" dirty="0"/>
              <a:t>Poslovne aplikacije i infrastruktura</a:t>
            </a:r>
            <a:endParaRPr lang="en-US" dirty="0"/>
          </a:p>
        </p:txBody>
      </p:sp>
      <p:sp>
        <p:nvSpPr>
          <p:cNvPr id="3" name="Content Placeholder 2">
            <a:extLst>
              <a:ext uri="{FF2B5EF4-FFF2-40B4-BE49-F238E27FC236}">
                <a16:creationId xmlns:a16="http://schemas.microsoft.com/office/drawing/2014/main" id="{EA1C1EF6-8135-4F03-92E7-B492B108720A}"/>
              </a:ext>
            </a:extLst>
          </p:cNvPr>
          <p:cNvSpPr>
            <a:spLocks noGrp="1"/>
          </p:cNvSpPr>
          <p:nvPr>
            <p:ph idx="1"/>
          </p:nvPr>
        </p:nvSpPr>
        <p:spPr/>
        <p:txBody>
          <a:bodyPr/>
          <a:lstStyle/>
          <a:p>
            <a:r>
              <a:rPr lang="bs-Latn-BA" dirty="0" err="1"/>
              <a:t>Hipervizor</a:t>
            </a:r>
            <a:endParaRPr lang="bs-Latn-BA" dirty="0"/>
          </a:p>
          <a:p>
            <a:pPr marL="457200" lvl="1" indent="-457200" algn="just"/>
            <a:r>
              <a:rPr lang="bs-Latn-BA" altLang="sr-Latn-RS" sz="2200" dirty="0">
                <a:ea typeface="Calibri" panose="020F0502020204030204" pitchFamily="34" charset="0"/>
                <a:cs typeface="Calibri" panose="020F0502020204030204" pitchFamily="34" charset="0"/>
              </a:rPr>
              <a:t>Pojava </a:t>
            </a:r>
            <a:r>
              <a:rPr lang="bs-Latn-BA" altLang="sr-Latn-RS" sz="2200" dirty="0" err="1">
                <a:ea typeface="Calibri" panose="020F0502020204030204" pitchFamily="34" charset="0"/>
                <a:cs typeface="Calibri" panose="020F0502020204030204" pitchFamily="34" charset="0"/>
              </a:rPr>
              <a:t>hipervizora</a:t>
            </a:r>
            <a:r>
              <a:rPr lang="bs-Latn-BA" altLang="sr-Latn-RS" sz="2200" dirty="0">
                <a:ea typeface="Calibri" panose="020F0502020204030204" pitchFamily="34" charset="0"/>
                <a:cs typeface="Calibri" panose="020F0502020204030204" pitchFamily="34" charset="0"/>
              </a:rPr>
              <a:t> </a:t>
            </a:r>
            <a:r>
              <a:rPr lang="bs-Latn-BA" altLang="sr-Latn-RS" sz="2200" dirty="0" err="1">
                <a:ea typeface="Calibri" panose="020F0502020204030204" pitchFamily="34" charset="0"/>
                <a:cs typeface="Calibri" panose="020F0502020204030204" pitchFamily="34" charset="0"/>
              </a:rPr>
              <a:t>omogućio</a:t>
            </a:r>
            <a:r>
              <a:rPr lang="bs-Latn-BA" altLang="sr-Latn-RS" sz="2200" dirty="0">
                <a:ea typeface="Calibri" panose="020F0502020204030204" pitchFamily="34" charset="0"/>
                <a:cs typeface="Calibri" panose="020F0502020204030204" pitchFamily="34" charset="0"/>
              </a:rPr>
              <a:t> je pokretanje većeg broja virtualnih mašina u okviru jednog fizičkog uređaja</a:t>
            </a:r>
          </a:p>
          <a:p>
            <a:pPr marL="457200" lvl="1" indent="-457200" algn="just"/>
            <a:r>
              <a:rPr lang="bs-Latn-BA" altLang="sr-Latn-RS" sz="2200" dirty="0">
                <a:ea typeface="Calibri" panose="020F0502020204030204" pitchFamily="34" charset="0"/>
                <a:cs typeface="Calibri" panose="020F0502020204030204" pitchFamily="34" charset="0"/>
              </a:rPr>
              <a:t>označila novu eru u iskoristivosti infrastrukturnih kapaciteta i koncepta virtualnih mreža i ostale infrastrukture </a:t>
            </a:r>
          </a:p>
          <a:p>
            <a:pPr marL="457200" lvl="1" indent="-457200" algn="just"/>
            <a:r>
              <a:rPr lang="bs-Latn-BA" altLang="sr-Latn-RS" sz="2200" dirty="0">
                <a:ea typeface="Calibri" panose="020F0502020204030204" pitchFamily="34" charset="0"/>
                <a:cs typeface="Calibri" panose="020F0502020204030204" pitchFamily="34" charset="0"/>
              </a:rPr>
              <a:t>Pored velikog broja prednosti, ovaj pristup je imao i određene nedostatke:</a:t>
            </a:r>
          </a:p>
          <a:p>
            <a:pPr marL="457200" lvl="2" indent="-342900" algn="just"/>
            <a:r>
              <a:rPr lang="bs-Latn-BA" altLang="sr-Latn-RS" sz="1900" dirty="0">
                <a:ea typeface="Calibri" panose="020F0502020204030204" pitchFamily="34" charset="0"/>
                <a:cs typeface="Calibri" panose="020F0502020204030204" pitchFamily="34" charset="0"/>
              </a:rPr>
              <a:t>Svaka virtualna mašina zahtijeva operativni sistem (licence, hardverski resursi i dr.)</a:t>
            </a:r>
          </a:p>
          <a:p>
            <a:pPr marL="457200" lvl="2" indent="-342900" algn="just"/>
            <a:r>
              <a:rPr lang="bs-Latn-BA" altLang="sr-Latn-RS" sz="1900" dirty="0">
                <a:ea typeface="Calibri" panose="020F0502020204030204" pitchFamily="34" charset="0"/>
                <a:cs typeface="Calibri" panose="020F0502020204030204" pitchFamily="34" charset="0"/>
              </a:rPr>
              <a:t>Svaka virtualna mašina zahtijeva </a:t>
            </a:r>
            <a:r>
              <a:rPr lang="bs-Latn-BA" altLang="sr-Latn-RS" sz="1900" dirty="0" err="1">
                <a:ea typeface="Calibri" panose="020F0502020204030204" pitchFamily="34" charset="0"/>
                <a:cs typeface="Calibri" panose="020F0502020204030204" pitchFamily="34" charset="0"/>
              </a:rPr>
              <a:t>održavanje</a:t>
            </a:r>
            <a:r>
              <a:rPr lang="bs-Latn-BA" altLang="sr-Latn-RS" sz="1900" dirty="0">
                <a:ea typeface="Calibri" panose="020F0502020204030204" pitchFamily="34" charset="0"/>
                <a:cs typeface="Calibri" panose="020F0502020204030204" pitchFamily="34" charset="0"/>
              </a:rPr>
              <a:t> (nadogradnju, sigurnosne postavke, monitoring i dr.)</a:t>
            </a:r>
          </a:p>
          <a:p>
            <a:pPr lvl="1"/>
            <a:endParaRPr lang="en-US" dirty="0"/>
          </a:p>
        </p:txBody>
      </p:sp>
      <p:pic>
        <p:nvPicPr>
          <p:cNvPr id="4" name="Picture 3" descr="Rezultat slika za hypervisor">
            <a:extLst>
              <a:ext uri="{FF2B5EF4-FFF2-40B4-BE49-F238E27FC236}">
                <a16:creationId xmlns:a16="http://schemas.microsoft.com/office/drawing/2014/main" id="{6E50CEF3-8B4A-4A42-8BAA-53171A1F2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486" y="3832481"/>
            <a:ext cx="2069180" cy="224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28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CCB0-2E11-4D79-8B0D-F5914A9CA279}"/>
              </a:ext>
            </a:extLst>
          </p:cNvPr>
          <p:cNvSpPr>
            <a:spLocks noGrp="1"/>
          </p:cNvSpPr>
          <p:nvPr>
            <p:ph type="title"/>
          </p:nvPr>
        </p:nvSpPr>
        <p:spPr/>
        <p:txBody>
          <a:bodyPr/>
          <a:lstStyle/>
          <a:p>
            <a:r>
              <a:rPr lang="bs-Latn-BA" dirty="0"/>
              <a:t>Virtualna </a:t>
            </a:r>
            <a:r>
              <a:rPr lang="bs-Latn-BA" dirty="0" err="1"/>
              <a:t>Masina</a:t>
            </a:r>
            <a:r>
              <a:rPr lang="bs-Latn-BA" dirty="0"/>
              <a:t> (virtualni PC)</a:t>
            </a:r>
            <a:endParaRPr lang="en-US" dirty="0"/>
          </a:p>
        </p:txBody>
      </p:sp>
      <p:pic>
        <p:nvPicPr>
          <p:cNvPr id="5" name="Content Placeholder 4">
            <a:extLst>
              <a:ext uri="{FF2B5EF4-FFF2-40B4-BE49-F238E27FC236}">
                <a16:creationId xmlns:a16="http://schemas.microsoft.com/office/drawing/2014/main" id="{52BA1F64-9E75-457A-AA10-CD5AF9688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9642" y="1825625"/>
            <a:ext cx="4052716" cy="4351338"/>
          </a:xfrm>
        </p:spPr>
      </p:pic>
    </p:spTree>
    <p:extLst>
      <p:ext uri="{BB962C8B-B14F-4D97-AF65-F5344CB8AC3E}">
        <p14:creationId xmlns:p14="http://schemas.microsoft.com/office/powerpoint/2010/main" val="371922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30A6-B76D-401E-A0A8-FC88EA0BD79D}"/>
              </a:ext>
            </a:extLst>
          </p:cNvPr>
          <p:cNvSpPr>
            <a:spLocks noGrp="1"/>
          </p:cNvSpPr>
          <p:nvPr>
            <p:ph type="title"/>
          </p:nvPr>
        </p:nvSpPr>
        <p:spPr/>
        <p:txBody>
          <a:bodyPr/>
          <a:lstStyle/>
          <a:p>
            <a:r>
              <a:rPr lang="bs-Latn-BA" dirty="0"/>
              <a:t>Kontejneri (</a:t>
            </a:r>
            <a:r>
              <a:rPr lang="en-US" dirty="0"/>
              <a:t>Containers</a:t>
            </a:r>
            <a:r>
              <a:rPr lang="bs-Latn-BA" dirty="0"/>
              <a:t>)</a:t>
            </a:r>
            <a:endParaRPr lang="en-US" dirty="0"/>
          </a:p>
        </p:txBody>
      </p:sp>
      <p:sp>
        <p:nvSpPr>
          <p:cNvPr id="3" name="Content Placeholder 2">
            <a:extLst>
              <a:ext uri="{FF2B5EF4-FFF2-40B4-BE49-F238E27FC236}">
                <a16:creationId xmlns:a16="http://schemas.microsoft.com/office/drawing/2014/main" id="{4C0A26E8-7F9F-427B-95C7-52701CFB067B}"/>
              </a:ext>
            </a:extLst>
          </p:cNvPr>
          <p:cNvSpPr>
            <a:spLocks noGrp="1"/>
          </p:cNvSpPr>
          <p:nvPr>
            <p:ph idx="1"/>
          </p:nvPr>
        </p:nvSpPr>
        <p:spPr/>
        <p:txBody>
          <a:bodyPr/>
          <a:lstStyle/>
          <a:p>
            <a:r>
              <a:rPr lang="bs-Latn-BA" dirty="0"/>
              <a:t>Sličan VM</a:t>
            </a:r>
          </a:p>
          <a:p>
            <a:pPr lvl="1"/>
            <a:r>
              <a:rPr lang="bs-Latn-BA" dirty="0"/>
              <a:t>Privatni prostor za procesuiranje,</a:t>
            </a:r>
          </a:p>
          <a:p>
            <a:pPr lvl="1"/>
            <a:r>
              <a:rPr lang="bs-Latn-BA" dirty="0"/>
              <a:t>Može izvršavati komande kao </a:t>
            </a:r>
            <a:r>
              <a:rPr lang="bs-Latn-BA" dirty="0" err="1"/>
              <a:t>root</a:t>
            </a:r>
            <a:endParaRPr lang="bs-Latn-BA" dirty="0"/>
          </a:p>
          <a:p>
            <a:pPr lvl="1"/>
            <a:r>
              <a:rPr lang="bs-Latn-BA" dirty="0"/>
              <a:t>Privatnu mrežni interfejs i IP adresu</a:t>
            </a:r>
          </a:p>
          <a:p>
            <a:pPr lvl="1"/>
            <a:r>
              <a:rPr lang="bs-Latn-BA" dirty="0"/>
              <a:t>Može „</a:t>
            </a:r>
            <a:r>
              <a:rPr lang="bs-Latn-BA" dirty="0" err="1"/>
              <a:t>mountati</a:t>
            </a:r>
            <a:r>
              <a:rPr lang="bs-Latn-BA" dirty="0"/>
              <a:t>“ datoteke i diskove</a:t>
            </a:r>
          </a:p>
          <a:p>
            <a:r>
              <a:rPr lang="bs-Latn-BA" dirty="0"/>
              <a:t>Razlike</a:t>
            </a:r>
          </a:p>
          <a:p>
            <a:pPr lvl="1"/>
            <a:r>
              <a:rPr lang="bs-Latn-BA" dirty="0"/>
              <a:t>„Dijeli“ </a:t>
            </a:r>
            <a:r>
              <a:rPr lang="bs-Latn-BA" dirty="0" err="1"/>
              <a:t>host</a:t>
            </a:r>
            <a:r>
              <a:rPr lang="bs-Latn-BA" dirty="0"/>
              <a:t> sistemski </a:t>
            </a:r>
            <a:r>
              <a:rPr lang="bs-Latn-BA" dirty="0" err="1"/>
              <a:t>kernel</a:t>
            </a:r>
            <a:r>
              <a:rPr lang="bs-Latn-BA" dirty="0"/>
              <a:t> s ostalim kontejnerima</a:t>
            </a:r>
          </a:p>
          <a:p>
            <a:pPr lvl="1"/>
            <a:r>
              <a:rPr lang="bs-Latn-BA" dirty="0"/>
              <a:t> </a:t>
            </a:r>
            <a:endParaRPr lang="en-US" dirty="0"/>
          </a:p>
        </p:txBody>
      </p:sp>
    </p:spTree>
    <p:extLst>
      <p:ext uri="{BB962C8B-B14F-4D97-AF65-F5344CB8AC3E}">
        <p14:creationId xmlns:p14="http://schemas.microsoft.com/office/powerpoint/2010/main" val="133648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4C91-F897-4281-8033-4820A3D7A9F6}"/>
              </a:ext>
            </a:extLst>
          </p:cNvPr>
          <p:cNvSpPr>
            <a:spLocks noGrp="1"/>
          </p:cNvSpPr>
          <p:nvPr>
            <p:ph type="title"/>
          </p:nvPr>
        </p:nvSpPr>
        <p:spPr/>
        <p:txBody>
          <a:bodyPr/>
          <a:lstStyle/>
          <a:p>
            <a:r>
              <a:rPr lang="bs-Latn-BA" dirty="0"/>
              <a:t>Kontejneri </a:t>
            </a:r>
            <a:endParaRPr lang="en-US" dirty="0"/>
          </a:p>
        </p:txBody>
      </p:sp>
      <p:pic>
        <p:nvPicPr>
          <p:cNvPr id="5" name="Content Placeholder 4">
            <a:extLst>
              <a:ext uri="{FF2B5EF4-FFF2-40B4-BE49-F238E27FC236}">
                <a16:creationId xmlns:a16="http://schemas.microsoft.com/office/drawing/2014/main" id="{110A43A9-9F7A-4F2B-88CC-834F6307E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551" y="1825625"/>
            <a:ext cx="6006897" cy="4351338"/>
          </a:xfrm>
        </p:spPr>
      </p:pic>
    </p:spTree>
    <p:extLst>
      <p:ext uri="{BB962C8B-B14F-4D97-AF65-F5344CB8AC3E}">
        <p14:creationId xmlns:p14="http://schemas.microsoft.com/office/powerpoint/2010/main" val="382023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5BE1-4EE8-4596-AF78-E6C6AF74599A}"/>
              </a:ext>
            </a:extLst>
          </p:cNvPr>
          <p:cNvSpPr>
            <a:spLocks noGrp="1"/>
          </p:cNvSpPr>
          <p:nvPr>
            <p:ph type="title"/>
          </p:nvPr>
        </p:nvSpPr>
        <p:spPr/>
        <p:txBody>
          <a:bodyPr/>
          <a:lstStyle/>
          <a:p>
            <a:r>
              <a:rPr lang="bs-Latn-BA" dirty="0"/>
              <a:t>Kako rade Kontejneri</a:t>
            </a:r>
            <a:endParaRPr lang="en-US" dirty="0"/>
          </a:p>
        </p:txBody>
      </p:sp>
      <p:sp>
        <p:nvSpPr>
          <p:cNvPr id="3" name="Content Placeholder 2">
            <a:extLst>
              <a:ext uri="{FF2B5EF4-FFF2-40B4-BE49-F238E27FC236}">
                <a16:creationId xmlns:a16="http://schemas.microsoft.com/office/drawing/2014/main" id="{2BE84614-1E03-42D4-BAA5-314D0DDFC46F}"/>
              </a:ext>
            </a:extLst>
          </p:cNvPr>
          <p:cNvSpPr>
            <a:spLocks noGrp="1"/>
          </p:cNvSpPr>
          <p:nvPr>
            <p:ph idx="1"/>
          </p:nvPr>
        </p:nvSpPr>
        <p:spPr/>
        <p:txBody>
          <a:bodyPr>
            <a:normAutofit/>
          </a:bodyPr>
          <a:lstStyle/>
          <a:p>
            <a:r>
              <a:rPr lang="en-US" dirty="0" err="1"/>
              <a:t>Kontejneri</a:t>
            </a:r>
            <a:r>
              <a:rPr lang="en-US" dirty="0"/>
              <a:t> </a:t>
            </a:r>
            <a:r>
              <a:rPr lang="en-US" dirty="0" err="1"/>
              <a:t>su</a:t>
            </a:r>
            <a:r>
              <a:rPr lang="en-US" dirty="0"/>
              <a:t> </a:t>
            </a:r>
            <a:r>
              <a:rPr lang="en-US" dirty="0" err="1"/>
              <a:t>izolovani</a:t>
            </a:r>
            <a:r>
              <a:rPr lang="en-US" dirty="0"/>
              <a:t> </a:t>
            </a:r>
            <a:r>
              <a:rPr lang="en-US" dirty="0" err="1"/>
              <a:t>jedan</a:t>
            </a:r>
            <a:r>
              <a:rPr lang="en-US" dirty="0"/>
              <a:t> od </a:t>
            </a:r>
            <a:r>
              <a:rPr lang="en-US" dirty="0" err="1"/>
              <a:t>drugog</a:t>
            </a:r>
            <a:r>
              <a:rPr lang="bs-Latn-BA" dirty="0"/>
              <a:t>, a čine ga </a:t>
            </a:r>
            <a:r>
              <a:rPr lang="en-US" dirty="0" err="1"/>
              <a:t>sopstveni</a:t>
            </a:r>
            <a:r>
              <a:rPr lang="en-US" dirty="0"/>
              <a:t> </a:t>
            </a:r>
            <a:r>
              <a:rPr lang="en-US" dirty="0" err="1"/>
              <a:t>softver</a:t>
            </a:r>
            <a:r>
              <a:rPr lang="en-US" dirty="0"/>
              <a:t>, </a:t>
            </a:r>
            <a:r>
              <a:rPr lang="en-US" dirty="0" err="1"/>
              <a:t>biblioteke</a:t>
            </a:r>
            <a:r>
              <a:rPr lang="en-US" dirty="0"/>
              <a:t> </a:t>
            </a:r>
            <a:r>
              <a:rPr lang="en-US" dirty="0" err="1"/>
              <a:t>i</a:t>
            </a:r>
            <a:r>
              <a:rPr lang="en-US" dirty="0"/>
              <a:t> </a:t>
            </a:r>
            <a:r>
              <a:rPr lang="en-US" dirty="0" err="1"/>
              <a:t>konfiguracione</a:t>
            </a:r>
            <a:r>
              <a:rPr lang="en-US" dirty="0"/>
              <a:t> </a:t>
            </a:r>
            <a:r>
              <a:rPr lang="bs-Latn-BA" dirty="0"/>
              <a:t>datoteke</a:t>
            </a:r>
          </a:p>
          <a:p>
            <a:r>
              <a:rPr lang="bs-Latn-BA" dirty="0"/>
              <a:t>M</a:t>
            </a:r>
            <a:r>
              <a:rPr lang="en-US" dirty="0" err="1"/>
              <a:t>ogu</a:t>
            </a:r>
            <a:r>
              <a:rPr lang="en-US" dirty="0"/>
              <a:t> </a:t>
            </a:r>
            <a:r>
              <a:rPr lang="en-US" dirty="0" err="1"/>
              <a:t>međusobno</a:t>
            </a:r>
            <a:r>
              <a:rPr lang="en-US" dirty="0"/>
              <a:t> </a:t>
            </a:r>
            <a:r>
              <a:rPr lang="en-US" dirty="0" err="1"/>
              <a:t>komunicirati</a:t>
            </a:r>
            <a:r>
              <a:rPr lang="en-US" dirty="0"/>
              <a:t> </a:t>
            </a:r>
            <a:r>
              <a:rPr lang="en-US" dirty="0" err="1"/>
              <a:t>putem</a:t>
            </a:r>
            <a:r>
              <a:rPr lang="en-US" dirty="0"/>
              <a:t> </a:t>
            </a:r>
            <a:r>
              <a:rPr lang="en-US" dirty="0" err="1"/>
              <a:t>definiranih</a:t>
            </a:r>
            <a:r>
              <a:rPr lang="en-US" dirty="0"/>
              <a:t> </a:t>
            </a:r>
            <a:r>
              <a:rPr lang="en-US" dirty="0" err="1"/>
              <a:t>kanala</a:t>
            </a:r>
            <a:endParaRPr lang="bs-Latn-BA" dirty="0"/>
          </a:p>
          <a:p>
            <a:r>
              <a:rPr lang="en-US" dirty="0" err="1"/>
              <a:t>Svi</a:t>
            </a:r>
            <a:r>
              <a:rPr lang="en-US" dirty="0"/>
              <a:t> </a:t>
            </a:r>
            <a:r>
              <a:rPr lang="en-US" dirty="0" err="1"/>
              <a:t>kontejneri</a:t>
            </a:r>
            <a:r>
              <a:rPr lang="en-US" dirty="0"/>
              <a:t> se </a:t>
            </a:r>
            <a:r>
              <a:rPr lang="en-US" dirty="0" err="1"/>
              <a:t>upravljaju</a:t>
            </a:r>
            <a:r>
              <a:rPr lang="en-US" dirty="0"/>
              <a:t> </a:t>
            </a:r>
            <a:r>
              <a:rPr lang="en-US" dirty="0" err="1"/>
              <a:t>jednim</a:t>
            </a:r>
            <a:r>
              <a:rPr lang="en-US" dirty="0"/>
              <a:t> </a:t>
            </a:r>
            <a:r>
              <a:rPr lang="en-US" dirty="0" err="1"/>
              <a:t>jezgrom</a:t>
            </a:r>
            <a:r>
              <a:rPr lang="en-US" dirty="0"/>
              <a:t> </a:t>
            </a:r>
            <a:r>
              <a:rPr lang="en-US" dirty="0" err="1"/>
              <a:t>operativnog</a:t>
            </a:r>
            <a:r>
              <a:rPr lang="en-US" dirty="0"/>
              <a:t> </a:t>
            </a:r>
            <a:r>
              <a:rPr lang="en-US" dirty="0" err="1"/>
              <a:t>sistema</a:t>
            </a:r>
            <a:r>
              <a:rPr lang="en-US" dirty="0"/>
              <a:t> </a:t>
            </a:r>
            <a:r>
              <a:rPr lang="bs-Latn-BA" dirty="0"/>
              <a:t>i zbog toga </a:t>
            </a:r>
            <a:r>
              <a:rPr lang="en-US" dirty="0" err="1"/>
              <a:t>su</a:t>
            </a:r>
            <a:r>
              <a:rPr lang="en-US" dirty="0"/>
              <a:t> </a:t>
            </a:r>
            <a:r>
              <a:rPr lang="bs-Latn-BA" dirty="0"/>
              <a:t>manje zahtjevni od</a:t>
            </a:r>
            <a:r>
              <a:rPr lang="en-US" dirty="0"/>
              <a:t> </a:t>
            </a:r>
            <a:r>
              <a:rPr lang="bs-Latn-BA" dirty="0"/>
              <a:t>VM</a:t>
            </a:r>
            <a:r>
              <a:rPr lang="en-US" dirty="0"/>
              <a:t>.</a:t>
            </a:r>
            <a:endParaRPr lang="bs-Latn-BA" dirty="0"/>
          </a:p>
          <a:p>
            <a:r>
              <a:rPr lang="en-US" dirty="0" err="1"/>
              <a:t>Kontejneri</a:t>
            </a:r>
            <a:r>
              <a:rPr lang="en-US" dirty="0"/>
              <a:t> se </a:t>
            </a:r>
            <a:r>
              <a:rPr lang="en-US" dirty="0" err="1"/>
              <a:t>kreiraju</a:t>
            </a:r>
            <a:r>
              <a:rPr lang="en-US" dirty="0"/>
              <a:t> </a:t>
            </a:r>
            <a:r>
              <a:rPr lang="en-US" dirty="0" err="1"/>
              <a:t>iz</a:t>
            </a:r>
            <a:r>
              <a:rPr lang="en-US" dirty="0"/>
              <a:t> </a:t>
            </a:r>
            <a:r>
              <a:rPr lang="bs-Latn-BA" dirty="0"/>
              <a:t>„</a:t>
            </a:r>
            <a:r>
              <a:rPr lang="bs-Latn-BA" dirty="0" err="1"/>
              <a:t>image</a:t>
            </a:r>
            <a:r>
              <a:rPr lang="bs-Latn-BA" dirty="0"/>
              <a:t>“-a </a:t>
            </a:r>
            <a:r>
              <a:rPr lang="en-US" dirty="0" err="1"/>
              <a:t>koje</a:t>
            </a:r>
            <a:r>
              <a:rPr lang="en-US" dirty="0"/>
              <a:t> </a:t>
            </a:r>
            <a:r>
              <a:rPr lang="en-US" dirty="0" err="1"/>
              <a:t>određuju</a:t>
            </a:r>
            <a:r>
              <a:rPr lang="en-US" dirty="0"/>
              <a:t> </a:t>
            </a:r>
            <a:r>
              <a:rPr lang="en-US" dirty="0" err="1"/>
              <a:t>njihov</a:t>
            </a:r>
            <a:r>
              <a:rPr lang="en-US" dirty="0"/>
              <a:t> </a:t>
            </a:r>
            <a:r>
              <a:rPr lang="en-US" dirty="0" err="1"/>
              <a:t>precizan</a:t>
            </a:r>
            <a:r>
              <a:rPr lang="en-US" dirty="0"/>
              <a:t> </a:t>
            </a:r>
            <a:r>
              <a:rPr lang="en-US" dirty="0" err="1"/>
              <a:t>sadržaj</a:t>
            </a:r>
            <a:r>
              <a:rPr lang="en-US" dirty="0"/>
              <a:t>. </a:t>
            </a:r>
            <a:endParaRPr lang="bs-Latn-BA" dirty="0"/>
          </a:p>
          <a:p>
            <a:r>
              <a:rPr lang="bs-Latn-BA" dirty="0"/>
              <a:t>„</a:t>
            </a:r>
            <a:r>
              <a:rPr lang="bs-Latn-BA" dirty="0" err="1"/>
              <a:t>Image</a:t>
            </a:r>
            <a:r>
              <a:rPr lang="bs-Latn-BA" dirty="0"/>
              <a:t>“-i</a:t>
            </a:r>
            <a:r>
              <a:rPr lang="en-US" dirty="0"/>
              <a:t> </a:t>
            </a:r>
            <a:r>
              <a:rPr lang="bs-Latn-BA" dirty="0"/>
              <a:t>kontejnera se </a:t>
            </a:r>
            <a:r>
              <a:rPr lang="en-US" dirty="0" err="1"/>
              <a:t>često</a:t>
            </a:r>
            <a:r>
              <a:rPr lang="en-US" dirty="0"/>
              <a:t> </a:t>
            </a:r>
            <a:r>
              <a:rPr lang="bs-Latn-BA" dirty="0"/>
              <a:t>prave kombinacijom </a:t>
            </a:r>
            <a:r>
              <a:rPr lang="en-US" dirty="0" err="1"/>
              <a:t>i</a:t>
            </a:r>
            <a:r>
              <a:rPr lang="en-US" dirty="0"/>
              <a:t> </a:t>
            </a:r>
            <a:r>
              <a:rPr lang="en-US" dirty="0" err="1"/>
              <a:t>modifici</a:t>
            </a:r>
            <a:r>
              <a:rPr lang="bs-Latn-BA" dirty="0" err="1"/>
              <a:t>kacijom</a:t>
            </a:r>
            <a:r>
              <a:rPr lang="en-US" dirty="0"/>
              <a:t> </a:t>
            </a:r>
            <a:r>
              <a:rPr lang="en-US" dirty="0" err="1"/>
              <a:t>standardnih</a:t>
            </a:r>
            <a:r>
              <a:rPr lang="en-US" dirty="0"/>
              <a:t> </a:t>
            </a:r>
            <a:r>
              <a:rPr lang="bs-Latn-BA" dirty="0"/>
              <a:t>„</a:t>
            </a:r>
            <a:r>
              <a:rPr lang="bs-Latn-BA" dirty="0" err="1"/>
              <a:t>Image</a:t>
            </a:r>
            <a:r>
              <a:rPr lang="bs-Latn-BA" dirty="0"/>
              <a:t>“-</a:t>
            </a:r>
            <a:r>
              <a:rPr lang="en-US" dirty="0"/>
              <a:t>a </a:t>
            </a:r>
            <a:r>
              <a:rPr lang="en-US" dirty="0" err="1"/>
              <a:t>preuzetih</a:t>
            </a:r>
            <a:r>
              <a:rPr lang="en-US" dirty="0"/>
              <a:t> </a:t>
            </a:r>
            <a:r>
              <a:rPr lang="en-US" dirty="0" err="1"/>
              <a:t>iz</a:t>
            </a:r>
            <a:r>
              <a:rPr lang="en-US" dirty="0"/>
              <a:t> </a:t>
            </a:r>
            <a:r>
              <a:rPr lang="en-US" dirty="0" err="1"/>
              <a:t>javnih</a:t>
            </a:r>
            <a:r>
              <a:rPr lang="en-US" dirty="0"/>
              <a:t> </a:t>
            </a:r>
            <a:r>
              <a:rPr lang="bs-Latn-BA" dirty="0"/>
              <a:t>repozitorija</a:t>
            </a:r>
            <a:endParaRPr lang="en-US" dirty="0"/>
          </a:p>
        </p:txBody>
      </p:sp>
    </p:spTree>
    <p:extLst>
      <p:ext uri="{BB962C8B-B14F-4D97-AF65-F5344CB8AC3E}">
        <p14:creationId xmlns:p14="http://schemas.microsoft.com/office/powerpoint/2010/main" val="141187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1497</Words>
  <Application>Microsoft Office PowerPoint</Application>
  <PresentationFormat>Widescreen</PresentationFormat>
  <Paragraphs>235</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Virtualizacija</vt:lpstr>
      <vt:lpstr>Sadržaj</vt:lpstr>
      <vt:lpstr>Poslovne aplikacije i infrastruktura</vt:lpstr>
      <vt:lpstr>Poslovne aplikacije i infrastruktura</vt:lpstr>
      <vt:lpstr>Poslovne aplikacije i infrastruktura</vt:lpstr>
      <vt:lpstr>Virtualna Masina (virtualni PC)</vt:lpstr>
      <vt:lpstr>Kontejneri (Containers)</vt:lpstr>
      <vt:lpstr>Kontejneri </vt:lpstr>
      <vt:lpstr>Kako rade Kontejneri</vt:lpstr>
      <vt:lpstr>Docker –Linux bazirani kontejner</vt:lpstr>
      <vt:lpstr>Docker  kontejner</vt:lpstr>
      <vt:lpstr>Docker</vt:lpstr>
      <vt:lpstr>Old school vs Docker </vt:lpstr>
      <vt:lpstr>Docker</vt:lpstr>
      <vt:lpstr>Docker vs. Hipervizor</vt:lpstr>
      <vt:lpstr>Osnovni pojmovi</vt:lpstr>
      <vt:lpstr>Komponente</vt:lpstr>
      <vt:lpstr>Komponente</vt:lpstr>
      <vt:lpstr>Instalacija Dockera</vt:lpstr>
      <vt:lpstr>Docker</vt:lpstr>
      <vt:lpstr>Docker</vt:lpstr>
      <vt:lpstr>Docker</vt:lpstr>
      <vt:lpstr>Docker</vt:lpstr>
      <vt:lpstr>Docker UI Tool </vt:lpstr>
      <vt:lpstr>Docker </vt:lpstr>
      <vt:lpstr>Docker swarm mode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Virtualizacija</dc:title>
  <dc:creator>Bahrudin Hrnjica</dc:creator>
  <cp:lastModifiedBy>Bahrudin Hrnjica</cp:lastModifiedBy>
  <cp:revision>16</cp:revision>
  <dcterms:created xsi:type="dcterms:W3CDTF">2019-05-15T16:52:25Z</dcterms:created>
  <dcterms:modified xsi:type="dcterms:W3CDTF">2019-05-16T15:50:53Z</dcterms:modified>
</cp:coreProperties>
</file>