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94" r:id="rId4"/>
    <p:sldId id="395" r:id="rId5"/>
    <p:sldId id="397" r:id="rId6"/>
    <p:sldId id="396" r:id="rId7"/>
    <p:sldId id="258" r:id="rId8"/>
    <p:sldId id="259" r:id="rId9"/>
    <p:sldId id="262" r:id="rId10"/>
    <p:sldId id="387" r:id="rId11"/>
    <p:sldId id="388" r:id="rId12"/>
    <p:sldId id="261" r:id="rId13"/>
    <p:sldId id="389" r:id="rId14"/>
    <p:sldId id="393" r:id="rId15"/>
    <p:sldId id="385" r:id="rId16"/>
    <p:sldId id="392" r:id="rId17"/>
    <p:sldId id="398" r:id="rId18"/>
    <p:sldId id="384" r:id="rId19"/>
    <p:sldId id="377" r:id="rId20"/>
    <p:sldId id="391" r:id="rId21"/>
    <p:sldId id="378" r:id="rId22"/>
    <p:sldId id="380" r:id="rId23"/>
    <p:sldId id="381" r:id="rId24"/>
    <p:sldId id="382" r:id="rId25"/>
    <p:sldId id="383" r:id="rId26"/>
    <p:sldId id="3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788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62D1A-510D-4D44-8A06-9D3CE1BC509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9255C-6E9B-46E4-B860-4E262C88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TP_cookie" TargetMode="External"/><Relationship Id="rId3" Type="http://schemas.openxmlformats.org/officeDocument/2006/relationships/hyperlink" Target="https://en.wikipedia.org/wiki/HTTP" TargetMode="External"/><Relationship Id="rId7" Type="http://schemas.openxmlformats.org/officeDocument/2006/relationships/hyperlink" Target="https://en.wikipedia.org/wiki/Access_control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assword" TargetMode="External"/><Relationship Id="rId5" Type="http://schemas.openxmlformats.org/officeDocument/2006/relationships/hyperlink" Target="https://en.wikipedia.org/wiki/User_name" TargetMode="External"/><Relationship Id="rId10" Type="http://schemas.openxmlformats.org/officeDocument/2006/relationships/hyperlink" Target="https://en.wikipedia.org/wiki/Handshake_(computing)" TargetMode="External"/><Relationship Id="rId4" Type="http://schemas.openxmlformats.org/officeDocument/2006/relationships/hyperlink" Target="https://en.wikipedia.org/wiki/User_agent" TargetMode="External"/><Relationship Id="rId9" Type="http://schemas.openxmlformats.org/officeDocument/2006/relationships/hyperlink" Target="https://en.wikipedia.org/wiki/HTTP_header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Internet_Explorer" TargetMode="External"/><Relationship Id="rId13" Type="http://schemas.openxmlformats.org/officeDocument/2006/relationships/hyperlink" Target="https://en.wikipedia.org/wiki/Basic_access_authentication#cite_note-3" TargetMode="External"/><Relationship Id="rId3" Type="http://schemas.openxmlformats.org/officeDocument/2006/relationships/hyperlink" Target="https://en.wikipedia.org/wiki/Information_security#Confidentiality" TargetMode="External"/><Relationship Id="rId7" Type="http://schemas.openxmlformats.org/officeDocument/2006/relationships/hyperlink" Target="https://en.wikipedia.org/wiki/HTTPS" TargetMode="External"/><Relationship Id="rId12" Type="http://schemas.openxmlformats.org/officeDocument/2006/relationships/hyperlink" Target="https://en.wikipedia.org/wiki/JavaScrip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ryptographic_hash" TargetMode="External"/><Relationship Id="rId11" Type="http://schemas.openxmlformats.org/officeDocument/2006/relationships/hyperlink" Target="https://en.wikipedia.org/wiki/Basic_access_authentication#cite_note-2" TargetMode="External"/><Relationship Id="rId5" Type="http://schemas.openxmlformats.org/officeDocument/2006/relationships/hyperlink" Target="https://en.wikipedia.org/wiki/Encryption" TargetMode="External"/><Relationship Id="rId15" Type="http://schemas.openxmlformats.org/officeDocument/2006/relationships/hyperlink" Target="https://en.wikipedia.org/wiki/Basic_access_authentication#cite_note-7" TargetMode="External"/><Relationship Id="rId10" Type="http://schemas.openxmlformats.org/officeDocument/2006/relationships/hyperlink" Target="https://en.wikipedia.org/wiki/Web_server" TargetMode="External"/><Relationship Id="rId4" Type="http://schemas.openxmlformats.org/officeDocument/2006/relationships/hyperlink" Target="https://en.wikipedia.org/wiki/Base64" TargetMode="External"/><Relationship Id="rId9" Type="http://schemas.openxmlformats.org/officeDocument/2006/relationships/hyperlink" Target="https://en.wikipedia.org/wiki/Basic_access_authentication#cite_note-1" TargetMode="External"/><Relationship Id="rId14" Type="http://schemas.openxmlformats.org/officeDocument/2006/relationships/hyperlink" Target="https://en.wikipedia.org/wiki/Basic_access_authentication#cite_note-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https://youtu.be/e2qZvabmSvo?t=2042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Mobilni uređaji su ostvarili najznačajnijih utjecaja na promjenu načina </a:t>
            </a:r>
            <a:r>
              <a:rPr lang="bs-Latn-BA" altLang="sr-Latn-RS" sz="1200" dirty="0" err="1">
                <a:ea typeface="Calibri" panose="020F0502020204030204" pitchFamily="34" charset="0"/>
                <a:cs typeface="Calibri" panose="020F0502020204030204" pitchFamily="34" charset="0"/>
              </a:rPr>
              <a:t>posmatranja</a:t>
            </a: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 i implementacije sigurnosnih postavki prilikom razvoja </a:t>
            </a:r>
            <a:r>
              <a:rPr lang="bs-Latn-BA" altLang="sr-Latn-RS" sz="1200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 aplikacija. Glavni razlog tome je potreba da korporacijski podaci budu dostupni na različitim mobilnim uređajima čime se dovodi u pitanje njihova sigurnost.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s-Latn-BA" sz="2400" dirty="0"/>
              <a:t>U slučaju korištenja individualnih naloga vrlo jednostavno je moguće provjeriti da li je korisnik </a:t>
            </a:r>
            <a:r>
              <a:rPr lang="bs-Latn-BA" sz="2400" dirty="0" err="1"/>
              <a:t>autentificiran</a:t>
            </a:r>
            <a:r>
              <a:rPr lang="bs-Latn-BA" sz="2400" dirty="0"/>
              <a:t>. Na narednom </a:t>
            </a:r>
            <a:r>
              <a:rPr lang="bs-Latn-BA" sz="2400" dirty="0" err="1"/>
              <a:t>slajdu</a:t>
            </a:r>
            <a:r>
              <a:rPr lang="bs-Latn-BA" sz="2400" dirty="0"/>
              <a:t> su prikazane dvije akcije, a </a:t>
            </a:r>
            <a:r>
              <a:rPr lang="bs-Latn-BA" sz="2400" dirty="0" err="1"/>
              <a:t>pojašnjenje</a:t>
            </a:r>
            <a:r>
              <a:rPr lang="bs-Latn-BA" sz="2400" dirty="0"/>
              <a:t> će se bazirati na pretpostavci da korisnik nije </a:t>
            </a:r>
            <a:r>
              <a:rPr lang="bs-Latn-BA" sz="2400" dirty="0" err="1"/>
              <a:t>autentificiran</a:t>
            </a:r>
            <a:r>
              <a:rPr lang="bs-Latn-BA" sz="2400" dirty="0"/>
              <a:t>. </a:t>
            </a:r>
          </a:p>
          <a:p>
            <a:pPr lvl="1" algn="just"/>
            <a:r>
              <a:rPr lang="bs-Latn-BA" sz="2200" dirty="0"/>
              <a:t>prva akcija neće vratiti ime korisnika pošto ne postoje informacije koje bi mogla vratiti </a:t>
            </a:r>
          </a:p>
          <a:p>
            <a:pPr lvl="1" algn="just"/>
            <a:r>
              <a:rPr lang="bs-Latn-BA" sz="2200" dirty="0"/>
              <a:t>druga akcija (na adresi: </a:t>
            </a:r>
            <a:r>
              <a:rPr lang="bs-Latn-BA" sz="2200" dirty="0" err="1"/>
              <a:t>api</a:t>
            </a:r>
            <a:r>
              <a:rPr lang="bs-Latn-BA" sz="2200" dirty="0"/>
              <a:t>/student/</a:t>
            </a:r>
            <a:r>
              <a:rPr lang="bs-Latn-BA" sz="2200" dirty="0" err="1"/>
              <a:t>secure</a:t>
            </a:r>
            <a:r>
              <a:rPr lang="bs-Latn-BA" sz="2200" dirty="0"/>
              <a:t>) će automatski izvršiti preusmjeravanje korisnika na dio aplikacije koji je zadužen za </a:t>
            </a:r>
            <a:r>
              <a:rPr lang="bs-Latn-BA" sz="2200" dirty="0" err="1"/>
              <a:t>autentifikaciju</a:t>
            </a:r>
            <a:endParaRPr lang="bs-Latn-BA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https://en.wikipedia.org/wiki/Access_token</a:t>
            </a:r>
            <a:endParaRPr lang="bs-Latn-B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context of an </a:t>
            </a:r>
            <a:r>
              <a:rPr lang="en-US" dirty="0">
                <a:hlinkClick r:id="rId3" tooltip="HTTP"/>
              </a:rPr>
              <a:t>HTTP</a:t>
            </a:r>
            <a:r>
              <a:rPr lang="en-US" dirty="0"/>
              <a:t> transaction, </a:t>
            </a:r>
            <a:r>
              <a:rPr lang="en-US" b="1" dirty="0"/>
              <a:t>basic access authentication</a:t>
            </a:r>
            <a:r>
              <a:rPr lang="en-US" dirty="0"/>
              <a:t> is a method for an </a:t>
            </a:r>
            <a:r>
              <a:rPr lang="en-US" dirty="0">
                <a:hlinkClick r:id="rId4" tooltip="User agent"/>
              </a:rPr>
              <a:t>HTTP user agent</a:t>
            </a:r>
            <a:r>
              <a:rPr lang="en-US" dirty="0"/>
              <a:t> (e.g. a web browser) to provide a </a:t>
            </a:r>
            <a:r>
              <a:rPr lang="en-US" dirty="0">
                <a:hlinkClick r:id="rId5" tooltip="User name"/>
              </a:rPr>
              <a:t>user name</a:t>
            </a:r>
            <a:r>
              <a:rPr lang="en-US" dirty="0"/>
              <a:t> and </a:t>
            </a:r>
            <a:r>
              <a:rPr lang="en-US" dirty="0">
                <a:hlinkClick r:id="rId6" tooltip="Password"/>
              </a:rPr>
              <a:t>password</a:t>
            </a:r>
            <a:r>
              <a:rPr lang="en-US" dirty="0"/>
              <a:t> when making a request.</a:t>
            </a:r>
            <a:endParaRPr lang="bs-Latn-BA" dirty="0"/>
          </a:p>
          <a:p>
            <a:endParaRPr lang="bs-Latn-BA" dirty="0"/>
          </a:p>
          <a:p>
            <a:r>
              <a:rPr lang="en-US" dirty="0"/>
              <a:t> In basic HTTP authentication, a request contains a header field of the form Authorization: Basic &lt;credentials&gt;, where credentials is the base64 encoding of id and password joined by a colon. </a:t>
            </a:r>
            <a:endParaRPr lang="bs-Latn-BA" dirty="0"/>
          </a:p>
          <a:p>
            <a:endParaRPr lang="bs-Latn-BA" dirty="0"/>
          </a:p>
          <a:p>
            <a:r>
              <a:rPr lang="en-US" dirty="0"/>
              <a:t>HTTP Basic authentication (BA) implementation is the simplest technique for enforcing </a:t>
            </a:r>
            <a:r>
              <a:rPr lang="en-US" dirty="0">
                <a:hlinkClick r:id="rId7" tooltip="Access controls"/>
              </a:rPr>
              <a:t>access controls</a:t>
            </a:r>
            <a:r>
              <a:rPr lang="en-US" dirty="0"/>
              <a:t> to web resources because it does not require </a:t>
            </a:r>
            <a:r>
              <a:rPr lang="en-US" dirty="0">
                <a:hlinkClick r:id="rId8" tooltip="HTTP cookie"/>
              </a:rPr>
              <a:t>cookies</a:t>
            </a:r>
            <a:r>
              <a:rPr lang="en-US" dirty="0"/>
              <a:t>, session identifiers, or login pages; rather, HTTP Basic authentication uses standard fields in the </a:t>
            </a:r>
            <a:r>
              <a:rPr lang="en-US" dirty="0">
                <a:hlinkClick r:id="rId9" tooltip="HTTP header"/>
              </a:rPr>
              <a:t>HTTP header</a:t>
            </a:r>
            <a:r>
              <a:rPr lang="en-US" dirty="0"/>
              <a:t>, removing the need for </a:t>
            </a:r>
            <a:r>
              <a:rPr lang="en-US" dirty="0">
                <a:hlinkClick r:id="rId10" tooltip="Handshake (computing)"/>
              </a:rPr>
              <a:t>handshakes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  <a:p>
            <a:r>
              <a:rPr lang="en-US" dirty="0"/>
              <a:t>The BA mechanism provides no </a:t>
            </a:r>
            <a:r>
              <a:rPr lang="en-US" dirty="0">
                <a:hlinkClick r:id="rId3" tooltip="Information security"/>
              </a:rPr>
              <a:t>confidentiality</a:t>
            </a:r>
            <a:r>
              <a:rPr lang="en-US" dirty="0"/>
              <a:t> protection for the transmitted credentials. They are merely encoded with </a:t>
            </a:r>
            <a:r>
              <a:rPr lang="en-US" dirty="0">
                <a:hlinkClick r:id="rId4" tooltip="Base64"/>
              </a:rPr>
              <a:t>Base64</a:t>
            </a:r>
            <a:r>
              <a:rPr lang="en-US" dirty="0"/>
              <a:t> in transit, but not </a:t>
            </a:r>
            <a:r>
              <a:rPr lang="en-US" dirty="0">
                <a:hlinkClick r:id="rId5" tooltip="Encryption"/>
              </a:rPr>
              <a:t>encrypted</a:t>
            </a:r>
            <a:r>
              <a:rPr lang="en-US" dirty="0"/>
              <a:t> or </a:t>
            </a:r>
            <a:r>
              <a:rPr lang="en-US" dirty="0">
                <a:hlinkClick r:id="rId6" tooltip="Cryptographic hash"/>
              </a:rPr>
              <a:t>hashed</a:t>
            </a:r>
            <a:r>
              <a:rPr lang="en-US" dirty="0"/>
              <a:t> in any way. Therefore, Basic Authentication is typically used in conjunction with </a:t>
            </a:r>
            <a:r>
              <a:rPr lang="en-US" dirty="0">
                <a:hlinkClick r:id="rId7" tooltip="HTTPS"/>
              </a:rPr>
              <a:t>HTTPS</a:t>
            </a:r>
            <a:r>
              <a:rPr lang="en-US" dirty="0"/>
              <a:t> to provide confidentiality. </a:t>
            </a:r>
          </a:p>
          <a:p>
            <a:r>
              <a:rPr lang="en-US" dirty="0"/>
              <a:t>Because the BA field has to be sent in the header of each HTTP request, the web browser needs to cache credentials for a reasonable period of time to avoid constantly prompting the user for their username and password. Caching policy differs between browsers. </a:t>
            </a:r>
            <a:r>
              <a:rPr lang="en-US" dirty="0">
                <a:hlinkClick r:id="rId8" tooltip="Microsoft Internet Explorer"/>
              </a:rPr>
              <a:t>Microsoft Internet Explorer</a:t>
            </a:r>
            <a:r>
              <a:rPr lang="en-US" dirty="0"/>
              <a:t> by default caches them for 15 minutes.</a:t>
            </a:r>
            <a:r>
              <a:rPr lang="en-US" baseline="30000" dirty="0">
                <a:hlinkClick r:id="rId9"/>
              </a:rPr>
              <a:t>[1]</a:t>
            </a:r>
            <a:r>
              <a:rPr lang="en-US" dirty="0"/>
              <a:t> </a:t>
            </a:r>
          </a:p>
          <a:p>
            <a:r>
              <a:rPr lang="en-US" dirty="0"/>
              <a:t>HTTP does not provide a method for a </a:t>
            </a:r>
            <a:r>
              <a:rPr lang="en-US" dirty="0">
                <a:hlinkClick r:id="rId10" tooltip="Web server"/>
              </a:rPr>
              <a:t>web server</a:t>
            </a:r>
            <a:r>
              <a:rPr lang="en-US" dirty="0"/>
              <a:t> to instruct the client to "log out" the user. However, there are a number of methods to clear cached credentials in certain web browsers. One of them is redirecting the user to a URL on the same domain containing credentials that are intentionally incorrect. However, this behavior is inconsistent between various browsers and browser versions.</a:t>
            </a:r>
            <a:r>
              <a:rPr lang="en-US" baseline="30000" dirty="0">
                <a:hlinkClick r:id="rId11"/>
              </a:rPr>
              <a:t>[2]</a:t>
            </a:r>
            <a:r>
              <a:rPr lang="en-US" dirty="0"/>
              <a:t> Microsoft Internet Explorer offers a dedicated </a:t>
            </a:r>
            <a:r>
              <a:rPr lang="en-US" dirty="0">
                <a:hlinkClick r:id="rId12" tooltip="JavaScript"/>
              </a:rPr>
              <a:t>JavaScript</a:t>
            </a:r>
            <a:r>
              <a:rPr lang="en-US" dirty="0"/>
              <a:t> method to clear cached credentials:</a:t>
            </a:r>
            <a:r>
              <a:rPr lang="en-US" baseline="30000" dirty="0">
                <a:hlinkClick r:id="rId13"/>
              </a:rPr>
              <a:t>[3]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&lt;script&gt;</a:t>
            </a:r>
            <a:r>
              <a:rPr lang="en-US" dirty="0" err="1"/>
              <a:t>document.execCommand</a:t>
            </a:r>
            <a:r>
              <a:rPr lang="en-US" dirty="0"/>
              <a:t>('</a:t>
            </a:r>
            <a:r>
              <a:rPr lang="en-US" dirty="0" err="1"/>
              <a:t>ClearAuthenticationCache</a:t>
            </a:r>
            <a:r>
              <a:rPr lang="en-US" dirty="0"/>
              <a:t>');&lt;/script&gt; </a:t>
            </a:r>
            <a:endParaRPr lang="bs-Latn-BA" dirty="0"/>
          </a:p>
          <a:p>
            <a:pPr rtl="0"/>
            <a:endParaRPr lang="bs-Latn-BA" dirty="0"/>
          </a:p>
          <a:p>
            <a:pPr rtl="0"/>
            <a:endParaRPr lang="bs-Latn-BA" dirty="0"/>
          </a:p>
          <a:p>
            <a:r>
              <a:rPr lang="en-US" b="1" dirty="0"/>
              <a:t>Client side</a:t>
            </a:r>
          </a:p>
          <a:p>
            <a:r>
              <a:rPr lang="en-US" dirty="0"/>
              <a:t>When the user agent wants to send authentication credentials to the server, it may use the </a:t>
            </a:r>
            <a:r>
              <a:rPr lang="en-US" i="1" dirty="0"/>
              <a:t>Authorization</a:t>
            </a:r>
            <a:r>
              <a:rPr lang="en-US" dirty="0"/>
              <a:t> field. </a:t>
            </a:r>
          </a:p>
          <a:p>
            <a:r>
              <a:rPr lang="en-US" dirty="0"/>
              <a:t>The </a:t>
            </a:r>
            <a:r>
              <a:rPr lang="en-US" i="1" dirty="0"/>
              <a:t>Authorization</a:t>
            </a:r>
            <a:r>
              <a:rPr lang="en-US" dirty="0"/>
              <a:t> field is constructed as follows:</a:t>
            </a:r>
            <a:r>
              <a:rPr lang="en-US" baseline="30000" dirty="0">
                <a:hlinkClick r:id="rId14"/>
              </a:rPr>
              <a:t>[6]</a:t>
            </a:r>
            <a:r>
              <a:rPr lang="en-US" dirty="0"/>
              <a:t> </a:t>
            </a:r>
          </a:p>
          <a:p>
            <a:r>
              <a:rPr lang="en-US" dirty="0"/>
              <a:t>The username and password are combined with a single colon (:). This means that the username itself cannot contain a colon.</a:t>
            </a:r>
          </a:p>
          <a:p>
            <a:r>
              <a:rPr lang="en-US" dirty="0"/>
              <a:t>The resulting string is encoded into an octet sequence. The character set to use for this encoding is by default unspecified, as long as it is compatible with US-ASCII, but the server may suggest use of UTF-8 by sending the </a:t>
            </a:r>
            <a:r>
              <a:rPr lang="en-US" i="1" dirty="0"/>
              <a:t>charset</a:t>
            </a:r>
            <a:r>
              <a:rPr lang="en-US" dirty="0"/>
              <a:t> parameter.</a:t>
            </a:r>
            <a:r>
              <a:rPr lang="en-US" baseline="30000" dirty="0">
                <a:hlinkClick r:id="rId15"/>
              </a:rPr>
              <a:t>[7]</a:t>
            </a:r>
            <a:endParaRPr lang="en-US" dirty="0"/>
          </a:p>
          <a:p>
            <a:r>
              <a:rPr lang="en-US" dirty="0"/>
              <a:t>The resulting string is encoded using a variant of </a:t>
            </a:r>
            <a:r>
              <a:rPr lang="en-US" dirty="0">
                <a:hlinkClick r:id="rId4" tooltip="Base64"/>
              </a:rPr>
              <a:t>Base64</a:t>
            </a:r>
            <a:r>
              <a:rPr lang="en-US" dirty="0"/>
              <a:t>.</a:t>
            </a:r>
          </a:p>
          <a:p>
            <a:r>
              <a:rPr lang="en-US" dirty="0"/>
              <a:t>The authorization method and a space (e.g. "Basic ") is then prepended to the encoded string.</a:t>
            </a:r>
          </a:p>
          <a:p>
            <a:r>
              <a:rPr lang="en-US" dirty="0"/>
              <a:t>For example, if the browser uses Aladdin as the username and </a:t>
            </a:r>
            <a:r>
              <a:rPr lang="en-US" dirty="0" err="1"/>
              <a:t>OpenSesame</a:t>
            </a:r>
            <a:r>
              <a:rPr lang="en-US" dirty="0"/>
              <a:t> as the password, then the field's value is the base64-encoding of </a:t>
            </a:r>
            <a:r>
              <a:rPr lang="en-US" dirty="0" err="1"/>
              <a:t>Aladdin:OpenSesame</a:t>
            </a:r>
            <a:r>
              <a:rPr lang="en-US" dirty="0"/>
              <a:t>, or QWxhZGRpbjpPcGVuU2VzYW1l. Then the Authorization header will appear as: </a:t>
            </a:r>
          </a:p>
          <a:p>
            <a:r>
              <a:rPr lang="en-US" dirty="0"/>
              <a:t>Authorization: Basic QWxhZGRpbjpPcGVuU2VzYW1l </a:t>
            </a:r>
          </a:p>
          <a:p>
            <a:pPr rt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FD9-3A58-460A-AA0C-CCD0E9B34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92D8-570A-4AFF-B199-FACFB864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E202-DBEC-4173-BB29-A1D09C2D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B401-B2ED-4C69-815E-4876D7D3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B69A-983C-4FC4-B051-C86E9B8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E2B-E9DA-404D-849F-0D9315DB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5836-15D7-4DC6-9BE4-361E9425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BB0C-9A7E-4DD2-A72D-5325F150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EF2A-DD8C-4790-A03E-AF5ACAE0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FC95-10D4-4E58-9355-6AD67978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C390C-8862-4296-A3A8-423A4F3FD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24B2-E196-41E0-8E9E-920C3583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D96E-FF88-48E0-B1E5-2DC1B620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1CAF-F823-4A44-AF6B-456D6902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06C7-D9ED-4981-BE01-CBE1647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3B0-4C8B-44EB-8D7A-1B685C4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A5C-D332-49AB-B1FA-65836B96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6C26-54A3-4DA9-8F21-07955418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17EF-80B3-4255-BD17-72D39CA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E84D-C3C3-4B22-B53F-41EB08E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6805-DE0F-4F21-849C-79F8859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79BA-4CC2-4F52-BBFD-1A2942CE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173C-420D-4C29-A866-2815E022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0B8F-8ED9-449B-AF87-A2FADDA7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BCC9-CC2B-449C-99D1-4BF5625E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2DE-30F2-451A-B796-846741B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15B4-7259-43AC-848C-660984DB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C0DD-1907-4915-BFC9-CC204D61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7055-69F6-4C32-B045-A2228AB0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2D3D-88A5-4F07-8159-673B3D5F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A8BC-38BD-4FE4-BE3D-2DCBB05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E498-4E97-43DA-AA5E-67FDC72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D644-6973-4548-9B8E-50FCC14C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8F04-A515-4D8B-82C6-B0D2481D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1445-6CD2-4B2E-AE89-751DD5D3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7313E-C9D4-40E4-BFF9-4D35EC1E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DEAA6-79D6-47D2-AD88-28BEF336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796C6-801B-4074-B07A-E261CA5F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CF520-426A-4642-AB45-764251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9488-055A-48E2-9174-7A41D3A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4B757-94B5-46A3-8B09-EF5E1A12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5C54-B1CC-4D2D-8C0E-F2E5C01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E2A34-AF13-44B3-BEEF-A07DACA6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2AC3-94C6-4C62-9443-D9FB8F51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B773-5243-4124-9689-AE5B001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D1532-3608-4627-8201-01EFADF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7D07-CF7B-4D96-B9F5-8770F931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817D-E483-43B9-A2BA-A6652EA0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7873-C06C-4799-8C5A-3FCC1A20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70EA0-249D-466B-B132-87D5DD8B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81F3-AA3E-4AB1-879B-6B22435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1F6C-36B3-4D56-AA9C-42DBA4CF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C49-9860-4903-89DE-9F31D4D6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90DF3-D6F0-452B-9168-C1F1E422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288E-3B42-4201-BE3B-4F3D916A0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9722C-0684-452B-B6D7-1E5B7C80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A059-A05F-4C06-9FE4-32C11FFA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98C8A-0D0A-4DFF-80D3-6941F951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3E75A-ED79-4150-A36C-7939F9EF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2F48-A48C-4D52-AD03-984C242B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1D35-05EA-4048-8419-ECD07528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1619-C51D-4723-B79E-0BEA894759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40C-E5BC-4584-A1EE-BDB2FE048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32ED-488C-4A6E-951D-EF77C5EE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1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57C-7C64-4F3C-9B15-5E450092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E9190-0B29-469F-B9DA-152192AD1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EE76-883E-4D0D-9369-A454052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Implementacija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AC39-13B5-4710-A893-528EB41D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s-Latn-BA" dirty="0"/>
              <a:t>Konfiguracija u </a:t>
            </a:r>
            <a:r>
              <a:rPr lang="bs-Latn-BA" dirty="0" err="1"/>
              <a:t>Startup</a:t>
            </a:r>
            <a:r>
              <a:rPr lang="bs-Latn-BA" dirty="0"/>
              <a:t> klasi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r>
              <a:rPr lang="bs-Latn-BA"/>
              <a:t>Upotreba </a:t>
            </a:r>
            <a:r>
              <a:rPr lang="bs-Latn-BA" dirty="0"/>
              <a:t>u </a:t>
            </a:r>
            <a:r>
              <a:rPr lang="bs-Latn-BA" dirty="0" err="1"/>
              <a:t>Configure</a:t>
            </a:r>
            <a:r>
              <a:rPr lang="bs-Latn-BA" dirty="0"/>
              <a:t> metodi</a:t>
            </a:r>
          </a:p>
          <a:p>
            <a:endParaRPr lang="bs-Latn-BA" dirty="0"/>
          </a:p>
          <a:p>
            <a:endParaRPr lang="en-US" dirty="0"/>
          </a:p>
        </p:txBody>
      </p:sp>
      <p:pic>
        <p:nvPicPr>
          <p:cNvPr id="1028" name="Picture 4" descr="C:\Users\bhrnjica\AppData\Local\Temp\SNAGHTML62fd899.PNG">
            <a:extLst>
              <a:ext uri="{FF2B5EF4-FFF2-40B4-BE49-F238E27FC236}">
                <a16:creationId xmlns:a16="http://schemas.microsoft.com/office/drawing/2014/main" id="{7CE778B6-BC10-46C3-9819-13F993EA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69" y="4856938"/>
            <a:ext cx="5840176" cy="1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5AE80-5596-4011-8114-3F1CFCA1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69" y="1824091"/>
            <a:ext cx="5522244" cy="24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8E-512A-4790-A0E6-0320BCC4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Autorizacija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1A3-9D4A-441F-BAF9-996861EE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Nezavisno od toga kakvu zaštita se implementira ASP.NET Core propisuje unificirani model zaštite </a:t>
            </a:r>
          </a:p>
          <a:p>
            <a:r>
              <a:rPr lang="bs-Latn-BA" dirty="0"/>
              <a:t>Najjednostavnija autorizacija predstavlja </a:t>
            </a:r>
            <a:r>
              <a:rPr lang="bs-Latn-BA" dirty="0" err="1"/>
              <a:t>ograničavanje</a:t>
            </a:r>
            <a:r>
              <a:rPr lang="bs-Latn-BA" dirty="0"/>
              <a:t> pristupa anonimnim korisnicima:</a:t>
            </a:r>
          </a:p>
          <a:p>
            <a:r>
              <a:rPr lang="bs-Latn-BA" dirty="0"/>
              <a:t>Započinje postavljanjem atributa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bs-Latn-BA" dirty="0">
                <a:cs typeface="Courier New" panose="02070309020205020404" pitchFamily="49" charset="0"/>
              </a:rPr>
              <a:t>na </a:t>
            </a:r>
            <a:r>
              <a:rPr lang="bs-Latn-BA" dirty="0" err="1">
                <a:cs typeface="Courier New" panose="02070309020205020404" pitchFamily="49" charset="0"/>
              </a:rPr>
              <a:t>kontroler</a:t>
            </a:r>
            <a:r>
              <a:rPr lang="bs-Latn-BA" dirty="0">
                <a:cs typeface="Courier New" panose="02070309020205020404" pitchFamily="49" charset="0"/>
              </a:rPr>
              <a:t> (klasu) ili na Akciju (metodu).</a:t>
            </a:r>
          </a:p>
          <a:p>
            <a:r>
              <a:rPr lang="bs-Latn-BA" dirty="0">
                <a:cs typeface="Courier New" panose="02070309020205020404" pitchFamily="49" charset="0"/>
              </a:rPr>
              <a:t>Prvim zaštićujemo cijeli </a:t>
            </a:r>
            <a:r>
              <a:rPr lang="bs-Latn-BA" dirty="0" err="1">
                <a:cs typeface="Courier New" panose="02070309020205020404" pitchFamily="49" charset="0"/>
              </a:rPr>
              <a:t>kontroler</a:t>
            </a:r>
            <a:r>
              <a:rPr lang="bs-Latn-BA" dirty="0">
                <a:cs typeface="Courier New" panose="02070309020205020404" pitchFamily="49" charset="0"/>
              </a:rPr>
              <a:t>, drugi zaštićuje smo akciju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AllowAnonymous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/>
              <a:t>poništava</a:t>
            </a:r>
            <a:r>
              <a:rPr lang="bs-Latn-BA" dirty="0"/>
              <a:t> zaštitu akcije za zaštićeni </a:t>
            </a:r>
            <a:r>
              <a:rPr lang="bs-Latn-BA" dirty="0" err="1"/>
              <a:t>kontroler</a:t>
            </a:r>
            <a:r>
              <a:rPr lang="bs-Latn-BA" dirty="0"/>
              <a:t>, </a:t>
            </a:r>
            <a:endParaRPr lang="en-US" dirty="0">
              <a:cs typeface="Courier New" panose="02070309020205020404" pitchFamily="49" charset="0"/>
            </a:endParaRPr>
          </a:p>
          <a:p>
            <a:endParaRPr lang="bs-Latn-BA" dirty="0"/>
          </a:p>
          <a:p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= „Admin,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DBAdmin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“)] </a:t>
            </a:r>
            <a:r>
              <a:rPr lang="bs-Latn-BA" dirty="0">
                <a:cs typeface="Courier New" panose="02070309020205020404" pitchFamily="49" charset="0"/>
              </a:rPr>
              <a:t>zabranjuje pristup svim korisnicima kao i </a:t>
            </a:r>
            <a:r>
              <a:rPr lang="bs-Latn-BA" dirty="0" err="1">
                <a:cs typeface="Courier New" panose="02070309020205020404" pitchFamily="49" charset="0"/>
              </a:rPr>
              <a:t>anonimlnim</a:t>
            </a:r>
            <a:r>
              <a:rPr lang="bs-Latn-BA" dirty="0">
                <a:cs typeface="Courier New" panose="02070309020205020404" pitchFamily="49" charset="0"/>
              </a:rPr>
              <a:t>, osim onim korisnicima koji posjeduju role Admin i </a:t>
            </a:r>
            <a:r>
              <a:rPr lang="bs-Latn-BA" dirty="0" err="1">
                <a:cs typeface="Courier New" panose="02070309020205020404" pitchFamily="49" charset="0"/>
              </a:rPr>
              <a:t>DBAdmin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Nezaštićena </a:t>
            </a:r>
            <a:r>
              <a:rPr lang="bs-Latn-BA" dirty="0" err="1"/>
              <a:t>vs</a:t>
            </a:r>
            <a:r>
              <a:rPr lang="bs-Latn-BA" dirty="0"/>
              <a:t>. Zaštićena akcija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EB5C2-BACF-416E-8BB8-9251C972B8D4}"/>
              </a:ext>
            </a:extLst>
          </p:cNvPr>
          <p:cNvSpPr/>
          <p:nvPr/>
        </p:nvSpPr>
        <p:spPr>
          <a:xfrm>
            <a:off x="765175" y="1987551"/>
            <a:ext cx="109576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Route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r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"api/student"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StudentsController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BaseController</a:t>
            </a: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 </a:t>
            </a:r>
          </a:p>
          <a:p>
            <a:pPr>
              <a:spcAft>
                <a:spcPts val="0"/>
              </a:spcAft>
            </a:pP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IHttpActionResult</a:t>
            </a: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Get() {</a:t>
            </a:r>
            <a:endParaRPr lang="bs-Latn-BA" sz="1200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Ok(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.Current.User.Identity.IsAuthenticated,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.Current.User.Identity.Name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  <a:b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spcAft>
                <a:spcPts val="0"/>
              </a:spcAft>
            </a:pPr>
            <a:endParaRPr lang="bs-Latn-B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[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Route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r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"secure"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r-BA" sz="12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Authorize</a:t>
            </a:r>
            <a:r>
              <a:rPr lang="hr-B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bs-Latn-BA" sz="1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IHttpActionResult</a:t>
            </a: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GetSecure(){</a:t>
            </a:r>
            <a:endParaRPr lang="bs-Latn-BA" sz="1200" dirty="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Ok(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.Current.User.Identity.IsAuthenticated,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.Current.User.Identity.Name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algn="just"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759-45BB-4A88-A23A-CFACF6E1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Claims</a:t>
            </a:r>
            <a:r>
              <a:rPr lang="bs-Latn-BA" dirty="0"/>
              <a:t> 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5DD2-DE17-46FA-95BB-A624DC8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Predstavlja osobine za autoriziranog korisnika. Npr. kada </a:t>
            </a:r>
            <a:r>
              <a:rPr lang="bs-Latn-BA" dirty="0" err="1"/>
              <a:t>Id</a:t>
            </a:r>
            <a:r>
              <a:rPr lang="bs-Latn-BA" dirty="0"/>
              <a:t> od autoriziranog korisnika je pohranjen kao </a:t>
            </a:r>
            <a:r>
              <a:rPr lang="bs-Latn-BA" dirty="0" err="1"/>
              <a:t>Claim</a:t>
            </a:r>
            <a:r>
              <a:rPr lang="bs-Latn-BA" dirty="0"/>
              <a:t>. </a:t>
            </a:r>
            <a:r>
              <a:rPr lang="bs-Latn-BA" dirty="0" err="1"/>
              <a:t>Claim</a:t>
            </a:r>
            <a:r>
              <a:rPr lang="bs-Latn-BA" dirty="0"/>
              <a:t> tada može bit korišten kao dio autorizacijskih polisa. Moguće je generirati polisu „</a:t>
            </a:r>
            <a:r>
              <a:rPr lang="bs-Latn-BA" dirty="0" err="1"/>
              <a:t>EmployeeOnly</a:t>
            </a:r>
            <a:r>
              <a:rPr lang="bs-Latn-BA" dirty="0"/>
              <a:t>“ koja zahtjeva prisutnost </a:t>
            </a:r>
            <a:r>
              <a:rPr lang="bs-Latn-BA" dirty="0" err="1"/>
              <a:t>Claima</a:t>
            </a:r>
            <a:r>
              <a:rPr lang="bs-Latn-BA" dirty="0"/>
              <a:t> zvanog „</a:t>
            </a:r>
            <a:r>
              <a:rPr lang="bs-Latn-BA" dirty="0" err="1"/>
              <a:t>EmployeeNumber</a:t>
            </a:r>
            <a:r>
              <a:rPr lang="bs-Latn-BA" dirty="0"/>
              <a:t>“ za pristup podacima. Npr.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2431D-C4E6-4561-8787-6B62EA18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3" y="3864195"/>
            <a:ext cx="6083793" cy="22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AB3-7C1A-493C-95C3-10F05596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Terminologija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EB5536-0255-4105-8250-3803CECA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b="1" dirty="0" err="1"/>
              <a:t>User</a:t>
            </a:r>
            <a:r>
              <a:rPr lang="bs-Latn-BA" b="1" dirty="0"/>
              <a:t> (Korisnik) </a:t>
            </a:r>
            <a:r>
              <a:rPr lang="bs-Latn-BA" dirty="0"/>
              <a:t>– osoba koja koristi registrovani klijent za pristup resursima obično sadržava </a:t>
            </a:r>
            <a:r>
              <a:rPr lang="bs-Latn-BA" dirty="0" err="1"/>
              <a:t>UserName</a:t>
            </a:r>
            <a:r>
              <a:rPr lang="bs-Latn-BA" dirty="0"/>
              <a:t> i Password kojim pristupa zaštićenim resursima</a:t>
            </a:r>
          </a:p>
          <a:p>
            <a:r>
              <a:rPr lang="bs-Latn-BA" b="1" dirty="0"/>
              <a:t>Klijent</a:t>
            </a:r>
            <a:r>
              <a:rPr lang="bs-Latn-BA" dirty="0"/>
              <a:t>  - softver koji treba </a:t>
            </a:r>
            <a:r>
              <a:rPr lang="bs-Latn-BA" dirty="0" err="1"/>
              <a:t>token</a:t>
            </a:r>
            <a:r>
              <a:rPr lang="bs-Latn-BA" dirty="0"/>
              <a:t> ili neki drugi </a:t>
            </a:r>
            <a:r>
              <a:rPr lang="bs-Latn-BA" dirty="0" err="1"/>
              <a:t>mehaniza</a:t>
            </a:r>
            <a:r>
              <a:rPr lang="bs-Latn-BA" dirty="0"/>
              <a:t> za pristup zaštićenim resursima. Primjer Mobilna aplikacija, Web </a:t>
            </a:r>
            <a:r>
              <a:rPr lang="bs-Latn-BA" dirty="0" err="1"/>
              <a:t>Applicaija</a:t>
            </a:r>
            <a:r>
              <a:rPr lang="bs-Latn-BA" dirty="0"/>
              <a:t>, Desktop </a:t>
            </a:r>
            <a:r>
              <a:rPr lang="bs-Latn-BA" dirty="0" err="1"/>
              <a:t>aplikaicja</a:t>
            </a:r>
            <a:r>
              <a:rPr lang="bs-Latn-BA" dirty="0"/>
              <a:t>.</a:t>
            </a:r>
          </a:p>
          <a:p>
            <a:r>
              <a:rPr lang="bs-Latn-BA" b="1" dirty="0"/>
              <a:t>Resurs</a:t>
            </a:r>
            <a:r>
              <a:rPr lang="bs-Latn-BA" dirty="0"/>
              <a:t> – najčešće Web API servisne akcije. Svaki resurs ima jedinstveni identifikator naziv.</a:t>
            </a:r>
          </a:p>
          <a:p>
            <a:r>
              <a:rPr lang="bs-Latn-BA" b="1" dirty="0" err="1"/>
              <a:t>Identity</a:t>
            </a:r>
            <a:r>
              <a:rPr lang="bs-Latn-BA" b="1" dirty="0"/>
              <a:t> </a:t>
            </a:r>
            <a:r>
              <a:rPr lang="bs-Latn-BA" b="1" dirty="0" err="1"/>
              <a:t>Token</a:t>
            </a:r>
            <a:r>
              <a:rPr lang="bs-Latn-BA" b="1" dirty="0"/>
              <a:t> </a:t>
            </a:r>
            <a:r>
              <a:rPr lang="bs-Latn-BA" dirty="0"/>
              <a:t>– predstavlja rezultat </a:t>
            </a:r>
            <a:r>
              <a:rPr lang="bs-Latn-BA" dirty="0" err="1"/>
              <a:t>autentifikacije</a:t>
            </a:r>
            <a:r>
              <a:rPr lang="bs-Latn-BA" dirty="0"/>
              <a:t>. Sadrži minimum informacija koje su potrebne da se korisnik prijavi da bi koristio zaštićeni resurs. </a:t>
            </a:r>
          </a:p>
          <a:p>
            <a:r>
              <a:rPr lang="bs-Latn-BA" b="1" dirty="0"/>
              <a:t>Access </a:t>
            </a:r>
            <a:r>
              <a:rPr lang="bs-Latn-BA" b="1" dirty="0" err="1"/>
              <a:t>Token</a:t>
            </a:r>
            <a:r>
              <a:rPr lang="bs-Latn-BA" b="1" dirty="0"/>
              <a:t> </a:t>
            </a:r>
            <a:r>
              <a:rPr lang="bs-Latn-BA" dirty="0"/>
              <a:t>– predstavlja dozvolu za korištenje Web API resursa.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6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5F6-33E4-4514-A7FF-716F1D77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Authentication </a:t>
            </a:r>
            <a:r>
              <a:rPr lang="en-US" sz="2000" dirty="0"/>
              <a:t>(</a:t>
            </a:r>
            <a:r>
              <a:rPr lang="en-US" sz="2000" dirty="0" err="1"/>
              <a:t>Osnovna</a:t>
            </a:r>
            <a:r>
              <a:rPr lang="en-US" sz="2000" dirty="0"/>
              <a:t> </a:t>
            </a:r>
            <a:r>
              <a:rPr lang="en-US" sz="2000" dirty="0" err="1"/>
              <a:t>Autentifikacija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851-3515-42D8-9E52-6DC304BC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Realizira se preko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</a:t>
            </a:r>
            <a:r>
              <a:rPr lang="bs-Latn-BA" dirty="0"/>
              <a:t>) kombinacije</a:t>
            </a:r>
          </a:p>
          <a:p>
            <a:r>
              <a:rPr lang="bs-Latn-BA" dirty="0"/>
              <a:t>Svaki </a:t>
            </a:r>
            <a:r>
              <a:rPr lang="bs-Latn-BA" dirty="0" err="1"/>
              <a:t>request</a:t>
            </a:r>
            <a:r>
              <a:rPr lang="bs-Latn-BA" dirty="0"/>
              <a:t> zahtjeva </a:t>
            </a:r>
            <a:r>
              <a:rPr lang="bs-Latn-BA" dirty="0" err="1"/>
              <a:t>Authentification</a:t>
            </a:r>
            <a:r>
              <a:rPr lang="bs-Latn-BA" dirty="0"/>
              <a:t> </a:t>
            </a:r>
            <a:r>
              <a:rPr lang="bs-Latn-BA" dirty="0" err="1"/>
              <a:t>Header</a:t>
            </a:r>
            <a:r>
              <a:rPr lang="bs-Latn-BA" dirty="0"/>
              <a:t> koji sadrži (</a:t>
            </a:r>
            <a:r>
              <a:rPr lang="bs-Latn-BA" dirty="0" err="1"/>
              <a:t>u,p</a:t>
            </a:r>
            <a:r>
              <a:rPr lang="bs-Latn-BA" dirty="0"/>
              <a:t>)</a:t>
            </a:r>
          </a:p>
          <a:p>
            <a:pPr lvl="1"/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s-Latn-BA" dirty="0"/>
              <a:t> </a:t>
            </a:r>
          </a:p>
          <a:p>
            <a:r>
              <a:rPr lang="bs-Latn-BA" dirty="0"/>
              <a:t>HTTP </a:t>
            </a:r>
            <a:r>
              <a:rPr lang="bs-Latn-BA" dirty="0" err="1"/>
              <a:t>Basic</a:t>
            </a:r>
            <a:r>
              <a:rPr lang="bs-Latn-BA" dirty="0"/>
              <a:t> </a:t>
            </a:r>
            <a:r>
              <a:rPr lang="bs-Latn-BA" dirty="0" err="1"/>
              <a:t>Authenticatio</a:t>
            </a:r>
            <a:r>
              <a:rPr lang="bs-Latn-BA" dirty="0"/>
              <a:t> (BA)  predstavlja najjednostavniju tehniku zaštite, i ne zahtjeva nikakvu posrednu infrastrukturu: </a:t>
            </a:r>
            <a:r>
              <a:rPr lang="bs-Latn-BA" dirty="0" err="1"/>
              <a:t>cookies</a:t>
            </a:r>
            <a:r>
              <a:rPr lang="bs-Latn-BA" dirty="0"/>
              <a:t>, </a:t>
            </a:r>
            <a:r>
              <a:rPr lang="bs-Latn-BA" dirty="0" err="1"/>
              <a:t>session</a:t>
            </a:r>
            <a:r>
              <a:rPr lang="bs-Latn-BA" dirty="0"/>
              <a:t> </a:t>
            </a:r>
            <a:r>
              <a:rPr lang="bs-Latn-BA" dirty="0" err="1"/>
              <a:t>identifier</a:t>
            </a:r>
            <a:r>
              <a:rPr lang="bs-Latn-BA" dirty="0"/>
              <a:t>, ili </a:t>
            </a:r>
            <a:r>
              <a:rPr lang="bs-Latn-BA" dirty="0" err="1"/>
              <a:t>login</a:t>
            </a:r>
            <a:r>
              <a:rPr lang="bs-Latn-BA" dirty="0"/>
              <a:t> stranicu.</a:t>
            </a:r>
          </a:p>
          <a:p>
            <a:r>
              <a:rPr lang="bs-Latn-BA" dirty="0"/>
              <a:t>Koristi standardna polja u HTTP </a:t>
            </a:r>
            <a:r>
              <a:rPr lang="bs-Latn-BA" dirty="0" err="1"/>
              <a:t>headeru</a:t>
            </a:r>
            <a:r>
              <a:rPr lang="bs-Latn-BA" dirty="0"/>
              <a:t> te zahtjeva </a:t>
            </a:r>
            <a:r>
              <a:rPr lang="bs-Latn-BA" dirty="0" err="1"/>
              <a:t>handsakes</a:t>
            </a:r>
            <a:r>
              <a:rPr lang="bs-Latn-BA" dirty="0"/>
              <a:t>.</a:t>
            </a:r>
          </a:p>
          <a:p>
            <a:r>
              <a:rPr lang="bs-Latn-BA" dirty="0"/>
              <a:t>Aplikacija posjeduje bazu podataka u kojoj su pohranjeni svi korisnici, njihove role i pripadajuće dozvole za pristup resursima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5F6-33E4-4514-A7FF-716F1D77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Authentication </a:t>
            </a:r>
            <a:r>
              <a:rPr lang="en-US" sz="2000" dirty="0"/>
              <a:t>(</a:t>
            </a:r>
            <a:r>
              <a:rPr lang="en-US" sz="2000" dirty="0" err="1"/>
              <a:t>Osnovna</a:t>
            </a:r>
            <a:r>
              <a:rPr lang="en-US" sz="2000" dirty="0"/>
              <a:t> </a:t>
            </a:r>
            <a:r>
              <a:rPr lang="en-US" sz="2000" dirty="0" err="1"/>
              <a:t>Autentifikacija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851-3515-42D8-9E52-6DC304BC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s-Latn-BA" dirty="0"/>
              <a:t>Zbog toga što </a:t>
            </a:r>
            <a:r>
              <a:rPr lang="bs-Latn-BA" dirty="0" err="1"/>
              <a:t>enkodira</a:t>
            </a:r>
            <a:r>
              <a:rPr lang="bs-Latn-BA" dirty="0"/>
              <a:t> </a:t>
            </a:r>
            <a:r>
              <a:rPr lang="bs-Latn-BA" dirty="0" err="1"/>
              <a:t>username</a:t>
            </a:r>
            <a:r>
              <a:rPr lang="bs-Latn-BA" dirty="0"/>
              <a:t> i password, nije pouzdan za korištenje sa HTTP protokolom. Preporučeno koristiti HTTPS</a:t>
            </a:r>
          </a:p>
          <a:p>
            <a:r>
              <a:rPr lang="bs-Latn-BA" dirty="0" err="1"/>
              <a:t>Header</a:t>
            </a:r>
            <a:r>
              <a:rPr lang="bs-Latn-BA" dirty="0"/>
              <a:t> se šalje pri svakom zahtjevu</a:t>
            </a:r>
          </a:p>
          <a:p>
            <a:r>
              <a:rPr lang="bs-Latn-BA" dirty="0"/>
              <a:t>Kada </a:t>
            </a:r>
            <a:r>
              <a:rPr lang="bs-Latn-BA" dirty="0" err="1"/>
              <a:t>header</a:t>
            </a:r>
            <a:r>
              <a:rPr lang="bs-Latn-BA" dirty="0"/>
              <a:t> nema </a:t>
            </a:r>
            <a:r>
              <a:rPr lang="bs-Latn-BA" dirty="0" err="1"/>
              <a:t>authentifikaciju</a:t>
            </a:r>
            <a:r>
              <a:rPr lang="bs-Latn-BA" dirty="0"/>
              <a:t> Server vraća se status:</a:t>
            </a:r>
          </a:p>
          <a:p>
            <a:pPr lvl="1"/>
            <a:r>
              <a:rPr lang="en-US" i="1" dirty="0"/>
              <a:t>HTTP 401 Unauthorized</a:t>
            </a:r>
            <a:r>
              <a:rPr lang="en-US" dirty="0"/>
              <a:t> </a:t>
            </a:r>
            <a:endParaRPr lang="bs-Latn-BA" dirty="0"/>
          </a:p>
          <a:p>
            <a:r>
              <a:rPr lang="bs-Latn-BA" dirty="0"/>
              <a:t>Slanje </a:t>
            </a:r>
            <a:r>
              <a:rPr lang="bs-Latn-BA" dirty="0" err="1"/>
              <a:t>autentifikacije</a:t>
            </a:r>
            <a:r>
              <a:rPr lang="bs-Latn-BA" dirty="0"/>
              <a:t> u zahtjevu</a:t>
            </a:r>
          </a:p>
          <a:p>
            <a:pPr lvl="1"/>
            <a:r>
              <a:rPr lang="bs-Latn-BA" dirty="0" err="1"/>
              <a:t>Username</a:t>
            </a:r>
            <a:r>
              <a:rPr lang="bs-Latn-BA" dirty="0"/>
              <a:t> i password sa </a:t>
            </a:r>
            <a:r>
              <a:rPr lang="bs-Latn-BA" dirty="0" err="1"/>
              <a:t>kombinuju</a:t>
            </a:r>
            <a:r>
              <a:rPr lang="bs-Latn-BA" dirty="0"/>
              <a:t> sa „:“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admin:lozinka</a:t>
            </a:r>
            <a:r>
              <a:rPr lang="bs-Latn-BA" dirty="0"/>
              <a:t>)</a:t>
            </a:r>
          </a:p>
          <a:p>
            <a:pPr lvl="1"/>
            <a:r>
              <a:rPr lang="bs-Latn-BA" dirty="0" err="1"/>
              <a:t>String</a:t>
            </a:r>
            <a:r>
              <a:rPr lang="bs-Latn-BA" dirty="0"/>
              <a:t> se </a:t>
            </a:r>
            <a:r>
              <a:rPr lang="bs-Latn-BA" dirty="0" err="1"/>
              <a:t>enkodira</a:t>
            </a:r>
            <a:r>
              <a:rPr lang="bs-Latn-BA" dirty="0"/>
              <a:t> sa nekom od varijanti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Base64</a:t>
            </a:r>
          </a:p>
          <a:p>
            <a:pPr lvl="1"/>
            <a:r>
              <a:rPr lang="bs-Latn-BA" dirty="0">
                <a:cs typeface="Courier New" panose="02070309020205020404" pitchFamily="49" charset="0"/>
              </a:rPr>
              <a:t>Na </a:t>
            </a:r>
            <a:r>
              <a:rPr lang="bs-Latn-BA" dirty="0" err="1">
                <a:cs typeface="Courier New" panose="02070309020205020404" pitchFamily="49" charset="0"/>
              </a:rPr>
              <a:t>enkodirani</a:t>
            </a:r>
            <a:r>
              <a:rPr lang="bs-Latn-BA" dirty="0">
                <a:cs typeface="Courier New" panose="02070309020205020404" pitchFamily="49" charset="0"/>
              </a:rPr>
              <a:t> </a:t>
            </a:r>
            <a:r>
              <a:rPr lang="bs-Latn-BA" dirty="0" err="1">
                <a:cs typeface="Courier New" panose="02070309020205020404" pitchFamily="49" charset="0"/>
              </a:rPr>
              <a:t>string</a:t>
            </a:r>
            <a:r>
              <a:rPr lang="bs-Latn-BA" dirty="0">
                <a:cs typeface="Courier New" panose="02070309020205020404" pitchFamily="49" charset="0"/>
              </a:rPr>
              <a:t> dodajemo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</a:p>
          <a:p>
            <a:pPr lvl="1"/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sadrži: </a:t>
            </a:r>
            <a:r>
              <a:rPr lang="bs-Latn-B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bs-Latn-B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bs-Latn-B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QWxhZGRpbjpPcGVuU2VzYW1l</a:t>
            </a:r>
            <a:endParaRPr lang="bs-Latn-B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3462-7B51-4C97-8DA8-9AF7C67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Implementacije vlastite </a:t>
            </a:r>
            <a:r>
              <a:rPr lang="bs-Latn-BA" dirty="0" err="1"/>
              <a:t>Autentifikacije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8914-EBC3-476D-9171-BF763A5B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400" dirty="0" err="1"/>
              <a:t>Autentifikaciju</a:t>
            </a:r>
            <a:r>
              <a:rPr lang="bs-Latn-BA" sz="2400" dirty="0"/>
              <a:t> je moguće implementirati kreiranjem vlastite klase (npr. </a:t>
            </a:r>
            <a:r>
              <a:rPr lang="bs-Latn-B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BasicAuthenticationHandler</a:t>
            </a:r>
            <a:r>
              <a:rPr lang="bs-Latn-BA" sz="2400" dirty="0"/>
              <a:t>), a tom prilikom je potrebno provesti sljedeće korake:</a:t>
            </a:r>
          </a:p>
          <a:p>
            <a:pPr lvl="1" algn="just"/>
            <a:r>
              <a:rPr lang="bs-Latn-BA" sz="2000" dirty="0" err="1"/>
              <a:t>FitHandler</a:t>
            </a:r>
            <a:r>
              <a:rPr lang="bs-Latn-BA" sz="2000" dirty="0"/>
              <a:t> treba da naslijedi klasu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AuthenticationHandler</a:t>
            </a:r>
            <a:endParaRPr lang="bs-Latn-B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bs-Latn-BA" sz="2000" dirty="0"/>
              <a:t>Implementira preklopljenu metodu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bs-Latn-B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bs-Latn-B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AuthenticateResult</a:t>
            </a:r>
            <a:r>
              <a:rPr lang="bs-Latn-B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HandleAuthenticateAsync</a:t>
            </a:r>
            <a:r>
              <a:rPr lang="bs-Latn-B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bs-Latn-BA" sz="2000" dirty="0"/>
              <a:t>Unutar </a:t>
            </a:r>
            <a:r>
              <a:rPr lang="bs-Latn-BA" sz="2000" dirty="0" err="1"/>
              <a:t>SendAsync</a:t>
            </a:r>
            <a:r>
              <a:rPr lang="bs-Latn-BA" sz="2000" dirty="0"/>
              <a:t> metode se izvrši provjera pristupnih podataka koji su pristigli unutar zaglavlja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bs-Latn-BA" sz="2000" dirty="0"/>
              <a:t>-a</a:t>
            </a:r>
          </a:p>
          <a:p>
            <a:pPr lvl="1" algn="just"/>
            <a:r>
              <a:rPr lang="bs-Latn-BA" sz="2000" dirty="0"/>
              <a:t>Ukoliko zaglavlje sadrži potrebne vrijednosti onda se za korisnika kreira odgovarajući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bs-Latn-BA" sz="2000" dirty="0"/>
              <a:t> i </a:t>
            </a:r>
            <a:r>
              <a:rPr lang="bs-Latn-B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</a:t>
            </a:r>
            <a:r>
              <a:rPr lang="bs-Latn-BA" sz="2000" dirty="0">
                <a:cs typeface="Calibri" panose="020F0502020204030204" pitchFamily="34" charset="0"/>
              </a:rPr>
              <a:t>i upakuje u </a:t>
            </a:r>
            <a:r>
              <a:rPr lang="bs-Latn-B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AuthenticationTicket</a:t>
            </a:r>
            <a:endParaRPr lang="bs-Latn-B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5192" y="1975246"/>
            <a:ext cx="95502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Često korišteni mehanizam autentifikacije se bazira na korištenju sigurnosnog token-a. Token bazirana autentifikacija posjeduje sljedeće karakteristike:</a:t>
            </a:r>
          </a:p>
          <a:p>
            <a:pPr lvl="1" algn="just"/>
            <a:r>
              <a:rPr lang="bs-Latn-BA" sz="2000" dirty="0"/>
              <a:t>Sigurnosni token se obično generiše od strane autorizacijskih tijela</a:t>
            </a:r>
          </a:p>
          <a:p>
            <a:pPr lvl="1" algn="just"/>
            <a:r>
              <a:rPr lang="bs-Latn-BA" sz="2000" dirty="0"/>
              <a:t>Sigurnosni token se generiše na osnovu podataka korisnika</a:t>
            </a:r>
          </a:p>
          <a:p>
            <a:pPr lvl="1" algn="just"/>
            <a:r>
              <a:rPr lang="bs-Latn-BA" sz="2000" dirty="0"/>
              <a:t>Sigurnosni token omogućava pristup određenim resursima</a:t>
            </a:r>
          </a:p>
          <a:p>
            <a:pPr lvl="1" algn="just"/>
            <a:r>
              <a:rPr lang="bs-Latn-BA" sz="2000" dirty="0"/>
              <a:t>Sigurnosni token se šalje u zaglavlju zahtjeva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Token bazirana Autentifikacija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2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Autentifikacija</a:t>
            </a:r>
          </a:p>
        </p:txBody>
      </p:sp>
      <p:pic>
        <p:nvPicPr>
          <p:cNvPr id="1028" name="Picture 4" descr="http://c.dryicons.com/images/icon_sets/shine_icon_set/png/256x256/business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4" y="3332441"/>
            <a:ext cx="1209874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gpht.com/JDZi7IY3UZ8QCG5AHSiOl6Zlv4cU9uOVFgaaJ4LBt6TTsGOuDPyK6JeMLzF8JFD2hw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26" y="3368482"/>
            <a:ext cx="1849388" cy="18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dls.net/wp-content/uploads/2015/03/Home-Server-icon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27" y="18061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inmotionhosting.com/support/images/stories/generic/file-storage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5" y="52722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162290" y="3798879"/>
            <a:ext cx="1471885" cy="276999"/>
            <a:chOff x="1836564" y="4980751"/>
            <a:chExt cx="1471885" cy="27699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66278" y="4980751"/>
              <a:ext cx="1219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0437984">
            <a:off x="6447238" y="2893907"/>
            <a:ext cx="2298295" cy="276999"/>
            <a:chOff x="1836564" y="4980752"/>
            <a:chExt cx="1471885" cy="27699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63611" y="4980752"/>
              <a:ext cx="781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 rot="1461476">
            <a:off x="6548992" y="4666560"/>
            <a:ext cx="2714126" cy="276999"/>
            <a:chOff x="1836564" y="4980751"/>
            <a:chExt cx="1471885" cy="2769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08081" y="4980751"/>
              <a:ext cx="292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token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rot="20437984">
            <a:off x="6508678" y="3279969"/>
            <a:ext cx="2386740" cy="276999"/>
            <a:chOff x="1836564" y="4980751"/>
            <a:chExt cx="1471885" cy="27699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88036" y="4980751"/>
              <a:ext cx="332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token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 rot="1459764">
            <a:off x="6244217" y="5123222"/>
            <a:ext cx="2722940" cy="276999"/>
            <a:chOff x="1836564" y="4980750"/>
            <a:chExt cx="1471885" cy="27699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92056" y="4980750"/>
              <a:ext cx="324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resursi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02489" y="3289026"/>
            <a:ext cx="11240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AUTORIZACIJSKI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4223" y="6381328"/>
            <a:ext cx="7713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RESURSNI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4877" y="3119335"/>
            <a:ext cx="837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KLIJENTSKA</a:t>
            </a:r>
          </a:p>
          <a:p>
            <a:pPr algn="ctr"/>
            <a:r>
              <a:rPr lang="hr-BA" sz="1050" b="1" dirty="0">
                <a:latin typeface="Calibri" panose="020F0502020204030204" pitchFamily="34" charset="0"/>
              </a:rPr>
              <a:t>APLIKACIJA</a:t>
            </a:r>
          </a:p>
        </p:txBody>
      </p:sp>
      <p:pic>
        <p:nvPicPr>
          <p:cNvPr id="2050" name="Picture 2" descr="http://www.i2symbol.com/images/symbols/style-digits/circled_digit_one_u2460_icon_256x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12" y="3501072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mysitemyway.com/etc-mysitemyway/icons/legacy-previews/icons/rounded-glossy-black-icons-alphanumeric/074147-rounded-glossy-black-icon-alphanumeric-m02-cle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16" y="2474027"/>
            <a:ext cx="329640" cy="3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ormiente.sg/wp-content/uploads/2015/12/3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83" y="3495652"/>
            <a:ext cx="434152" cy="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.mysitemyway.com/etc-mysitemyway/icons/legacy-previews/icons/glossy-black-icons-alphanumeric/070893-glossy-black-icon-alphanumeric-m04-clea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07" y="4884535"/>
            <a:ext cx="522141" cy="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i2symbol.com/images/abc-123/5/circled_digit_five_u2464_icon_256x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2" y="4466109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HTTPS</a:t>
            </a:r>
          </a:p>
          <a:p>
            <a:r>
              <a:rPr lang="bs-Latn-BA" dirty="0" err="1"/>
              <a:t>Autentifikacija</a:t>
            </a:r>
            <a:endParaRPr lang="bs-Latn-BA" dirty="0"/>
          </a:p>
          <a:p>
            <a:r>
              <a:rPr lang="bs-Latn-BA" dirty="0"/>
              <a:t>Autorizacija</a:t>
            </a:r>
          </a:p>
          <a:p>
            <a:r>
              <a:rPr lang="bs-Latn-BA" dirty="0" err="1"/>
              <a:t>Token</a:t>
            </a:r>
            <a:r>
              <a:rPr lang="bs-Latn-BA" dirty="0"/>
              <a:t> bazirana </a:t>
            </a:r>
            <a:r>
              <a:rPr lang="bs-Latn-BA" dirty="0" err="1"/>
              <a:t>autentikacija</a:t>
            </a:r>
            <a:endParaRPr lang="bs-Latn-BA" dirty="0"/>
          </a:p>
          <a:p>
            <a:r>
              <a:rPr lang="bs-Latn-BA" dirty="0"/>
              <a:t>JSON Web </a:t>
            </a:r>
            <a:r>
              <a:rPr lang="bs-Latn-BA" dirty="0" err="1"/>
              <a:t>Token</a:t>
            </a:r>
            <a:endParaRPr lang="bs-Latn-BA" dirty="0"/>
          </a:p>
          <a:p>
            <a:r>
              <a:rPr lang="bs-Latn-BA" dirty="0" err="1"/>
              <a:t>OAuth</a:t>
            </a:r>
            <a:endParaRPr lang="bs-Latn-BA" dirty="0"/>
          </a:p>
          <a:p>
            <a:r>
              <a:rPr lang="bs-Latn-BA" dirty="0"/>
              <a:t>Zaštita podataka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EBF-F999-4097-832D-CD92BA3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Korištenje vanjskog </a:t>
            </a:r>
            <a:r>
              <a:rPr lang="bs-Latn-BA" dirty="0" err="1"/>
              <a:t>Autorizacijskg</a:t>
            </a:r>
            <a:r>
              <a:rPr lang="bs-Latn-BA" dirty="0"/>
              <a:t> servisa (Google</a:t>
            </a:r>
            <a:r>
              <a:rPr lang="bs-Latn-BA"/>
              <a:t>, Facebook, Live, ...)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8BAE9-DFE9-450D-8BF4-041CC47ED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21" y="1825625"/>
            <a:ext cx="4972957" cy="4351338"/>
          </a:xfrm>
        </p:spPr>
      </p:pic>
    </p:spTree>
    <p:extLst>
      <p:ext uri="{BB962C8B-B14F-4D97-AF65-F5344CB8AC3E}">
        <p14:creationId xmlns:p14="http://schemas.microsoft.com/office/powerpoint/2010/main" val="234411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5861" y="1914972"/>
            <a:ext cx="10202517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Jedan od mogućih implementacija token bazirane autentifikacije je JWT – JSON Web Token</a:t>
            </a:r>
          </a:p>
          <a:p>
            <a:pPr algn="just"/>
            <a:r>
              <a:rPr lang="bs-Latn-BA" sz="2400" dirty="0"/>
              <a:t>Sigurnosni token predstavlja strukturu podataka koja sadrži informacije o svom izdavaču, potpisu i vremenu trajanja</a:t>
            </a:r>
          </a:p>
          <a:p>
            <a:pPr algn="just"/>
            <a:r>
              <a:rPr lang="bs-Latn-BA" sz="2400" dirty="0"/>
              <a:t>JSON Web Token je obično sastavljen od dva dijela:</a:t>
            </a:r>
          </a:p>
          <a:p>
            <a:pPr lvl="1" algn="just"/>
            <a:r>
              <a:rPr lang="bs-Latn-BA" sz="2000" dirty="0"/>
              <a:t>Zaglavlja (header)</a:t>
            </a:r>
          </a:p>
          <a:p>
            <a:pPr lvl="2" algn="just"/>
            <a:r>
              <a:rPr lang="bs-Latn-BA" sz="1600" dirty="0"/>
              <a:t>Metapodaci</a:t>
            </a:r>
          </a:p>
          <a:p>
            <a:pPr lvl="2" algn="just"/>
            <a:r>
              <a:rPr lang="bs-Latn-BA" sz="1600" dirty="0"/>
              <a:t>Korišteni algoritmi i ključevi</a:t>
            </a:r>
          </a:p>
          <a:p>
            <a:pPr lvl="1" algn="just"/>
            <a:r>
              <a:rPr lang="bs-Latn-BA" sz="2000" dirty="0" err="1"/>
              <a:t>Claims</a:t>
            </a:r>
            <a:endParaRPr lang="bs-Latn-BA" sz="2000" dirty="0"/>
          </a:p>
          <a:p>
            <a:pPr lvl="2" algn="just"/>
            <a:r>
              <a:rPr lang="bs-Latn-BA" sz="1600" dirty="0"/>
              <a:t>Izdavač token-a (engl. issuer – iss) </a:t>
            </a:r>
          </a:p>
          <a:p>
            <a:pPr lvl="2" algn="just"/>
            <a:r>
              <a:rPr lang="bs-Latn-BA" sz="1600" dirty="0"/>
              <a:t>Razlog izdavanja (engl. audience – aud)</a:t>
            </a:r>
          </a:p>
          <a:p>
            <a:pPr lvl="2" algn="just"/>
            <a:r>
              <a:rPr lang="bs-Latn-BA" sz="1600" dirty="0"/>
              <a:t>Vrijeme izdavanja (engl. issuedAt – iat)</a:t>
            </a:r>
          </a:p>
          <a:p>
            <a:pPr lvl="2" algn="just"/>
            <a:r>
              <a:rPr lang="bs-Latn-BA" sz="1600" dirty="0"/>
              <a:t>Trajanje (engl. expiration - exp)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2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37708" y="1668887"/>
            <a:ext cx="8353425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Struktura JSON Web Token je prikazana na sljedećoj slici</a:t>
            </a:r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r>
              <a:rPr lang="bs-Latn-BA" sz="2400" dirty="0"/>
              <a:t>Zanimljivo je napomenuti da su zaglavlje i </a:t>
            </a:r>
            <a:r>
              <a:rPr lang="bs-Latn-BA" sz="2400" dirty="0" err="1"/>
              <a:t>claims</a:t>
            </a:r>
            <a:r>
              <a:rPr lang="bs-Latn-BA" sz="2400" dirty="0"/>
              <a:t> u stvari base64 enkodirani stringovi, a potpis base64 enkodirani string zaglavlja i </a:t>
            </a:r>
            <a:r>
              <a:rPr lang="bs-Latn-BA" sz="2400" dirty="0" err="1"/>
              <a:t>claims</a:t>
            </a:r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071664" y="2162474"/>
            <a:ext cx="5976664" cy="3456005"/>
            <a:chOff x="1619672" y="2760430"/>
            <a:chExt cx="5976664" cy="3456005"/>
          </a:xfrm>
        </p:grpSpPr>
        <p:pic>
          <p:nvPicPr>
            <p:cNvPr id="5" name="Picture 4"/>
            <p:cNvPicPr/>
            <p:nvPr/>
          </p:nvPicPr>
          <p:blipFill rotWithShape="1">
            <a:blip r:embed="rId3"/>
            <a:srcRect b="9144"/>
            <a:stretch/>
          </p:blipFill>
          <p:spPr>
            <a:xfrm>
              <a:off x="1619672" y="2760430"/>
              <a:ext cx="5760720" cy="326085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603064" y="2932217"/>
              <a:ext cx="8354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zaglavlje</a:t>
              </a:r>
              <a:endParaRPr lang="hr-BA" sz="1400" b="1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0095" y="3719558"/>
              <a:ext cx="76142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tvrdnje</a:t>
              </a:r>
              <a:b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(claims)</a:t>
              </a:r>
              <a:endParaRPr lang="hr-BA" sz="1400" b="1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9672" y="5908658"/>
              <a:ext cx="59766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           zaglavlje                                  tvrdnje                                                 potpis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37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07891" y="1700809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U nastavku je prikazan primjer kreiranja JSON Web </a:t>
            </a:r>
            <a:r>
              <a:rPr lang="bs-Latn-BA" sz="2400" dirty="0" err="1"/>
              <a:t>Token-a</a:t>
            </a:r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11250" t="31869" r="3751" b="3256"/>
          <a:stretch/>
        </p:blipFill>
        <p:spPr>
          <a:xfrm>
            <a:off x="3071664" y="2610954"/>
            <a:ext cx="60486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07891" y="1700809"/>
            <a:ext cx="835342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 err="1"/>
              <a:t>OAuth</a:t>
            </a:r>
            <a:r>
              <a:rPr lang="bs-Latn-BA" sz="2400" dirty="0"/>
              <a:t> predstavlja protokol koji aplikacijama omogućava da koristeći jedan korisnički nalog dobiju pristup podacima koji se nalaze u okviru različitih sistema ili lokacija. Drugim riječima, korisnici su u mogućnosti pristupati različitim resursima koristeći svoj </a:t>
            </a:r>
            <a:r>
              <a:rPr lang="bs-Latn-BA" sz="2400" dirty="0" err="1"/>
              <a:t>Facebook</a:t>
            </a:r>
            <a:r>
              <a:rPr lang="bs-Latn-BA" sz="2400" dirty="0"/>
              <a:t>, Gmail, </a:t>
            </a:r>
            <a:r>
              <a:rPr lang="bs-Latn-BA" sz="2400" dirty="0" err="1"/>
              <a:t>Twitter</a:t>
            </a:r>
            <a:r>
              <a:rPr lang="bs-Latn-BA" sz="2400" dirty="0"/>
              <a:t> ili neki drugi račun.</a:t>
            </a:r>
          </a:p>
          <a:p>
            <a:pPr algn="just"/>
            <a:r>
              <a:rPr lang="bs-Latn-BA" sz="2400" dirty="0"/>
              <a:t>U okviru </a:t>
            </a:r>
            <a:r>
              <a:rPr lang="bs-Latn-BA" sz="2400" dirty="0" err="1"/>
              <a:t>OAuth</a:t>
            </a:r>
            <a:r>
              <a:rPr lang="bs-Latn-BA" sz="2400" dirty="0"/>
              <a:t> protokola se mogu prepoznati sljedeći akteri:</a:t>
            </a:r>
          </a:p>
          <a:p>
            <a:pPr lvl="1" algn="just"/>
            <a:r>
              <a:rPr lang="en-US" sz="2000" dirty="0" err="1"/>
              <a:t>oAuth</a:t>
            </a:r>
            <a:r>
              <a:rPr lang="en-US" sz="2000" dirty="0"/>
              <a:t> </a:t>
            </a:r>
            <a:r>
              <a:rPr lang="bs-Latn-BA" sz="2000" dirty="0"/>
              <a:t>klijent – aplikacija koja pristupa ili zahtijeva </a:t>
            </a:r>
            <a:r>
              <a:rPr lang="bs-Latn-BA" sz="2000" dirty="0" err="1"/>
              <a:t>kredencijale</a:t>
            </a:r>
            <a:r>
              <a:rPr lang="bs-Latn-BA" sz="2000" dirty="0"/>
              <a:t> korisnika</a:t>
            </a:r>
            <a:endParaRPr lang="en-US" sz="2000" dirty="0"/>
          </a:p>
          <a:p>
            <a:pPr lvl="1" algn="just"/>
            <a:r>
              <a:rPr lang="en-US" sz="2000" dirty="0" err="1"/>
              <a:t>oAuth</a:t>
            </a:r>
            <a:r>
              <a:rPr lang="en-US" sz="2000" dirty="0"/>
              <a:t> </a:t>
            </a:r>
            <a:r>
              <a:rPr lang="bs-Latn-BA" sz="2000" dirty="0" err="1"/>
              <a:t>provjader</a:t>
            </a:r>
            <a:r>
              <a:rPr lang="en-US" sz="2000" dirty="0"/>
              <a:t> </a:t>
            </a:r>
            <a:r>
              <a:rPr lang="bs-Latn-BA" sz="2000" dirty="0"/>
              <a:t>– </a:t>
            </a:r>
            <a:r>
              <a:rPr lang="bs-Latn-BA" sz="2000" dirty="0" err="1"/>
              <a:t>Facebook</a:t>
            </a:r>
            <a:r>
              <a:rPr lang="bs-Latn-BA" sz="2000" dirty="0"/>
              <a:t>, Gmail, </a:t>
            </a:r>
            <a:r>
              <a:rPr lang="bs-Latn-BA" sz="2000" dirty="0" err="1"/>
              <a:t>Twitter</a:t>
            </a:r>
            <a:r>
              <a:rPr lang="bs-Latn-BA" sz="2000" dirty="0"/>
              <a:t> i dr.</a:t>
            </a:r>
            <a:endParaRPr lang="en-US" sz="2000" dirty="0"/>
          </a:p>
          <a:p>
            <a:pPr lvl="1" algn="just"/>
            <a:r>
              <a:rPr lang="bs-Latn-BA" sz="2000" dirty="0"/>
              <a:t>Korisnik – vlasnik </a:t>
            </a:r>
            <a:r>
              <a:rPr lang="bs-Latn-BA" sz="2000" dirty="0" err="1"/>
              <a:t>kredencijala</a:t>
            </a:r>
            <a:r>
              <a:rPr lang="en-US" sz="2000" dirty="0"/>
              <a:t> (</a:t>
            </a:r>
            <a:r>
              <a:rPr lang="bs-Latn-BA" sz="2000" dirty="0"/>
              <a:t>vlasnik </a:t>
            </a:r>
            <a:r>
              <a:rPr lang="bs-Latn-BA" sz="2000" dirty="0" err="1"/>
              <a:t>Facebook</a:t>
            </a:r>
            <a:r>
              <a:rPr lang="bs-Latn-BA" sz="2000" dirty="0"/>
              <a:t>, Gmail, </a:t>
            </a:r>
            <a:r>
              <a:rPr lang="bs-Latn-BA" sz="2000" dirty="0" err="1"/>
              <a:t>Twitter</a:t>
            </a:r>
            <a:r>
              <a:rPr lang="bs-Latn-BA" sz="2000" dirty="0"/>
              <a:t>  ili nekog drugog računa</a:t>
            </a:r>
            <a:r>
              <a:rPr lang="en-US" sz="2000" dirty="0"/>
              <a:t>)</a:t>
            </a:r>
            <a:endParaRPr lang="bs-Latn-BA" sz="2000" dirty="0"/>
          </a:p>
          <a:p>
            <a:pPr lvl="1" algn="just"/>
            <a:r>
              <a:rPr lang="bs-Latn-BA" sz="2000" dirty="0"/>
              <a:t>Resurs – resursi kojima korisnik želi pristupiti</a:t>
            </a:r>
          </a:p>
          <a:p>
            <a:pPr algn="just"/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 err="1"/>
              <a:t>OAuth</a:t>
            </a:r>
            <a:r>
              <a:rPr lang="bs-Latn-BA" dirty="0"/>
              <a:t> – Open </a:t>
            </a:r>
            <a:r>
              <a:rPr lang="bs-Latn-BA" dirty="0" err="1"/>
              <a:t>Authorization</a:t>
            </a:r>
            <a:endParaRPr lang="bs-Latn-BA" dirty="0"/>
          </a:p>
        </p:txBody>
      </p:sp>
      <p:pic>
        <p:nvPicPr>
          <p:cNvPr id="1026" name="Picture 2" descr="http://oauth.net/images/oauth-2-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88641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3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39" y="2055876"/>
            <a:ext cx="784040" cy="6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tatic.dnaindia.com/sites/default/files/2015/05/03/333140-fac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2" y="1592742"/>
            <a:ext cx="581658" cy="5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 err="1"/>
              <a:t>OAuth</a:t>
            </a:r>
            <a:r>
              <a:rPr lang="bs-Latn-BA" dirty="0"/>
              <a:t> – Open </a:t>
            </a:r>
            <a:r>
              <a:rPr lang="bs-Latn-BA" dirty="0" err="1"/>
              <a:t>Authorization</a:t>
            </a:r>
            <a:endParaRPr lang="bs-Latn-BA" dirty="0"/>
          </a:p>
        </p:txBody>
      </p:sp>
      <p:pic>
        <p:nvPicPr>
          <p:cNvPr id="1026" name="Picture 2" descr="http://oauth.net/images/oauth-2-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88641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.dryicons.com/images/icon_sets/shine_icon_set/png/256x256/business_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4" y="3332441"/>
            <a:ext cx="1209874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6.ggpht.com/JDZi7IY3UZ8QCG5AHSiOl6Zlv4cU9uOVFgaaJ4LBt6TTsGOuDPyK6JeMLzF8JFD2hw=w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26" y="3368482"/>
            <a:ext cx="1849388" cy="18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dls.net/wp-content/uploads/2015/03/Home-Server-icon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27" y="18061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cdn.inmotionhosting.com/support/images/stories/generic/file-storage-1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5" y="52722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162290" y="3798879"/>
            <a:ext cx="1471885" cy="276999"/>
            <a:chOff x="1836564" y="4980751"/>
            <a:chExt cx="1471885" cy="27699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66278" y="4980751"/>
              <a:ext cx="1219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rot="20437984">
            <a:off x="6447238" y="2893907"/>
            <a:ext cx="2298295" cy="276999"/>
            <a:chOff x="1836564" y="4980752"/>
            <a:chExt cx="1471885" cy="27699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3611" y="4980752"/>
              <a:ext cx="781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 rot="1461476">
            <a:off x="6548992" y="4666558"/>
            <a:ext cx="2714126" cy="276999"/>
            <a:chOff x="1836564" y="4980749"/>
            <a:chExt cx="1471885" cy="27699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9454" y="4980749"/>
              <a:ext cx="529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OAuth token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20437984">
            <a:off x="6508678" y="3279970"/>
            <a:ext cx="2386740" cy="276999"/>
            <a:chOff x="1836564" y="4980752"/>
            <a:chExt cx="1471885" cy="2769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53138" y="4980752"/>
              <a:ext cx="602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OAuth token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 rot="1459764">
            <a:off x="6244217" y="5123222"/>
            <a:ext cx="2722940" cy="276999"/>
            <a:chOff x="1836564" y="4980750"/>
            <a:chExt cx="1471885" cy="27699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92056" y="4980750"/>
              <a:ext cx="324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resursi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02489" y="3289026"/>
            <a:ext cx="11240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AUTORIZACIJSKI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64223" y="6381328"/>
            <a:ext cx="7713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RESURSNI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877" y="3119335"/>
            <a:ext cx="837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KLIJENTSKA</a:t>
            </a:r>
          </a:p>
          <a:p>
            <a:pPr algn="ctr"/>
            <a:r>
              <a:rPr lang="hr-BA" sz="1050" b="1" dirty="0">
                <a:latin typeface="Calibri" panose="020F0502020204030204" pitchFamily="34" charset="0"/>
              </a:rPr>
              <a:t>APLIKACIJA</a:t>
            </a:r>
          </a:p>
        </p:txBody>
      </p:sp>
      <p:pic>
        <p:nvPicPr>
          <p:cNvPr id="29" name="Picture 2" descr="http://www.i2symbol.com/images/symbols/style-digits/circled_digit_one_u2460_icon_256x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12" y="3501072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cdn.mysitemyway.com/etc-mysitemyway/icons/legacy-previews/icons/rounded-glossy-black-icons-alphanumeric/074147-rounded-glossy-black-icon-alphanumeric-m02-clea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16" y="2474027"/>
            <a:ext cx="329640" cy="3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dormiente.sg/wp-content/uploads/2015/12/3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83" y="3495652"/>
            <a:ext cx="434152" cy="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://cdn.mysitemyway.com/etc-mysitemyway/icons/legacy-previews/icons/glossy-black-icons-alphanumeric/070893-glossy-black-icon-alphanumeric-m04-cle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07" y="4884535"/>
            <a:ext cx="522141" cy="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i2symbol.com/images/abc-123/5/circled_digit_five_u2464_icon_256x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2" y="4466109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830D-2562-4AF8-B0E6-57DCBAC2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1893-3293-466E-A8CD-C10FB2A8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A621-1A92-4DD7-A4F1-48C49987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HTTPS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3EAA-ED56-49AE-961A-09A3F8D5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SSL ( TSL)</a:t>
            </a:r>
          </a:p>
          <a:p>
            <a:r>
              <a:rPr lang="bs-Latn-BA" dirty="0"/>
              <a:t>SSL - </a:t>
            </a:r>
            <a:r>
              <a:rPr lang="en-US" dirty="0"/>
              <a:t>SSL </a:t>
            </a:r>
            <a:r>
              <a:rPr lang="bs-Latn-BA" dirty="0"/>
              <a:t>-</a:t>
            </a:r>
            <a:r>
              <a:rPr lang="en-US" dirty="0"/>
              <a:t> Secure Sockets Layer</a:t>
            </a:r>
            <a:r>
              <a:rPr lang="bs-Latn-BA" dirty="0"/>
              <a:t> standard tehnologija za zaštitu internet konekcije, a samim tim i informacija koje razmjenjujemo.</a:t>
            </a:r>
          </a:p>
          <a:p>
            <a:r>
              <a:rPr lang="bs-Latn-BA" dirty="0"/>
              <a:t>Koristi enkripciju tokom razmjene podataka i </a:t>
            </a:r>
            <a:r>
              <a:rPr lang="bs-Latn-BA" dirty="0" err="1"/>
              <a:t>zmeđu</a:t>
            </a:r>
            <a:r>
              <a:rPr lang="bs-Latn-BA" dirty="0"/>
              <a:t> klijenta i servera (servisa)</a:t>
            </a:r>
          </a:p>
          <a:p>
            <a:r>
              <a:rPr lang="bs-Latn-BA" dirty="0"/>
              <a:t>TSL (Transport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r>
              <a:rPr lang="bs-Latn-BA" dirty="0" err="1"/>
              <a:t>Security</a:t>
            </a:r>
            <a:r>
              <a:rPr lang="bs-Latn-BA" dirty="0"/>
              <a:t>) je nova generacija </a:t>
            </a:r>
            <a:r>
              <a:rPr lang="bs-Latn-BA" dirty="0" err="1"/>
              <a:t>SSLa</a:t>
            </a:r>
            <a:r>
              <a:rPr lang="bs-Latn-BA" dirty="0"/>
              <a:t>, odnosno njegovo proširenje. </a:t>
            </a:r>
          </a:p>
          <a:p>
            <a:r>
              <a:rPr lang="bs-Latn-BA" dirty="0"/>
              <a:t>Kada naručujemo SSL certifikate, u stvari kupujemo TSL certifikate sa </a:t>
            </a:r>
            <a:r>
              <a:rPr lang="bs-Latn-BA" dirty="0" err="1"/>
              <a:t>mogućnostima</a:t>
            </a:r>
            <a:r>
              <a:rPr lang="bs-Latn-BA" dirty="0"/>
              <a:t> ECC, RSA ili DSA enkripcijom.</a:t>
            </a:r>
          </a:p>
          <a:p>
            <a:r>
              <a:rPr lang="bs-Latn-BA" dirty="0"/>
              <a:t>HTTPS (</a:t>
            </a:r>
            <a:r>
              <a:rPr lang="bs-Latn-BA" dirty="0" err="1"/>
              <a:t>Hyper</a:t>
            </a:r>
            <a:r>
              <a:rPr lang="bs-Latn-BA" dirty="0"/>
              <a:t> </a:t>
            </a:r>
            <a:r>
              <a:rPr lang="bs-Latn-BA" dirty="0" err="1"/>
              <a:t>Text</a:t>
            </a:r>
            <a:r>
              <a:rPr lang="bs-Latn-BA" dirty="0"/>
              <a:t> Transfer </a:t>
            </a:r>
            <a:r>
              <a:rPr lang="bs-Latn-BA" dirty="0" err="1"/>
              <a:t>Protocol</a:t>
            </a:r>
            <a:r>
              <a:rPr lang="bs-Latn-BA" dirty="0"/>
              <a:t> </a:t>
            </a:r>
            <a:r>
              <a:rPr lang="bs-Latn-BA" dirty="0" err="1"/>
              <a:t>Secure</a:t>
            </a:r>
            <a:r>
              <a:rPr lang="bs-Latn-BA" dirty="0"/>
              <a:t>) predstavlja HTTP protokol koji je zaštićen sa SSL certifikatom. Detalje certifikata mogu se vidjeti kada se klikne </a:t>
            </a:r>
            <a:r>
              <a:rPr lang="bs-Latn-BA" dirty="0" err="1"/>
              <a:t>symbol</a:t>
            </a:r>
            <a:r>
              <a:rPr lang="bs-Latn-BA" dirty="0"/>
              <a:t> pokraj adrese u browseru.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DC6-E63E-46A9-848D-002D84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HTTPS u ASP.NET Aplikacijama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4D8E-3A82-4387-9D31-59B58491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Nema posebne implementacije i vrlo jednostavno definišemo razmjenu informacija preko HTTPS</a:t>
            </a:r>
          </a:p>
          <a:p>
            <a:r>
              <a:rPr lang="bs-Latn-BA" dirty="0"/>
              <a:t>Kada se pokreće  aplikacija prvi put, dodaje se upozorenje da se koristi zaštićena konekcija: </a:t>
            </a:r>
          </a:p>
          <a:p>
            <a:r>
              <a:rPr lang="bs-Latn-BA" dirty="0"/>
              <a:t>Prilikom razvoja aplikacija moguće je generisati privremeni SSL certifikat, dok u produkciji SSL certifikat se kupuje od ovlaštenih kompanija.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F269-BE96-46D2-A968-DCB9DF98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Upozorenje pri korištenju HTTPS protokola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6BE74-A947-4336-BC3B-C6729547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7" y="1945672"/>
            <a:ext cx="4906194" cy="45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E0B-0AFE-420A-8AC1-7EC5EC1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Uključivanje HTTPS protokola u ASP.NET aplikacijama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B030-F805-44B3-A5E8-1B7228150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8" y="1825625"/>
            <a:ext cx="5929543" cy="4351338"/>
          </a:xfrm>
        </p:spPr>
      </p:pic>
    </p:spTree>
    <p:extLst>
      <p:ext uri="{BB962C8B-B14F-4D97-AF65-F5344CB8AC3E}">
        <p14:creationId xmlns:p14="http://schemas.microsoft.com/office/powerpoint/2010/main" val="41709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Security</a:t>
            </a:r>
            <a:r>
              <a:rPr lang="bs-Latn-BA" dirty="0"/>
              <a:t> (Sigurnost)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postavki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razmatra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Autentifikacija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identitet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/>
            <a:r>
              <a:rPr lang="en-US" dirty="0"/>
              <a:t>ko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privilegije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/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pristupati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Autentifikacija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2400" dirty="0"/>
              <a:t>Autentifikacija se obično realizuje koristeći jedan od sljedećih pristupa:</a:t>
            </a:r>
          </a:p>
          <a:p>
            <a:pPr lvl="1"/>
            <a:r>
              <a:rPr lang="bs-Latn-BA" sz="2000" dirty="0"/>
              <a:t>Individualni nalozi – prilikom pristupanja resursima koriste se nalozi pohranjeni unutar baze podataka aplikacije zadužene za </a:t>
            </a:r>
            <a:r>
              <a:rPr lang="bs-Latn-BA" sz="2000" dirty="0" err="1"/>
              <a:t>autentifikaciju</a:t>
            </a:r>
            <a:r>
              <a:rPr lang="bs-Latn-BA" sz="2000" dirty="0"/>
              <a:t>. (Asp.NET </a:t>
            </a:r>
            <a:r>
              <a:rPr lang="bs-Latn-BA" sz="2000" dirty="0" err="1"/>
              <a:t>Identity</a:t>
            </a:r>
            <a:r>
              <a:rPr lang="bs-Latn-BA" sz="2000" dirty="0"/>
              <a:t>, </a:t>
            </a:r>
            <a:r>
              <a:rPr lang="bs-Latn-BA" sz="2000" dirty="0" err="1"/>
              <a:t>Basic</a:t>
            </a:r>
            <a:r>
              <a:rPr lang="bs-Latn-BA" sz="2000" dirty="0"/>
              <a:t> </a:t>
            </a:r>
            <a:r>
              <a:rPr lang="bs-Latn-BA" sz="2000" dirty="0" err="1"/>
              <a:t>Authentification</a:t>
            </a:r>
            <a:r>
              <a:rPr lang="bs-Latn-BA" sz="2000" dirty="0"/>
              <a:t>)</a:t>
            </a:r>
            <a:endParaRPr lang="en-US" sz="2000" dirty="0"/>
          </a:p>
          <a:p>
            <a:pPr lvl="1"/>
            <a:r>
              <a:rPr lang="bs-Latn-BA" sz="2000" dirty="0"/>
              <a:t>Organizacijski nalozi (poslovni ili školski nalozi) – prilikom pristupanja resursima koriste se nalozi pohranjeni u okviru lokalnog ili </a:t>
            </a:r>
            <a:r>
              <a:rPr lang="bs-Latn-BA" sz="2000" dirty="0" err="1"/>
              <a:t>Cloud</a:t>
            </a:r>
            <a:r>
              <a:rPr lang="bs-Latn-BA" sz="2000" dirty="0"/>
              <a:t> aktivnog direktorija</a:t>
            </a:r>
            <a:endParaRPr lang="en-US" sz="2000" dirty="0"/>
          </a:p>
          <a:p>
            <a:pPr lvl="1"/>
            <a:r>
              <a:rPr lang="en-US" sz="2000" dirty="0"/>
              <a:t>Windows </a:t>
            </a:r>
            <a:r>
              <a:rPr lang="bs-Latn-BA" sz="2000" dirty="0" err="1"/>
              <a:t>autentifikacija</a:t>
            </a:r>
            <a:r>
              <a:rPr lang="bs-Latn-BA" sz="2000" dirty="0"/>
              <a:t> – kod ovog pristupa se </a:t>
            </a:r>
            <a:r>
              <a:rPr lang="bs-Latn-BA" sz="2000" dirty="0" err="1"/>
              <a:t>konfiguriše</a:t>
            </a:r>
            <a:r>
              <a:rPr lang="bs-Latn-BA" sz="2000" dirty="0"/>
              <a:t> </a:t>
            </a:r>
            <a:r>
              <a:rPr lang="en-US" sz="2000" dirty="0"/>
              <a:t>Windows Authentication IIS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bs-Latn-BA" sz="2000" dirty="0"/>
              <a:t> koji se pokreće prilikom </a:t>
            </a:r>
            <a:r>
              <a:rPr lang="bs-Latn-BA" sz="2000" dirty="0" err="1"/>
              <a:t>autentifikacija</a:t>
            </a:r>
            <a:endParaRPr lang="bs-Latn-B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Implementacija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Asp.NET Core </a:t>
            </a:r>
            <a:r>
              <a:rPr lang="bs-Latn-BA" dirty="0" err="1"/>
              <a:t>Identity</a:t>
            </a:r>
            <a:r>
              <a:rPr lang="bs-Latn-BA" dirty="0"/>
              <a:t> – sistem unutar ASP.NET Core implementirani različiti oblici zaštite:</a:t>
            </a:r>
          </a:p>
          <a:p>
            <a:pPr lvl="1"/>
            <a:r>
              <a:rPr lang="bs-Latn-BA" dirty="0"/>
              <a:t>Lokalne korisničke naloge</a:t>
            </a:r>
          </a:p>
          <a:p>
            <a:pPr lvl="1"/>
            <a:r>
              <a:rPr lang="bs-Latn-BA" dirty="0"/>
              <a:t>Vanjske korisničke naloga</a:t>
            </a:r>
          </a:p>
          <a:p>
            <a:pPr lvl="2"/>
            <a:r>
              <a:rPr lang="bs-Latn-BA" dirty="0"/>
              <a:t>AAD, Facebook, Google, Twitter, ...</a:t>
            </a:r>
          </a:p>
          <a:p>
            <a:pPr lvl="1"/>
            <a:r>
              <a:rPr lang="bs-Latn-BA" dirty="0"/>
              <a:t>Windows </a:t>
            </a:r>
            <a:r>
              <a:rPr lang="bs-Latn-BA" dirty="0" err="1"/>
              <a:t>Autentifikacija</a:t>
            </a:r>
            <a:endParaRPr lang="bs-Latn-BA" dirty="0"/>
          </a:p>
          <a:p>
            <a:pPr lvl="1"/>
            <a:r>
              <a:rPr lang="bs-Latn-BA" dirty="0"/>
              <a:t>3rd Party </a:t>
            </a:r>
            <a:r>
              <a:rPr lang="bs-Latn-BA" dirty="0" err="1"/>
              <a:t>Identity</a:t>
            </a:r>
            <a:r>
              <a:rPr lang="bs-Latn-BA" dirty="0"/>
              <a:t> </a:t>
            </a:r>
            <a:r>
              <a:rPr lang="bs-Latn-BA" dirty="0" err="1"/>
              <a:t>provajdere</a:t>
            </a:r>
            <a:endParaRPr lang="bs-Latn-BA" dirty="0"/>
          </a:p>
          <a:p>
            <a:pPr lvl="2"/>
            <a:r>
              <a:rPr lang="bs-Latn-BA" dirty="0" err="1"/>
              <a:t>Identity</a:t>
            </a:r>
            <a:r>
              <a:rPr lang="bs-Latn-BA" dirty="0"/>
              <a:t> Server</a:t>
            </a:r>
          </a:p>
          <a:p>
            <a:r>
              <a:rPr lang="bs-Latn-BA" dirty="0"/>
              <a:t>Asp.NET Core </a:t>
            </a:r>
            <a:r>
              <a:rPr lang="bs-Latn-BA" dirty="0" err="1"/>
              <a:t>Identity</a:t>
            </a:r>
            <a:r>
              <a:rPr lang="bs-Latn-BA" dirty="0"/>
              <a:t> uključen je u početni </a:t>
            </a:r>
            <a:r>
              <a:rPr lang="bs-Latn-BA" dirty="0" err="1"/>
              <a:t>projekat</a:t>
            </a:r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9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1851</Words>
  <Application>Microsoft Office PowerPoint</Application>
  <PresentationFormat>Widescreen</PresentationFormat>
  <Paragraphs>209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Corbel</vt:lpstr>
      <vt:lpstr>Courier New</vt:lpstr>
      <vt:lpstr>Times New Roman</vt:lpstr>
      <vt:lpstr>Office Theme</vt:lpstr>
      <vt:lpstr>Web API Security </vt:lpstr>
      <vt:lpstr>Sadržaj</vt:lpstr>
      <vt:lpstr>HTTPS protokol</vt:lpstr>
      <vt:lpstr>HTTPS u ASP.NET Aplikacijama</vt:lpstr>
      <vt:lpstr>Upozorenje pri korištenju HTTPS protokola</vt:lpstr>
      <vt:lpstr>Uključivanje HTTPS protokola u ASP.NET aplikacijama</vt:lpstr>
      <vt:lpstr>Security (Sigurnost)</vt:lpstr>
      <vt:lpstr>Autentifikacija</vt:lpstr>
      <vt:lpstr>Implementacija zaštite</vt:lpstr>
      <vt:lpstr>Implementacija zaštite</vt:lpstr>
      <vt:lpstr>Autorizacija </vt:lpstr>
      <vt:lpstr>Nezaštićena vs. Zaštićena akcija</vt:lpstr>
      <vt:lpstr>Claims - </vt:lpstr>
      <vt:lpstr>Terminologija</vt:lpstr>
      <vt:lpstr>Basic Authentication (Osnovna Autentifikacija)</vt:lpstr>
      <vt:lpstr>Basic Authentication (Osnovna Autentifikacija)</vt:lpstr>
      <vt:lpstr>Implementacije vlastite Autentifikacije</vt:lpstr>
      <vt:lpstr>PowerPoint Presentation</vt:lpstr>
      <vt:lpstr>PowerPoint Presentation</vt:lpstr>
      <vt:lpstr>Korištenje vanjskog Autorizacijskg servisa (Google, Facebook, Live, ...)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Security </dc:title>
  <dc:creator>Bahrudin Hrnjica</dc:creator>
  <cp:lastModifiedBy>Bahrudin Hrnjica</cp:lastModifiedBy>
  <cp:revision>36</cp:revision>
  <dcterms:created xsi:type="dcterms:W3CDTF">2019-02-23T11:16:03Z</dcterms:created>
  <dcterms:modified xsi:type="dcterms:W3CDTF">2019-04-10T14:15:10Z</dcterms:modified>
</cp:coreProperties>
</file>