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0" r:id="rId6"/>
    <p:sldId id="259" r:id="rId7"/>
    <p:sldId id="261" r:id="rId8"/>
    <p:sldId id="269" r:id="rId9"/>
    <p:sldId id="262" r:id="rId10"/>
    <p:sldId id="263" r:id="rId11"/>
    <p:sldId id="270" r:id="rId12"/>
    <p:sldId id="265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23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14C8-FB80-4C77-98E5-D3AF4A8CB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651F7-EE0A-4935-9F0E-609782675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74C12-39AB-4021-95D4-B52D602F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96F9-A0F3-4CFE-8702-81B273B9784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AAB3A-A519-4E6B-ABE5-2127CDE2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C5FA0-1BE0-448A-AA92-2C6211C3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E068-4145-4C91-AABE-388872BD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A0CD-C835-405C-A62C-FC72E73B9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4132B-9408-4C6E-BE06-D04B12614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3EC7E-C56D-4C26-87BC-AFD73BF9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96F9-A0F3-4CFE-8702-81B273B9784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0AA5A-4353-4021-9270-ADE5676B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ECF87-564A-4745-ACBA-3194E4B1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E068-4145-4C91-AABE-388872BD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3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8F98BD-208B-4719-80A8-5BD38C111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4E99D-93DE-42E3-BD62-D151C29B0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E059D-ED1E-4704-9A9D-4B63A4E9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96F9-A0F3-4CFE-8702-81B273B9784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0AE1B-44B0-4A33-AA0B-A5239A2E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C04E6-3459-47FB-8C28-28C2AD09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E068-4145-4C91-AABE-388872BD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8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8FCC-7FA8-4ECB-92AB-E220ACDC4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0D033-0294-4F3B-98BC-95C0DC634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068A1-A9DC-435B-B947-55FC1706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96F9-A0F3-4CFE-8702-81B273B9784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8A2A8-76F0-4983-A3A7-EC841739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E5FC7-F8C2-4461-A230-C31EB189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E068-4145-4C91-AABE-388872BD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2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AB05-4191-415E-A857-77918881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26EB5-5338-4121-AAB4-CBA7DB61A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B9382-716F-4F9C-A37C-1950BBAE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96F9-A0F3-4CFE-8702-81B273B9784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68240-11A0-4928-82A8-E9DD532C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31FC-F4A5-4068-9379-5E876B27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E068-4145-4C91-AABE-388872BD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6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B151-01C5-40EA-A931-F1BDC679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5A03D-F011-464B-A7DF-CBD63B979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48327-847E-4FCA-BF6E-8AE99B524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6F350-164B-4848-A4DA-941DC6E6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96F9-A0F3-4CFE-8702-81B273B9784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34DA0-D21E-4817-81C6-CC45ABDA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D7BBB-8148-470F-AE65-D4CFE8B1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E068-4145-4C91-AABE-388872BD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0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D39D-3B1F-41D5-A2F7-2148F660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4D936-E45B-4684-ABF5-5A1C9B2D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D031A-800C-4034-AAEE-C45D765F8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66AF4-A9CB-414B-B786-E5DCE62AE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85551-1542-4F39-B229-C84578F6E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C71B9-9A04-4B52-8D8B-77BD9B59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96F9-A0F3-4CFE-8702-81B273B9784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536C37-1C2D-41E4-96BC-EB7F8F0C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755B6-6383-4D5B-91AA-604F801C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E068-4145-4C91-AABE-388872BD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2EAD-EA33-4F7F-A314-182FE73E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0882A-B87E-44D1-8DA4-93BBBB1A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96F9-A0F3-4CFE-8702-81B273B9784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23039-E6FF-47F6-A53B-1AF63F8C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F0944-0E35-455B-BC23-A8D978DB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E068-4145-4C91-AABE-388872BD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AA5AE-A108-4C77-B947-72C37887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96F9-A0F3-4CFE-8702-81B273B9784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85580-4F3A-435B-92C2-F6A08AB4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10168-5A66-483E-8534-DAD23B85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E068-4145-4C91-AABE-388872BD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0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0913-F464-4AAD-99E0-C6B1731BF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1E9D-FED4-4561-BEFC-D3FC78296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36F1E-7E07-4C6E-9623-52BC1544E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547D5-7279-46BB-96CE-714F595F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96F9-A0F3-4CFE-8702-81B273B9784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471AC-022D-4DE3-8554-535FC3DB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761E5-2A9D-4403-AAD2-DB9263E5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E068-4145-4C91-AABE-388872BD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D020-E54D-417D-A296-35846CFD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971A8-2B74-436A-8ABC-8EB6DB683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B8893-5E4C-43D1-B8D6-F4A0DEAD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17980-22B9-4D91-A1CB-7290BE70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96F9-A0F3-4CFE-8702-81B273B9784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644BF-AF3D-4C8E-A666-56DC54F5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EC401-865F-4764-AB69-2008141D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E068-4145-4C91-AABE-388872BD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B3CFB-0D75-4D04-8AB4-3C7EB5934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9984D-C5D3-43FB-BBAB-C60DDBD5E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11DCF-A439-4586-B18D-1AF2BBE56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296F9-A0F3-4CFE-8702-81B273B9784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5EBE8-2EAE-475B-8747-04EDD3AAD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E3602-CE2F-44F6-9BD5-6433EAD30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9E068-4145-4C91-AABE-388872BD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5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net.http.winhttphandler?view=netframework-4.8" TargetMode="External"/><Relationship Id="rId2" Type="http://schemas.openxmlformats.org/officeDocument/2006/relationships/hyperlink" Target="https://docs.microsoft.com/en-us/dotnet/api/system.net.httpwebrequest?view=netframework-4.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net.http.socketshttphandler?view=netframework-4.8" TargetMode="External"/><Relationship Id="rId5" Type="http://schemas.openxmlformats.org/officeDocument/2006/relationships/hyperlink" Target="https://developer.xamarin.com/api/type/MonoTouch.Foundation.NSUrlSession/" TargetMode="External"/><Relationship Id="rId4" Type="http://schemas.openxmlformats.org/officeDocument/2006/relationships/hyperlink" Target="https://developer.xamarin.com/api/type/Java.Net.HttpURLConnect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721A-A5AB-4DEE-B592-23F7248D2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/>
              <a:t>Windows Desktop Klijenti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081B1-505A-4250-817F-BAB132EC0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/>
              <a:t>Dr. Sc. Bahrudin Hrnjica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95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0918-3C52-41BD-B4F5-CEC299F4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WPF Windows </a:t>
            </a:r>
            <a:r>
              <a:rPr lang="bs-Latn-BA" dirty="0" err="1"/>
              <a:t>Presentation</a:t>
            </a:r>
            <a:r>
              <a:rPr lang="bs-Latn-BA" dirty="0"/>
              <a:t> </a:t>
            </a:r>
            <a:r>
              <a:rPr lang="bs-Latn-BA" dirty="0" err="1"/>
              <a:t>Foundation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29A58-313F-492B-97E3-0BFB1540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Pojavila se sa .NET 3.0 2008</a:t>
            </a:r>
          </a:p>
          <a:p>
            <a:r>
              <a:rPr lang="bs-Latn-BA" dirty="0"/>
              <a:t>Bazirana na </a:t>
            </a:r>
            <a:r>
              <a:rPr lang="bs-Latn-BA" dirty="0" err="1"/>
              <a:t>DirectX</a:t>
            </a:r>
            <a:r>
              <a:rPr lang="bs-Latn-BA" dirty="0"/>
              <a:t> vektorskoj grafici</a:t>
            </a:r>
          </a:p>
          <a:p>
            <a:r>
              <a:rPr lang="bs-Latn-BA" dirty="0"/>
              <a:t>Slično kao u </a:t>
            </a:r>
            <a:r>
              <a:rPr lang="bs-Latn-BA" dirty="0" err="1"/>
              <a:t>WinForms</a:t>
            </a:r>
            <a:r>
              <a:rPr lang="bs-Latn-BA" dirty="0"/>
              <a:t> UI je odvojen na</a:t>
            </a:r>
          </a:p>
          <a:p>
            <a:pPr lvl="1"/>
            <a:r>
              <a:rPr lang="bs-Latn-BA" dirty="0"/>
              <a:t>XAML – dio koji pored </a:t>
            </a:r>
            <a:r>
              <a:rPr lang="bs-Latn-BA" dirty="0" err="1"/>
              <a:t>xaml</a:t>
            </a:r>
            <a:r>
              <a:rPr lang="bs-Latn-BA" dirty="0"/>
              <a:t> programskog koda i </a:t>
            </a:r>
            <a:r>
              <a:rPr lang="bs-Latn-BA" dirty="0" err="1"/>
              <a:t>preview</a:t>
            </a:r>
            <a:endParaRPr lang="bs-Latn-BA" dirty="0"/>
          </a:p>
          <a:p>
            <a:pPr lvl="1"/>
            <a:r>
              <a:rPr lang="bs-Latn-BA" dirty="0" err="1"/>
              <a:t>Code-Behind</a:t>
            </a:r>
            <a:r>
              <a:rPr lang="bs-Latn-BA" dirty="0"/>
              <a:t> za implementaciju poslovne logike</a:t>
            </a:r>
          </a:p>
          <a:p>
            <a:r>
              <a:rPr lang="bs-Latn-BA" dirty="0"/>
              <a:t>Osnovni koncept WPF jeste</a:t>
            </a:r>
          </a:p>
          <a:p>
            <a:pPr lvl="1"/>
            <a:r>
              <a:rPr lang="bs-Latn-BA" dirty="0"/>
              <a:t> </a:t>
            </a:r>
            <a:r>
              <a:rPr lang="bs-Latn-BA" dirty="0" err="1"/>
              <a:t>DataBinding</a:t>
            </a:r>
            <a:r>
              <a:rPr lang="bs-Latn-BA" dirty="0"/>
              <a:t> automatsko povezivanje modela i UI dijelova</a:t>
            </a:r>
          </a:p>
          <a:p>
            <a:pPr lvl="1"/>
            <a:r>
              <a:rPr lang="bs-Latn-BA" dirty="0"/>
              <a:t>Template i </a:t>
            </a:r>
            <a:r>
              <a:rPr lang="bs-Latn-BA" dirty="0" err="1"/>
              <a:t>Styles</a:t>
            </a:r>
            <a:r>
              <a:rPr lang="bs-Latn-BA" dirty="0"/>
              <a:t> – slično kao kod Web razvoja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46AA3-8B1E-4A56-832A-6DE5DB932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452" y="2882900"/>
            <a:ext cx="282258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9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F05D-5B49-4BB8-B61C-DBEF7C13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MVVM  </a:t>
            </a:r>
            <a:r>
              <a:rPr lang="bs-Latn-BA" dirty="0" err="1"/>
              <a:t>Pattern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311752-EAA9-48C0-9A0C-ED6433F91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49" y="2534478"/>
            <a:ext cx="8913399" cy="2458451"/>
          </a:xfrm>
        </p:spPr>
      </p:pic>
    </p:spTree>
    <p:extLst>
      <p:ext uri="{BB962C8B-B14F-4D97-AF65-F5344CB8AC3E}">
        <p14:creationId xmlns:p14="http://schemas.microsoft.com/office/powerpoint/2010/main" val="342726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0918-3C52-41BD-B4F5-CEC299F4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Demo WPF – </a:t>
            </a:r>
            <a:r>
              <a:rPr lang="bs-Latn-BA" dirty="0" err="1"/>
              <a:t>ToDo</a:t>
            </a:r>
            <a:r>
              <a:rPr lang="bs-Latn-BA"/>
              <a:t> Lista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29A58-313F-492B-97E3-0BFB1540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Data </a:t>
            </a:r>
            <a:r>
              <a:rPr lang="bs-Latn-BA" dirty="0" err="1"/>
              <a:t>binding</a:t>
            </a:r>
            <a:r>
              <a:rPr lang="bs-Latn-BA" dirty="0"/>
              <a:t> sa MVVM </a:t>
            </a:r>
            <a:r>
              <a:rPr lang="bs-Latn-BA"/>
              <a:t>patternom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1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0918-3C52-41BD-B4F5-CEC299F4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UWP- Universal Windows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29A58-313F-492B-97E3-0BFB1540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Desktop koji je </a:t>
            </a:r>
            <a:r>
              <a:rPr lang="bs-Latn-BA" dirty="0" err="1"/>
              <a:t>namjenjen</a:t>
            </a:r>
            <a:r>
              <a:rPr lang="bs-Latn-BA" dirty="0"/>
              <a:t> za mobilne </a:t>
            </a:r>
            <a:r>
              <a:rPr lang="bs-Latn-BA" dirty="0" err="1"/>
              <a:t>apliakcije</a:t>
            </a:r>
            <a:r>
              <a:rPr lang="bs-Latn-BA" dirty="0"/>
              <a:t> koje se vrte na</a:t>
            </a:r>
          </a:p>
          <a:p>
            <a:pPr lvl="1"/>
            <a:r>
              <a:rPr lang="bs-Latn-BA" dirty="0" err="1"/>
              <a:t>Tablet</a:t>
            </a:r>
            <a:r>
              <a:rPr lang="bs-Latn-BA" dirty="0"/>
              <a:t> baziranim uređajima</a:t>
            </a:r>
          </a:p>
          <a:p>
            <a:pPr lvl="1"/>
            <a:r>
              <a:rPr lang="bs-Latn-BA" dirty="0"/>
              <a:t>Posjeduje Windows Prodavnicu (Windows Store) preko koje se mogu aplikacije </a:t>
            </a:r>
            <a:r>
              <a:rPr lang="bs-Latn-BA" dirty="0" err="1"/>
              <a:t>monetizirati</a:t>
            </a:r>
            <a:endParaRPr lang="bs-Latn-B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6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0918-3C52-41BD-B4F5-CEC299F4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Sažetak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29A58-313F-492B-97E3-0BFB1540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Veliki izbor Desktop tehnologija u kojim se mogu razvijati klijenti</a:t>
            </a:r>
          </a:p>
          <a:p>
            <a:r>
              <a:rPr lang="bs-Latn-BA" dirty="0"/>
              <a:t>Sve manje popularni zbog razvoja različitih mobilnih uređaja, odnosno pojavom Android i </a:t>
            </a:r>
            <a:r>
              <a:rPr lang="bs-Latn-BA" dirty="0" err="1"/>
              <a:t>iOS</a:t>
            </a:r>
            <a:endParaRPr lang="bs-Latn-BA" dirty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0918-3C52-41BD-B4F5-CEC299F4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Sadržaj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29A58-313F-492B-97E3-0BFB1540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Uvod u konzumente servisa</a:t>
            </a:r>
          </a:p>
          <a:p>
            <a:r>
              <a:rPr lang="bs-Latn-BA" dirty="0"/>
              <a:t>Windows Klijenti</a:t>
            </a:r>
          </a:p>
          <a:p>
            <a:pPr lvl="1"/>
            <a:r>
              <a:rPr lang="bs-Latn-BA" dirty="0" err="1"/>
              <a:t>Nativni</a:t>
            </a:r>
            <a:endParaRPr lang="bs-Latn-BA" dirty="0"/>
          </a:p>
          <a:p>
            <a:pPr lvl="2"/>
            <a:r>
              <a:rPr lang="bs-Latn-BA" dirty="0" err="1"/>
              <a:t>WinAPI</a:t>
            </a:r>
            <a:endParaRPr lang="bs-Latn-BA" dirty="0"/>
          </a:p>
          <a:p>
            <a:pPr lvl="2"/>
            <a:r>
              <a:rPr lang="bs-Latn-BA" dirty="0"/>
              <a:t>MFC</a:t>
            </a:r>
          </a:p>
          <a:p>
            <a:pPr lvl="1"/>
            <a:r>
              <a:rPr lang="bs-Latn-BA" dirty="0" err="1"/>
              <a:t>Managed</a:t>
            </a:r>
            <a:endParaRPr lang="bs-Latn-BA" dirty="0"/>
          </a:p>
          <a:p>
            <a:pPr lvl="2"/>
            <a:r>
              <a:rPr lang="bs-Latn-BA" dirty="0" err="1"/>
              <a:t>WinForms</a:t>
            </a:r>
            <a:endParaRPr lang="bs-Latn-BA" dirty="0"/>
          </a:p>
          <a:p>
            <a:pPr lvl="2"/>
            <a:r>
              <a:rPr lang="bs-Latn-BA" dirty="0"/>
              <a:t>WPF</a:t>
            </a:r>
          </a:p>
          <a:p>
            <a:pPr lvl="2"/>
            <a:r>
              <a:rPr lang="bs-Latn-BA" dirty="0"/>
              <a:t>UWP</a:t>
            </a:r>
          </a:p>
          <a:p>
            <a:r>
              <a:rPr lang="bs-Latn-BA" dirty="0"/>
              <a:t>Sažetak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5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0918-3C52-41BD-B4F5-CEC299F4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Konzumenti servisa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29A58-313F-492B-97E3-0BFB1540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err="1"/>
              <a:t>HttpClient</a:t>
            </a:r>
            <a:r>
              <a:rPr lang="bs-Latn-BA" dirty="0"/>
              <a:t> – osnovni tip za konzumaciju HTTP servisa na .NET</a:t>
            </a:r>
          </a:p>
          <a:p>
            <a:r>
              <a:rPr lang="bs-Latn-BA" dirty="0"/>
              <a:t> Slanje/Primanje HTTP zahtjeva</a:t>
            </a:r>
          </a:p>
          <a:p>
            <a:r>
              <a:rPr lang="bs-Latn-BA" dirty="0"/>
              <a:t>Osnovni Tip za izvedene klijente</a:t>
            </a:r>
          </a:p>
          <a:p>
            <a:pPr lvl="1"/>
            <a:r>
              <a:rPr lang="en-US" dirty="0" err="1"/>
              <a:t>FacebookHttpClient</a:t>
            </a:r>
            <a:endParaRPr lang="bs-Latn-BA" dirty="0"/>
          </a:p>
          <a:p>
            <a:pPr lvl="1"/>
            <a:r>
              <a:rPr lang="en-US" dirty="0"/>
              <a:t> </a:t>
            </a:r>
            <a:r>
              <a:rPr lang="en-US" dirty="0" err="1"/>
              <a:t>HttpWebRequest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6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F1D4-4084-42B5-B46F-D9869CDC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HttpClient</a:t>
            </a:r>
            <a:r>
              <a:rPr lang="bs-Latn-BA" dirty="0"/>
              <a:t> – osnovne metode za konzumaciju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3D62-5513-4405-A8EB-A09603089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CancelPendingRequests</a:t>
            </a:r>
            <a:r>
              <a:rPr lang="en-US" dirty="0"/>
              <a:t> </a:t>
            </a:r>
          </a:p>
          <a:p>
            <a:r>
              <a:rPr lang="en-US" dirty="0" err="1"/>
              <a:t>DeleteAsync</a:t>
            </a:r>
            <a:r>
              <a:rPr lang="en-US" dirty="0"/>
              <a:t> </a:t>
            </a:r>
          </a:p>
          <a:p>
            <a:r>
              <a:rPr lang="en-US" dirty="0" err="1"/>
              <a:t>GetAsync</a:t>
            </a:r>
            <a:r>
              <a:rPr lang="en-US" dirty="0"/>
              <a:t> </a:t>
            </a:r>
          </a:p>
          <a:p>
            <a:r>
              <a:rPr lang="en-US" dirty="0" err="1"/>
              <a:t>GetByteArrayAsync</a:t>
            </a:r>
            <a:r>
              <a:rPr lang="en-US" dirty="0"/>
              <a:t> </a:t>
            </a:r>
          </a:p>
          <a:p>
            <a:r>
              <a:rPr lang="en-US" dirty="0" err="1"/>
              <a:t>GetStreamAsync</a:t>
            </a:r>
            <a:r>
              <a:rPr lang="en-US" dirty="0"/>
              <a:t> </a:t>
            </a:r>
          </a:p>
          <a:p>
            <a:r>
              <a:rPr lang="en-US" dirty="0" err="1"/>
              <a:t>GetStringAsync</a:t>
            </a:r>
            <a:r>
              <a:rPr lang="en-US" dirty="0"/>
              <a:t> </a:t>
            </a:r>
          </a:p>
          <a:p>
            <a:r>
              <a:rPr lang="en-US" dirty="0" err="1"/>
              <a:t>PostAsync</a:t>
            </a:r>
            <a:r>
              <a:rPr lang="en-US" dirty="0"/>
              <a:t> </a:t>
            </a:r>
          </a:p>
          <a:p>
            <a:r>
              <a:rPr lang="en-US" dirty="0" err="1"/>
              <a:t>PutAsync</a:t>
            </a:r>
            <a:r>
              <a:rPr lang="en-US" dirty="0"/>
              <a:t> </a:t>
            </a:r>
          </a:p>
          <a:p>
            <a:r>
              <a:rPr lang="en-US" dirty="0" err="1"/>
              <a:t>SendAsync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6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0918-3C52-41BD-B4F5-CEC299F4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HttpClient</a:t>
            </a:r>
            <a:r>
              <a:rPr lang="bs-Latn-BA" dirty="0"/>
              <a:t>- implementacije na različitim platformama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E2AEB0-B2F1-4E20-BFE3-21E6B43BF6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21687" y="1825624"/>
          <a:ext cx="7148626" cy="4351340"/>
        </p:xfrm>
        <a:graphic>
          <a:graphicData uri="http://schemas.openxmlformats.org/drawingml/2006/table">
            <a:tbl>
              <a:tblPr/>
              <a:tblGrid>
                <a:gridCol w="3574313">
                  <a:extLst>
                    <a:ext uri="{9D8B030D-6E8A-4147-A177-3AD203B41FA5}">
                      <a16:colId xmlns:a16="http://schemas.microsoft.com/office/drawing/2014/main" val="2990776530"/>
                    </a:ext>
                  </a:extLst>
                </a:gridCol>
                <a:gridCol w="3574313">
                  <a:extLst>
                    <a:ext uri="{9D8B030D-6E8A-4147-A177-3AD203B41FA5}">
                      <a16:colId xmlns:a16="http://schemas.microsoft.com/office/drawing/2014/main" val="499008425"/>
                    </a:ext>
                  </a:extLst>
                </a:gridCol>
              </a:tblGrid>
              <a:tr h="248648">
                <a:tc>
                  <a:txBody>
                    <a:bodyPr/>
                    <a:lstStyle/>
                    <a:p>
                      <a:r>
                        <a:rPr lang="en-US" sz="1200" b="1"/>
                        <a:t>Host/Runtime</a:t>
                      </a:r>
                      <a:endParaRPr lang="en-US" sz="12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Backend</a:t>
                      </a:r>
                      <a:endParaRPr lang="en-US" sz="12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954723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en-US" sz="1200"/>
                        <a:t>Windows/.NET Framework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2"/>
                        </a:rPr>
                        <a:t>HttpWebRequest</a:t>
                      </a:r>
                      <a:endParaRPr lang="en-US" sz="12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29006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en-US" sz="1200"/>
                        <a:t>Windows/Mono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2"/>
                        </a:rPr>
                        <a:t>HttpWebRequest</a:t>
                      </a:r>
                      <a:endParaRPr lang="en-US" sz="12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223246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en-US" sz="1200"/>
                        <a:t>Windows/UWP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Windows native </a:t>
                      </a:r>
                      <a:r>
                        <a:rPr lang="en-US" sz="1200">
                          <a:hlinkClick r:id="rId3"/>
                        </a:rPr>
                        <a:t>WinHttpHandler</a:t>
                      </a:r>
                      <a:r>
                        <a:rPr lang="en-US" sz="1200"/>
                        <a:t> (HTTP 2.0 capable)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025582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en-US" sz="1200"/>
                        <a:t>Windows/.NET Core 1.0-2.0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Windows native </a:t>
                      </a:r>
                      <a:r>
                        <a:rPr lang="en-US" sz="1200">
                          <a:hlinkClick r:id="rId3"/>
                        </a:rPr>
                        <a:t>WinHttpHandler</a:t>
                      </a:r>
                      <a:r>
                        <a:rPr lang="en-US" sz="1200"/>
                        <a:t> (HTTP 2.0 capable)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528259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US" sz="1200"/>
                        <a:t>Android/Xamarin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Selected at build-time. Can either use </a:t>
                      </a:r>
                      <a:r>
                        <a:rPr lang="en-US" sz="1200">
                          <a:hlinkClick r:id="rId2"/>
                        </a:rPr>
                        <a:t>HttpWebRequest</a:t>
                      </a:r>
                      <a:r>
                        <a:rPr lang="en-US" sz="1200"/>
                        <a:t> or be configured to use Android's native </a:t>
                      </a:r>
                      <a:r>
                        <a:rPr lang="en-US" sz="1200">
                          <a:hlinkClick r:id="rId4"/>
                        </a:rPr>
                        <a:t>HttpURLConnection</a:t>
                      </a:r>
                      <a:endParaRPr lang="en-US" sz="12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419962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US" sz="1200"/>
                        <a:t>iOS, tvOS, watchOS/Xamarin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Selected at build-time. Can either use </a:t>
                      </a:r>
                      <a:r>
                        <a:rPr lang="en-US" sz="1200">
                          <a:hlinkClick r:id="rId2"/>
                        </a:rPr>
                        <a:t>HttpWebRequest</a:t>
                      </a:r>
                      <a:r>
                        <a:rPr lang="en-US" sz="1200"/>
                        <a:t> or be configured to use Apple's </a:t>
                      </a:r>
                      <a:r>
                        <a:rPr lang="en-US" sz="1200">
                          <a:hlinkClick r:id="rId5"/>
                        </a:rPr>
                        <a:t>NSUrlSession</a:t>
                      </a:r>
                      <a:r>
                        <a:rPr lang="en-US" sz="1200"/>
                        <a:t> (HTTP 2.0 capable)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511280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US" sz="1200"/>
                        <a:t>macOS/Xamarin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Selected at build-time. Can either use </a:t>
                      </a:r>
                      <a:r>
                        <a:rPr lang="en-US" sz="1200">
                          <a:hlinkClick r:id="rId2"/>
                        </a:rPr>
                        <a:t>HttpWebRequest</a:t>
                      </a:r>
                      <a:r>
                        <a:rPr lang="en-US" sz="1200"/>
                        <a:t> or be configured to use Apple's </a:t>
                      </a:r>
                      <a:r>
                        <a:rPr lang="en-US" sz="1200">
                          <a:hlinkClick r:id="rId5"/>
                        </a:rPr>
                        <a:t>NSUrlSession</a:t>
                      </a:r>
                      <a:r>
                        <a:rPr lang="en-US" sz="1200"/>
                        <a:t> (HTTP 2.0 capable)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500183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en-US" sz="1200"/>
                        <a:t>macOS/Mono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2"/>
                        </a:rPr>
                        <a:t>HttpWebRequest</a:t>
                      </a:r>
                      <a:endParaRPr lang="en-US" sz="12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564792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en-US" sz="1200"/>
                        <a:t>macOS/.NET Core 1.0-2.0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libcurl-based HTTP transport (HTTP 2.0 capable)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799675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en-US" sz="1200"/>
                        <a:t>Linux/Mono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2"/>
                        </a:rPr>
                        <a:t>HttpWebRequest</a:t>
                      </a:r>
                      <a:endParaRPr lang="en-US" sz="12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079812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en-US" sz="1200"/>
                        <a:t>Linux/.NET Core 1.0-2.0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libcurl-based HTTP transport (HTTP 2.0 capable)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634795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en-US" sz="1200"/>
                        <a:t>.NET Core 2.1 and later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hlinkClick r:id="rId6"/>
                        </a:rPr>
                        <a:t>System.Net.Http.SocketsHttpHandler</a:t>
                      </a:r>
                      <a:endParaRPr lang="en-US" sz="1200" dirty="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671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98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0918-3C52-41BD-B4F5-CEC299F4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Nativni</a:t>
            </a:r>
            <a:r>
              <a:rPr lang="bs-Latn-BA" dirty="0"/>
              <a:t> Windows Desktop Klijenti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29A58-313F-492B-97E3-0BFB1540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err="1"/>
              <a:t>WinAPI</a:t>
            </a:r>
            <a:r>
              <a:rPr lang="bs-Latn-BA" dirty="0"/>
              <a:t>  (Win32)– osnovni API za implementaciju Windows baziranih aplikacija</a:t>
            </a:r>
          </a:p>
          <a:p>
            <a:r>
              <a:rPr lang="bs-Latn-BA" dirty="0"/>
              <a:t>Windows API implementirano u C</a:t>
            </a:r>
          </a:p>
          <a:p>
            <a:r>
              <a:rPr lang="bs-Latn-BA" dirty="0"/>
              <a:t>Implementacija u C++</a:t>
            </a:r>
          </a:p>
          <a:p>
            <a:r>
              <a:rPr lang="bs-Latn-BA" dirty="0"/>
              <a:t>MFC </a:t>
            </a:r>
            <a:r>
              <a:rPr lang="bs-Latn-BA" dirty="0" err="1"/>
              <a:t>Wrapper</a:t>
            </a:r>
            <a:r>
              <a:rPr lang="bs-Latn-BA" dirty="0"/>
              <a:t> oko </a:t>
            </a:r>
            <a:r>
              <a:rPr lang="bs-Latn-BA" dirty="0" err="1"/>
              <a:t>WinAPI</a:t>
            </a:r>
            <a:r>
              <a:rPr lang="bs-Latn-BA" dirty="0"/>
              <a:t> u C++ koristeći OOP</a:t>
            </a:r>
          </a:p>
        </p:txBody>
      </p:sp>
    </p:spTree>
    <p:extLst>
      <p:ext uri="{BB962C8B-B14F-4D97-AF65-F5344CB8AC3E}">
        <p14:creationId xmlns:p14="http://schemas.microsoft.com/office/powerpoint/2010/main" val="391563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0918-3C52-41BD-B4F5-CEC299F4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.NET Platforma na Windows Desktop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29A58-313F-492B-97E3-0BFB1540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s-Latn-BA" dirty="0" err="1"/>
              <a:t>WinForms</a:t>
            </a:r>
            <a:r>
              <a:rPr lang="bs-Latn-BA" dirty="0"/>
              <a:t>- pojavila se na samom početku nastanka .NET</a:t>
            </a:r>
          </a:p>
          <a:p>
            <a:r>
              <a:rPr lang="bs-Latn-BA" dirty="0"/>
              <a:t>Ubrzani razvoj Desktop Aplikacija, i zamjena za MFC</a:t>
            </a:r>
          </a:p>
          <a:p>
            <a:r>
              <a:rPr lang="bs-Latn-BA" dirty="0"/>
              <a:t>Milioni aplikacija i danas su implementirane na </a:t>
            </a:r>
            <a:r>
              <a:rPr lang="bs-Latn-BA" dirty="0" err="1"/>
              <a:t>WinForms</a:t>
            </a:r>
            <a:endParaRPr lang="bs-Latn-BA" dirty="0"/>
          </a:p>
          <a:p>
            <a:r>
              <a:rPr lang="bs-Latn-BA" dirty="0" err="1"/>
              <a:t>WinForms</a:t>
            </a:r>
            <a:r>
              <a:rPr lang="bs-Latn-BA" dirty="0"/>
              <a:t> omogućuje pristup </a:t>
            </a:r>
            <a:r>
              <a:rPr lang="bs-Latn-BA" dirty="0" err="1"/>
              <a:t>nativnom</a:t>
            </a:r>
            <a:r>
              <a:rPr lang="bs-Latn-BA" dirty="0"/>
              <a:t> UI u Windows OS</a:t>
            </a:r>
          </a:p>
          <a:p>
            <a:r>
              <a:rPr lang="bs-Latn-BA" dirty="0"/>
              <a:t>Event-</a:t>
            </a:r>
            <a:r>
              <a:rPr lang="bs-Latn-BA" dirty="0" err="1"/>
              <a:t>Driven</a:t>
            </a:r>
            <a:r>
              <a:rPr lang="bs-Latn-BA" dirty="0"/>
              <a:t> arhitektura</a:t>
            </a:r>
          </a:p>
          <a:p>
            <a:r>
              <a:rPr lang="bs-Latn-BA" dirty="0" err="1"/>
              <a:t>Drag&amp;Drop</a:t>
            </a:r>
            <a:r>
              <a:rPr lang="bs-Latn-BA" dirty="0"/>
              <a:t> pristup dizajniranju UI</a:t>
            </a:r>
          </a:p>
          <a:p>
            <a:r>
              <a:rPr lang="bs-Latn-BA" dirty="0"/>
              <a:t>Windows Forma se implementira u dvije datoteke u kojima su odvojena implementacija i UI</a:t>
            </a:r>
          </a:p>
          <a:p>
            <a:pPr lvl="1"/>
            <a:r>
              <a:rPr lang="bs-Latn-BA" dirty="0"/>
              <a:t>Dizajnerski dio</a:t>
            </a:r>
          </a:p>
          <a:p>
            <a:pPr lvl="1"/>
            <a:r>
              <a:rPr lang="bs-Latn-BA" dirty="0" err="1"/>
              <a:t>Code</a:t>
            </a:r>
            <a:r>
              <a:rPr lang="bs-Latn-BA" dirty="0"/>
              <a:t> </a:t>
            </a:r>
            <a:r>
              <a:rPr lang="bs-Latn-BA" dirty="0" err="1"/>
              <a:t>behind</a:t>
            </a:r>
            <a:r>
              <a:rPr lang="bs-Latn-BA" dirty="0"/>
              <a:t> dio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873E-4F7C-465C-80FC-3F5AE2A6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MVC </a:t>
            </a:r>
            <a:r>
              <a:rPr lang="bs-Latn-BA" dirty="0" err="1"/>
              <a:t>Patern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BFBE99-0386-4AF6-9E54-C843CB378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www.tutorialsteacher.com/Content/images/mvc/mvc-architecture.png">
            <a:extLst>
              <a:ext uri="{FF2B5EF4-FFF2-40B4-BE49-F238E27FC236}">
                <a16:creationId xmlns:a16="http://schemas.microsoft.com/office/drawing/2014/main" id="{63380C67-2954-461F-9762-4A47E4E6D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257713"/>
            <a:ext cx="4462783" cy="368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05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0918-3C52-41BD-B4F5-CEC299F4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WinForms</a:t>
            </a:r>
            <a:r>
              <a:rPr lang="bs-Latn-BA" dirty="0"/>
              <a:t>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29A58-313F-492B-97E3-0BFB1540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konzumacija i validacija 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5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460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Windows Desktop Klijenti</vt:lpstr>
      <vt:lpstr>Sadržaj </vt:lpstr>
      <vt:lpstr>Konzumenti servisa</vt:lpstr>
      <vt:lpstr>HttpClient – osnovne metode za konzumaciju </vt:lpstr>
      <vt:lpstr>HttpClient- implementacije na različitim platformama</vt:lpstr>
      <vt:lpstr>Nativni Windows Desktop Klijenti </vt:lpstr>
      <vt:lpstr>.NET Platforma na Windows Desktop</vt:lpstr>
      <vt:lpstr>MVC Patern</vt:lpstr>
      <vt:lpstr>WinForms Demo</vt:lpstr>
      <vt:lpstr>WPF Windows Presentation Foundation</vt:lpstr>
      <vt:lpstr>MVVM  Pattern</vt:lpstr>
      <vt:lpstr>Demo WPF – ToDo Lista</vt:lpstr>
      <vt:lpstr>UWP- Universal Windows Platform</vt:lpstr>
      <vt:lpstr>Sažetak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Desktop Klijenti</dc:title>
  <dc:creator>Bahrudin Hrnjica</dc:creator>
  <cp:lastModifiedBy>Bahrudin Hrnjica</cp:lastModifiedBy>
  <cp:revision>16</cp:revision>
  <dcterms:created xsi:type="dcterms:W3CDTF">2019-05-07T16:33:30Z</dcterms:created>
  <dcterms:modified xsi:type="dcterms:W3CDTF">2019-05-11T09:26:54Z</dcterms:modified>
</cp:coreProperties>
</file>