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366" r:id="rId24"/>
    <p:sldId id="365" r:id="rId25"/>
    <p:sldId id="367" r:id="rId26"/>
    <p:sldId id="276" r:id="rId27"/>
    <p:sldId id="3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E0CE-24CE-4F70-AE72-55FF681A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DCAB-9787-4E6B-BBA8-D71B29F6D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4E59-0F9A-4DC4-9671-D66384E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94E5-07FC-4D98-833A-62CC76C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1499-8F52-443E-BFD4-FEA9EF0F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FE36-D7AF-4226-97D6-32D649B9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DD0DA-A02E-42EC-9753-F729410C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AC20-11A4-4DDD-8FF5-27A98ACB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3107-DE06-4AA1-A711-3653869E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E942-4D39-4D9E-91BC-3476649F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675EC-BFC5-41CB-8520-8698CD556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F048-3685-4554-801C-0FAFC5DF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5601-ED6B-4710-AD49-C84BF5F1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1917B-1E5D-43C5-8CAF-52D29B90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9DE4-DFC9-4309-9F98-EA586C80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91A3-9431-4988-B874-B2F0408B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87-D59B-4243-88E5-341A44F3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BAEE-1B93-4700-9D21-05E3635B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04EC-C314-45CA-8513-BA35C8D0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5469-A825-48DD-AA03-DB22C4C7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A0BC-847A-407E-B78D-53B237F0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D5B0-0E5C-4290-8013-86751DCCF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5941-E41E-4E89-B669-4B8ADD0A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5A51-0DC5-4388-AD93-194B4C2D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7E7F-E7C7-4FCE-AF23-0E84B6E2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4D4A-6890-4BCE-BE8D-254742E1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12F-1341-450A-A30F-FDD2F2D5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9E51-0DBD-44A8-97C6-F44B99FD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61A7-0071-42EC-9A73-27522F29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7460F-B026-4C22-A9FA-53D273B8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F624-2BFE-4EB3-976D-BDEDAADB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82A-FD3F-4DC5-BD23-0E448060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4B08-A977-4872-83DA-313877E3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0271-E16E-4750-BB29-63F57706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D167C-47B8-4F78-946C-672C2149F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A62A9-6633-400E-A4D6-39C073A74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D6E3B-1A69-4757-9D72-12F7B975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44C24-4768-4F26-B588-C308EC02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13C9B-EED4-468C-8A7D-460C4B5F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150C-9F4A-4562-9156-B192F927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B1B10-45CC-4A35-BDCA-C6DE0059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9D0B-FB89-4322-8C88-29D7ACF1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CA8FC-1021-4C53-B304-0660DD1C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CD92-B135-414F-97E5-199C73DC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C5FAF-5D84-4F3F-AF3B-AC6F6834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C57B-E2C5-441F-BA6C-D395BA12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1CEC-EC21-45DC-8F18-125023D0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0E39-67C1-4463-975B-D6133FD4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ED8D1-3A1D-4732-A940-0B4604DD3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EEC4-C0B8-47F6-824E-FB8B5C48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83FF3-90C2-495D-AF57-903B253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B3DA-ED2E-4E96-B533-8DC7FB3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9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C54F-9579-4D12-9D9E-93383682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74F0A-BDF8-49FC-AC88-2438801C8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4F980-FA30-4C07-9143-9CCD9F46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75BA-3CA5-4E68-9D7C-BFABB45D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08BE-9F83-4FA1-AD2C-5651D5F5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0A838-37D7-4409-A554-AC7F3D20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CE7B0-0228-4219-9384-6B764B15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2600-68CE-4114-8574-BF983374A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5F0C-4339-458C-AF19-982A5D953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AF3A-DC85-41B9-AEB7-5F2C86D2DB0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88C7-3466-4085-8B74-621E9D545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6112-239A-484B-8B8E-F6A642475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F32E-84C3-49B5-80BB-E5A2BF563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samples/xamarin-forms/all/" TargetMode="External"/><Relationship Id="rId2" Type="http://schemas.openxmlformats.org/officeDocument/2006/relationships/hyperlink" Target="https://github.com/xamarin/xamarin-forms-samp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en.wikipedia.org/wiki/IOS" TargetMode="External"/><Relationship Id="rId7" Type="http://schemas.openxmlformats.org/officeDocument/2006/relationships/hyperlink" Target="https://en.wikipedia.org/wiki/Usage_share_of_operating_systems#cite_note-Sales16-6" TargetMode="External"/><Relationship Id="rId2" Type="http://schemas.openxmlformats.org/officeDocument/2006/relationships/hyperlink" Target="https://en.wikipedia.org/wiki/Android_(operating_system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artne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en.wikipedia.org/wiki/Microsoft_Window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MacOS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8266-7DEE-4832-849F-F20496B2B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Razvoj Softvera II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1CDF-C6D3-44A7-BEFC-E960D4957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5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Xamarin</a:t>
            </a:r>
            <a:r>
              <a:rPr lang="bs-Latn-BA" dirty="0"/>
              <a:t> razvoj mobilnih rješenja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Jedan programski jezik C#, za razvoj </a:t>
            </a:r>
            <a:r>
              <a:rPr lang="bs-Latn-BA" dirty="0" err="1"/>
              <a:t>nativnih</a:t>
            </a:r>
            <a:r>
              <a:rPr lang="bs-Latn-BA" dirty="0"/>
              <a:t> mobilnih rješenja </a:t>
            </a:r>
          </a:p>
          <a:p>
            <a:pPr lvl="1"/>
            <a:r>
              <a:rPr lang="bs-Latn-BA" dirty="0"/>
              <a:t>Android</a:t>
            </a:r>
          </a:p>
          <a:p>
            <a:pPr lvl="1"/>
            <a:r>
              <a:rPr lang="bs-Latn-BA" dirty="0" err="1"/>
              <a:t>iOS</a:t>
            </a:r>
            <a:endParaRPr lang="bs-Latn-BA" dirty="0"/>
          </a:p>
          <a:p>
            <a:r>
              <a:rPr lang="bs-Latn-BA" dirty="0"/>
              <a:t>Dva pristupa u razvoju </a:t>
            </a:r>
            <a:r>
              <a:rPr lang="bs-Latn-BA" dirty="0" err="1"/>
              <a:t>Xamarin</a:t>
            </a:r>
            <a:r>
              <a:rPr lang="bs-Latn-BA" dirty="0"/>
              <a:t> rješenja</a:t>
            </a:r>
          </a:p>
          <a:p>
            <a:pPr lvl="1"/>
            <a:r>
              <a:rPr lang="bs-Latn-BA" b="1" dirty="0"/>
              <a:t>Tradicionalni pristup</a:t>
            </a:r>
          </a:p>
          <a:p>
            <a:pPr lvl="2"/>
            <a:r>
              <a:rPr lang="bs-Latn-BA" dirty="0"/>
              <a:t>Poslovna logika</a:t>
            </a:r>
          </a:p>
          <a:p>
            <a:pPr lvl="2"/>
            <a:r>
              <a:rPr lang="bs-Latn-BA" dirty="0"/>
              <a:t>Komunikacija sa bazom podataka</a:t>
            </a:r>
          </a:p>
          <a:p>
            <a:pPr lvl="2"/>
            <a:r>
              <a:rPr lang="bs-Latn-BA" dirty="0"/>
              <a:t>Komunikacija sa web servisima</a:t>
            </a:r>
          </a:p>
          <a:p>
            <a:pPr lvl="2"/>
            <a:r>
              <a:rPr lang="bs-Latn-BA" dirty="0" err="1"/>
              <a:t>Parsiranje</a:t>
            </a:r>
            <a:r>
              <a:rPr lang="bs-Latn-BA" dirty="0"/>
              <a:t> podataka</a:t>
            </a:r>
          </a:p>
          <a:p>
            <a:pPr lvl="2"/>
            <a:r>
              <a:rPr lang="bs-Latn-BA" dirty="0"/>
              <a:t>60-90% </a:t>
            </a:r>
            <a:r>
              <a:rPr lang="bs-Latn-BA" dirty="0" err="1"/>
              <a:t>djeljenog</a:t>
            </a:r>
            <a:r>
              <a:rPr lang="bs-Latn-BA" dirty="0"/>
              <a:t> koda</a:t>
            </a:r>
          </a:p>
          <a:p>
            <a:pPr lvl="2"/>
            <a:r>
              <a:rPr lang="bs-Latn-BA" dirty="0"/>
              <a:t>10-40 % specifičnog za pojedinu platformu</a:t>
            </a:r>
          </a:p>
          <a:p>
            <a:pPr lvl="2"/>
            <a:r>
              <a:rPr lang="bs-Latn-BA" dirty="0">
                <a:solidFill>
                  <a:srgbClr val="FF0000"/>
                </a:solidFill>
              </a:rPr>
              <a:t>Nema </a:t>
            </a:r>
            <a:r>
              <a:rPr lang="bs-Latn-BA" dirty="0" err="1">
                <a:solidFill>
                  <a:srgbClr val="FF0000"/>
                </a:solidFill>
              </a:rPr>
              <a:t>djeljenja</a:t>
            </a:r>
            <a:r>
              <a:rPr lang="bs-Latn-BA" dirty="0">
                <a:solidFill>
                  <a:srgbClr val="FF0000"/>
                </a:solidFill>
              </a:rPr>
              <a:t> UI koda</a:t>
            </a:r>
          </a:p>
        </p:txBody>
      </p:sp>
      <p:pic>
        <p:nvPicPr>
          <p:cNvPr id="4" name="Picture 3" descr="unique.png">
            <a:extLst>
              <a:ext uri="{FF2B5EF4-FFF2-40B4-BE49-F238E27FC236}">
                <a16:creationId xmlns:a16="http://schemas.microsoft.com/office/drawing/2014/main" id="{1B4CB58C-0B2D-4BDC-9276-2071D5BB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63" y="3298818"/>
            <a:ext cx="4320480" cy="28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Xamarin</a:t>
            </a:r>
            <a:r>
              <a:rPr lang="bs-Latn-BA" dirty="0"/>
              <a:t> razvoj mobilnih rješenja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b="1" dirty="0" err="1"/>
              <a:t>Xamarin.Forms</a:t>
            </a:r>
            <a:endParaRPr lang="bs-Latn-BA" b="1" dirty="0"/>
          </a:p>
          <a:p>
            <a:pPr lvl="2"/>
            <a:r>
              <a:rPr lang="bs-Latn-BA" dirty="0" err="1"/>
              <a:t>Djeljenja</a:t>
            </a:r>
            <a:r>
              <a:rPr lang="bs-Latn-BA" dirty="0"/>
              <a:t> UI koda zajedno sa poslovnom logikom</a:t>
            </a:r>
          </a:p>
          <a:p>
            <a:pPr lvl="2"/>
            <a:r>
              <a:rPr lang="bs-Latn-BA" dirty="0"/>
              <a:t>Jedan </a:t>
            </a:r>
            <a:r>
              <a:rPr lang="bs-Latn-BA" dirty="0" err="1"/>
              <a:t>set</a:t>
            </a:r>
            <a:r>
              <a:rPr lang="bs-Latn-BA" dirty="0"/>
              <a:t> kontrola za implementaciju UI za sve platforme</a:t>
            </a:r>
          </a:p>
          <a:p>
            <a:endParaRPr lang="en-US" dirty="0"/>
          </a:p>
        </p:txBody>
      </p:sp>
      <p:pic>
        <p:nvPicPr>
          <p:cNvPr id="4" name="Picture 3" descr="unique.png">
            <a:extLst>
              <a:ext uri="{FF2B5EF4-FFF2-40B4-BE49-F238E27FC236}">
                <a16:creationId xmlns:a16="http://schemas.microsoft.com/office/drawing/2014/main" id="{876CD1A0-5F49-4FD6-8B24-24D17A92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99" y="3256282"/>
            <a:ext cx="381642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Xamarin</a:t>
            </a:r>
            <a:r>
              <a:rPr lang="bs-Latn-BA" dirty="0"/>
              <a:t> </a:t>
            </a:r>
            <a:r>
              <a:rPr lang="bs-Latn-BA" dirty="0" err="1"/>
              <a:t>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Cijeli kod zajedno sa UI kodom se posebno </a:t>
            </a:r>
            <a:r>
              <a:rPr lang="bs-Latn-BA" dirty="0" err="1"/>
              <a:t>kompajliraju</a:t>
            </a:r>
            <a:r>
              <a:rPr lang="bs-Latn-BA" dirty="0"/>
              <a:t> za svaku platformu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ADBD5-8964-4BAF-AB29-73B5F0EC7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7377" r="5519"/>
          <a:stretch/>
        </p:blipFill>
        <p:spPr>
          <a:xfrm>
            <a:off x="1529971" y="2903528"/>
            <a:ext cx="8424936" cy="34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 vs </a:t>
            </a:r>
            <a:r>
              <a:rPr lang="en-US" dirty="0" err="1"/>
              <a:t>Andorid</a:t>
            </a:r>
            <a:r>
              <a:rPr lang="en-US" dirty="0"/>
              <a:t>/IOS/UWP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Prednosti i nedostaci u razvoju 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Xamarin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 rješenja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74312C-9EEF-45C8-AE57-BB99C409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2980"/>
              </p:ext>
            </p:extLst>
          </p:nvPr>
        </p:nvGraphicFramePr>
        <p:xfrm>
          <a:off x="1394722" y="3245803"/>
          <a:ext cx="8640960" cy="29311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366322">
                  <a:extLst>
                    <a:ext uri="{9D8B030D-6E8A-4147-A177-3AD203B41FA5}">
                      <a16:colId xmlns:a16="http://schemas.microsoft.com/office/drawing/2014/main" val="366905637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01484144"/>
                    </a:ext>
                  </a:extLst>
                </a:gridCol>
                <a:gridCol w="2258414">
                  <a:extLst>
                    <a:ext uri="{9D8B030D-6E8A-4147-A177-3AD203B41FA5}">
                      <a16:colId xmlns:a16="http://schemas.microsoft.com/office/drawing/2014/main" val="98667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s-Latn-BA" dirty="0"/>
                        <a:t>IOS/Android/UWP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0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Primarno unos podataka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dirty="0"/>
                    </a:p>
                    <a:p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6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Prototipska aplikacija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dirty="0"/>
                    </a:p>
                    <a:p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Perfekcija u dizajnu interfejsa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dirty="0"/>
                    </a:p>
                    <a:p>
                      <a:endParaRPr lang="bs-Latn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s-Latn-BA" dirty="0"/>
                        <a:t>Korištenje funkcionalnosti vezanih za specifičnu platformu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s-Latn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42410"/>
                  </a:ext>
                </a:extLst>
              </a:tr>
            </a:tbl>
          </a:graphicData>
        </a:graphic>
      </p:graphicFrame>
      <p:pic>
        <p:nvPicPr>
          <p:cNvPr id="7" name="Picture 2" descr="Rezultat slika za correct">
            <a:extLst>
              <a:ext uri="{FF2B5EF4-FFF2-40B4-BE49-F238E27FC236}">
                <a16:creationId xmlns:a16="http://schemas.microsoft.com/office/drawing/2014/main" id="{7C004D32-0880-47B0-9073-9E6471E5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18" y="3677851"/>
            <a:ext cx="539264" cy="5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zultat slika za correct">
            <a:extLst>
              <a:ext uri="{FF2B5EF4-FFF2-40B4-BE49-F238E27FC236}">
                <a16:creationId xmlns:a16="http://schemas.microsoft.com/office/drawing/2014/main" id="{7DE9EB58-B4C9-4BF9-BCB9-A341D81D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18" y="4310425"/>
            <a:ext cx="539264" cy="5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zultat slika za correct">
            <a:extLst>
              <a:ext uri="{FF2B5EF4-FFF2-40B4-BE49-F238E27FC236}">
                <a16:creationId xmlns:a16="http://schemas.microsoft.com/office/drawing/2014/main" id="{60766081-9BF0-4FFA-A7FF-2A762CF9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50" y="4899096"/>
            <a:ext cx="539264" cy="5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zultat slika za correct">
            <a:extLst>
              <a:ext uri="{FF2B5EF4-FFF2-40B4-BE49-F238E27FC236}">
                <a16:creationId xmlns:a16="http://schemas.microsoft.com/office/drawing/2014/main" id="{403204C7-F676-4FAA-84D3-3D8892AD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50" y="5531670"/>
            <a:ext cx="539264" cy="5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0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Xamarin</a:t>
            </a:r>
            <a:r>
              <a:rPr lang="bs-Latn-BA" dirty="0"/>
              <a:t> </a:t>
            </a:r>
            <a:r>
              <a:rPr lang="bs-Latn-BA" dirty="0" err="1"/>
              <a:t>djeljenje</a:t>
            </a:r>
            <a:r>
              <a:rPr lang="bs-Latn-BA" dirty="0"/>
              <a:t> koda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.NET Standard biblioteka</a:t>
            </a:r>
          </a:p>
          <a:p>
            <a:r>
              <a:rPr lang="bs-Latn-BA" dirty="0"/>
              <a:t>Shared Projekti</a:t>
            </a:r>
          </a:p>
          <a:p>
            <a:r>
              <a:rPr lang="bs-Latn-BA" dirty="0"/>
              <a:t>PCL – portable </a:t>
            </a:r>
            <a:r>
              <a:rPr lang="bs-Latn-BA" dirty="0" err="1"/>
              <a:t>class</a:t>
            </a:r>
            <a:r>
              <a:rPr lang="bs-Latn-BA" dirty="0"/>
              <a:t> </a:t>
            </a:r>
            <a:r>
              <a:rPr lang="bs-Latn-BA" dirty="0" err="1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.NET Standard biblioteke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mogućnost</a:t>
            </a:r>
            <a:r>
              <a:rPr lang="bs-Latn-BA" dirty="0"/>
              <a:t> </a:t>
            </a:r>
            <a:r>
              <a:rPr lang="bs-Latn-BA" dirty="0" err="1"/>
              <a:t>djeljenja</a:t>
            </a:r>
            <a:r>
              <a:rPr lang="bs-Latn-BA" dirty="0"/>
              <a:t> koda sa svim projektima i predstavlja najnoviji pristup</a:t>
            </a:r>
          </a:p>
          <a:p>
            <a:pPr lvl="1"/>
            <a:r>
              <a:rPr lang="bs-Latn-BA" dirty="0"/>
              <a:t>.NET Standard 1.0 i 1.6 </a:t>
            </a:r>
          </a:p>
          <a:p>
            <a:pPr lvl="1"/>
            <a:r>
              <a:rPr lang="bs-Latn-BA" dirty="0"/>
              <a:t>.NET Standard 2.0 – posljednja verzija koja sadrži i </a:t>
            </a:r>
            <a:r>
              <a:rPr lang="bs-Latn-BA" dirty="0" err="1"/>
              <a:t>Xamarin</a:t>
            </a:r>
            <a:r>
              <a:rPr lang="bs-Latn-BA" dirty="0"/>
              <a:t> </a:t>
            </a:r>
            <a:r>
              <a:rPr lang="bs-Latn-BA" dirty="0" err="1"/>
              <a:t>Apps</a:t>
            </a:r>
            <a:r>
              <a:rPr lang="bs-Latn-BA" dirty="0"/>
              <a:t> </a:t>
            </a:r>
            <a:r>
              <a:rPr lang="bs-Latn-BA" dirty="0" err="1"/>
              <a:t>APIe</a:t>
            </a:r>
            <a:endParaRPr lang="bs-Latn-BA" dirty="0"/>
          </a:p>
          <a:p>
            <a:r>
              <a:rPr lang="bs-Latn-BA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EFA4A-0F1A-44D7-A747-E0223536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3" y="3519487"/>
            <a:ext cx="5919788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6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Prednosti/Mane .NET Standardne biblioteke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Prednosti</a:t>
            </a:r>
          </a:p>
          <a:p>
            <a:pPr lvl="1"/>
            <a:r>
              <a:rPr lang="bs-Latn-BA" dirty="0"/>
              <a:t>Veliki spektar platformi za dijeljenje koda</a:t>
            </a:r>
          </a:p>
          <a:p>
            <a:pPr lvl="1"/>
            <a:r>
              <a:rPr lang="bs-Latn-BA" dirty="0"/>
              <a:t>Pogodnost u izmjenama </a:t>
            </a:r>
          </a:p>
          <a:p>
            <a:pPr lvl="1"/>
            <a:r>
              <a:rPr lang="bs-Latn-BA" dirty="0"/>
              <a:t>Veliki skup Base </a:t>
            </a:r>
            <a:r>
              <a:rPr lang="bs-Latn-BA" dirty="0" err="1"/>
              <a:t>Class</a:t>
            </a:r>
            <a:r>
              <a:rPr lang="bs-Latn-BA" dirty="0"/>
              <a:t> </a:t>
            </a:r>
            <a:r>
              <a:rPr lang="bs-Latn-BA" dirty="0" err="1"/>
              <a:t>Libraries</a:t>
            </a:r>
            <a:r>
              <a:rPr lang="bs-Latn-BA" dirty="0"/>
              <a:t> u odnosu na PCL</a:t>
            </a:r>
          </a:p>
          <a:p>
            <a:pPr lvl="1"/>
            <a:r>
              <a:rPr lang="bs-Latn-BA" dirty="0"/>
              <a:t>Ima skoro isti ste </a:t>
            </a:r>
            <a:r>
              <a:rPr lang="bs-Latn-BA" dirty="0" err="1"/>
              <a:t>APIa</a:t>
            </a:r>
            <a:r>
              <a:rPr lang="bs-Latn-BA" dirty="0"/>
              <a:t> kao i .NET Framework</a:t>
            </a:r>
          </a:p>
          <a:p>
            <a:r>
              <a:rPr lang="bs-Latn-BA" dirty="0"/>
              <a:t>Mane</a:t>
            </a:r>
          </a:p>
          <a:p>
            <a:pPr lvl="1"/>
            <a:r>
              <a:rPr lang="bs-Latn-BA" dirty="0"/>
              <a:t>Nema kompilacijske direktive </a:t>
            </a:r>
          </a:p>
          <a:p>
            <a:pPr lvl="1"/>
            <a:endParaRPr lang="bs-Latn-BA" dirty="0"/>
          </a:p>
          <a:p>
            <a:r>
              <a:rPr lang="bs-Latn-BA" dirty="0"/>
              <a:t>Slične je implementacije kao i PCL, ali sa jednostavnijim modelom </a:t>
            </a:r>
            <a:r>
              <a:rPr lang="bs-Latn-BA" dirty="0" err="1"/>
              <a:t>platfome</a:t>
            </a:r>
            <a:endParaRPr lang="bs-Latn-BA" dirty="0"/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16E28-32BB-4694-9923-98FCEDF9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4324837"/>
            <a:ext cx="21481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#if __IOS__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6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Dijeljeni (Shared) </a:t>
            </a:r>
            <a:r>
              <a:rPr lang="bs-Latn-BA" dirty="0" err="1"/>
              <a:t>projekat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Datoteke  koji su sadržani unutar dijeljenog projekta se kopiraju u 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projekat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 svake platforme (Android, IOS...), te 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kompajliraju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 za konkretno 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okruženje</a:t>
            </a:r>
            <a:endParaRPr lang="bs-Latn-B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Zahvaljujući </a:t>
            </a:r>
            <a:r>
              <a:rPr lang="bs-Latn-B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mogućnosti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zvanoj </a:t>
            </a:r>
            <a:r>
              <a:rPr lang="bs-Latn-BA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conditiona</a:t>
            </a:r>
            <a:r>
              <a:rPr lang="bs-Latn-BA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s-Latn-BA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compilation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, unutar dijeljenog projekta je omogućeno korištenje dijelova programskog koda koji su specifični za pojedine platforme </a:t>
            </a:r>
          </a:p>
          <a:p>
            <a:pPr marL="742950" lvl="1" indent="-285750"/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__IOS__</a:t>
            </a:r>
          </a:p>
          <a:p>
            <a:pPr marL="742950" lvl="1" indent="-285750"/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__ANDROID__</a:t>
            </a:r>
          </a:p>
          <a:p>
            <a:pPr marL="742950" lvl="1" indent="-285750"/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__MOBILE__</a:t>
            </a:r>
          </a:p>
          <a:p>
            <a:pPr marL="742950" lvl="1" indent="-285750"/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bs-Latn-B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7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Dijeljeni (Shared) </a:t>
            </a:r>
            <a:r>
              <a:rPr lang="bs-Latn-BA" dirty="0" err="1"/>
              <a:t>projekat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56639-44BC-459E-864A-9A7D0FA3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58" y="1825625"/>
            <a:ext cx="8166284" cy="4351338"/>
          </a:xfrm>
        </p:spPr>
      </p:pic>
    </p:spTree>
    <p:extLst>
      <p:ext uri="{BB962C8B-B14F-4D97-AF65-F5344CB8AC3E}">
        <p14:creationId xmlns:p14="http://schemas.microsoft.com/office/powerpoint/2010/main" val="35181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Prednosti/Mane Dijeljenih projekata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Prednosti</a:t>
            </a:r>
          </a:p>
          <a:p>
            <a:pPr lvl="1"/>
            <a:r>
              <a:rPr lang="bs-Latn-BA" dirty="0"/>
              <a:t>Moguće dijeljenje kod za različite projekte</a:t>
            </a:r>
          </a:p>
          <a:p>
            <a:pPr lvl="1"/>
            <a:r>
              <a:rPr lang="bs-Latn-BA" dirty="0"/>
              <a:t>Moguće izolirati kod samo za jednu platformu #</a:t>
            </a:r>
            <a:r>
              <a:rPr lang="bs-Latn-BA" dirty="0" err="1"/>
              <a:t>if</a:t>
            </a:r>
            <a:r>
              <a:rPr lang="bs-Latn-BA" dirty="0"/>
              <a:t> __ANDROID__</a:t>
            </a:r>
          </a:p>
          <a:p>
            <a:r>
              <a:rPr lang="bs-Latn-BA" dirty="0"/>
              <a:t>Mane</a:t>
            </a:r>
          </a:p>
          <a:p>
            <a:pPr lvl="1"/>
            <a:r>
              <a:rPr lang="bs-Latn-BA" dirty="0" err="1"/>
              <a:t>Refaktorizacija</a:t>
            </a:r>
            <a:r>
              <a:rPr lang="bs-Latn-BA" dirty="0"/>
              <a:t> nije podržana za </a:t>
            </a:r>
            <a:r>
              <a:rPr lang="bs-Latn-BA" dirty="0" err="1"/>
              <a:t>kompajler</a:t>
            </a:r>
            <a:r>
              <a:rPr lang="bs-Latn-BA" dirty="0"/>
              <a:t> specifične blokove</a:t>
            </a:r>
          </a:p>
          <a:p>
            <a:pPr lvl="1"/>
            <a:r>
              <a:rPr lang="bs-Latn-BA" dirty="0"/>
              <a:t>Nema </a:t>
            </a:r>
            <a:r>
              <a:rPr lang="bs-Latn-BA" dirty="0" err="1"/>
              <a:t>output</a:t>
            </a:r>
            <a:r>
              <a:rPr lang="bs-Latn-BA" dirty="0"/>
              <a:t> </a:t>
            </a:r>
            <a:r>
              <a:rPr lang="bs-Latn-BA" dirty="0" err="1"/>
              <a:t>dll</a:t>
            </a:r>
            <a:r>
              <a:rPr lang="bs-Latn-BA" dirty="0"/>
              <a:t>, jer se </a:t>
            </a:r>
            <a:r>
              <a:rPr lang="bs-Latn-BA" dirty="0" err="1"/>
              <a:t>kompajliranje</a:t>
            </a:r>
            <a:r>
              <a:rPr lang="bs-Latn-BA" dirty="0"/>
              <a:t> vrši u povezanim </a:t>
            </a:r>
            <a:r>
              <a:rPr lang="bs-Latn-BA" dirty="0" err="1"/>
              <a:t>projketima</a:t>
            </a:r>
            <a:endParaRPr lang="bs-Latn-B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5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Razvoj mobilnih rješenja</a:t>
            </a:r>
          </a:p>
          <a:p>
            <a:r>
              <a:rPr lang="bs-Latn-BA" dirty="0"/>
              <a:t>Razvojne okoline</a:t>
            </a:r>
          </a:p>
          <a:p>
            <a:r>
              <a:rPr lang="bs-Latn-BA" dirty="0" err="1"/>
              <a:t>Xamarin</a:t>
            </a:r>
            <a:r>
              <a:rPr lang="bs-Latn-BA" dirty="0"/>
              <a:t> – mobilna .NET platforma</a:t>
            </a:r>
          </a:p>
          <a:p>
            <a:r>
              <a:rPr lang="bs-Latn-BA" dirty="0"/>
              <a:t>.NET Standard i dijeljenje koda</a:t>
            </a:r>
          </a:p>
          <a:p>
            <a:r>
              <a:rPr lang="bs-Latn-BA" dirty="0"/>
              <a:t>Konzumacija Web API u mobilnim aplikacijama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23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PCL – Portable </a:t>
            </a:r>
            <a:r>
              <a:rPr lang="bs-Latn-BA" dirty="0" err="1"/>
              <a:t>Class</a:t>
            </a:r>
            <a:r>
              <a:rPr lang="bs-Latn-BA" dirty="0"/>
              <a:t> </a:t>
            </a:r>
            <a:r>
              <a:rPr lang="bs-Latn-BA" dirty="0" err="1"/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Ne preporuča se za nove projekta</a:t>
            </a:r>
          </a:p>
          <a:p>
            <a:r>
              <a:rPr lang="bs-Latn-BA" dirty="0"/>
              <a:t>Potrebno koristiti .NET Standard bazirane </a:t>
            </a:r>
            <a:r>
              <a:rPr lang="bs-Latn-BA" dirty="0" err="1"/>
              <a:t>bilbioteke</a:t>
            </a:r>
            <a:endParaRPr lang="bs-Latn-BA" dirty="0"/>
          </a:p>
          <a:p>
            <a:pPr marL="285750" indent="-285750" algn="just"/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mogu koristiti različite vrste aplikacija (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, web, mobilne, konzole i 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td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/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Prilikom formiranja PCL biblioteke vrši se odabir platformi na kojima će se biblioteka koristiti</a:t>
            </a:r>
          </a:p>
          <a:p>
            <a:pPr marL="285750" indent="-285750" algn="just"/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Povećanjem broja odabranih platformi smanjuje se broj dostupnih API-ova jer se unutar PCL biblioteke može nalaziti samo onaj programski </a:t>
            </a:r>
            <a:r>
              <a:rPr lang="bs-Latn-BA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bs-Latn-BA" dirty="0">
                <a:latin typeface="Calibri" panose="020F0502020204030204" pitchFamily="34" charset="0"/>
                <a:cs typeface="Calibri" panose="020F0502020204030204" pitchFamily="34" charset="0"/>
              </a:rPr>
              <a:t> koji je dostupan na svim odabranim platformama</a:t>
            </a:r>
          </a:p>
          <a:p>
            <a:r>
              <a:rPr lang="bs-Latn-B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7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Prednosti/</a:t>
            </a:r>
            <a:r>
              <a:rPr lang="bs-Latn-BA" dirty="0" err="1"/>
              <a:t>ManePortable</a:t>
            </a:r>
            <a:r>
              <a:rPr lang="bs-Latn-BA" dirty="0"/>
              <a:t> </a:t>
            </a:r>
            <a:r>
              <a:rPr lang="bs-Latn-BA" dirty="0" err="1"/>
              <a:t>Class</a:t>
            </a:r>
            <a:r>
              <a:rPr lang="bs-Latn-BA" dirty="0"/>
              <a:t> </a:t>
            </a:r>
            <a:r>
              <a:rPr lang="bs-Latn-BA" dirty="0" err="1"/>
              <a:t>Library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59959B-D644-4492-8144-AA5F5DAC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Prednosti</a:t>
            </a:r>
          </a:p>
          <a:p>
            <a:pPr lvl="1"/>
            <a:r>
              <a:rPr lang="bs-Latn-BA" dirty="0"/>
              <a:t>Omogućuje dijeljenje koda za više projekata</a:t>
            </a:r>
          </a:p>
          <a:p>
            <a:pPr lvl="1"/>
            <a:r>
              <a:rPr lang="bs-Latn-BA" dirty="0"/>
              <a:t>Omogućena </a:t>
            </a:r>
            <a:r>
              <a:rPr lang="bs-Latn-BA" dirty="0" err="1"/>
              <a:t>refaktorizacija</a:t>
            </a:r>
            <a:r>
              <a:rPr lang="bs-Latn-BA" dirty="0"/>
              <a:t> koda</a:t>
            </a:r>
          </a:p>
          <a:p>
            <a:r>
              <a:rPr lang="bs-Latn-BA" dirty="0"/>
              <a:t>Mane</a:t>
            </a:r>
          </a:p>
          <a:p>
            <a:pPr lvl="1"/>
            <a:r>
              <a:rPr lang="bs-Latn-BA" dirty="0"/>
              <a:t>Nije podržana u zadnjoj verziji VS 2019</a:t>
            </a:r>
          </a:p>
          <a:p>
            <a:pPr lvl="1"/>
            <a:r>
              <a:rPr lang="bs-Latn-BA" dirty="0"/>
              <a:t>Ne </a:t>
            </a:r>
            <a:r>
              <a:rPr lang="bs-Latn-BA" dirty="0" err="1"/>
              <a:t>podržava</a:t>
            </a:r>
            <a:r>
              <a:rPr lang="bs-Latn-BA" dirty="0"/>
              <a:t> </a:t>
            </a:r>
            <a:r>
              <a:rPr lang="bs-Latn-BA" dirty="0" err="1"/>
              <a:t>kompajlerske</a:t>
            </a:r>
            <a:r>
              <a:rPr lang="bs-Latn-BA" dirty="0"/>
              <a:t> direktive</a:t>
            </a:r>
          </a:p>
          <a:p>
            <a:pPr lvl="1"/>
            <a:r>
              <a:rPr lang="bs-Latn-BA" dirty="0"/>
              <a:t>Predstavlja samo dio .NE </a:t>
            </a:r>
            <a:r>
              <a:rPr lang="bs-Latn-BA" dirty="0" err="1"/>
              <a:t>Frameworka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2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Xamarin</a:t>
            </a:r>
            <a:r>
              <a:rPr lang="bs-Latn-BA" dirty="0"/>
              <a:t> </a:t>
            </a:r>
            <a:r>
              <a:rPr lang="bs-Latn-BA" dirty="0" err="1"/>
              <a:t>Forms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E2CF6-1C6D-4C2B-A65D-52A4AF2E101A}"/>
              </a:ext>
            </a:extLst>
          </p:cNvPr>
          <p:cNvGrpSpPr/>
          <p:nvPr/>
        </p:nvGrpSpPr>
        <p:grpSpPr>
          <a:xfrm>
            <a:off x="4714875" y="1159602"/>
            <a:ext cx="2762250" cy="5010150"/>
            <a:chOff x="6381750" y="1601854"/>
            <a:chExt cx="2762250" cy="5010150"/>
          </a:xfrm>
        </p:grpSpPr>
        <p:pic>
          <p:nvPicPr>
            <p:cNvPr id="5" name="Picture 2" descr="http://www.dotnettricks.com/img/xamarin/xamarin-forms-page.png">
              <a:extLst>
                <a:ext uri="{FF2B5EF4-FFF2-40B4-BE49-F238E27FC236}">
                  <a16:creationId xmlns:a16="http://schemas.microsoft.com/office/drawing/2014/main" id="{457D1D25-2F79-42AF-AE42-72431535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50" y="1601854"/>
              <a:ext cx="2762250" cy="501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B921D4-6EFF-49BD-A94F-875A5193678E}"/>
                </a:ext>
              </a:extLst>
            </p:cNvPr>
            <p:cNvGrpSpPr/>
            <p:nvPr/>
          </p:nvGrpSpPr>
          <p:grpSpPr>
            <a:xfrm>
              <a:off x="6584268" y="2082718"/>
              <a:ext cx="2376264" cy="3888432"/>
              <a:chOff x="4005486" y="2060848"/>
              <a:chExt cx="2376264" cy="388843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1F0F0A-229B-4B7E-8B43-9081E97C79BE}"/>
                  </a:ext>
                </a:extLst>
              </p:cNvPr>
              <p:cNvSpPr/>
              <p:nvPr/>
            </p:nvSpPr>
            <p:spPr>
              <a:xfrm>
                <a:off x="4005486" y="2060848"/>
                <a:ext cx="2376264" cy="3888432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s-Latn-BA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41A95-58BE-4CF0-B756-412DCC6383DE}"/>
                  </a:ext>
                </a:extLst>
              </p:cNvPr>
              <p:cNvSpPr txBox="1"/>
              <p:nvPr/>
            </p:nvSpPr>
            <p:spPr>
              <a:xfrm>
                <a:off x="4005486" y="2060848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dirty="0">
                    <a:solidFill>
                      <a:schemeClr val="bg1"/>
                    </a:solidFill>
                  </a:rPr>
                  <a:t>Page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F4F9ED-93FA-45C9-8449-8120BF1B220B}"/>
                  </a:ext>
                </a:extLst>
              </p:cNvPr>
              <p:cNvSpPr/>
              <p:nvPr/>
            </p:nvSpPr>
            <p:spPr>
              <a:xfrm>
                <a:off x="4180186" y="2519842"/>
                <a:ext cx="2074837" cy="3285422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s-Latn-BA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F8BFE-55B9-4635-ACE7-8AB8FF0AA2F0}"/>
                  </a:ext>
                </a:extLst>
              </p:cNvPr>
              <p:cNvSpPr txBox="1"/>
              <p:nvPr/>
            </p:nvSpPr>
            <p:spPr>
              <a:xfrm>
                <a:off x="4237450" y="2519842"/>
                <a:ext cx="802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dirty="0">
                    <a:solidFill>
                      <a:schemeClr val="bg1"/>
                    </a:solidFill>
                  </a:rPr>
                  <a:t>Layout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0C62775-D601-4EB6-BFE2-962C805C82BE}"/>
                  </a:ext>
                </a:extLst>
              </p:cNvPr>
              <p:cNvSpPr/>
              <p:nvPr/>
            </p:nvSpPr>
            <p:spPr>
              <a:xfrm>
                <a:off x="4352963" y="2978836"/>
                <a:ext cx="1729282" cy="1103937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s-Latn-BA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A2A1A42-B680-4CB2-843D-C185B3F8AA37}"/>
                  </a:ext>
                </a:extLst>
              </p:cNvPr>
              <p:cNvSpPr/>
              <p:nvPr/>
            </p:nvSpPr>
            <p:spPr>
              <a:xfrm>
                <a:off x="4540117" y="3241551"/>
                <a:ext cx="1354974" cy="346913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bs-Latn-BA" dirty="0"/>
                  <a:t>View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71DC1AB-E847-4886-9E55-5BA3153CF818}"/>
                  </a:ext>
                </a:extLst>
              </p:cNvPr>
              <p:cNvSpPr/>
              <p:nvPr/>
            </p:nvSpPr>
            <p:spPr>
              <a:xfrm>
                <a:off x="4540117" y="3633295"/>
                <a:ext cx="1354974" cy="379177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bs-Latn-BA" dirty="0"/>
                  <a:t>View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F74C4D-5110-43B5-B5EB-5D46FC7B416C}"/>
                  </a:ext>
                </a:extLst>
              </p:cNvPr>
              <p:cNvSpPr txBox="1"/>
              <p:nvPr/>
            </p:nvSpPr>
            <p:spPr>
              <a:xfrm>
                <a:off x="4444904" y="2910086"/>
                <a:ext cx="802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dirty="0">
                    <a:solidFill>
                      <a:schemeClr val="bg1"/>
                    </a:solidFill>
                  </a:rPr>
                  <a:t>Layout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2D24C0C-089E-4AE8-A32B-FD4C1BB4C2A9}"/>
                  </a:ext>
                </a:extLst>
              </p:cNvPr>
              <p:cNvSpPr/>
              <p:nvPr/>
            </p:nvSpPr>
            <p:spPr>
              <a:xfrm>
                <a:off x="4382662" y="4635137"/>
                <a:ext cx="1729282" cy="1103937"/>
              </a:xfrm>
              <a:prstGeom prst="roundRect">
                <a:avLst>
                  <a:gd name="adj" fmla="val 0"/>
                </a:avLst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s-Latn-BA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07CC947-D92E-4AA3-B534-775B33689FA5}"/>
                  </a:ext>
                </a:extLst>
              </p:cNvPr>
              <p:cNvSpPr/>
              <p:nvPr/>
            </p:nvSpPr>
            <p:spPr>
              <a:xfrm>
                <a:off x="4569816" y="4897852"/>
                <a:ext cx="1354974" cy="346913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bs-Latn-BA" dirty="0"/>
                  <a:t>View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7C25A4-E202-4EE8-A230-5A5B5CA82CBE}"/>
                  </a:ext>
                </a:extLst>
              </p:cNvPr>
              <p:cNvSpPr/>
              <p:nvPr/>
            </p:nvSpPr>
            <p:spPr>
              <a:xfrm>
                <a:off x="4569816" y="5289596"/>
                <a:ext cx="1354974" cy="379177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s-Latn-BA" dirty="0"/>
                  <a:t>View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98E58C-EE96-4ABB-8BEE-16BB3F5F2828}"/>
                  </a:ext>
                </a:extLst>
              </p:cNvPr>
              <p:cNvSpPr txBox="1"/>
              <p:nvPr/>
            </p:nvSpPr>
            <p:spPr>
              <a:xfrm>
                <a:off x="4474603" y="4566387"/>
                <a:ext cx="802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s-Latn-BA" dirty="0">
                    <a:solidFill>
                      <a:schemeClr val="bg1"/>
                    </a:solidFill>
                  </a:rPr>
                  <a:t>Layout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6D64255-4C7E-4BED-A3FF-A250012A717C}"/>
                  </a:ext>
                </a:extLst>
              </p:cNvPr>
              <p:cNvSpPr/>
              <p:nvPr/>
            </p:nvSpPr>
            <p:spPr>
              <a:xfrm>
                <a:off x="4362362" y="4153284"/>
                <a:ext cx="1719883" cy="346913"/>
              </a:xfrm>
              <a:prstGeom prst="roundRect">
                <a:avLst>
                  <a:gd name="adj" fmla="val 0"/>
                </a:avLst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bs-Latn-BA" dirty="0"/>
                  <a:t>View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97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Xamarin Forms</a:t>
            </a:r>
            <a:b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r-HR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852936"/>
            <a:ext cx="8064896" cy="27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Xamarin.Forms</a:t>
            </a:r>
          </a:p>
          <a:p>
            <a:pPr>
              <a:spcBef>
                <a:spcPts val="0"/>
              </a:spcBef>
              <a:buNone/>
            </a:pPr>
            <a:r>
              <a:rPr lang="hr-HR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Layouts</a:t>
            </a:r>
          </a:p>
        </p:txBody>
      </p:sp>
      <p:pic>
        <p:nvPicPr>
          <p:cNvPr id="9" name="Picture 2" descr="Rezultat slika za mobile 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16632"/>
            <a:ext cx="1296144" cy="148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Untitled@2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61" y="3068961"/>
            <a:ext cx="8816438" cy="2006269"/>
          </a:xfrm>
          <a:prstGeom prst="rect">
            <a:avLst/>
          </a:prstGeom>
        </p:spPr>
      </p:pic>
      <p:sp>
        <p:nvSpPr>
          <p:cNvPr id="16" name="TextBox 20"/>
          <p:cNvSpPr txBox="1"/>
          <p:nvPr/>
        </p:nvSpPr>
        <p:spPr>
          <a:xfrm>
            <a:off x="1957116" y="4952119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</a:p>
        </p:txBody>
      </p:sp>
      <p:sp>
        <p:nvSpPr>
          <p:cNvPr id="17" name="TextBox 4"/>
          <p:cNvSpPr txBox="1"/>
          <p:nvPr/>
        </p:nvSpPr>
        <p:spPr>
          <a:xfrm>
            <a:off x="3207451" y="4951132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4461065" y="4951132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</a:p>
        </p:txBody>
      </p:sp>
      <p:sp>
        <p:nvSpPr>
          <p:cNvPr id="19" name="TextBox 7"/>
          <p:cNvSpPr txBox="1"/>
          <p:nvPr/>
        </p:nvSpPr>
        <p:spPr>
          <a:xfrm>
            <a:off x="5706484" y="4951132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6960097" y="4950145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 err="1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1" name="TextBox 9"/>
          <p:cNvSpPr txBox="1"/>
          <p:nvPr/>
        </p:nvSpPr>
        <p:spPr>
          <a:xfrm>
            <a:off x="8213710" y="4950145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 err="1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100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9464047" y="4952119"/>
            <a:ext cx="90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000" dirty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745662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Xamarin.Forms</a:t>
            </a:r>
          </a:p>
          <a:p>
            <a:pPr>
              <a:spcBef>
                <a:spcPts val="0"/>
              </a:spcBef>
              <a:buNone/>
            </a:pPr>
            <a:r>
              <a:rPr lang="hr-HR" altLang="sr-Latn-R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Controls</a:t>
            </a:r>
          </a:p>
        </p:txBody>
      </p:sp>
      <p:pic>
        <p:nvPicPr>
          <p:cNvPr id="9" name="Picture 2" descr="Rezultat slika za mobile 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16632"/>
            <a:ext cx="1296144" cy="148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"/>
          <p:cNvSpPr/>
          <p:nvPr/>
        </p:nvSpPr>
        <p:spPr>
          <a:xfrm>
            <a:off x="1885778" y="2780928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ActivityIndicator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13" name="Rounded Rectangle 10"/>
          <p:cNvSpPr/>
          <p:nvPr/>
        </p:nvSpPr>
        <p:spPr>
          <a:xfrm>
            <a:off x="3599459" y="2780928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BoxView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11"/>
          <p:cNvSpPr/>
          <p:nvPr/>
        </p:nvSpPr>
        <p:spPr>
          <a:xfrm>
            <a:off x="5313140" y="2780928"/>
            <a:ext cx="1525639" cy="4998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24" name="Rounded Rectangle 12"/>
          <p:cNvSpPr/>
          <p:nvPr/>
        </p:nvSpPr>
        <p:spPr>
          <a:xfrm>
            <a:off x="7026821" y="2780928"/>
            <a:ext cx="1525639" cy="4998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b="1" dirty="0" err="1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400" b="1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13"/>
          <p:cNvSpPr/>
          <p:nvPr/>
        </p:nvSpPr>
        <p:spPr>
          <a:xfrm>
            <a:off x="8740501" y="2780928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Helvetica Light"/>
                <a:cs typeface="Helvetica Light"/>
              </a:rPr>
              <a:t>Editor</a:t>
            </a:r>
          </a:p>
        </p:txBody>
      </p:sp>
      <p:sp>
        <p:nvSpPr>
          <p:cNvPr id="26" name="Rounded Rectangle 14"/>
          <p:cNvSpPr/>
          <p:nvPr/>
        </p:nvSpPr>
        <p:spPr>
          <a:xfrm>
            <a:off x="1885778" y="3476560"/>
            <a:ext cx="1525639" cy="4998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3599459" y="3476560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Helvetica Light"/>
                <a:cs typeface="Helvetica Light"/>
              </a:rPr>
              <a:t>Image</a:t>
            </a:r>
          </a:p>
        </p:txBody>
      </p:sp>
      <p:sp>
        <p:nvSpPr>
          <p:cNvPr id="28" name="Rounded Rectangle 16"/>
          <p:cNvSpPr/>
          <p:nvPr/>
        </p:nvSpPr>
        <p:spPr>
          <a:xfrm>
            <a:off x="5313140" y="3476560"/>
            <a:ext cx="1525639" cy="4998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</a:p>
        </p:txBody>
      </p:sp>
      <p:sp>
        <p:nvSpPr>
          <p:cNvPr id="29" name="Rounded Rectangle 17"/>
          <p:cNvSpPr/>
          <p:nvPr/>
        </p:nvSpPr>
        <p:spPr>
          <a:xfrm>
            <a:off x="7026821" y="3476560"/>
            <a:ext cx="1525639" cy="499806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b="1" dirty="0" err="1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400" b="1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30" name="Rounded Rectangle 18"/>
          <p:cNvSpPr/>
          <p:nvPr/>
        </p:nvSpPr>
        <p:spPr>
          <a:xfrm>
            <a:off x="8740501" y="3476560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Helvetica Light"/>
                <a:cs typeface="Helvetica Light"/>
              </a:rPr>
              <a:t>Map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1885778" y="4172192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OpenGLView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2" name="Rounded Rectangle 20"/>
          <p:cNvSpPr/>
          <p:nvPr/>
        </p:nvSpPr>
        <p:spPr>
          <a:xfrm>
            <a:off x="3599459" y="4172192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Helvetica Light"/>
                <a:cs typeface="Helvetica Light"/>
              </a:rPr>
              <a:t>Picker</a:t>
            </a:r>
          </a:p>
        </p:txBody>
      </p:sp>
      <p:sp>
        <p:nvSpPr>
          <p:cNvPr id="33" name="Rounded Rectangle 21"/>
          <p:cNvSpPr/>
          <p:nvPr/>
        </p:nvSpPr>
        <p:spPr>
          <a:xfrm>
            <a:off x="5313140" y="4172192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ProgressBar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4" name="Rounded Rectangle 22"/>
          <p:cNvSpPr/>
          <p:nvPr/>
        </p:nvSpPr>
        <p:spPr>
          <a:xfrm>
            <a:off x="7026821" y="4172192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SearchBar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5" name="Rounded Rectangle 23"/>
          <p:cNvSpPr/>
          <p:nvPr/>
        </p:nvSpPr>
        <p:spPr>
          <a:xfrm>
            <a:off x="8740501" y="4172192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Helvetica Light"/>
                <a:cs typeface="Helvetica Light"/>
              </a:rPr>
              <a:t>Slider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1885778" y="4867824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Helvetica Light"/>
                <a:cs typeface="Helvetica Light"/>
              </a:rPr>
              <a:t>Stepper</a:t>
            </a:r>
          </a:p>
        </p:txBody>
      </p:sp>
      <p:sp>
        <p:nvSpPr>
          <p:cNvPr id="37" name="Rounded Rectangle 25"/>
          <p:cNvSpPr/>
          <p:nvPr/>
        </p:nvSpPr>
        <p:spPr>
          <a:xfrm>
            <a:off x="3599459" y="4867824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TableView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8" name="Rounded Rectangle 26"/>
          <p:cNvSpPr/>
          <p:nvPr/>
        </p:nvSpPr>
        <p:spPr>
          <a:xfrm>
            <a:off x="5313140" y="4867824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TimePicker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9" name="Rounded Rectangle 27"/>
          <p:cNvSpPr/>
          <p:nvPr/>
        </p:nvSpPr>
        <p:spPr>
          <a:xfrm>
            <a:off x="7026821" y="4873559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WebView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0" name="Rounded Rectangle 28"/>
          <p:cNvSpPr/>
          <p:nvPr/>
        </p:nvSpPr>
        <p:spPr>
          <a:xfrm>
            <a:off x="8740501" y="4873559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EntryCell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1" name="Rounded Rectangle 29"/>
          <p:cNvSpPr/>
          <p:nvPr/>
        </p:nvSpPr>
        <p:spPr>
          <a:xfrm>
            <a:off x="1885778" y="5563457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ImageCell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2" name="Rounded Rectangle 30"/>
          <p:cNvSpPr/>
          <p:nvPr/>
        </p:nvSpPr>
        <p:spPr>
          <a:xfrm>
            <a:off x="3599459" y="5563457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SwitchCell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3" name="Rounded Rectangle 31"/>
          <p:cNvSpPr/>
          <p:nvPr/>
        </p:nvSpPr>
        <p:spPr>
          <a:xfrm>
            <a:off x="5313140" y="5563457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TextCell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44" name="Rounded Rectangle 32"/>
          <p:cNvSpPr/>
          <p:nvPr/>
        </p:nvSpPr>
        <p:spPr>
          <a:xfrm>
            <a:off x="7026821" y="5563457"/>
            <a:ext cx="1525639" cy="499806"/>
          </a:xfrm>
          <a:prstGeom prst="roundRect">
            <a:avLst/>
          </a:prstGeom>
          <a:solidFill>
            <a:srgbClr val="B4BC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71450" indent="2857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342900" indent="5715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514350" indent="85725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685800" indent="11430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Light"/>
                <a:cs typeface="Helvetica Light"/>
              </a:rPr>
              <a:t>ViewCell</a:t>
            </a:r>
            <a:endParaRPr lang="en-US" sz="14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6904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Korištenje </a:t>
            </a:r>
            <a:r>
              <a:rPr lang="bs-Latn-BA" dirty="0" err="1"/>
              <a:t>Xamarin</a:t>
            </a:r>
            <a:r>
              <a:rPr lang="bs-Latn-BA" dirty="0"/>
              <a:t> Platforme za razvoj </a:t>
            </a:r>
            <a:r>
              <a:rPr lang="bs-Latn-BA" dirty="0" err="1"/>
              <a:t>mobilnig</a:t>
            </a:r>
            <a:r>
              <a:rPr lang="bs-Latn-BA" dirty="0"/>
              <a:t> rješenja</a:t>
            </a:r>
          </a:p>
          <a:p>
            <a:r>
              <a:rPr lang="en-US" dirty="0">
                <a:hlinkClick r:id="rId2"/>
              </a:rPr>
              <a:t>https://github.com/xamarin/xamarin-forms-samples</a:t>
            </a:r>
            <a:r>
              <a:rPr lang="bs-Latn-BA" dirty="0"/>
              <a:t> - zvanični </a:t>
            </a:r>
            <a:r>
              <a:rPr lang="bs-Latn-BA" dirty="0" err="1"/>
              <a:t>GitHub</a:t>
            </a:r>
            <a:r>
              <a:rPr lang="bs-Latn-BA" dirty="0"/>
              <a:t> </a:t>
            </a:r>
            <a:r>
              <a:rPr lang="bs-Latn-BA" dirty="0" err="1"/>
              <a:t>repozitorij</a:t>
            </a:r>
            <a:r>
              <a:rPr lang="bs-Latn-BA" dirty="0"/>
              <a:t> za dijeljenje različitih implementacija u </a:t>
            </a:r>
            <a:r>
              <a:rPr lang="bs-Latn-BA" dirty="0" err="1"/>
              <a:t>Xamarin</a:t>
            </a:r>
            <a:endParaRPr lang="bs-Latn-BA" dirty="0"/>
          </a:p>
          <a:p>
            <a:r>
              <a:rPr lang="bs-Latn-BA" dirty="0"/>
              <a:t>Galerija primjera </a:t>
            </a:r>
            <a:r>
              <a:rPr lang="bs-Latn-BA" dirty="0">
                <a:hlinkClick r:id="rId3"/>
              </a:rPr>
              <a:t>https://developer.xamarin.com/samples/xamarin-forms/all/</a:t>
            </a:r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31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43733" y="3068961"/>
            <a:ext cx="8064896" cy="3330607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Xamarin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2172" y="1882606"/>
            <a:ext cx="78702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600" dirty="0">
                <a:latin typeface="Calibri" panose="020F0502020204030204" pitchFamily="34" charset="0"/>
                <a:cs typeface="Calibri" panose="020F0502020204030204" pitchFamily="34" charset="0"/>
              </a:rPr>
              <a:t>Xamarin razvojno okruženje je dostupno u dvije verzije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Xamarin Studio dostupan za Windows i Mac platformu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s-Latn-B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Xamarin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kao dodatak za </a:t>
            </a:r>
            <a:r>
              <a:rPr lang="bs-Latn-B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Studio i za </a:t>
            </a:r>
            <a:r>
              <a:rPr lang="bs-Latn-BA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bs-Latn-BA" sz="2400" dirty="0">
                <a:latin typeface="Calibri" panose="020F0502020204030204" pitchFamily="34" charset="0"/>
                <a:cs typeface="Calibri" panose="020F0502020204030204" pitchFamily="34" charset="0"/>
              </a:rPr>
              <a:t> Studio Mac </a:t>
            </a:r>
          </a:p>
        </p:txBody>
      </p:sp>
    </p:spTree>
    <p:extLst>
      <p:ext uri="{BB962C8B-B14F-4D97-AF65-F5344CB8AC3E}">
        <p14:creationId xmlns:p14="http://schemas.microsoft.com/office/powerpoint/2010/main" val="238161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Razvoj Mobilnih Rješenja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Različitih uređaja i platformi</a:t>
            </a:r>
          </a:p>
          <a:p>
            <a:r>
              <a:rPr lang="bs-Latn-BA" dirty="0"/>
              <a:t> Mobilni Operativni Sistemi</a:t>
            </a:r>
          </a:p>
          <a:p>
            <a:pPr lvl="1"/>
            <a:r>
              <a:rPr lang="bs-Latn-BA" dirty="0"/>
              <a:t>Android – Google Inc, (86.2 %)</a:t>
            </a:r>
          </a:p>
          <a:p>
            <a:pPr lvl="1"/>
            <a:r>
              <a:rPr lang="bs-Latn-BA" dirty="0" err="1"/>
              <a:t>iOS</a:t>
            </a:r>
            <a:r>
              <a:rPr lang="bs-Latn-BA" dirty="0"/>
              <a:t> – Apple Inc, (12.9 %)</a:t>
            </a:r>
          </a:p>
          <a:p>
            <a:pPr lvl="1"/>
            <a:r>
              <a:rPr lang="bs-Latn-BA" dirty="0"/>
              <a:t>Ostalo </a:t>
            </a:r>
          </a:p>
          <a:p>
            <a:r>
              <a:rPr lang="bs-Latn-BA" dirty="0"/>
              <a:t>Različiti uređaji na istoj platformi</a:t>
            </a:r>
          </a:p>
          <a:p>
            <a:pPr lvl="1"/>
            <a:r>
              <a:rPr lang="bs-Latn-BA" dirty="0"/>
              <a:t>Telefoni</a:t>
            </a:r>
          </a:p>
          <a:p>
            <a:pPr lvl="1"/>
            <a:r>
              <a:rPr lang="bs-Latn-BA" dirty="0" err="1"/>
              <a:t>Fableti</a:t>
            </a:r>
            <a:endParaRPr lang="bs-Latn-BA" dirty="0"/>
          </a:p>
          <a:p>
            <a:pPr lvl="1"/>
            <a:r>
              <a:rPr lang="bs-Latn-BA" dirty="0"/>
              <a:t>Tableti</a:t>
            </a:r>
          </a:p>
          <a:p>
            <a:pPr lvl="1"/>
            <a:r>
              <a:rPr lang="bs-Latn-BA" dirty="0"/>
              <a:t>Satovi</a:t>
            </a:r>
          </a:p>
          <a:p>
            <a:pPr lvl="1"/>
            <a:r>
              <a:rPr lang="bs-Latn-BA" dirty="0"/>
              <a:t>Ostali mobilni uređaji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3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Osobine Mobilnih OS i Uređaja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err="1"/>
              <a:t>Multitouch</a:t>
            </a:r>
            <a:r>
              <a:rPr lang="bs-Latn-BA" dirty="0"/>
              <a:t> </a:t>
            </a:r>
            <a:r>
              <a:rPr lang="bs-Latn-BA" dirty="0" err="1"/>
              <a:t>Touchscreen</a:t>
            </a:r>
            <a:r>
              <a:rPr lang="bs-Latn-BA" dirty="0"/>
              <a:t> </a:t>
            </a:r>
          </a:p>
          <a:p>
            <a:r>
              <a:rPr lang="bs-Latn-BA" dirty="0"/>
              <a:t>GSM, </a:t>
            </a:r>
            <a:r>
              <a:rPr lang="bs-Latn-BA" dirty="0" err="1"/>
              <a:t>WiFi</a:t>
            </a:r>
            <a:r>
              <a:rPr lang="bs-Latn-BA" dirty="0"/>
              <a:t>, Bluetooth, GPS, </a:t>
            </a:r>
          </a:p>
          <a:p>
            <a:r>
              <a:rPr lang="bs-Latn-BA" dirty="0"/>
              <a:t>Video, Audio, </a:t>
            </a:r>
            <a:r>
              <a:rPr lang="bs-Latn-BA" dirty="0" err="1"/>
              <a:t>Camera</a:t>
            </a:r>
            <a:r>
              <a:rPr lang="bs-Latn-BA" dirty="0"/>
              <a:t>, </a:t>
            </a:r>
            <a:r>
              <a:rPr lang="bs-Latn-BA" dirty="0" err="1"/>
              <a:t>SpeechRecognition</a:t>
            </a:r>
            <a:r>
              <a:rPr lang="bs-Latn-BA" dirty="0"/>
              <a:t>, Music Player,</a:t>
            </a:r>
          </a:p>
          <a:p>
            <a:r>
              <a:rPr lang="bs-Latn-BA" dirty="0"/>
              <a:t>Društvene mreže (Facebook, Twitter, LinkedIn, Strava)</a:t>
            </a:r>
          </a:p>
          <a:p>
            <a:r>
              <a:rPr lang="bs-Latn-BA" dirty="0"/>
              <a:t>Komunikacijske aplikacije (</a:t>
            </a:r>
            <a:r>
              <a:rPr lang="bs-Latn-BA" dirty="0" err="1"/>
              <a:t>Whatsup</a:t>
            </a:r>
            <a:r>
              <a:rPr lang="bs-Latn-BA" dirty="0"/>
              <a:t>, </a:t>
            </a:r>
            <a:r>
              <a:rPr lang="bs-Latn-BA" dirty="0" err="1"/>
              <a:t>Viber</a:t>
            </a:r>
            <a:r>
              <a:rPr lang="bs-Latn-BA" dirty="0"/>
              <a:t>, Skype)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3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Gartner</a:t>
            </a:r>
            <a:r>
              <a:rPr lang="bs-Latn-BA" dirty="0"/>
              <a:t> Statistika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9A850C-93FA-451C-9046-F63E0DBD6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06679"/>
              </p:ext>
            </p:extLst>
          </p:nvPr>
        </p:nvGraphicFramePr>
        <p:xfrm>
          <a:off x="838199" y="2536349"/>
          <a:ext cx="10515602" cy="3295650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3511668134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2750727343"/>
                    </a:ext>
                  </a:extLst>
                </a:gridCol>
                <a:gridCol w="4297998">
                  <a:extLst>
                    <a:ext uri="{9D8B030D-6E8A-4147-A177-3AD203B41FA5}">
                      <a16:colId xmlns:a16="http://schemas.microsoft.com/office/drawing/2014/main" val="334027824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75119929"/>
                    </a:ext>
                  </a:extLst>
                </a:gridCol>
                <a:gridCol w="2033588">
                  <a:extLst>
                    <a:ext uri="{9D8B030D-6E8A-4147-A177-3AD203B41FA5}">
                      <a16:colId xmlns:a16="http://schemas.microsoft.com/office/drawing/2014/main" val="788961986"/>
                    </a:ext>
                  </a:extLst>
                </a:gridCol>
              </a:tblGrid>
              <a:tr h="3657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Device shipments, 2015</a:t>
                      </a:r>
                      <a:r>
                        <a:rPr lang="bs-Latn-BA" sz="1800" dirty="0">
                          <a:effectLst/>
                        </a:rPr>
                        <a:t> (</a:t>
                      </a:r>
                      <a:r>
                        <a:rPr lang="bs-Latn-BA" sz="1800" dirty="0" err="1">
                          <a:effectLst/>
                        </a:rPr>
                        <a:t>Tablets</a:t>
                      </a:r>
                      <a:r>
                        <a:rPr lang="bs-Latn-BA" sz="1800" dirty="0">
                          <a:effectLst/>
                        </a:rPr>
                        <a:t>, </a:t>
                      </a:r>
                      <a:r>
                        <a:rPr lang="bs-Latn-BA" sz="1800" dirty="0" err="1">
                          <a:effectLst/>
                        </a:rPr>
                        <a:t>Laptops</a:t>
                      </a:r>
                      <a:r>
                        <a:rPr lang="bs-Latn-BA" sz="1800" dirty="0">
                          <a:effectLst/>
                        </a:rPr>
                        <a:t> </a:t>
                      </a:r>
                      <a:r>
                        <a:rPr lang="bs-Latn-BA" sz="1800" dirty="0" err="1">
                          <a:effectLst/>
                        </a:rPr>
                        <a:t>and</a:t>
                      </a:r>
                      <a:r>
                        <a:rPr lang="bs-Latn-BA" sz="1800" dirty="0">
                          <a:effectLst/>
                        </a:rPr>
                        <a:t> PC)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350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>
                        <a:effectLst/>
                      </a:endParaRPr>
                    </a:p>
                  </a:txBody>
                  <a:tcPr marL="38100" marR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785432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hlinkClick r:id="rId2" tooltip="Android (operating system)"/>
                        </a:rPr>
                        <a:t>Android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54.16%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90114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hlinkClick r:id="rId3" tooltip="IOS"/>
                        </a:rPr>
                        <a:t>iOS</a:t>
                      </a:r>
                      <a:r>
                        <a:rPr lang="en-US" sz="2400" dirty="0">
                          <a:effectLst/>
                        </a:rPr>
                        <a:t>/</a:t>
                      </a:r>
                      <a:r>
                        <a:rPr lang="en-US" sz="2400" dirty="0">
                          <a:effectLst/>
                          <a:hlinkClick r:id="rId4" tooltip="MacOS"/>
                        </a:rPr>
                        <a:t>macOS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12.37%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397370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hlinkClick r:id="rId5" tooltip="Microsoft Windows"/>
                        </a:rPr>
                        <a:t>Windows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11.79%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5481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Other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21.66%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1047"/>
                  </a:ext>
                </a:extLst>
              </a:tr>
              <a:tr h="365760">
                <a:tc gridSpan="5"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67224"/>
                  </a:ext>
                </a:extLst>
              </a:tr>
              <a:tr h="369570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OS Device Shipments, </a:t>
                      </a:r>
                      <a:r>
                        <a:rPr lang="en-US" sz="1800" dirty="0">
                          <a:effectLst/>
                          <a:hlinkClick r:id="rId6" tooltip="Gartner"/>
                        </a:rPr>
                        <a:t>Gartner</a:t>
                      </a:r>
                      <a:r>
                        <a:rPr lang="en-US" sz="1800" baseline="30000" dirty="0">
                          <a:effectLst/>
                          <a:hlinkClick r:id="rId7"/>
                        </a:rPr>
                        <a:t>[6]</a:t>
                      </a:r>
                      <a:endParaRPr lang="en-US" sz="1800" dirty="0">
                        <a:effectLst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5525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F7CA1E4-EC22-46F3-A342-ED64E76D7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895" y="3226308"/>
            <a:ext cx="3328417" cy="489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4F2DD-677A-4C0E-AA15-C44D30D34E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2894" y="3715780"/>
            <a:ext cx="737608" cy="484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CF097-067B-42A1-BCC1-E4AC80A5A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2893" y="4184477"/>
            <a:ext cx="691506" cy="48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2A2EB-2232-4ECC-99BF-12CA85431F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3643" y="4646609"/>
            <a:ext cx="1306946" cy="4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6B18F2-25E9-46CC-9EE5-252EE2FE2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44086"/>
              </p:ext>
            </p:extLst>
          </p:nvPr>
        </p:nvGraphicFramePr>
        <p:xfrm>
          <a:off x="995934" y="3760358"/>
          <a:ext cx="10200132" cy="2346960"/>
        </p:xfrm>
        <a:graphic>
          <a:graphicData uri="http://schemas.openxmlformats.org/drawingml/2006/table">
            <a:tbl>
              <a:tblPr firstRow="1" firstCol="1" lastRow="1">
                <a:tableStyleId>{C083E6E3-FA7D-4D7B-A595-EF9225AFEA82}</a:tableStyleId>
              </a:tblPr>
              <a:tblGrid>
                <a:gridCol w="4416552">
                  <a:extLst>
                    <a:ext uri="{9D8B030D-6E8A-4147-A177-3AD203B41FA5}">
                      <a16:colId xmlns:a16="http://schemas.microsoft.com/office/drawing/2014/main" val="3461437673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3226694206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755943708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347093726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3583945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Device Type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2018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2021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720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Traditional PCs (Desk-Based and Notebook)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195,317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189,472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182,823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175,058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6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/>
                        <a:t>Ultramobiles</a:t>
                      </a:r>
                      <a:r>
                        <a:rPr lang="en-US" b="0" dirty="0"/>
                        <a:t> (Premium) 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64,471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68,869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74,432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79,871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4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PC Market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259,787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258,341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257,255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254,929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12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/>
                        <a:t>Ultramobiles</a:t>
                      </a:r>
                      <a:r>
                        <a:rPr lang="en-US" b="0" dirty="0"/>
                        <a:t> (Basic and Utility)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149,561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147,963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145,811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143,707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334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Computing Device Market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409,348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406,304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403,066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398,636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94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Mobile Phones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1,811,922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1,802,394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1,824,628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1,798,356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973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Total Device Market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2,221,270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2,208,697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2,227,694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2,196,992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22045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B895E4-44FC-4EB0-B0D7-A728E272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3" y="2877235"/>
            <a:ext cx="100293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Worldwide Device Shipments by Device Type, 2018-2021 (Millions of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Gartner (April 2019)</a:t>
            </a:r>
          </a:p>
        </p:txBody>
      </p:sp>
    </p:spTree>
    <p:extLst>
      <p:ext uri="{BB962C8B-B14F-4D97-AF65-F5344CB8AC3E}">
        <p14:creationId xmlns:p14="http://schemas.microsoft.com/office/powerpoint/2010/main" val="387736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Paradigme razvoja mobilnih rješenja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SILO -pristup</a:t>
            </a:r>
          </a:p>
          <a:p>
            <a:pPr lvl="1"/>
            <a:r>
              <a:rPr lang="en-US" dirty="0" err="1"/>
              <a:t>Poptuna</a:t>
            </a:r>
            <a:r>
              <a:rPr lang="en-US" dirty="0"/>
              <a:t> </a:t>
            </a:r>
            <a:r>
              <a:rPr lang="en-US" dirty="0" err="1"/>
              <a:t>izoliranost</a:t>
            </a:r>
            <a:endParaRPr lang="bs-Latn-BA" dirty="0"/>
          </a:p>
          <a:p>
            <a:pPr lvl="1"/>
            <a:r>
              <a:rPr lang="bs-Latn-BA" dirty="0"/>
              <a:t>Implementacija samo za specifičnu platformu</a:t>
            </a:r>
          </a:p>
          <a:p>
            <a:pPr lvl="1"/>
            <a:r>
              <a:rPr lang="bs-Latn-BA" dirty="0"/>
              <a:t>Otežano upravljanje i </a:t>
            </a:r>
            <a:r>
              <a:rPr lang="bs-Latn-BA" dirty="0" err="1"/>
              <a:t>održavanje</a:t>
            </a:r>
            <a:endParaRPr lang="bs-Latn-BA" dirty="0"/>
          </a:p>
          <a:p>
            <a:pPr lvl="1"/>
            <a:r>
              <a:rPr lang="bs-Latn-BA" dirty="0"/>
              <a:t>1 tim jedna platforma</a:t>
            </a:r>
          </a:p>
          <a:p>
            <a:pPr lvl="1"/>
            <a:r>
              <a:rPr lang="bs-Latn-BA" dirty="0"/>
              <a:t>3 platforme 3 različita tima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6B26C-55C2-4723-9E37-B23763F6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37" y="3638738"/>
            <a:ext cx="1217314" cy="2538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B51E70-56BE-4F5B-96F7-0ECD036D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38" y="3664638"/>
            <a:ext cx="1185835" cy="2486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3CDC4-EFF5-4201-86DE-D344753A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998" y="3664638"/>
            <a:ext cx="1217314" cy="24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Paradigme razvoja mobilnih rješenja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Black </a:t>
            </a:r>
            <a:r>
              <a:rPr lang="bs-Latn-BA" dirty="0" err="1"/>
              <a:t>Box</a:t>
            </a:r>
            <a:r>
              <a:rPr lang="bs-Latn-BA" dirty="0"/>
              <a:t> -pristup</a:t>
            </a:r>
          </a:p>
          <a:p>
            <a:pPr lvl="1"/>
            <a:r>
              <a:rPr lang="bs-Latn-BA" dirty="0"/>
              <a:t>One </a:t>
            </a:r>
            <a:r>
              <a:rPr lang="bs-Latn-BA" dirty="0" err="1"/>
              <a:t>project</a:t>
            </a:r>
            <a:r>
              <a:rPr lang="bs-Latn-BA" dirty="0"/>
              <a:t> to </a:t>
            </a:r>
            <a:r>
              <a:rPr lang="bs-Latn-BA" dirty="0" err="1"/>
              <a:t>rule</a:t>
            </a:r>
            <a:r>
              <a:rPr lang="bs-Latn-BA" dirty="0"/>
              <a:t> </a:t>
            </a:r>
            <a:r>
              <a:rPr lang="bs-Latn-BA" dirty="0" err="1"/>
              <a:t>them</a:t>
            </a:r>
            <a:r>
              <a:rPr lang="bs-Latn-BA" dirty="0"/>
              <a:t> </a:t>
            </a:r>
            <a:r>
              <a:rPr lang="bs-Latn-BA" dirty="0" err="1"/>
              <a:t>all</a:t>
            </a:r>
            <a:endParaRPr lang="bs-Latn-BA" dirty="0"/>
          </a:p>
          <a:p>
            <a:pPr lvl="1"/>
            <a:r>
              <a:rPr lang="bs-Latn-BA" dirty="0"/>
              <a:t>Korištenje HTML, CSS, </a:t>
            </a:r>
            <a:r>
              <a:rPr lang="bs-Latn-BA" dirty="0" err="1"/>
              <a:t>JavaScript</a:t>
            </a:r>
            <a:endParaRPr lang="bs-Latn-BA" dirty="0"/>
          </a:p>
          <a:p>
            <a:r>
              <a:rPr lang="bs-Latn-BA" dirty="0"/>
              <a:t>Prednosti</a:t>
            </a:r>
          </a:p>
          <a:p>
            <a:pPr lvl="1"/>
            <a:r>
              <a:rPr lang="bs-Latn-BA" dirty="0"/>
              <a:t>Jedan kod za sve platforme</a:t>
            </a:r>
          </a:p>
          <a:p>
            <a:pPr lvl="1"/>
            <a:r>
              <a:rPr lang="bs-Latn-BA" dirty="0"/>
              <a:t>Web Alati s kojim se razvijaju Klasična Web Rješenja</a:t>
            </a:r>
          </a:p>
          <a:p>
            <a:r>
              <a:rPr lang="bs-Latn-BA" dirty="0"/>
              <a:t>Mane</a:t>
            </a:r>
          </a:p>
          <a:p>
            <a:pPr lvl="1"/>
            <a:r>
              <a:rPr lang="bs-Latn-BA" dirty="0"/>
              <a:t>Performanse</a:t>
            </a:r>
          </a:p>
          <a:p>
            <a:pPr lvl="1"/>
            <a:r>
              <a:rPr lang="bs-Latn-BA" dirty="0"/>
              <a:t>UI – nije </a:t>
            </a:r>
            <a:r>
              <a:rPr lang="bs-Latn-BA" dirty="0" err="1"/>
              <a:t>nativan</a:t>
            </a:r>
            <a:r>
              <a:rPr lang="bs-Latn-BA" dirty="0"/>
              <a:t>, zbog različite interpretacije HTML</a:t>
            </a:r>
          </a:p>
          <a:p>
            <a:pPr lvl="1"/>
            <a:r>
              <a:rPr lang="bs-Latn-BA" dirty="0"/>
              <a:t>Upravljanje 2D/3D grafikom</a:t>
            </a:r>
          </a:p>
          <a:p>
            <a:endParaRPr lang="en-US" dirty="0"/>
          </a:p>
        </p:txBody>
      </p:sp>
      <p:pic>
        <p:nvPicPr>
          <p:cNvPr id="8" name="Picture 7" descr="Blackbox.png">
            <a:extLst>
              <a:ext uri="{FF2B5EF4-FFF2-40B4-BE49-F238E27FC236}">
                <a16:creationId xmlns:a16="http://schemas.microsoft.com/office/drawing/2014/main" id="{68905067-929E-4D70-8781-1E65B9CB4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6" y="2005245"/>
            <a:ext cx="2826244" cy="4171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1528-8A8C-4745-B3AA-19F85B2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Paradigme razvoja mobilnih rješenja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5815-A8FD-41ED-BC4D-0E6018D2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 err="1"/>
              <a:t>Xamarin</a:t>
            </a:r>
            <a:r>
              <a:rPr lang="bs-Latn-BA" dirty="0"/>
              <a:t>-pristup</a:t>
            </a:r>
          </a:p>
          <a:p>
            <a:pPr lvl="1"/>
            <a:r>
              <a:rPr lang="bs-Latn-BA" dirty="0"/>
              <a:t>Prethodni pristupi u jednom pristupu</a:t>
            </a:r>
          </a:p>
          <a:p>
            <a:pPr lvl="1"/>
            <a:r>
              <a:rPr lang="bs-Latn-BA" dirty="0"/>
              <a:t>Izrada </a:t>
            </a:r>
            <a:r>
              <a:rPr lang="bs-Latn-BA" dirty="0" err="1"/>
              <a:t>nativnih</a:t>
            </a:r>
            <a:r>
              <a:rPr lang="bs-Latn-BA" dirty="0"/>
              <a:t> mobilnih rješenja sa jednom razvojnom okolinom</a:t>
            </a:r>
          </a:p>
          <a:p>
            <a:pPr lvl="1"/>
            <a:r>
              <a:rPr lang="bs-Latn-BA" dirty="0"/>
              <a:t>Kod se </a:t>
            </a:r>
            <a:r>
              <a:rPr lang="bs-Latn-BA" dirty="0" err="1"/>
              <a:t>kompajlira</a:t>
            </a:r>
            <a:r>
              <a:rPr lang="bs-Latn-BA" dirty="0"/>
              <a:t> na različite platforme</a:t>
            </a:r>
          </a:p>
          <a:p>
            <a:r>
              <a:rPr lang="bs-Latn-BA" dirty="0"/>
              <a:t>Podržane platforme</a:t>
            </a:r>
          </a:p>
          <a:p>
            <a:pPr lvl="1"/>
            <a:r>
              <a:rPr lang="bs-Latn-BA" dirty="0"/>
              <a:t>Android</a:t>
            </a:r>
          </a:p>
          <a:p>
            <a:pPr lvl="1"/>
            <a:r>
              <a:rPr lang="bs-Latn-BA" dirty="0" err="1"/>
              <a:t>iOS</a:t>
            </a:r>
            <a:endParaRPr lang="bs-Latn-BA" dirty="0"/>
          </a:p>
          <a:p>
            <a:pPr lvl="1"/>
            <a:r>
              <a:rPr lang="bs-Latn-BA" dirty="0"/>
              <a:t>UWP</a:t>
            </a:r>
          </a:p>
          <a:p>
            <a:pPr lvl="1"/>
            <a:r>
              <a:rPr lang="bs-Latn-BA" dirty="0" err="1"/>
              <a:t>Tizen</a:t>
            </a:r>
            <a:endParaRPr lang="bs-Latn-BA" dirty="0"/>
          </a:p>
          <a:p>
            <a:pPr lvl="1"/>
            <a:r>
              <a:rPr lang="bs-Latn-BA" dirty="0"/>
              <a:t>GTK</a:t>
            </a:r>
          </a:p>
          <a:p>
            <a:r>
              <a:rPr lang="bs-Latn-BA" dirty="0"/>
              <a:t>Ostale slične platforme</a:t>
            </a:r>
          </a:p>
          <a:p>
            <a:pPr lvl="1"/>
            <a:r>
              <a:rPr lang="bs-Latn-BA" dirty="0" err="1"/>
              <a:t>PhoneGap</a:t>
            </a:r>
            <a:endParaRPr lang="bs-Latn-BA" dirty="0"/>
          </a:p>
          <a:p>
            <a:pPr lvl="1"/>
            <a:r>
              <a:rPr lang="bs-Latn-BA" dirty="0" err="1"/>
              <a:t>titanium</a:t>
            </a:r>
            <a:endParaRPr lang="bs-Latn-BA" dirty="0"/>
          </a:p>
          <a:p>
            <a:pPr lvl="1"/>
            <a:endParaRPr lang="bs-Latn-BA" dirty="0"/>
          </a:p>
          <a:p>
            <a:endParaRPr lang="en-US" dirty="0"/>
          </a:p>
        </p:txBody>
      </p:sp>
      <p:pic>
        <p:nvPicPr>
          <p:cNvPr id="5" name="Picture 4" descr="Rezultat slika za xamarin">
            <a:extLst>
              <a:ext uri="{FF2B5EF4-FFF2-40B4-BE49-F238E27FC236}">
                <a16:creationId xmlns:a16="http://schemas.microsoft.com/office/drawing/2014/main" id="{023D78E2-9726-4CCF-BC19-B7027EBB94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753" y="3429000"/>
            <a:ext cx="2521852" cy="2521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0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922</Words>
  <Application>Microsoft Office PowerPoint</Application>
  <PresentationFormat>Widescreen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Courier New</vt:lpstr>
      <vt:lpstr>Gill Sans</vt:lpstr>
      <vt:lpstr>Helvetica</vt:lpstr>
      <vt:lpstr>Helvetica Light</vt:lpstr>
      <vt:lpstr>ヒラギノ角ゴ ProN W3</vt:lpstr>
      <vt:lpstr>Office Theme</vt:lpstr>
      <vt:lpstr>Razvoj Softvera II </vt:lpstr>
      <vt:lpstr>Sadržaj</vt:lpstr>
      <vt:lpstr>Razvoj Mobilnih Rješenja</vt:lpstr>
      <vt:lpstr>Osobine Mobilnih OS i Uređaja</vt:lpstr>
      <vt:lpstr>Gartner Statistika </vt:lpstr>
      <vt:lpstr>PowerPoint Presentation</vt:lpstr>
      <vt:lpstr>Paradigme razvoja mobilnih rješenja</vt:lpstr>
      <vt:lpstr>Paradigme razvoja mobilnih rješenja</vt:lpstr>
      <vt:lpstr>Paradigme razvoja mobilnih rješenja</vt:lpstr>
      <vt:lpstr>Xamarin razvoj mobilnih rješenja</vt:lpstr>
      <vt:lpstr>Xamarin razvoj mobilnih rješenja</vt:lpstr>
      <vt:lpstr>Xamarin Forms</vt:lpstr>
      <vt:lpstr>Forms vs Andorid/IOS/UWP</vt:lpstr>
      <vt:lpstr>Xamarin djeljenje koda</vt:lpstr>
      <vt:lpstr>.NET Standard biblioteke</vt:lpstr>
      <vt:lpstr>Prednosti/Mane .NET Standardne biblioteke</vt:lpstr>
      <vt:lpstr>Dijeljeni (Shared) projekat</vt:lpstr>
      <vt:lpstr>Dijeljeni (Shared) projekat</vt:lpstr>
      <vt:lpstr>Prednosti/Mane Dijeljenih projekata</vt:lpstr>
      <vt:lpstr>PCL – Portable Class Library</vt:lpstr>
      <vt:lpstr>Prednosti/ManePortable Class Library</vt:lpstr>
      <vt:lpstr>Xamarin Forms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Softvera II </dc:title>
  <dc:creator>Bahrudin Hrnjica</dc:creator>
  <cp:lastModifiedBy>Bahrudin Hrnjica</cp:lastModifiedBy>
  <cp:revision>19</cp:revision>
  <dcterms:created xsi:type="dcterms:W3CDTF">2019-05-05T07:13:46Z</dcterms:created>
  <dcterms:modified xsi:type="dcterms:W3CDTF">2019-05-09T14:52:10Z</dcterms:modified>
</cp:coreProperties>
</file>