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69" r:id="rId4"/>
    <p:sldId id="270" r:id="rId5"/>
    <p:sldId id="271" r:id="rId6"/>
    <p:sldId id="257" r:id="rId7"/>
    <p:sldId id="259" r:id="rId8"/>
    <p:sldId id="272" r:id="rId9"/>
    <p:sldId id="258" r:id="rId10"/>
    <p:sldId id="260" r:id="rId11"/>
    <p:sldId id="261" r:id="rId12"/>
    <p:sldId id="262" r:id="rId13"/>
    <p:sldId id="275" r:id="rId14"/>
    <p:sldId id="263" r:id="rId15"/>
    <p:sldId id="264" r:id="rId16"/>
    <p:sldId id="265" r:id="rId17"/>
    <p:sldId id="266" r:id="rId18"/>
    <p:sldId id="267" r:id="rId19"/>
    <p:sldId id="277" r:id="rId20"/>
    <p:sldId id="276" r:id="rId21"/>
    <p:sldId id="268" r:id="rId22"/>
    <p:sldId id="278" r:id="rId23"/>
    <p:sldId id="279" r:id="rId24"/>
    <p:sldId id="280" r:id="rId25"/>
    <p:sldId id="281" r:id="rId26"/>
    <p:sldId id="273" r:id="rId27"/>
    <p:sldId id="274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8" autoAdjust="0"/>
  </p:normalViewPr>
  <p:slideViewPr>
    <p:cSldViewPr snapToGrid="0">
      <p:cViewPr varScale="1">
        <p:scale>
          <a:sx n="122" d="100"/>
          <a:sy n="12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E1E8B-3F77-465A-A60C-EAE528150B0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7137-9850-4C00-8689-C5BF8476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Collaborative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filtering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(CF) – sistemi bazirani na kolaboraciji (saradnji) 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koje su drugi kupci, sa sličnim preferencijama, već ocijenili. Ukoliko su kupci slični, onda će vjerovatno imati slične zahtjeve i potrebe (ako se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Osobi 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sviđa marka vozila </a:t>
            </a:r>
            <a:r>
              <a:rPr lang="bs-Latn-BA" sz="2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Hyundai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onda bi se ta marka vozila mogla sviđati i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sa kojim posjeduje veliku sličnost.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Može se govoriti o dvije vrste kolaborativnog filtriranja: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User-based</a:t>
            </a:r>
            <a:r>
              <a:rPr lang="bs-Latn-BA" sz="2000" b="1" dirty="0">
                <a:latin typeface="Calibri" pitchFamily="34" charset="0"/>
                <a:cs typeface="Calibri" pitchFamily="34" charset="0"/>
              </a:rPr>
              <a:t> i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Item-based</a:t>
            </a:r>
            <a:endParaRPr lang="bs-Latn-BA" sz="2000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B7137-9850-4C00-8689-C5BF847617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FA1C-603B-48E9-98A9-2CF7776F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8AA1-DE84-4F7A-9768-6A5B6FF4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7545-CAE3-4F2F-8FE4-41C4E610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D044-B991-4B46-8997-AE9A46C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9B2B-09C7-4BD3-AACD-7BBA23B4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8CF3-3D23-4845-A2BF-196B680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B7C98-90F2-4287-A4CE-7F41E610F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E2B0-1358-4005-94A7-506C384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D603-2535-45C7-9D32-C9C39B6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A33B-4419-457E-A2A3-459130CB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50E6D-21AD-4922-8FDE-8EE6BF51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F9FB6-39DF-4B3F-B937-D7E139B7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71E1-29A1-4F1E-AEB4-656ED61D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AA30-992E-4F28-BE96-E34089D3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C442-5F89-42BB-BC8A-E5099EFB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EDF7-A4AB-4146-9507-DB773C1E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5F5C-1CF1-4A60-92C4-564DB952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2B07-7B88-4762-8250-41CB8A10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4DEC-E8B1-48EB-9B62-57F78110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5067-2481-4060-9976-20C1254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5E1B-0FAF-45DE-8F5B-3BFCA61C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F1D2-2CEB-47D1-97AF-2DBE1A1F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D1A9-C39A-4A55-893E-958BD03F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C6B8-BA25-440F-AAE3-BCDAE828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6EA9-DA26-4849-96E5-C6229CA1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C286-585B-42BB-91E0-5F689564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547A-E621-4BC3-9146-CB0CF822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9427F-4C51-4C4E-AF91-458B4C8A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D390-E020-4AF2-A122-BC4D4E36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C9A74-459A-4EA0-BEC1-BB364DD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623E-3310-404E-ADD5-EFDF4E69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DDD2-1CC7-4464-822B-EE6C0CF6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31417-2AE3-48CF-B424-94CA3DD1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9723-5470-4A64-94E1-AC3DDA18A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E84CD-1CB0-470F-AEFD-7860C576B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445B7-7F12-4B66-8B4C-9BB7B0016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B4458-1BB1-402D-BD07-D7B9079A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4E9EB-3422-413A-8BB8-EE1E608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55D6E-417C-4A11-87D6-11D1F5DF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7366-B472-4BC0-8BE0-E15F3D5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59B60-CA31-472F-866A-02175F1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E0ABA-6E51-4B17-9D7C-D254B3D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273DF-FF92-41E4-AAB1-A1E3522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A3838-B273-4078-BFED-8395145F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3A64-03F9-470E-BF92-022D082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CFA28-5F98-4290-8F03-B7111178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D701-1380-40CD-A678-42B0FE7C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4E5-112D-469A-AF81-7690C7E9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D9920-B4D5-4BFC-BAE1-7A6D0C4C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9B70-9013-4D58-9623-DAB384B7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CBE8-7E26-48CB-86F7-EB2C16F8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5884-5881-42A5-8E28-3FD5D9C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A4E5-3C99-4A40-9B3A-3785739B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AD967-C82F-40F9-81DB-704C2C2BC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84CC-274C-4DA5-B0C7-3AF68494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ADF4-66F9-4312-88A8-C6B8EE70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0318-A7FD-463C-B976-69296ED5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9B50-336B-4C6A-B248-9703BF8A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B349-2D15-4BAB-82CE-CAD3EB1C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716B-7748-4356-958C-9394377F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8A35-040D-4068-B121-697418D77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DFB8-FA4B-4681-8BD8-0EED9F51947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1946-A39C-49C4-8019-8CF0F57CE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E96-FFB5-482E-8C04-98BC61A4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CF55-863E-4913-98EA-0C5754C5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DD05-5D26-4DA7-AF8E-3778CD0A9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AI u Poslovnim rješenjima</a:t>
            </a:r>
            <a:br>
              <a:rPr lang="bs-Latn-BA" dirty="0"/>
            </a:br>
            <a:r>
              <a:rPr lang="bs-Latn-BA" dirty="0"/>
              <a:t>Sistemi preporuke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A2F97-B687-4869-808E-6FA3765F2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Podjela Sistema 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Content-based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filtering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(CBF) – sistemi bazirani na sadržaju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sličnih onima koje je kupac prethodno pregledao, ocijenio,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komentarisao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kupovao (knjige istog žanra ili pisca, vozila iste snage ili proizvođača i sl.)</a:t>
            </a:r>
            <a:endParaRPr lang="bs-Latn-BA" sz="23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Collaborative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filtering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(CF) – sistemi bazirani na kolaboraciji (saradnji) 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koje su drugi kupci, sa sličnim preferencijama, već ocijenili. Ukoliko su kupci slični, onda će vjerovatno imati slične zahtjeve i potrebe (ako se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Osobi 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sviđa marka vozila </a:t>
            </a:r>
            <a:r>
              <a:rPr lang="bs-Latn-BA" sz="2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Hyundai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onda bi se ta marka vozila mogla sviđati i kupcu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sa kojim posjeduje veliku sličnost.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Može se govoriti o dvije vrste kolaborativnog filtriranja: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User-based</a:t>
            </a:r>
            <a:r>
              <a:rPr lang="bs-Latn-BA" sz="2000" b="1" dirty="0">
                <a:latin typeface="Calibri" pitchFamily="34" charset="0"/>
                <a:cs typeface="Calibri" pitchFamily="34" charset="0"/>
              </a:rPr>
              <a:t> i </a:t>
            </a:r>
            <a:r>
              <a:rPr lang="bs-Latn-BA" sz="2000" b="1" dirty="0" err="1">
                <a:latin typeface="Calibri" pitchFamily="34" charset="0"/>
                <a:cs typeface="Calibri" pitchFamily="34" charset="0"/>
              </a:rPr>
              <a:t>Item-based</a:t>
            </a:r>
            <a:endParaRPr lang="bs-Latn-BA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bs-Latn-BA" sz="2300" dirty="0" err="1">
                <a:latin typeface="Calibri" pitchFamily="34" charset="0"/>
                <a:cs typeface="Calibri" pitchFamily="34" charset="0"/>
              </a:rPr>
              <a:t>Association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rules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learning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sz="2300" b="1" dirty="0">
                <a:latin typeface="Calibri" pitchFamily="34" charset="0"/>
                <a:cs typeface="Calibri" pitchFamily="34" charset="0"/>
              </a:rPr>
              <a:t>(ARL)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preporuku proizvoda na osnovu učestalosti zajedničke kupovine (ako se prilikom kupovine mobilnog uređaja gotovo uvijek kupuje i zaštita za ekran, onda se može prepoznati neka asocijacija između njih).</a:t>
            </a:r>
            <a:endParaRPr lang="bs-Latn-BA" sz="2300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4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 err="1">
                <a:latin typeface="Calibri" pitchFamily="34" charset="0"/>
                <a:cs typeface="Calibri" pitchFamily="34" charset="0"/>
              </a:rPr>
              <a:t>Posmatraju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se vrijednosti atributa proizvoda, ali prvenstveno one koje imaju najveći značaj za korisnika (rijetko nam je bitno koji hemijski elementi ulaze u sastav šasije nekog vozila i sl.)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Svaka vrijednost atributa se posmatra kao koordinata u prostoru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Sličnost između proizvoda se može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posmatrati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kroz njihovu udaljenost u prostoru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254A3-B494-4BD5-AAEE-2444EEA4F947}"/>
              </a:ext>
            </a:extLst>
          </p:cNvPr>
          <p:cNvGrpSpPr/>
          <p:nvPr/>
        </p:nvGrpSpPr>
        <p:grpSpPr>
          <a:xfrm>
            <a:off x="5331897" y="3995443"/>
            <a:ext cx="3650263" cy="2747963"/>
            <a:chOff x="2195736" y="3501008"/>
            <a:chExt cx="4247129" cy="3166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7A1F36-B4E7-4F46-9BA4-23A3942671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95736" y="3501008"/>
              <a:ext cx="3816424" cy="3160633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438B2F2-C9BC-49B9-A1F8-9A759E45D36A}"/>
                </a:ext>
              </a:extLst>
            </p:cNvPr>
            <p:cNvSpPr txBox="1"/>
            <p:nvPr/>
          </p:nvSpPr>
          <p:spPr>
            <a:xfrm>
              <a:off x="3635896" y="3501008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s-Latn-BA" dirty="0"/>
                <a:t>P1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145C1592-81F3-482F-AA9F-58BB52525268}"/>
                </a:ext>
              </a:extLst>
            </p:cNvPr>
            <p:cNvSpPr txBox="1"/>
            <p:nvPr/>
          </p:nvSpPr>
          <p:spPr>
            <a:xfrm>
              <a:off x="4714673" y="4028420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s-Latn-BA" dirty="0"/>
                <a:t>P2</a:t>
              </a: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874DB44-4D35-48CC-9A5B-A44BAC56179E}"/>
                </a:ext>
              </a:extLst>
            </p:cNvPr>
            <p:cNvSpPr txBox="1"/>
            <p:nvPr/>
          </p:nvSpPr>
          <p:spPr>
            <a:xfrm>
              <a:off x="3131840" y="6021288"/>
              <a:ext cx="28803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bs-Latn-BA" dirty="0"/>
            </a:p>
            <a:p>
              <a:endParaRPr lang="bs-Latn-BA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7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Za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određivanje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sličnosti između proizvoda se mogu koristiti različite metrike, a neke od njih su: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Euclidean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-ova,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Hamming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 ili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Correlation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(korelacijska) distanca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U narednoj tabeli su prikazane ocjene osobina (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Oi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) za 5 različitih proizvoda, te su na osnovu njih pomenuti proizvodi predstavljeni u prostoru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C3FE7C-790D-442C-AF95-B6180846B8B4}"/>
              </a:ext>
            </a:extLst>
          </p:cNvPr>
          <p:cNvGrpSpPr/>
          <p:nvPr/>
        </p:nvGrpSpPr>
        <p:grpSpPr>
          <a:xfrm>
            <a:off x="8020896" y="4304367"/>
            <a:ext cx="2126516" cy="1872596"/>
            <a:chOff x="4820990" y="3429000"/>
            <a:chExt cx="3999482" cy="31666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F33E66-A042-42A6-A4DD-25CEC81CD90D}"/>
                </a:ext>
              </a:extLst>
            </p:cNvPr>
            <p:cNvGrpSpPr/>
            <p:nvPr/>
          </p:nvGrpSpPr>
          <p:grpSpPr>
            <a:xfrm>
              <a:off x="4820990" y="3429000"/>
              <a:ext cx="3999482" cy="3166611"/>
              <a:chOff x="2195736" y="3501008"/>
              <a:chExt cx="3999482" cy="316661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3FC7FCA-AB60-4422-B6CF-7E2E91735E29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5736" y="3501008"/>
                <a:ext cx="3816424" cy="3160633"/>
              </a:xfrm>
              <a:prstGeom prst="rect">
                <a:avLst/>
              </a:prstGeom>
            </p:spPr>
          </p:pic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AAF909EA-FED8-4EB6-8B15-273B50393B33}"/>
                  </a:ext>
                </a:extLst>
              </p:cNvPr>
              <p:cNvSpPr txBox="1"/>
              <p:nvPr/>
            </p:nvSpPr>
            <p:spPr>
              <a:xfrm>
                <a:off x="3635896" y="3501008"/>
                <a:ext cx="172819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r>
                  <a:rPr lang="bs-Latn-BA" dirty="0"/>
                  <a:t>P1</a:t>
                </a:r>
              </a:p>
            </p:txBody>
          </p:sp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3C11546F-66E0-4C43-8DAA-6E07EA760862}"/>
                  </a:ext>
                </a:extLst>
              </p:cNvPr>
              <p:cNvSpPr txBox="1"/>
              <p:nvPr/>
            </p:nvSpPr>
            <p:spPr>
              <a:xfrm>
                <a:off x="4467026" y="4067780"/>
                <a:ext cx="17281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dirty="0"/>
                  <a:t>P2</a:t>
                </a:r>
              </a:p>
            </p:txBody>
          </p:sp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FF12444D-ED86-4487-B6F6-31B25C9E45CD}"/>
                  </a:ext>
                </a:extLst>
              </p:cNvPr>
              <p:cNvSpPr txBox="1"/>
              <p:nvPr/>
            </p:nvSpPr>
            <p:spPr>
              <a:xfrm>
                <a:off x="3131840" y="6021288"/>
                <a:ext cx="288032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endParaRPr lang="bs-Latn-BA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02F034-5BFB-4D93-95E7-30774499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9652" y="4899361"/>
              <a:ext cx="209550" cy="2571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143671-82CD-4184-91B9-90C8830D2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202" y="5172229"/>
              <a:ext cx="209550" cy="257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4C0A40-7F0F-4424-A2C4-0B15E5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345" y="5368755"/>
              <a:ext cx="209550" cy="257175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49BE56-5690-4B4A-B814-5D323D62BC29}"/>
              </a:ext>
            </a:extLst>
          </p:cNvPr>
          <p:cNvSpPr/>
          <p:nvPr/>
        </p:nvSpPr>
        <p:spPr>
          <a:xfrm>
            <a:off x="5645136" y="5033892"/>
            <a:ext cx="792088" cy="43204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s-Latn-BA"/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73F512C7-486E-4051-9894-200CD496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41" y="4667397"/>
            <a:ext cx="403859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456-2EF0-4E22-B7A7-E68CA19A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Euklidska i </a:t>
            </a:r>
            <a:r>
              <a:rPr lang="bs-Latn-BA" dirty="0" err="1"/>
              <a:t>Manhattan</a:t>
            </a:r>
            <a:r>
              <a:rPr lang="bs-Latn-BA" dirty="0"/>
              <a:t> udaljenost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CAD12-F3B0-4D95-9299-12DAE019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57" y="1690688"/>
            <a:ext cx="5461852" cy="48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Da bismo znali koje proizvode preporučiti kupcu, potrebno je i kupca predstaviti u prostoru u kome se nalaze proizvodi. Vrijednosti, odnosno vektor, kojim će kupac biti predstavljen u prostoru mogu, ali ne moraju, biti prosječne vrijednosti ocjena kojim je kupac ocijenio osobine posmatrane kategorije proizvoda 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Proizvodi koji budu najbliži kupcu su oni koji bi trebali biti preporučeni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A5210-EC78-4188-985F-A9102BFDAC79}"/>
              </a:ext>
            </a:extLst>
          </p:cNvPr>
          <p:cNvGrpSpPr/>
          <p:nvPr/>
        </p:nvGrpSpPr>
        <p:grpSpPr>
          <a:xfrm>
            <a:off x="7278155" y="4344766"/>
            <a:ext cx="2406069" cy="1973746"/>
            <a:chOff x="4427984" y="3124339"/>
            <a:chExt cx="4094643" cy="31666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BFF77-6448-45EE-9A8B-6F53C4C6B0E8}"/>
                </a:ext>
              </a:extLst>
            </p:cNvPr>
            <p:cNvGrpSpPr/>
            <p:nvPr/>
          </p:nvGrpSpPr>
          <p:grpSpPr>
            <a:xfrm>
              <a:off x="4427984" y="3124339"/>
              <a:ext cx="3999482" cy="3166611"/>
              <a:chOff x="2195736" y="3501008"/>
              <a:chExt cx="3999482" cy="316661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175F2AC-4875-4D9C-A98B-32FB26131F54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5736" y="3501008"/>
                <a:ext cx="3816424" cy="3160633"/>
              </a:xfrm>
              <a:prstGeom prst="rect">
                <a:avLst/>
              </a:prstGeom>
            </p:spPr>
          </p:pic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EB56CD12-6F4F-499A-838E-A6FC25A85AAF}"/>
                  </a:ext>
                </a:extLst>
              </p:cNvPr>
              <p:cNvSpPr txBox="1"/>
              <p:nvPr/>
            </p:nvSpPr>
            <p:spPr>
              <a:xfrm>
                <a:off x="3635896" y="3501008"/>
                <a:ext cx="172819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r>
                  <a:rPr lang="bs-Latn-BA" dirty="0"/>
                  <a:t>P1</a:t>
                </a:r>
              </a:p>
            </p:txBody>
          </p:sp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460425B1-39E0-4178-B6A0-D225A8D5B845}"/>
                  </a:ext>
                </a:extLst>
              </p:cNvPr>
              <p:cNvSpPr txBox="1"/>
              <p:nvPr/>
            </p:nvSpPr>
            <p:spPr>
              <a:xfrm>
                <a:off x="4467026" y="4067780"/>
                <a:ext cx="17281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dirty="0"/>
                  <a:t>P2</a:t>
                </a:r>
              </a:p>
            </p:txBody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57ECE2E7-5BDD-44C2-BC5A-B8DDD5E84875}"/>
                  </a:ext>
                </a:extLst>
              </p:cNvPr>
              <p:cNvSpPr txBox="1"/>
              <p:nvPr/>
            </p:nvSpPr>
            <p:spPr>
              <a:xfrm>
                <a:off x="3131840" y="6021288"/>
                <a:ext cx="288032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bs-Latn-BA" dirty="0"/>
              </a:p>
              <a:p>
                <a:endParaRPr lang="bs-Latn-BA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4F307E-260E-44E4-BE40-E9FF83BD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646" y="4594700"/>
              <a:ext cx="209550" cy="2571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6B52C4-0C71-4CC5-806B-CC1C69E7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196" y="4867568"/>
              <a:ext cx="209550" cy="257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D9DC96-4CB3-46C0-AB9E-D392252B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339" y="5064094"/>
              <a:ext cx="209550" cy="2571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D4AB32-233A-4CED-9133-812E665E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3294" y="4614223"/>
              <a:ext cx="209550" cy="257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CF33E5-B1F0-47A1-AD7C-010C7E39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357" y="4817272"/>
              <a:ext cx="209550" cy="2571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B25EA9-87E4-4A21-8B17-2528F96D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538" y="4246986"/>
              <a:ext cx="209550" cy="2571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B52C37-65B6-424E-9DC8-91722B63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88224" y="4869160"/>
              <a:ext cx="209550" cy="257175"/>
            </a:xfrm>
            <a:prstGeom prst="rect">
              <a:avLst/>
            </a:prstGeom>
          </p:spPr>
        </p:pic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DD780C2C-622A-49EA-9156-59647CA0E875}"/>
                </a:ext>
              </a:extLst>
            </p:cNvPr>
            <p:cNvSpPr txBox="1"/>
            <p:nvPr/>
          </p:nvSpPr>
          <p:spPr>
            <a:xfrm>
              <a:off x="6794435" y="4816462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s-Latn-BA" dirty="0"/>
                <a:t>K1</a:t>
              </a: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D08EB8-F3AA-40F1-9CE6-8D87B8560689}"/>
              </a:ext>
            </a:extLst>
          </p:cNvPr>
          <p:cNvSpPr/>
          <p:nvPr/>
        </p:nvSpPr>
        <p:spPr>
          <a:xfrm>
            <a:off x="6015546" y="5107140"/>
            <a:ext cx="792088" cy="43204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s-Latn-BA"/>
          </a:p>
        </p:txBody>
      </p:sp>
      <p:pic>
        <p:nvPicPr>
          <p:cNvPr id="19" name="table">
            <a:extLst>
              <a:ext uri="{FF2B5EF4-FFF2-40B4-BE49-F238E27FC236}">
                <a16:creationId xmlns:a16="http://schemas.microsoft.com/office/drawing/2014/main" id="{F11165E2-EDF5-4EAF-B8CD-DA1D2A640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776" y="5078274"/>
            <a:ext cx="3008691" cy="5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User-based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latin typeface="Calibri" pitchFamily="34" charset="0"/>
                <a:cs typeface="Calibri" pitchFamily="34" charset="0"/>
              </a:rPr>
              <a:t>Sličnost između dva korisnika se mjeri pomoću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Pearson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korelacije.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FD090B6-BB6E-434C-9B0D-1BA0AA2E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2" y="2530928"/>
            <a:ext cx="4038599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546630-B190-4FC8-B150-A89526388DEE}"/>
                  </a:ext>
                </a:extLst>
              </p:cNvPr>
              <p:cNvSpPr/>
              <p:nvPr/>
            </p:nvSpPr>
            <p:spPr>
              <a:xfrm>
                <a:off x="5307563" y="2655444"/>
                <a:ext cx="5814028" cy="1018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</a:rPr>
                        <m:t>𝑠𝑙𝑖𝑐𝑛𝑜𝑠𝑡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bs-Latn-B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bs-Latn-B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bs-Latn-BA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bs-Latn-BA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bs-Latn-BA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bs-Latn-BA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546630-B190-4FC8-B150-A89526388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63" y="2655444"/>
                <a:ext cx="5814028" cy="1018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38B9C-0777-4A48-845D-237DA3B5BC70}"/>
                  </a:ext>
                </a:extLst>
              </p:cNvPr>
              <p:cNvSpPr/>
              <p:nvPr/>
            </p:nvSpPr>
            <p:spPr>
              <a:xfrm>
                <a:off x="927887" y="4223779"/>
                <a:ext cx="6096000" cy="1403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𝑘𝑜𝑟𝑖𝑠𝑛𝑖𝑐𝑖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𝑠𝑖𝑠𝑡𝑒𝑚𝑎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𝑠𝑘𝑢𝑝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𝑝𝑟𝑜𝑖𝑧𝑣𝑜𝑑𝑎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𝑘𝑜𝑗𝑒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𝑠𝑢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𝑜𝑐𝑖𝑗𝑒𝑛𝑖𝑙𝑖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𝑘𝑜𝑟𝑖𝑠𝑛𝑖𝑐𝑖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𝑜𝑐𝑗𝑒𝑛𝑎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𝑘𝑜𝑗𝑜𝑚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𝑘𝑜𝑟𝑖𝑠𝑛𝑖𝑘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𝑜𝑐𝑖𝑗𝑒𝑛𝑖𝑜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𝑝𝑟𝑜𝑖𝑧𝑣𝑜𝑑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𝐩</m:t>
                      </m:r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bs-Latn-B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𝑝𝑟𝑜𝑠𝑗𝑒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č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𝑜𝑐𝑗𝑒𝑛𝑎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𝑘𝑜𝑟𝑖𝑠𝑛𝑖𝑘𝑎</m:t>
                      </m:r>
                      <m:r>
                        <a:rPr lang="bs-Latn-B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bs-Latn-BA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638B9C-0777-4A48-845D-237DA3B5B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87" y="4223779"/>
                <a:ext cx="6096000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9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User-based CF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916C5-80FD-4FA0-A639-828D838D186B}"/>
                  </a:ext>
                </a:extLst>
              </p:cNvPr>
              <p:cNvSpPr/>
              <p:nvPr/>
            </p:nvSpPr>
            <p:spPr>
              <a:xfrm>
                <a:off x="3913246" y="1449735"/>
                <a:ext cx="6174432" cy="1018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</a:rPr>
                        <m:t>𝑠𝑙𝑖𝑐𝑛𝑜𝑠𝑡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bs-Latn-B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bs-Latn-BA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bs-Latn-B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bs-Latn-B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bs-Latn-BA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bs-Latn-BA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bs-Latn-B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s-Latn-BA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bs-Latn-BA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bs-Latn-B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916C5-80FD-4FA0-A639-828D838D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46" y="1449735"/>
                <a:ext cx="6174432" cy="1018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880258-7351-4A3E-9890-78172AF275BC}"/>
                  </a:ext>
                </a:extLst>
              </p:cNvPr>
              <p:cNvSpPr/>
              <p:nvPr/>
            </p:nvSpPr>
            <p:spPr>
              <a:xfrm>
                <a:off x="1005015" y="4927895"/>
                <a:ext cx="9252167" cy="564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s-Latn-BA" i="1" smtClean="0">
                        <a:latin typeface="Cambria Math" panose="02040503050406030204" pitchFamily="18" charset="0"/>
                      </a:rPr>
                      <m:t>𝑠𝑙𝑖𝑐𝑛𝑜𝑠𝑡</m:t>
                    </m:r>
                    <m:d>
                      <m:d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bs-Latn-B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bs-Latn-BA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  <m:r>
                          <a:rPr lang="bs-Latn-BA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  <m:r>
                          <a:rPr lang="bs-Latn-BA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  <m:r>
                          <a:rPr lang="bs-Latn-BA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2,25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bs-Latn-BA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2.25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bs-Latn-BA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bs-Latn-BA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bs-Latn-BA" dirty="0"/>
                  <a:t>85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880258-7351-4A3E-9890-78172AF27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15" y="4927895"/>
                <a:ext cx="9252167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BA54A51-040A-41F7-9AA1-5E80C9D0F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0" y="2846030"/>
            <a:ext cx="8094253" cy="17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1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User-based CF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10F936-4C93-4292-8515-0C3E1F48B274}"/>
                  </a:ext>
                </a:extLst>
              </p:cNvPr>
              <p:cNvSpPr/>
              <p:nvPr/>
            </p:nvSpPr>
            <p:spPr>
              <a:xfrm>
                <a:off x="2204307" y="3784942"/>
                <a:ext cx="7560840" cy="595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i="1" dirty="0"/>
                  <a:t>predikcija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s-Latn-BA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bs-Latn-BA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s-Latn-B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bs-Latn-BA" i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bs-Latn-BA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bs-Latn-BA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𝑠𝑙𝑖𝑐𝑛𝑜𝑠𝑡</m:t>
                            </m:r>
                            <m:d>
                              <m:d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bs-Latn-BA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bs-Latn-BA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bs-Latn-BA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bs-Latn-B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bs-Latn-B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s-Latn-BA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bs-Latn-BA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bs-Latn-BA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𝑠𝑙𝑖𝑐𝑛𝑜𝑠𝑡</m:t>
                            </m:r>
                            <m:d>
                              <m:dPr>
                                <m:ctrlPr>
                                  <a:rPr lang="bs-Latn-B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bs-Latn-BA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bs-Latn-B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bs-Latn-B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10F936-4C93-4292-8515-0C3E1F48B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07" y="3784942"/>
                <a:ext cx="7560840" cy="595291"/>
              </a:xfrm>
              <a:prstGeom prst="rect">
                <a:avLst/>
              </a:prstGeo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446086-76E6-44E2-99CF-A8957A567F80}"/>
                  </a:ext>
                </a:extLst>
              </p:cNvPr>
              <p:cNvSpPr/>
              <p:nvPr/>
            </p:nvSpPr>
            <p:spPr>
              <a:xfrm>
                <a:off x="1456457" y="5138616"/>
                <a:ext cx="8664092" cy="526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bs-Latn-BA" b="0" i="1" smtClean="0">
                        <a:latin typeface="Cambria Math" panose="02040503050406030204" pitchFamily="18" charset="0"/>
                      </a:rPr>
                      <m:t>𝑝𝑟𝑒𝑑𝑖𝑘𝑐𝑖𝑗𝑎</m:t>
                    </m:r>
                    <m:d>
                      <m:d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bs-Latn-B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𝐻𝑦𝑢𝑛𝑑𝑎𝑖</m:t>
                        </m:r>
                      </m:e>
                    </m:d>
                    <m:r>
                      <a:rPr lang="bs-Latn-BA">
                        <a:latin typeface="Cambria Math" panose="02040503050406030204" pitchFamily="18" charset="0"/>
                      </a:rPr>
                      <m:t>=</m:t>
                    </m:r>
                    <m:r>
                      <a:rPr lang="bs-Latn-BA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bs-Latn-BA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bs-Latn-B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0,85 ∗</m:t>
                        </m:r>
                        <m:d>
                          <m:dPr>
                            <m:ctrlPr>
                              <a:rPr lang="bs-Latn-B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3−2,25</m:t>
                            </m:r>
                          </m:e>
                        </m:d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+0,71∗</m:t>
                        </m:r>
                        <m:d>
                          <m:dPr>
                            <m:ctrlPr>
                              <a:rPr lang="bs-Latn-B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bs-Latn-B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bs-Latn-BA" i="1">
                                <a:latin typeface="Cambria Math" panose="02040503050406030204" pitchFamily="18" charset="0"/>
                              </a:rPr>
                              <m:t>,5</m:t>
                            </m:r>
                          </m:e>
                        </m:d>
                      </m:num>
                      <m:den>
                        <m:r>
                          <a:rPr lang="bs-Latn-BA" b="0" i="1" smtClean="0">
                            <a:latin typeface="Cambria Math" panose="02040503050406030204" pitchFamily="18" charset="0"/>
                          </a:rPr>
                          <m:t>0,85+0,71</m:t>
                        </m:r>
                      </m:den>
                    </m:f>
                  </m:oMath>
                </a14:m>
                <a:r>
                  <a:rPr lang="bs-Latn-BA" dirty="0"/>
                  <a:t>=5.0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446086-76E6-44E2-99CF-A8957A567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57" y="5138616"/>
                <a:ext cx="8664092" cy="526170"/>
              </a:xfrm>
              <a:prstGeom prst="rect">
                <a:avLst/>
              </a:prstGeom>
              <a:blipFill>
                <a:blip r:embed="rId3"/>
                <a:stretch>
                  <a:fillRect l="-21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6E07DA-490A-45F4-A216-B9B546505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116" y="1690688"/>
            <a:ext cx="9026257" cy="20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8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Item-based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0931"/>
          </a:xfrm>
        </p:spPr>
        <p:txBody>
          <a:bodyPr/>
          <a:lstStyle/>
          <a:p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Item-based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 CF računa preporuku na osnovu sličnosti između proizvoda.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E8488-1E88-4083-9195-3ED2D423C351}"/>
                  </a:ext>
                </a:extLst>
              </p:cNvPr>
              <p:cNvSpPr/>
              <p:nvPr/>
            </p:nvSpPr>
            <p:spPr>
              <a:xfrm>
                <a:off x="1998536" y="2824663"/>
                <a:ext cx="2672014" cy="80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</a:rPr>
                        <m:t>𝑠𝑙𝑖𝑐𝑛𝑜𝑠𝑡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bs-Latn-B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 ∙ </m:t>
                          </m:r>
                          <m:acc>
                            <m:accPr>
                              <m:chr m:val="⃗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s-Latn-B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bs-Latn-BA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E8488-1E88-4083-9195-3ED2D423C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36" y="2824663"/>
                <a:ext cx="2672014" cy="800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0344B-DDE8-442C-8432-BDF21CF39400}"/>
                  </a:ext>
                </a:extLst>
              </p:cNvPr>
              <p:cNvSpPr/>
              <p:nvPr/>
            </p:nvSpPr>
            <p:spPr>
              <a:xfrm>
                <a:off x="5149986" y="2821493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bs-Latn-BA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3, 5, 4, 1</m:t>
                          </m:r>
                        </m:e>
                      </m:d>
                    </m:oMath>
                  </m:oMathPara>
                </a14:m>
                <a:endParaRPr lang="bs-Latn-B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bs-Latn-B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1 ,3, 3, 5</m:t>
                          </m:r>
                        </m:e>
                      </m:d>
                    </m:oMath>
                  </m:oMathPara>
                </a14:m>
                <a:endParaRPr lang="bs-Latn-B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0344B-DDE8-442C-8432-BDF21CF3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86" y="2821493"/>
                <a:ext cx="4572000" cy="89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2015F7-1A1F-470F-B44A-F93FA654F108}"/>
                  </a:ext>
                </a:extLst>
              </p:cNvPr>
              <p:cNvSpPr/>
              <p:nvPr/>
            </p:nvSpPr>
            <p:spPr>
              <a:xfrm>
                <a:off x="1967501" y="4815639"/>
                <a:ext cx="4504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bs-Latn-B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3∗1</m:t>
                              </m:r>
                            </m:e>
                          </m:d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5∗3</m:t>
                              </m:r>
                            </m:e>
                          </m:d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4∗3</m:t>
                              </m:r>
                            </m:e>
                          </m:d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+(5∗1</m:t>
                          </m:r>
                        </m:e>
                      </m:d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2015F7-1A1F-470F-B44A-F93FA654F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01" y="4815639"/>
                <a:ext cx="4504117" cy="369332"/>
              </a:xfrm>
              <a:prstGeom prst="rect">
                <a:avLst/>
              </a:prstGeom>
              <a:blipFill>
                <a:blip r:embed="rId4"/>
                <a:stretch>
                  <a:fillRect t="-119672" r="-10690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73AAFE-082D-43BF-AAF7-56563C0987A1}"/>
                  </a:ext>
                </a:extLst>
              </p:cNvPr>
              <p:cNvSpPr/>
              <p:nvPr/>
            </p:nvSpPr>
            <p:spPr>
              <a:xfrm>
                <a:off x="1838833" y="5456111"/>
                <a:ext cx="5416153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bs-Latn-BA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bs-Latn-BA" i="0">
                          <a:latin typeface="Cambria Math" panose="02040503050406030204" pitchFamily="18" charset="0"/>
                        </a:rPr>
                        <m:t>=  </m:t>
                      </m:r>
                      <m:rad>
                        <m:radPr>
                          <m:degHide m:val="on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73AAFE-082D-43BF-AAF7-56563C098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33" y="5456111"/>
                <a:ext cx="5416153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F79E420-10D0-4018-BDB6-A6A971CE75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6" r="8853"/>
          <a:stretch/>
        </p:blipFill>
        <p:spPr>
          <a:xfrm>
            <a:off x="8534362" y="3885353"/>
            <a:ext cx="864096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ACA8C-71EC-4FA2-898A-BDAECC55B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98" r="9260"/>
          <a:stretch/>
        </p:blipFill>
        <p:spPr>
          <a:xfrm>
            <a:off x="7420738" y="3885134"/>
            <a:ext cx="792088" cy="1202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C77740-3DFD-4396-ABE3-00D706FB5909}"/>
                  </a:ext>
                </a:extLst>
              </p:cNvPr>
              <p:cNvSpPr/>
              <p:nvPr/>
            </p:nvSpPr>
            <p:spPr>
              <a:xfrm>
                <a:off x="1239924" y="3819771"/>
                <a:ext cx="579613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bs-Latn-BA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bs-Latn-BA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bs-Latn-BA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s-Latn-B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s-Latn-B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s-Latn-BA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bs-Latn-B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bs-Latn-B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bs-Latn-B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C77740-3DFD-4396-ABE3-00D706FB5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24" y="3819771"/>
                <a:ext cx="5796136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13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C91B-F05C-42C3-8133-F5C3A384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Item-based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9C55-DEF0-4593-8EEC-C3A95C0D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 dirty="0" err="1"/>
              <a:t>Odredjivanje</a:t>
            </a:r>
            <a:r>
              <a:rPr lang="bs-Latn-BA" dirty="0"/>
              <a:t> sličnosti između </a:t>
            </a:r>
            <a:r>
              <a:rPr lang="bs-Latn-BA" dirty="0" err="1"/>
              <a:t>proizcoda</a:t>
            </a:r>
            <a:r>
              <a:rPr lang="bs-Latn-BA" dirty="0"/>
              <a:t> na osnovu ocjena korisnika.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76543-C96E-4526-8484-3C91D685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11" y="2866529"/>
            <a:ext cx="8738176" cy="31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A201-7E54-4DA1-8A8A-ACE8A40F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.NET Framework Platforma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B6D34-DB97-450F-AB58-7F94EE540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18" y="1825625"/>
            <a:ext cx="9211363" cy="4351338"/>
          </a:xfrm>
        </p:spPr>
      </p:pic>
    </p:spTree>
    <p:extLst>
      <p:ext uri="{BB962C8B-B14F-4D97-AF65-F5344CB8AC3E}">
        <p14:creationId xmlns:p14="http://schemas.microsoft.com/office/powerpoint/2010/main" val="17695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E49-8D78-4B2A-87B2-98451607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UBF </a:t>
            </a:r>
            <a:r>
              <a:rPr lang="bs-Latn-BA" dirty="0" err="1"/>
              <a:t>vs</a:t>
            </a:r>
            <a:r>
              <a:rPr lang="bs-Latn-BA" dirty="0"/>
              <a:t>. IBF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1A4A2-8CD1-49E6-AEAC-0CBF513C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58169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12987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Jedna od najjednostavnijih načina za procjenu sličnosti je 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Hamming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 udaljenost  kojom se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izračunava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pojam neslaganja</a:t>
            </a:r>
          </a:p>
          <a:p>
            <a:pPr algn="just"/>
            <a:r>
              <a:rPr lang="bs-Latn-BA" dirty="0" err="1">
                <a:latin typeface="Calibri" pitchFamily="34" charset="0"/>
                <a:cs typeface="Calibri" pitchFamily="34" charset="0"/>
              </a:rPr>
              <a:t>Hamming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-ova udaljenost je pogodna prvenstveno u slučajevima kada se za vrijednosti atributa proizvoda koriste diskretne vrijednosti</a:t>
            </a:r>
          </a:p>
          <a:p>
            <a:pPr algn="just"/>
            <a:r>
              <a:rPr lang="bs-Latn-BA" dirty="0">
                <a:latin typeface="Calibri" pitchFamily="34" charset="0"/>
                <a:cs typeface="Calibri" pitchFamily="34" charset="0"/>
              </a:rPr>
              <a:t>U narednom primjeru, neslaganje između kupca K1 i K2 je 60% ili 0.6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B80EBEB-042E-4D7A-A01E-0DD79DEE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84" y="4393146"/>
            <a:ext cx="2858203" cy="760095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6795AA3E-644C-47B1-B0D7-3B604F0C2EA5}"/>
              </a:ext>
            </a:extLst>
          </p:cNvPr>
          <p:cNvSpPr txBox="1"/>
          <p:nvPr/>
        </p:nvSpPr>
        <p:spPr>
          <a:xfrm>
            <a:off x="3764149" y="5202863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/>
              <a:t>neslaganje = 0.6</a:t>
            </a:r>
          </a:p>
        </p:txBody>
      </p:sp>
    </p:spTree>
    <p:extLst>
      <p:ext uri="{BB962C8B-B14F-4D97-AF65-F5344CB8AC3E}">
        <p14:creationId xmlns:p14="http://schemas.microsoft.com/office/powerpoint/2010/main" val="192912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80F8-9CDB-448F-9631-289DA3EF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preporuke bazirani na modelu, SPBM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C73F-994D-46DB-B93F-38750E6B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Prethodni algoritmi su bazirani na memoriji</a:t>
            </a:r>
          </a:p>
          <a:p>
            <a:r>
              <a:rPr lang="bs-Latn-BA" dirty="0"/>
              <a:t>SPBM - koriste algoritme mašinskog učenja za treniranje modela</a:t>
            </a:r>
          </a:p>
          <a:p>
            <a:r>
              <a:rPr lang="bs-Latn-BA" dirty="0"/>
              <a:t>Model se pohranjuje u obliku datoteke i kasnije koristi u davanju preporuka</a:t>
            </a:r>
          </a:p>
          <a:p>
            <a:r>
              <a:rPr lang="bs-Latn-BA" dirty="0"/>
              <a:t>Bolja skalabilnost, lakša implementacija, brže </a:t>
            </a:r>
            <a:r>
              <a:rPr lang="bs-Latn-BA" dirty="0" err="1"/>
              <a:t>izvršavanje</a:t>
            </a:r>
            <a:r>
              <a:rPr lang="bs-Latn-BA" dirty="0"/>
              <a:t>, bolji  rezultati </a:t>
            </a:r>
          </a:p>
          <a:p>
            <a:r>
              <a:rPr lang="bs-Latn-BA" dirty="0"/>
              <a:t>Neki od algoritama</a:t>
            </a:r>
          </a:p>
          <a:p>
            <a:pPr lvl="1"/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bs-Latn-BA" dirty="0"/>
          </a:p>
          <a:p>
            <a:pPr lvl="1"/>
            <a:r>
              <a:rPr lang="bs-Latn-BA" dirty="0"/>
              <a:t>Asocijacijska pravila (</a:t>
            </a:r>
            <a:r>
              <a:rPr lang="bs-Latn-BA" dirty="0" err="1"/>
              <a:t>association</a:t>
            </a:r>
            <a:r>
              <a:rPr lang="bs-Latn-BA" dirty="0"/>
              <a:t> </a:t>
            </a:r>
            <a:r>
              <a:rPr lang="bs-Latn-BA" dirty="0" err="1"/>
              <a:t>rules</a:t>
            </a:r>
            <a:r>
              <a:rPr lang="bs-Latn-BA" dirty="0"/>
              <a:t>)</a:t>
            </a:r>
          </a:p>
          <a:p>
            <a:pPr lvl="1"/>
            <a:r>
              <a:rPr lang="bs-Latn-BA" dirty="0"/>
              <a:t>PCA,</a:t>
            </a:r>
          </a:p>
        </p:txBody>
      </p:sp>
    </p:spTree>
    <p:extLst>
      <p:ext uri="{BB962C8B-B14F-4D97-AF65-F5344CB8AC3E}">
        <p14:creationId xmlns:p14="http://schemas.microsoft.com/office/powerpoint/2010/main" val="372486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8986-4C5F-4B32-A06F-08C7B936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603E7-93D0-4869-B3D4-3C2C18929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s-Latn-BA" dirty="0"/>
                  <a:t>Baziran na traženju skrivenih faktora za karakterizaciju i preferenciju korisnika</a:t>
                </a:r>
              </a:p>
              <a:p>
                <a:r>
                  <a:rPr lang="bs-Latn-BA" dirty="0"/>
                  <a:t>Postiže se redukcija u dimenzija odnosno smanjiva broj </a:t>
                </a:r>
                <a:r>
                  <a:rPr lang="bs-Latn-BA" dirty="0" err="1"/>
                  <a:t>ulanih</a:t>
                </a:r>
                <a:r>
                  <a:rPr lang="bs-Latn-BA" dirty="0"/>
                  <a:t> parametara</a:t>
                </a:r>
              </a:p>
              <a:p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bs-Latn-BA" i="1" dirty="0" err="1" smtClean="0">
                        <a:latin typeface="Cambria Math" panose="02040503050406030204" pitchFamily="18" charset="0"/>
                      </a:rPr>
                      <m:t>𝑥𝑚</m:t>
                    </m:r>
                  </m:oMath>
                </a14:m>
                <a:r>
                  <a:rPr lang="bs-Latn-BA" dirty="0"/>
                  <a:t> matricu R potrebno je rastaviti na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𝑛𝑥𝑘</m:t>
                    </m:r>
                  </m:oMath>
                </a14:m>
                <a:r>
                  <a:rPr lang="bs-Latn-BA" dirty="0"/>
                  <a:t> matricu U, i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𝑘𝑥𝑚</m:t>
                    </m:r>
                  </m:oMath>
                </a14:m>
                <a:r>
                  <a:rPr lang="bs-Latn-BA" dirty="0"/>
                  <a:t> matricu O, tako da 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bs-Latn-B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bs-Latn-BA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bs-Latn-BA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bs-Latn-B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s-Latn-B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bs-Latn-B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bs-Latn-BA" dirty="0"/>
              </a:p>
              <a:p>
                <a:r>
                  <a:rPr lang="bs-Latn-BA" dirty="0"/>
                  <a:t>Suština je da se pri </a:t>
                </a:r>
                <a:r>
                  <a:rPr lang="bs-Latn-BA" dirty="0" err="1"/>
                  <a:t>faktorizaciji</a:t>
                </a:r>
                <a:r>
                  <a:rPr lang="bs-Latn-BA" dirty="0"/>
                  <a:t> matrice ocjena R, dobije prikaz korisnika i objekata u prostoru sa k osobina.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603E7-93D0-4869-B3D4-3C2C18929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4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59F4-C114-408D-89AF-982B2AF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1C6E8-B9BD-4D12-BB75-A69B776D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81" y="1799751"/>
            <a:ext cx="8564719" cy="39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334-5CC6-4277-9E5D-F2E052DE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Matrična </a:t>
            </a:r>
            <a:r>
              <a:rPr lang="bs-Latn-BA" dirty="0" err="1"/>
              <a:t>Faktorizacija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A9142-96D5-4CB9-8F49-7008F1E2A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s-Latn-BA" dirty="0"/>
                  <a:t>Definiše se funkcija cilja koja se minimizira u odnosu na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bs-Latn-BA" dirty="0"/>
                  <a:t>  i </a:t>
                </a:r>
                <a14:m>
                  <m:oMath xmlns:m="http://schemas.openxmlformats.org/officeDocument/2006/math">
                    <m:r>
                      <a:rPr lang="bs-Latn-BA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bs-Latn-BA" dirty="0"/>
                  <a:t> koji predstavljaju matrice U(</a:t>
                </a:r>
                <a:r>
                  <a:rPr lang="bs-Latn-BA" dirty="0" err="1"/>
                  <a:t>m,k</a:t>
                </a:r>
                <a:r>
                  <a:rPr lang="bs-Latn-BA" dirty="0"/>
                  <a:t>) i O(</a:t>
                </a:r>
                <a:r>
                  <a:rPr lang="bs-Latn-BA" dirty="0" err="1"/>
                  <a:t>k,n</a:t>
                </a:r>
                <a:r>
                  <a:rPr lang="bs-Latn-BA" dirty="0"/>
                  <a:t>):</a:t>
                </a:r>
              </a:p>
              <a:p>
                <a:endParaRPr lang="bs-Latn-BA" dirty="0"/>
              </a:p>
              <a:p>
                <a:endParaRPr lang="bs-Latn-BA" dirty="0"/>
              </a:p>
              <a:p>
                <a:r>
                  <a:rPr lang="bs-Latn-BA" dirty="0"/>
                  <a:t>Metoda učenje (treniranja) SGD</a:t>
                </a:r>
              </a:p>
              <a:p>
                <a:endParaRPr lang="bs-Latn-BA" dirty="0"/>
              </a:p>
              <a:p>
                <a:endParaRPr lang="bs-Latn-BA" dirty="0"/>
              </a:p>
              <a:p>
                <a:r>
                  <a:rPr lang="bs-Latn-BA" dirty="0"/>
                  <a:t>Nakon </a:t>
                </a:r>
                <a:r>
                  <a:rPr lang="bs-Latn-BA" dirty="0" err="1"/>
                  <a:t>iteracije</a:t>
                </a:r>
                <a:r>
                  <a:rPr lang="bs-Latn-BA" dirty="0"/>
                  <a:t> nove vrijednosti q i p: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A9142-96D5-4CB9-8F49-7008F1E2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A0FC59-1FAA-4659-BF89-809DB614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34" y="2638425"/>
            <a:ext cx="5038725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5843A-60C3-4225-8465-FCDBA76C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34" y="3769190"/>
            <a:ext cx="2566295" cy="103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38CD-CDD2-4A94-BA26-95E0A359A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651" y="4862002"/>
            <a:ext cx="3641429" cy="1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071A-F3D7-4B2A-B2BD-9D3EE9F2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>
                <a:latin typeface="Calibri" pitchFamily="34" charset="0"/>
                <a:cs typeface="Calibri" pitchFamily="34" charset="0"/>
              </a:rPr>
              <a:t>Association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rules</a:t>
            </a:r>
            <a:r>
              <a:rPr lang="bs-Latn-BA" dirty="0">
                <a:latin typeface="Calibri" pitchFamily="34" charset="0"/>
                <a:cs typeface="Calibri" pitchFamily="34" charset="0"/>
              </a:rPr>
              <a:t> </a:t>
            </a:r>
            <a:r>
              <a:rPr lang="bs-Latn-BA" dirty="0" err="1">
                <a:latin typeface="Calibri" pitchFamily="34" charset="0"/>
                <a:cs typeface="Calibri" pitchFamily="34" charset="0"/>
              </a:rPr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E81D-4ABC-48A3-A342-C372019A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Ukoliko se neki proizvodi često kupuju zajedno, onda će se na osnovu te relacije i bazirati preporuka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Support – vjerovatnoća kupovine posmatranog proizvoda (mobitel)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Confidance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– vjerovatnoća kupovine drugog proizvoda nakon kupovine prvog (mobitel i zaštita za ekran)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Lift –  promjena u vjerovatnoći da će drugi proizvod biti kupljen nakon kupovine prvog</a:t>
            </a:r>
          </a:p>
          <a:p>
            <a:pPr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Tokom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određivanja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asocijacija se može koristiti </a:t>
            </a:r>
            <a:r>
              <a:rPr lang="bs-Latn-BA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Apriori algoritam 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koji u svakoj fazi eliminiše proizvode koji imaju vrijednost asocijacije ispod određenog praga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D9DD1B-34D7-4A74-91E3-364D374CE4F4}"/>
                  </a:ext>
                </a:extLst>
              </p:cNvPr>
              <p:cNvSpPr/>
              <p:nvPr/>
            </p:nvSpPr>
            <p:spPr>
              <a:xfrm>
                <a:off x="3137306" y="4629295"/>
                <a:ext cx="5091999" cy="1547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𝑚𝑜𝑏𝑖𝑡𝑒𝑙</m:t>
                          </m:r>
                        </m:e>
                      </m:d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=3%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𝑧𝑎𝑠𝑡𝑖𝑡𝑎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𝑒𝑘𝑟𝑎𝑛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𝑚𝑜𝑏𝑖𝑡𝑒𝑙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=7%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𝑚𝑜𝑏𝑖𝑡𝑒𝑙</m:t>
                          </m:r>
                          <m:r>
                            <a:rPr lang="bs-Latn-BA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𝑧𝑎𝑠𝑡𝑖𝑡𝑎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𝑒𝑘𝑟𝑎𝑛</m:t>
                          </m:r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bs-Latn-B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bs-Latn-B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=2,33</m:t>
                      </m:r>
                    </m:oMath>
                  </m:oMathPara>
                </a14:m>
                <a:endParaRPr lang="bs-Latn-B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D9DD1B-34D7-4A74-91E3-364D374CE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06" y="4629295"/>
                <a:ext cx="5091999" cy="1547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1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3275-F8D3-4CCE-9557-BAC3FF17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ML.NET – Mašinsko učenje na .NET Platformi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EF3A4-A7FC-41D3-8E32-C4A18151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370" y="1959429"/>
            <a:ext cx="9363817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FC77-0CED-481F-A3A3-9B599C6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ML.NET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B1A8-86B8-46FC-8395-AD95D1CA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Koristenje</a:t>
            </a:r>
            <a:r>
              <a:rPr lang="bs-Latn-BA" dirty="0"/>
              <a:t> ML.NET u implementaciji sistema preporuke za filmove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FC77-0CED-481F-A3A3-9B599C6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ML.NET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B1A8-86B8-46FC-8395-AD95D1CA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Koristenje</a:t>
            </a:r>
            <a:r>
              <a:rPr lang="bs-Latn-BA" dirty="0"/>
              <a:t> ML.NET u implementaciji sistema preporuke za proizvode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8BA3-2E59-4801-8245-BDBBC8F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59F5-50FA-48D0-A914-C8CA959E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prodaja</a:t>
            </a:r>
            <a:r>
              <a:rPr lang="en-US" dirty="0"/>
              <a:t> je </a:t>
            </a:r>
            <a:r>
              <a:rPr lang="en-US" dirty="0" err="1"/>
              <a:t>proizvode</a:t>
            </a:r>
            <a:r>
              <a:rPr lang="en-US" dirty="0"/>
              <a:t> </a:t>
            </a:r>
            <a:r>
              <a:rPr lang="en-US" dirty="0" err="1"/>
              <a:t>učinila</a:t>
            </a:r>
            <a:r>
              <a:rPr lang="en-US" dirty="0"/>
              <a:t> </a:t>
            </a:r>
            <a:r>
              <a:rPr lang="en-US" dirty="0" err="1"/>
              <a:t>dostupnim</a:t>
            </a:r>
            <a:r>
              <a:rPr lang="en-US" dirty="0"/>
              <a:t> </a:t>
            </a:r>
            <a:r>
              <a:rPr lang="en-US" dirty="0" err="1"/>
              <a:t>milionima</a:t>
            </a:r>
            <a:r>
              <a:rPr lang="en-US" dirty="0"/>
              <a:t> </a:t>
            </a:r>
            <a:r>
              <a:rPr lang="en-US" dirty="0" err="1"/>
              <a:t>kupaca</a:t>
            </a:r>
            <a:endParaRPr lang="en-US" dirty="0"/>
          </a:p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kupci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unikatni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posjeduju</a:t>
            </a:r>
            <a:r>
              <a:rPr lang="en-US" dirty="0"/>
              <a:t> </a:t>
            </a:r>
            <a:r>
              <a:rPr lang="en-US" dirty="0" err="1"/>
              <a:t>jasne</a:t>
            </a:r>
            <a:r>
              <a:rPr lang="en-US" dirty="0"/>
              <a:t> preference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očekivanja</a:t>
            </a:r>
            <a:r>
              <a:rPr lang="en-US" dirty="0"/>
              <a:t> od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pretražuju</a:t>
            </a:r>
            <a:endParaRPr lang="en-US" dirty="0"/>
          </a:p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kupca</a:t>
            </a:r>
            <a:r>
              <a:rPr lang="en-US" dirty="0"/>
              <a:t> – </a:t>
            </a:r>
            <a:r>
              <a:rPr lang="en-US" dirty="0" err="1"/>
              <a:t>prevelik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strpljenja</a:t>
            </a:r>
            <a:r>
              <a:rPr lang="en-US" dirty="0"/>
              <a:t> za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nude </a:t>
            </a:r>
            <a:r>
              <a:rPr lang="en-US" dirty="0" err="1"/>
              <a:t>proizvode</a:t>
            </a:r>
            <a:r>
              <a:rPr lang="en-US" dirty="0"/>
              <a:t> – </a:t>
            </a:r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kupcu</a:t>
            </a:r>
            <a:r>
              <a:rPr lang="en-US" dirty="0"/>
              <a:t> </a:t>
            </a:r>
            <a:r>
              <a:rPr lang="en-US" dirty="0" err="1"/>
              <a:t>ponude</a:t>
            </a:r>
            <a:r>
              <a:rPr lang="en-US" dirty="0"/>
              <a:t> </a:t>
            </a:r>
            <a:r>
              <a:rPr lang="en-US" dirty="0" err="1"/>
              <a:t>adekvatni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to bi </a:t>
            </a:r>
            <a:r>
              <a:rPr lang="en-US" dirty="0" err="1"/>
              <a:t>zasigurno</a:t>
            </a:r>
            <a:r>
              <a:rPr lang="en-US" dirty="0"/>
              <a:t> </a:t>
            </a:r>
            <a:r>
              <a:rPr lang="en-US" dirty="0" err="1"/>
              <a:t>trebalo</a:t>
            </a:r>
            <a:r>
              <a:rPr lang="en-US" dirty="0"/>
              <a:t> </a:t>
            </a:r>
            <a:r>
              <a:rPr lang="en-US" dirty="0" err="1"/>
              <a:t>dovesti</a:t>
            </a:r>
            <a:r>
              <a:rPr lang="en-US" dirty="0"/>
              <a:t> do </a:t>
            </a:r>
            <a:r>
              <a:rPr lang="en-US" dirty="0" err="1"/>
              <a:t>povećanja</a:t>
            </a:r>
            <a:r>
              <a:rPr lang="en-US" dirty="0"/>
              <a:t> </a:t>
            </a:r>
            <a:r>
              <a:rPr lang="en-US" dirty="0" err="1"/>
              <a:t>prodaje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3170-D105-4A31-A257-570080E3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14A2-4E34-4341-8D84-2E42FA15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endParaRPr lang="bs-Latn-BA" dirty="0"/>
          </a:p>
          <a:p>
            <a:pPr lvl="1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kupci</a:t>
            </a:r>
            <a:r>
              <a:rPr lang="en-US" dirty="0"/>
              <a:t> </a:t>
            </a:r>
            <a:r>
              <a:rPr lang="en-US" dirty="0" err="1"/>
              <a:t>preferiraju</a:t>
            </a:r>
            <a:r>
              <a:rPr lang="en-US" dirty="0"/>
              <a:t> </a:t>
            </a:r>
            <a:r>
              <a:rPr lang="en-US" dirty="0" err="1"/>
              <a:t>sportsku</a:t>
            </a:r>
            <a:r>
              <a:rPr lang="en-US" dirty="0"/>
              <a:t> </a:t>
            </a:r>
            <a:r>
              <a:rPr lang="en-US" dirty="0" err="1"/>
              <a:t>opremu</a:t>
            </a:r>
            <a:r>
              <a:rPr lang="en-US" dirty="0"/>
              <a:t>,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tehničke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,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unikatne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r>
              <a:rPr lang="bs-Latn-BA" dirty="0"/>
              <a:t>Prepoznavanje r</a:t>
            </a:r>
            <a:r>
              <a:rPr lang="en-US" dirty="0" err="1"/>
              <a:t>elacij</a:t>
            </a:r>
            <a:r>
              <a:rPr lang="bs-Latn-BA" dirty="0"/>
              <a:t>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endParaRPr lang="bs-Latn-BA" dirty="0"/>
          </a:p>
          <a:p>
            <a:pPr lvl="1"/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karakteristika</a:t>
            </a:r>
            <a:r>
              <a:rPr lang="en-US" dirty="0"/>
              <a:t>, </a:t>
            </a:r>
            <a:r>
              <a:rPr lang="en-US" dirty="0" err="1"/>
              <a:t>knjige</a:t>
            </a:r>
            <a:r>
              <a:rPr lang="en-US" dirty="0"/>
              <a:t>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žanra</a:t>
            </a:r>
            <a:r>
              <a:rPr lang="en-US" dirty="0"/>
              <a:t>, </a:t>
            </a:r>
            <a:r>
              <a:rPr lang="en-US" dirty="0" err="1"/>
              <a:t>uređaji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kupaca</a:t>
            </a:r>
            <a:r>
              <a:rPr lang="en-US" dirty="0"/>
              <a:t> (vole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,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zajedničke</a:t>
            </a:r>
            <a:r>
              <a:rPr lang="en-US" dirty="0"/>
              <a:t> </a:t>
            </a:r>
            <a:r>
              <a:rPr lang="en-US" dirty="0" err="1"/>
              <a:t>prijatelje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1A1B-F313-46A5-8F56-D718B36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027C-5DF0-49DA-AEE7-120947DC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Servisi kao što su Amazon, eBay i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Netflix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prikupljaju milione zapisa o korisnicima, a njihova adekvatna analiza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omogućava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da se dobiju odgovori na neke od sljedećih pitanja: 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koje knjige kupac voli? (kupac &lt;-&gt; proizvod)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ukoliko je kupio mobilni uređaj koje još dodatke bi kupio uz njega? (proizvod &lt;-&gt; proizvod)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ako kupac X poznaje kupca Y, a kupac Y poznaje kupca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ZaninaZ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, da li postoji vjerovatnoća da i kupac X poznaje kupca Z? (kupac &lt;-&gt; kupac)</a:t>
            </a:r>
          </a:p>
          <a:p>
            <a:pPr lvl="1" algn="just"/>
            <a:endParaRPr lang="bs-Latn-BA" sz="23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Problem: </a:t>
            </a:r>
            <a:r>
              <a:rPr lang="bs-Latn-BA" sz="2300" i="1" dirty="0">
                <a:latin typeface="Calibri" pitchFamily="34" charset="0"/>
                <a:cs typeface="Calibri" pitchFamily="34" charset="0"/>
              </a:rPr>
              <a:t>kako kupcima ponuditi (preporučiti) ono što ih zaista </a:t>
            </a:r>
            <a:r>
              <a:rPr lang="bs-Latn-BA" sz="2300" i="1" dirty="0" err="1">
                <a:latin typeface="Calibri" pitchFamily="34" charset="0"/>
                <a:cs typeface="Calibri" pitchFamily="34" charset="0"/>
              </a:rPr>
              <a:t>interesuje</a:t>
            </a:r>
            <a:r>
              <a:rPr lang="bs-Latn-BA" sz="2300" i="1" dirty="0">
                <a:latin typeface="Calibri" pitchFamily="34" charset="0"/>
                <a:cs typeface="Calibri" pitchFamily="34" charset="0"/>
              </a:rPr>
              <a:t>?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Rješenje: </a:t>
            </a:r>
            <a:r>
              <a:rPr lang="bs-Latn-BA" sz="23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sistemi preporuke</a:t>
            </a:r>
          </a:p>
        </p:txBody>
      </p:sp>
    </p:spTree>
    <p:extLst>
      <p:ext uri="{BB962C8B-B14F-4D97-AF65-F5344CB8AC3E}">
        <p14:creationId xmlns:p14="http://schemas.microsoft.com/office/powerpoint/2010/main" val="268062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Sistemi Preporuke – područje filtriranja informacija.</a:t>
            </a:r>
          </a:p>
          <a:p>
            <a:r>
              <a:rPr lang="bs-Latn-BA" dirty="0"/>
              <a:t>Predstavlja skup metoda za analizu koje imaju za cilj pronaći informaciju koja je relevantna za korisnika u </a:t>
            </a:r>
            <a:r>
              <a:rPr lang="bs-Latn-BA" dirty="0" err="1"/>
              <a:t>datom</a:t>
            </a:r>
            <a:r>
              <a:rPr lang="bs-Latn-BA" dirty="0"/>
              <a:t> kontekstu.</a:t>
            </a:r>
          </a:p>
          <a:p>
            <a:r>
              <a:rPr lang="bs-Latn-BA" dirty="0"/>
              <a:t>Preporuka općenito predstavlja listu objekata koji su procijenjeni kao najrelevantniji za korisnika iz raspoloživog skupa.</a:t>
            </a:r>
          </a:p>
          <a:p>
            <a:r>
              <a:rPr lang="bs-Latn-BA" dirty="0"/>
              <a:t>Razlozi za preporuke jesu (</a:t>
            </a:r>
            <a:r>
              <a:rPr lang="bs-Latn-BA" dirty="0" err="1"/>
              <a:t>en</a:t>
            </a:r>
            <a:r>
              <a:rPr lang="bs-Latn-BA" dirty="0"/>
              <a:t>. </a:t>
            </a:r>
            <a:r>
              <a:rPr lang="bs-Latn-BA" dirty="0" err="1"/>
              <a:t>information</a:t>
            </a:r>
            <a:r>
              <a:rPr lang="bs-Latn-BA" dirty="0"/>
              <a:t> </a:t>
            </a:r>
            <a:r>
              <a:rPr lang="bs-Latn-BA" dirty="0" err="1"/>
              <a:t>overload</a:t>
            </a:r>
            <a:r>
              <a:rPr lang="bs-Latn-BA" dirty="0"/>
              <a:t>), smanjenje raspoloživih informacija koje korisnik ne može obraditi.</a:t>
            </a:r>
          </a:p>
          <a:p>
            <a:r>
              <a:rPr lang="bs-Latn-BA" dirty="0"/>
              <a:t>Pregledavanje kupovine, </a:t>
            </a:r>
            <a:r>
              <a:rPr lang="bs-Latn-BA" dirty="0" err="1"/>
              <a:t>označavanje</a:t>
            </a:r>
            <a:r>
              <a:rPr lang="bs-Latn-BA" dirty="0"/>
              <a:t>, ocjenjivanje, </a:t>
            </a:r>
            <a:r>
              <a:rPr lang="bs-Latn-BA" dirty="0" err="1"/>
              <a:t>komentarisanje</a:t>
            </a:r>
            <a:r>
              <a:rPr lang="bs-Latn-BA" dirty="0"/>
              <a:t>, </a:t>
            </a:r>
            <a:r>
              <a:rPr lang="bs-Latn-BA" dirty="0" err="1"/>
              <a:t>praćenje</a:t>
            </a:r>
            <a:r>
              <a:rPr lang="bs-Latn-BA" dirty="0"/>
              <a:t>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Definisan 90-tih godina kada je Internet postao mjesto sa velikim količinama informacija</a:t>
            </a:r>
          </a:p>
          <a:p>
            <a:r>
              <a:rPr lang="bs-Latn-BA" dirty="0"/>
              <a:t>2006 postao popularan, </a:t>
            </a:r>
            <a:r>
              <a:rPr lang="bs-Latn-BA" dirty="0" err="1"/>
              <a:t>Netflix</a:t>
            </a:r>
            <a:r>
              <a:rPr lang="bs-Latn-BA" dirty="0"/>
              <a:t> objavila konkurs za „</a:t>
            </a:r>
            <a:r>
              <a:rPr lang="bs-Latn-BA" dirty="0" err="1"/>
              <a:t>Netflix</a:t>
            </a:r>
            <a:r>
              <a:rPr lang="bs-Latn-BA" dirty="0"/>
              <a:t> </a:t>
            </a:r>
            <a:r>
              <a:rPr lang="bs-Latn-BA" dirty="0" err="1"/>
              <a:t>Prize“poboljšanje</a:t>
            </a:r>
            <a:r>
              <a:rPr lang="bs-Latn-BA" dirty="0"/>
              <a:t> algoritma preporuke.</a:t>
            </a:r>
          </a:p>
          <a:p>
            <a:r>
              <a:rPr lang="bs-Latn-BA" dirty="0"/>
              <a:t>Koju bi korisnik dao ocjenu za određeni film, samo na osnovu prethodnih ocjena drugih korisnika.</a:t>
            </a:r>
          </a:p>
          <a:p>
            <a:r>
              <a:rPr lang="bs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73D-3B3B-4EF5-82F4-719F64F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Sistemi Preporuke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5A0A-FD75-4176-AE96-8503DC98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Sistemi preporuke imaju za cilj osigurati personalizaciju i kupcima ponuditi ono što odgovara njihovim potrebama. 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Podaci potrebni za rad sistema preporuke: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Podaci o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ponašanju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kupca (ocjene proizvoda, broj pregleda, količina i učestalost kupovine i sl.)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Demografski podaci (lokacija, starost i sl.)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Atributi proizvoda (marka i snaga vozila, žanr knjige i sl.)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Na osnovu pomenuti podataka sistemi preporuke, koristeći odgovarajuće algoritme, mogu u značajnoj mjeri personalizirati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okruženje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 i interakciju sa kupcima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5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FE3-5F26-4431-9BF7-C3B14DC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Web Stranice koje daju preporuke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7781-46E0-4717-972E-29E4C010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amazon.com, ebay.com, aliexpress.com, alibaba.com - </a:t>
            </a:r>
            <a:r>
              <a:rPr lang="pt-BR" b="1" dirty="0"/>
              <a:t>e-trgovina</a:t>
            </a:r>
            <a:endParaRPr lang="bs-Latn-BA" b="1" dirty="0"/>
          </a:p>
          <a:p>
            <a:r>
              <a:rPr lang="en-US" dirty="0"/>
              <a:t>flickr.com, instagram.com, pinterest.com, imgur.com – </a:t>
            </a:r>
            <a:r>
              <a:rPr lang="en-US" b="1" dirty="0" err="1"/>
              <a:t>slike</a:t>
            </a:r>
            <a:endParaRPr lang="bs-Latn-BA" b="1" dirty="0"/>
          </a:p>
          <a:p>
            <a:r>
              <a:rPr lang="en-US" dirty="0"/>
              <a:t>airbnb.com, booking.com, trivago.com, tripping.com – </a:t>
            </a:r>
            <a:r>
              <a:rPr lang="en-US" b="1" dirty="0" err="1"/>
              <a:t>smje</a:t>
            </a:r>
            <a:r>
              <a:rPr lang="bs-Latn-BA" b="1" dirty="0"/>
              <a:t>š</a:t>
            </a:r>
            <a:r>
              <a:rPr lang="en-US" b="1" dirty="0" err="1"/>
              <a:t>taj</a:t>
            </a:r>
            <a:endParaRPr lang="bs-Latn-BA" b="1" dirty="0"/>
          </a:p>
          <a:p>
            <a:r>
              <a:rPr lang="en-US" dirty="0"/>
              <a:t>youtube.com, dailymotion.com, vimeo.com, metacafe.com – </a:t>
            </a:r>
            <a:r>
              <a:rPr lang="en-US" b="1" dirty="0"/>
              <a:t>video</a:t>
            </a:r>
            <a:endParaRPr lang="bs-Latn-BA" b="1" dirty="0"/>
          </a:p>
          <a:p>
            <a:r>
              <a:rPr lang="en-US" dirty="0"/>
              <a:t>movielens.org, netflix.com, imdb.com, themoviedb.org – </a:t>
            </a:r>
            <a:r>
              <a:rPr lang="en-US" b="1" dirty="0" err="1"/>
              <a:t>filmovi</a:t>
            </a:r>
            <a:endParaRPr lang="bs-Latn-BA" b="1" dirty="0"/>
          </a:p>
          <a:p>
            <a:r>
              <a:rPr lang="pt-BR" dirty="0"/>
              <a:t>ast.fm, pandora.com, spotify.com, napster.com – </a:t>
            </a:r>
            <a:r>
              <a:rPr lang="bs-Latn-BA" b="1" dirty="0"/>
              <a:t>muzika</a:t>
            </a:r>
          </a:p>
          <a:p>
            <a:r>
              <a:rPr lang="en-US" dirty="0"/>
              <a:t>bibsonomy.org, citeulike.org, mendeley.com, zotero.org – </a:t>
            </a:r>
            <a:r>
              <a:rPr lang="en-US" b="1" dirty="0" err="1"/>
              <a:t>publikacije</a:t>
            </a:r>
            <a:endParaRPr lang="bs-Latn-BA" b="1" dirty="0"/>
          </a:p>
          <a:p>
            <a:r>
              <a:rPr lang="en-US" dirty="0"/>
              <a:t>google.com/</a:t>
            </a:r>
            <a:r>
              <a:rPr lang="en-US" dirty="0" err="1"/>
              <a:t>adsense</a:t>
            </a:r>
            <a:r>
              <a:rPr lang="en-US" dirty="0"/>
              <a:t>, propellerads.com, media.net, infolinks.com - </a:t>
            </a:r>
            <a:r>
              <a:rPr lang="en-US" b="1" dirty="0" err="1"/>
              <a:t>oglasi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8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1485</Words>
  <Application>Microsoft Office PowerPoint</Application>
  <PresentationFormat>Widescreen</PresentationFormat>
  <Paragraphs>145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AI u Poslovnim rješenjima Sistemi preporuke</vt:lpstr>
      <vt:lpstr>.NET Framework Platforma</vt:lpstr>
      <vt:lpstr>Uvod</vt:lpstr>
      <vt:lpstr>Uvod</vt:lpstr>
      <vt:lpstr>Uvod</vt:lpstr>
      <vt:lpstr>Sistemi Preporuke</vt:lpstr>
      <vt:lpstr>Sistemi Preporuka</vt:lpstr>
      <vt:lpstr>Sistemi Preporuke</vt:lpstr>
      <vt:lpstr>Web Stranice koje daju preporuke</vt:lpstr>
      <vt:lpstr>Podjela Sistema Preporuka</vt:lpstr>
      <vt:lpstr>Content-based filtering</vt:lpstr>
      <vt:lpstr>Content-based filtering</vt:lpstr>
      <vt:lpstr>Euklidska i Manhattan udaljenost</vt:lpstr>
      <vt:lpstr>Content-based filtering</vt:lpstr>
      <vt:lpstr>User-based CF</vt:lpstr>
      <vt:lpstr>User-based CF</vt:lpstr>
      <vt:lpstr>User-based CF</vt:lpstr>
      <vt:lpstr>Item-based CF</vt:lpstr>
      <vt:lpstr>Item-based CF</vt:lpstr>
      <vt:lpstr>UBF vs. IBF</vt:lpstr>
      <vt:lpstr>Collaborative filtering</vt:lpstr>
      <vt:lpstr>Sistemi preporuke bazirani na modelu, SPBM</vt:lpstr>
      <vt:lpstr>Matrična Faktorizacija</vt:lpstr>
      <vt:lpstr>Matrična Faktorizacija</vt:lpstr>
      <vt:lpstr>Matrična Faktorizacija</vt:lpstr>
      <vt:lpstr>Association rules learning</vt:lpstr>
      <vt:lpstr>ML.NET – Mašinsko učenje na .NET Platformi</vt:lpstr>
      <vt:lpstr>ML.NET</vt:lpstr>
      <vt:lpstr>ML.NET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 Poslovnim rješenjima</dc:title>
  <dc:creator>Bahrudin Hrnjica</dc:creator>
  <cp:lastModifiedBy>Bahrudin Hrnjica</cp:lastModifiedBy>
  <cp:revision>23</cp:revision>
  <dcterms:created xsi:type="dcterms:W3CDTF">2019-05-31T21:29:50Z</dcterms:created>
  <dcterms:modified xsi:type="dcterms:W3CDTF">2019-06-06T14:41:01Z</dcterms:modified>
</cp:coreProperties>
</file>