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7" r:id="rId3"/>
    <p:sldId id="257" r:id="rId4"/>
    <p:sldId id="288" r:id="rId5"/>
    <p:sldId id="258" r:id="rId6"/>
    <p:sldId id="259" r:id="rId7"/>
    <p:sldId id="260" r:id="rId8"/>
    <p:sldId id="291" r:id="rId9"/>
    <p:sldId id="284" r:id="rId10"/>
    <p:sldId id="261" r:id="rId11"/>
    <p:sldId id="262" r:id="rId12"/>
    <p:sldId id="289" r:id="rId13"/>
    <p:sldId id="264" r:id="rId14"/>
    <p:sldId id="263" r:id="rId15"/>
    <p:sldId id="265" r:id="rId16"/>
    <p:sldId id="281" r:id="rId17"/>
    <p:sldId id="266" r:id="rId18"/>
    <p:sldId id="267" r:id="rId19"/>
    <p:sldId id="278" r:id="rId20"/>
    <p:sldId id="279" r:id="rId21"/>
    <p:sldId id="282" r:id="rId22"/>
    <p:sldId id="268" r:id="rId23"/>
    <p:sldId id="290"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A5B257-8CA8-4841-93F4-074402C01DCC}" v="7466" dt="2019-02-20T20:48:17.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95" autoAdjust="0"/>
    <p:restoredTop sz="68717" autoAdjust="0"/>
  </p:normalViewPr>
  <p:slideViewPr>
    <p:cSldViewPr snapToGrid="0">
      <p:cViewPr varScale="1">
        <p:scale>
          <a:sx n="70" d="100"/>
          <a:sy n="70" d="100"/>
        </p:scale>
        <p:origin x="1119"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C8E6B-016B-4F00-90A8-6234AA4B38C2}" type="datetimeFigureOut">
              <a:rPr lang="en-US" smtClean="0"/>
              <a:t>3/15/2019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6151D-8E10-441D-ACAB-C0A69E248B8E}" type="slidenum">
              <a:rPr lang="en-US" smtClean="0"/>
              <a:t>‹#›</a:t>
            </a:fld>
            <a:endParaRPr lang="en-US"/>
          </a:p>
        </p:txBody>
      </p:sp>
    </p:spTree>
    <p:extLst>
      <p:ext uri="{BB962C8B-B14F-4D97-AF65-F5344CB8AC3E}">
        <p14:creationId xmlns:p14="http://schemas.microsoft.com/office/powerpoint/2010/main" val="3421364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s-Latn-BA" dirty="0"/>
              <a:t>Šta je Web Servis a šta Web API, je vrlo važno da se pojasni na samom početku da ne bi došlo do određene konfuzije kasnije. Web servisi se pojavljuju na samom početku Internet ere, pa se svaka informacija koja se dobijala sa udaljenog računara dobijala preko web servisa. Protokol preko koje su se </a:t>
            </a:r>
            <a:r>
              <a:rPr lang="bs-Latn-BA" dirty="0" err="1"/>
              <a:t>prenosiie</a:t>
            </a:r>
            <a:r>
              <a:rPr lang="bs-Latn-BA" dirty="0"/>
              <a:t> informacije baziran je na XML jeziku.</a:t>
            </a:r>
          </a:p>
          <a:p>
            <a:endParaRPr lang="bs-Latn-BA" dirty="0"/>
          </a:p>
          <a:p>
            <a:r>
              <a:rPr lang="bs-Latn-BA" dirty="0"/>
              <a:t>Web API je u suštini ista vrsta softvera koja </a:t>
            </a:r>
            <a:r>
              <a:rPr lang="bs-Latn-BA" dirty="0" err="1"/>
              <a:t>omogućava</a:t>
            </a:r>
            <a:r>
              <a:rPr lang="bs-Latn-BA" dirty="0"/>
              <a:t> </a:t>
            </a:r>
            <a:r>
              <a:rPr lang="bs-Latn-BA" dirty="0" err="1"/>
              <a:t>dobijanje</a:t>
            </a:r>
            <a:r>
              <a:rPr lang="bs-Latn-BA" dirty="0"/>
              <a:t> odnosno dijeljenje informacija sa udaljenog računara ali samo na dosta noviji odnosno moderniji način. Mada nije isključeno i da se podaci prenose u XML formatu, Web API većinom koristi JSON format za razmjenu podataka.</a:t>
            </a:r>
            <a:endParaRPr lang="en-US" dirty="0"/>
          </a:p>
        </p:txBody>
      </p:sp>
      <p:sp>
        <p:nvSpPr>
          <p:cNvPr id="4" name="Slide Number Placeholder 3"/>
          <p:cNvSpPr>
            <a:spLocks noGrp="1"/>
          </p:cNvSpPr>
          <p:nvPr>
            <p:ph type="sldNum" sz="quarter" idx="5"/>
          </p:nvPr>
        </p:nvSpPr>
        <p:spPr/>
        <p:txBody>
          <a:bodyPr/>
          <a:lstStyle/>
          <a:p>
            <a:fld id="{6836151D-8E10-441D-ACAB-C0A69E248B8E}" type="slidenum">
              <a:rPr lang="en-US" smtClean="0"/>
              <a:t>10</a:t>
            </a:fld>
            <a:endParaRPr lang="en-US"/>
          </a:p>
        </p:txBody>
      </p:sp>
    </p:spTree>
    <p:extLst>
      <p:ext uri="{BB962C8B-B14F-4D97-AF65-F5344CB8AC3E}">
        <p14:creationId xmlns:p14="http://schemas.microsoft.com/office/powerpoint/2010/main" val="254267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s-Latn-BA" dirty="0"/>
              <a:t>Pri razvoju SOAP Servisa, </a:t>
            </a:r>
            <a:r>
              <a:rPr lang="bs-Latn-BA" dirty="0" err="1"/>
              <a:t>developer</a:t>
            </a:r>
            <a:r>
              <a:rPr lang="bs-Latn-BA" dirty="0"/>
              <a:t> ne upravlja direktno sa XML porukama, nego razvojnom okolinom koja se sastoji od </a:t>
            </a:r>
            <a:r>
              <a:rPr lang="bs-Latn-BA" dirty="0" err="1"/>
              <a:t>preogramskog</a:t>
            </a:r>
            <a:r>
              <a:rPr lang="bs-Latn-BA" dirty="0"/>
              <a:t> jezika i skupa alata za razvoj servisa. Formatiranje i </a:t>
            </a:r>
            <a:r>
              <a:rPr lang="bs-Latn-BA" dirty="0" err="1"/>
              <a:t>enkodiranje</a:t>
            </a:r>
            <a:r>
              <a:rPr lang="bs-Latn-BA" dirty="0"/>
              <a:t> XML poruka radi se automatski sto uveliko </a:t>
            </a:r>
            <a:r>
              <a:rPr lang="bs-Latn-BA" dirty="0" err="1"/>
              <a:t>olakšava</a:t>
            </a:r>
            <a:r>
              <a:rPr lang="bs-Latn-BA" dirty="0"/>
              <a:t> razvoja SOA baziranih rješenja. </a:t>
            </a:r>
            <a:r>
              <a:rPr lang="bs-Latn-BA" dirty="0" err="1"/>
              <a:t>Prikmjer</a:t>
            </a:r>
            <a:r>
              <a:rPr lang="bs-Latn-BA" dirty="0"/>
              <a:t> pokazuje sta to </a:t>
            </a:r>
            <a:r>
              <a:rPr lang="bs-Latn-BA" dirty="0" err="1"/>
              <a:t>developer</a:t>
            </a:r>
            <a:r>
              <a:rPr lang="bs-Latn-BA" dirty="0"/>
              <a:t> treba da uradi da bi se definisala jedna </a:t>
            </a:r>
            <a:r>
              <a:rPr lang="bs-Latn-BA" dirty="0" err="1"/>
              <a:t>pruka</a:t>
            </a:r>
            <a:r>
              <a:rPr lang="bs-Latn-BA" dirty="0"/>
              <a:t>.</a:t>
            </a:r>
            <a:endParaRPr lang="en-US" dirty="0"/>
          </a:p>
        </p:txBody>
      </p:sp>
      <p:sp>
        <p:nvSpPr>
          <p:cNvPr id="4" name="Slide Number Placeholder 3"/>
          <p:cNvSpPr>
            <a:spLocks noGrp="1"/>
          </p:cNvSpPr>
          <p:nvPr>
            <p:ph type="sldNum" sz="quarter" idx="5"/>
          </p:nvPr>
        </p:nvSpPr>
        <p:spPr/>
        <p:txBody>
          <a:bodyPr/>
          <a:lstStyle/>
          <a:p>
            <a:fld id="{6836151D-8E10-441D-ACAB-C0A69E248B8E}" type="slidenum">
              <a:rPr lang="en-US" smtClean="0"/>
              <a:t>22</a:t>
            </a:fld>
            <a:endParaRPr lang="en-US"/>
          </a:p>
        </p:txBody>
      </p:sp>
    </p:spTree>
    <p:extLst>
      <p:ext uri="{BB962C8B-B14F-4D97-AF65-F5344CB8AC3E}">
        <p14:creationId xmlns:p14="http://schemas.microsoft.com/office/powerpoint/2010/main" val="172284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s-Latn-BA" dirty="0"/>
              <a:t>SOAP Servisi predstavljaju dinamički modularne distribuirane </a:t>
            </a:r>
            <a:r>
              <a:rPr lang="bs-Latn-BA" dirty="0" err="1"/>
              <a:t>aplikcaije</a:t>
            </a:r>
            <a:r>
              <a:rPr lang="bs-Latn-BA" dirty="0"/>
              <a:t> za razmjenu informacija </a:t>
            </a:r>
            <a:r>
              <a:rPr lang="bs-Latn-BA" dirty="0" err="1"/>
              <a:t>izmedju</a:t>
            </a:r>
            <a:r>
              <a:rPr lang="bs-Latn-BA" dirty="0"/>
              <a:t> udaljenih tačaka. To XML bazirani sistemi za razmjenu podataka, a koriste direktnu komunikaciju te ponovnu iskoristivost i </a:t>
            </a:r>
            <a:r>
              <a:rPr lang="bs-Latn-BA" dirty="0" err="1"/>
              <a:t>interoperabilnost</a:t>
            </a:r>
            <a:r>
              <a:rPr lang="bs-Latn-BA" dirty="0"/>
              <a:t>.</a:t>
            </a:r>
            <a:endParaRPr lang="en-US" dirty="0"/>
          </a:p>
        </p:txBody>
      </p:sp>
      <p:sp>
        <p:nvSpPr>
          <p:cNvPr id="4" name="Slide Number Placeholder 3"/>
          <p:cNvSpPr>
            <a:spLocks noGrp="1"/>
          </p:cNvSpPr>
          <p:nvPr>
            <p:ph type="sldNum" sz="quarter" idx="5"/>
          </p:nvPr>
        </p:nvSpPr>
        <p:spPr/>
        <p:txBody>
          <a:bodyPr/>
          <a:lstStyle/>
          <a:p>
            <a:fld id="{6836151D-8E10-441D-ACAB-C0A69E248B8E}" type="slidenum">
              <a:rPr lang="en-US" smtClean="0"/>
              <a:t>13</a:t>
            </a:fld>
            <a:endParaRPr lang="en-US"/>
          </a:p>
        </p:txBody>
      </p:sp>
    </p:spTree>
    <p:extLst>
      <p:ext uri="{BB962C8B-B14F-4D97-AF65-F5344CB8AC3E}">
        <p14:creationId xmlns:p14="http://schemas.microsoft.com/office/powerpoint/2010/main" val="3866937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s-Latn-BA" dirty="0"/>
              <a:t>Kada govorimo o SOAP Servisima, uvijek vežemo XML jezik za njega jer XML je osnovna osobina SOAP Servisa.</a:t>
            </a:r>
          </a:p>
          <a:p>
            <a:r>
              <a:rPr lang="bs-Latn-BA" dirty="0"/>
              <a:t>SOAP servisi bazirani su na XML jeziku, koji je definisan na način da je neovisan o samim učesnicima razmjene podataka.</a:t>
            </a:r>
          </a:p>
          <a:p>
            <a:endParaRPr lang="bs-Latn-BA" dirty="0"/>
          </a:p>
          <a:p>
            <a:r>
              <a:rPr lang="bs-Latn-BA" dirty="0"/>
              <a:t>Prvenstveno XML jezik se javio kao potreba neovisnosti web servisa o tehnologiji, softveru ili hardveru u </a:t>
            </a:r>
            <a:r>
              <a:rPr lang="bs-Latn-BA" dirty="0" err="1"/>
              <a:t>savremenom</a:t>
            </a:r>
            <a:r>
              <a:rPr lang="bs-Latn-BA" dirty="0"/>
              <a:t> poslovanju i razmjeni podataka </a:t>
            </a:r>
            <a:r>
              <a:rPr lang="bs-Latn-BA" dirty="0" err="1"/>
              <a:t>izmedju</a:t>
            </a:r>
            <a:r>
              <a:rPr lang="bs-Latn-BA" dirty="0"/>
              <a:t> kompanija, korisnika i javnih kompanija</a:t>
            </a:r>
          </a:p>
          <a:p>
            <a:endParaRPr lang="bs-Latn-BA" dirty="0"/>
          </a:p>
          <a:p>
            <a:r>
              <a:rPr lang="bs-Latn-BA" dirty="0"/>
              <a:t>XML web servisi, sličan HTML zbog </a:t>
            </a:r>
            <a:r>
              <a:rPr lang="bs-Latn-BA" dirty="0" err="1"/>
              <a:t>tagova</a:t>
            </a:r>
            <a:r>
              <a:rPr lang="bs-Latn-BA" dirty="0"/>
              <a:t>, a osnovna razlika jeste da XML ne posjeduje predefinisane </a:t>
            </a:r>
            <a:r>
              <a:rPr lang="bs-Latn-BA" dirty="0" err="1"/>
              <a:t>tagove</a:t>
            </a:r>
            <a:r>
              <a:rPr lang="bs-Latn-BA" dirty="0"/>
              <a:t>, </a:t>
            </a:r>
            <a:r>
              <a:rPr lang="bs-Latn-BA" dirty="0" err="1"/>
              <a:t>štop</a:t>
            </a:r>
            <a:r>
              <a:rPr lang="bs-Latn-BA" dirty="0"/>
              <a:t> nije slučaj za HTML.</a:t>
            </a:r>
          </a:p>
          <a:p>
            <a:endParaRPr lang="bs-Latn-BA" dirty="0"/>
          </a:p>
          <a:p>
            <a:r>
              <a:rPr lang="bs-Latn-BA" dirty="0"/>
              <a:t>Na ovom primjeru imamo prikazan objekat Student napisan XML jeziku a koji se može prenositi između servera i klijenta preko SOAP Servisa. Osnovna osobina XML jeste osobine objekta čine atributi.</a:t>
            </a:r>
            <a:endParaRPr lang="en-US" dirty="0"/>
          </a:p>
        </p:txBody>
      </p:sp>
      <p:sp>
        <p:nvSpPr>
          <p:cNvPr id="4" name="Slide Number Placeholder 3"/>
          <p:cNvSpPr>
            <a:spLocks noGrp="1"/>
          </p:cNvSpPr>
          <p:nvPr>
            <p:ph type="sldNum" sz="quarter" idx="5"/>
          </p:nvPr>
        </p:nvSpPr>
        <p:spPr/>
        <p:txBody>
          <a:bodyPr/>
          <a:lstStyle/>
          <a:p>
            <a:fld id="{6836151D-8E10-441D-ACAB-C0A69E248B8E}" type="slidenum">
              <a:rPr lang="en-US" smtClean="0"/>
              <a:t>14</a:t>
            </a:fld>
            <a:endParaRPr lang="en-US"/>
          </a:p>
        </p:txBody>
      </p:sp>
    </p:spTree>
    <p:extLst>
      <p:ext uri="{BB962C8B-B14F-4D97-AF65-F5344CB8AC3E}">
        <p14:creationId xmlns:p14="http://schemas.microsoft.com/office/powerpoint/2010/main" val="423500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s-Latn-BA" dirty="0"/>
              <a:t>Kod SOAP Servisa razlikujemo 4 osnovne komponente: </a:t>
            </a:r>
          </a:p>
          <a:p>
            <a:r>
              <a:rPr lang="bs-Latn-BA" dirty="0"/>
              <a:t>XML – jezik kojeg koristimo u razmjeni podataka</a:t>
            </a:r>
          </a:p>
          <a:p>
            <a:r>
              <a:rPr lang="bs-Latn-BA" dirty="0"/>
              <a:t>SOAP – protokol odnosno skup pravila koje koristimo priliko komunikacije</a:t>
            </a:r>
          </a:p>
          <a:p>
            <a:r>
              <a:rPr lang="bs-Latn-BA" dirty="0"/>
              <a:t>UDDI – jedinstveni način prikaza i opisa servisa, te načina pristupanja i integracije.</a:t>
            </a:r>
          </a:p>
          <a:p>
            <a:r>
              <a:rPr lang="bs-Latn-BA" dirty="0"/>
              <a:t>WSDL – skup procedura za opisivanje servisa i njegovih operacija. </a:t>
            </a:r>
            <a:endParaRPr lang="en-US" dirty="0"/>
          </a:p>
        </p:txBody>
      </p:sp>
      <p:sp>
        <p:nvSpPr>
          <p:cNvPr id="4" name="Slide Number Placeholder 3"/>
          <p:cNvSpPr>
            <a:spLocks noGrp="1"/>
          </p:cNvSpPr>
          <p:nvPr>
            <p:ph type="sldNum" sz="quarter" idx="5"/>
          </p:nvPr>
        </p:nvSpPr>
        <p:spPr/>
        <p:txBody>
          <a:bodyPr/>
          <a:lstStyle/>
          <a:p>
            <a:fld id="{6836151D-8E10-441D-ACAB-C0A69E248B8E}" type="slidenum">
              <a:rPr lang="en-US" smtClean="0"/>
              <a:t>15</a:t>
            </a:fld>
            <a:endParaRPr lang="en-US"/>
          </a:p>
        </p:txBody>
      </p:sp>
    </p:spTree>
    <p:extLst>
      <p:ext uri="{BB962C8B-B14F-4D97-AF65-F5344CB8AC3E}">
        <p14:creationId xmlns:p14="http://schemas.microsoft.com/office/powerpoint/2010/main" val="2006718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6151D-8E10-441D-ACAB-C0A69E248B8E}" type="slidenum">
              <a:rPr lang="en-US" smtClean="0"/>
              <a:t>16</a:t>
            </a:fld>
            <a:endParaRPr lang="en-US"/>
          </a:p>
        </p:txBody>
      </p:sp>
    </p:spTree>
    <p:extLst>
      <p:ext uri="{BB962C8B-B14F-4D97-AF65-F5344CB8AC3E}">
        <p14:creationId xmlns:p14="http://schemas.microsoft.com/office/powerpoint/2010/main" val="1228709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s-Latn-BA" dirty="0"/>
              <a:t>Ako pogledamo cjelokupnu sliku razvoja, registracije i načina korištenja servisa možemo jednostavno opisati sa prikazanom šemom. </a:t>
            </a:r>
          </a:p>
          <a:p>
            <a:r>
              <a:rPr lang="bs-Latn-BA" dirty="0"/>
              <a:t>Kompanija registruje servis preko UDDI, univerzalni način za definisanje servisa, i popis metoda i ostale osobine servise. Sve se to radi u WSDL datoteci.</a:t>
            </a:r>
          </a:p>
          <a:p>
            <a:r>
              <a:rPr lang="bs-Latn-BA" dirty="0"/>
              <a:t>Interakcije se mogu razmjenjivati preko SOAP poruka. Registracija SOAP servisa vršimo preko UDDI pri čemu definišemo lokaciju, odnosno pristupnu tačku. Informacije vezano za servis definišemo u WSDL datoteci koja sadrži sve neophodne informacije o korištenju, sigurnost, i dostupnim operacijama servisa. </a:t>
            </a:r>
          </a:p>
          <a:p>
            <a:endParaRPr lang="bs-Latn-BA" dirty="0"/>
          </a:p>
          <a:p>
            <a:r>
              <a:rPr lang="bs-Latn-BA" dirty="0"/>
              <a:t>Klijent kada registruje servis, informacije o registraciji i načinu korištenja servisa dobija preko WSDL datoteke. Svaki klijent koji pristupa servisu mora dobiti najmanje 3 informacije koje se zovu ABC informacije. A – kao adresu servisa, B – kao </a:t>
            </a:r>
            <a:r>
              <a:rPr lang="bs-Latn-BA" dirty="0" err="1"/>
              <a:t>binding</a:t>
            </a:r>
            <a:r>
              <a:rPr lang="bs-Latn-BA" dirty="0"/>
              <a:t> odnosno način na koji se servis koristi, te C </a:t>
            </a:r>
            <a:r>
              <a:rPr lang="bs-Latn-BA" dirty="0" err="1"/>
              <a:t>contract</a:t>
            </a:r>
            <a:r>
              <a:rPr lang="bs-Latn-BA" dirty="0"/>
              <a:t> „ugovor“ skup pravila pri </a:t>
            </a:r>
            <a:r>
              <a:rPr lang="bs-Latn-BA" dirty="0" err="1"/>
              <a:t>koristenju</a:t>
            </a:r>
            <a:r>
              <a:rPr lang="bs-Latn-BA" dirty="0"/>
              <a:t> servisa. Jednom kada se uspostavi vezan, tada komunikacija </a:t>
            </a:r>
            <a:r>
              <a:rPr lang="bs-Latn-BA" dirty="0" err="1"/>
              <a:t>izmedju</a:t>
            </a:r>
            <a:r>
              <a:rPr lang="bs-Latn-BA" dirty="0"/>
              <a:t> klijenta i Servera odvija se na principu „</a:t>
            </a:r>
            <a:r>
              <a:rPr lang="bs-Latn-BA" dirty="0" err="1"/>
              <a:t>Request-Response</a:t>
            </a:r>
            <a:r>
              <a:rPr lang="bs-Latn-BA" dirty="0"/>
              <a:t>“.</a:t>
            </a:r>
            <a:endParaRPr lang="en-US" dirty="0"/>
          </a:p>
        </p:txBody>
      </p:sp>
      <p:sp>
        <p:nvSpPr>
          <p:cNvPr id="4" name="Slide Number Placeholder 3"/>
          <p:cNvSpPr>
            <a:spLocks noGrp="1"/>
          </p:cNvSpPr>
          <p:nvPr>
            <p:ph type="sldNum" sz="quarter" idx="5"/>
          </p:nvPr>
        </p:nvSpPr>
        <p:spPr/>
        <p:txBody>
          <a:bodyPr/>
          <a:lstStyle/>
          <a:p>
            <a:fld id="{6836151D-8E10-441D-ACAB-C0A69E248B8E}" type="slidenum">
              <a:rPr lang="en-US" smtClean="0"/>
              <a:t>17</a:t>
            </a:fld>
            <a:endParaRPr lang="en-US"/>
          </a:p>
        </p:txBody>
      </p:sp>
    </p:spTree>
    <p:extLst>
      <p:ext uri="{BB962C8B-B14F-4D97-AF65-F5344CB8AC3E}">
        <p14:creationId xmlns:p14="http://schemas.microsoft.com/office/powerpoint/2010/main" val="912587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s-Latn-BA" b="0" dirty="0"/>
              <a:t>Komunikacija </a:t>
            </a:r>
            <a:r>
              <a:rPr lang="bs-Latn-BA" b="0" dirty="0" err="1"/>
              <a:t>izmedju</a:t>
            </a:r>
            <a:r>
              <a:rPr lang="bs-Latn-BA" b="0" dirty="0"/>
              <a:t> klijenta i servera u kontekstu XML Servisa bazirana je na SOA protokolu. On predstavlja XML bazirani protokol za razmjenu podataka. Svaki SOA paket poslan od strane klijenta ili servera sadrži skup predefinisanih objekata:</a:t>
            </a:r>
          </a:p>
          <a:p>
            <a:pPr marL="0" marR="0" lvl="0" indent="0" algn="l" defTabSz="914400" rtl="0" eaLnBrk="1" fontAlgn="auto" latinLnBrk="0" hangingPunct="1">
              <a:lnSpc>
                <a:spcPct val="100000"/>
              </a:lnSpc>
              <a:spcBef>
                <a:spcPts val="0"/>
              </a:spcBef>
              <a:spcAft>
                <a:spcPts val="0"/>
              </a:spcAft>
              <a:buClrTx/>
              <a:buSzTx/>
              <a:buFontTx/>
              <a:buNone/>
              <a:tabLst/>
              <a:defRPr/>
            </a:pPr>
            <a:r>
              <a:rPr lang="bs-Latn-BA" b="0" dirty="0"/>
              <a:t>Osnovni dio svakog paketa jeste objekat </a:t>
            </a:r>
            <a:r>
              <a:rPr lang="bs-Latn-BA" b="0" dirty="0" err="1"/>
              <a:t>Envelop</a:t>
            </a:r>
            <a:r>
              <a:rPr lang="bs-Latn-BA"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SOAP – Envelope</a:t>
            </a:r>
            <a:r>
              <a:rPr lang="bs-Latn-BA" b="0" dirty="0"/>
              <a:t> –predstavlja indikator koji se koristi u </a:t>
            </a:r>
            <a:r>
              <a:rPr lang="bs-Latn-BA" b="0" dirty="0" err="1"/>
              <a:t>XMLu</a:t>
            </a:r>
            <a:r>
              <a:rPr lang="bs-Latn-BA" b="0" dirty="0"/>
              <a:t> da se označi </a:t>
            </a:r>
            <a:r>
              <a:rPr lang="bs-Latn-BA" b="0" dirty="0" err="1"/>
              <a:t>početak</a:t>
            </a:r>
            <a:r>
              <a:rPr lang="bs-Latn-BA" b="0" dirty="0"/>
              <a:t> i kraj podatka za razmjenu. Posmatra se kao mehanizam za pakiranje poruka u SOAP web servisu.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dirty="0"/>
          </a:p>
        </p:txBody>
      </p:sp>
      <p:sp>
        <p:nvSpPr>
          <p:cNvPr id="4" name="Slide Number Placeholder 3"/>
          <p:cNvSpPr>
            <a:spLocks noGrp="1"/>
          </p:cNvSpPr>
          <p:nvPr>
            <p:ph type="sldNum" sz="quarter" idx="5"/>
          </p:nvPr>
        </p:nvSpPr>
        <p:spPr/>
        <p:txBody>
          <a:bodyPr/>
          <a:lstStyle/>
          <a:p>
            <a:fld id="{6836151D-8E10-441D-ACAB-C0A69E248B8E}" type="slidenum">
              <a:rPr lang="en-US" smtClean="0"/>
              <a:t>18</a:t>
            </a:fld>
            <a:endParaRPr lang="en-US"/>
          </a:p>
        </p:txBody>
      </p:sp>
    </p:spTree>
    <p:extLst>
      <p:ext uri="{BB962C8B-B14F-4D97-AF65-F5344CB8AC3E}">
        <p14:creationId xmlns:p14="http://schemas.microsoft.com/office/powerpoint/2010/main" val="1704271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dirty="0"/>
          </a:p>
        </p:txBody>
      </p:sp>
      <p:sp>
        <p:nvSpPr>
          <p:cNvPr id="4" name="Slide Number Placeholder 3"/>
          <p:cNvSpPr>
            <a:spLocks noGrp="1"/>
          </p:cNvSpPr>
          <p:nvPr>
            <p:ph type="sldNum" sz="quarter" idx="5"/>
          </p:nvPr>
        </p:nvSpPr>
        <p:spPr/>
        <p:txBody>
          <a:bodyPr/>
          <a:lstStyle/>
          <a:p>
            <a:fld id="{6836151D-8E10-441D-ACAB-C0A69E248B8E}" type="slidenum">
              <a:rPr lang="en-US" smtClean="0"/>
              <a:t>19</a:t>
            </a:fld>
            <a:endParaRPr lang="en-US"/>
          </a:p>
        </p:txBody>
      </p:sp>
    </p:spTree>
    <p:extLst>
      <p:ext uri="{BB962C8B-B14F-4D97-AF65-F5344CB8AC3E}">
        <p14:creationId xmlns:p14="http://schemas.microsoft.com/office/powerpoint/2010/main" val="251987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s-Latn-BA" dirty="0"/>
              <a:t>Primjer jednog zahtjeva i odgovora. Možemo </a:t>
            </a:r>
            <a:r>
              <a:rPr lang="bs-Latn-BA" dirty="0" err="1"/>
              <a:t>upčiti</a:t>
            </a:r>
            <a:r>
              <a:rPr lang="bs-Latn-BA" dirty="0"/>
              <a:t> </a:t>
            </a:r>
            <a:r>
              <a:rPr lang="bs-Latn-BA" dirty="0" err="1"/>
              <a:t>Envelop</a:t>
            </a:r>
            <a:r>
              <a:rPr lang="bs-Latn-BA" dirty="0"/>
              <a:t> objekat unutar poruke, a koji se </a:t>
            </a:r>
            <a:r>
              <a:rPr lang="bs-Latn-BA" dirty="0" err="1"/>
              <a:t>satoji</a:t>
            </a:r>
            <a:r>
              <a:rPr lang="bs-Latn-BA" dirty="0"/>
              <a:t> od </a:t>
            </a:r>
            <a:r>
              <a:rPr lang="bs-Latn-BA" dirty="0" err="1"/>
              <a:t>namespace</a:t>
            </a:r>
            <a:r>
              <a:rPr lang="bs-Latn-BA" dirty="0"/>
              <a:t> i atributa za </a:t>
            </a:r>
            <a:r>
              <a:rPr lang="bs-Latn-BA" dirty="0" err="1"/>
              <a:t>encodiranje</a:t>
            </a:r>
            <a:r>
              <a:rPr lang="bs-Latn-BA" dirty="0"/>
              <a:t>.</a:t>
            </a:r>
            <a:endParaRPr lang="en-US" dirty="0"/>
          </a:p>
        </p:txBody>
      </p:sp>
      <p:sp>
        <p:nvSpPr>
          <p:cNvPr id="4" name="Slide Number Placeholder 3"/>
          <p:cNvSpPr>
            <a:spLocks noGrp="1"/>
          </p:cNvSpPr>
          <p:nvPr>
            <p:ph type="sldNum" sz="quarter" idx="5"/>
          </p:nvPr>
        </p:nvSpPr>
        <p:spPr/>
        <p:txBody>
          <a:bodyPr/>
          <a:lstStyle/>
          <a:p>
            <a:fld id="{6836151D-8E10-441D-ACAB-C0A69E248B8E}" type="slidenum">
              <a:rPr lang="en-US" smtClean="0"/>
              <a:t>20</a:t>
            </a:fld>
            <a:endParaRPr lang="en-US"/>
          </a:p>
        </p:txBody>
      </p:sp>
    </p:spTree>
    <p:extLst>
      <p:ext uri="{BB962C8B-B14F-4D97-AF65-F5344CB8AC3E}">
        <p14:creationId xmlns:p14="http://schemas.microsoft.com/office/powerpoint/2010/main" val="3546868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1C68-B6D5-4568-95D1-D4B7E66904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22F64E-A467-4936-9441-E810E6CF6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7AA53B-97E2-456A-8D4A-DAFB0ED69023}"/>
              </a:ext>
            </a:extLst>
          </p:cNvPr>
          <p:cNvSpPr>
            <a:spLocks noGrp="1"/>
          </p:cNvSpPr>
          <p:nvPr>
            <p:ph type="dt" sz="half" idx="10"/>
          </p:nvPr>
        </p:nvSpPr>
        <p:spPr/>
        <p:txBody>
          <a:bodyPr/>
          <a:lstStyle/>
          <a:p>
            <a:fld id="{0690FD28-C209-4D80-8452-8D14B9AF5D27}" type="datetimeFigureOut">
              <a:rPr lang="en-US" smtClean="0"/>
              <a:t>3/15/2019</a:t>
            </a:fld>
            <a:endParaRPr lang="en-US"/>
          </a:p>
        </p:txBody>
      </p:sp>
      <p:sp>
        <p:nvSpPr>
          <p:cNvPr id="5" name="Footer Placeholder 4">
            <a:extLst>
              <a:ext uri="{FF2B5EF4-FFF2-40B4-BE49-F238E27FC236}">
                <a16:creationId xmlns:a16="http://schemas.microsoft.com/office/drawing/2014/main" id="{06BBA2AE-CAF7-4846-9574-9BBA19255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8CA83-6363-4C72-9B94-2E95C36D653A}"/>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270142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CD20-2CDA-4435-9BBE-C6FAD14B0F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23E980-1491-485A-B104-D63A744961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88A0E1-ADBE-43B0-982C-66896DEFA00E}"/>
              </a:ext>
            </a:extLst>
          </p:cNvPr>
          <p:cNvSpPr>
            <a:spLocks noGrp="1"/>
          </p:cNvSpPr>
          <p:nvPr>
            <p:ph type="dt" sz="half" idx="10"/>
          </p:nvPr>
        </p:nvSpPr>
        <p:spPr/>
        <p:txBody>
          <a:bodyPr/>
          <a:lstStyle/>
          <a:p>
            <a:fld id="{0690FD28-C209-4D80-8452-8D14B9AF5D27}" type="datetimeFigureOut">
              <a:rPr lang="en-US" smtClean="0"/>
              <a:t>3/15/2019</a:t>
            </a:fld>
            <a:endParaRPr lang="en-US"/>
          </a:p>
        </p:txBody>
      </p:sp>
      <p:sp>
        <p:nvSpPr>
          <p:cNvPr id="5" name="Footer Placeholder 4">
            <a:extLst>
              <a:ext uri="{FF2B5EF4-FFF2-40B4-BE49-F238E27FC236}">
                <a16:creationId xmlns:a16="http://schemas.microsoft.com/office/drawing/2014/main" id="{ECF626CA-665E-41E5-B447-BCF12221C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E3B92-B553-47F9-8680-EFDEA3062966}"/>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985974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FE14CF-3DC9-4810-A578-C5727AD04A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D4BB59-CBD4-4885-93E3-D1ED7299EC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5DE60-0C38-4FC7-B997-527D220AAB1D}"/>
              </a:ext>
            </a:extLst>
          </p:cNvPr>
          <p:cNvSpPr>
            <a:spLocks noGrp="1"/>
          </p:cNvSpPr>
          <p:nvPr>
            <p:ph type="dt" sz="half" idx="10"/>
          </p:nvPr>
        </p:nvSpPr>
        <p:spPr/>
        <p:txBody>
          <a:bodyPr/>
          <a:lstStyle/>
          <a:p>
            <a:fld id="{0690FD28-C209-4D80-8452-8D14B9AF5D27}" type="datetimeFigureOut">
              <a:rPr lang="en-US" smtClean="0"/>
              <a:t>3/15/2019</a:t>
            </a:fld>
            <a:endParaRPr lang="en-US"/>
          </a:p>
        </p:txBody>
      </p:sp>
      <p:sp>
        <p:nvSpPr>
          <p:cNvPr id="5" name="Footer Placeholder 4">
            <a:extLst>
              <a:ext uri="{FF2B5EF4-FFF2-40B4-BE49-F238E27FC236}">
                <a16:creationId xmlns:a16="http://schemas.microsoft.com/office/drawing/2014/main" id="{F6BBD4B0-E5AC-46B8-B23E-A840C81A8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17C1B-9D99-4E01-B288-B58470C4BE3A}"/>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95094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4951-F2E0-4184-9345-82A3013145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7D80C3-0B5B-4C85-BDD6-205E56DF122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2A1FA-BA1C-4D2E-B8D1-33EBCD152678}"/>
              </a:ext>
            </a:extLst>
          </p:cNvPr>
          <p:cNvSpPr>
            <a:spLocks noGrp="1"/>
          </p:cNvSpPr>
          <p:nvPr>
            <p:ph type="dt" sz="half" idx="10"/>
          </p:nvPr>
        </p:nvSpPr>
        <p:spPr/>
        <p:txBody>
          <a:bodyPr/>
          <a:lstStyle/>
          <a:p>
            <a:fld id="{0690FD28-C209-4D80-8452-8D14B9AF5D27}" type="datetimeFigureOut">
              <a:rPr lang="en-US" smtClean="0"/>
              <a:t>3/15/2019</a:t>
            </a:fld>
            <a:endParaRPr lang="en-US"/>
          </a:p>
        </p:txBody>
      </p:sp>
      <p:sp>
        <p:nvSpPr>
          <p:cNvPr id="5" name="Footer Placeholder 4">
            <a:extLst>
              <a:ext uri="{FF2B5EF4-FFF2-40B4-BE49-F238E27FC236}">
                <a16:creationId xmlns:a16="http://schemas.microsoft.com/office/drawing/2014/main" id="{C9275381-E9DB-4A52-8828-E35AF4810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224C0-6B64-44BC-875E-6D85FD6B2B76}"/>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427601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1E01-9359-41BB-938E-AA7BBE0175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19763D-5531-4173-9EC7-B8506685CD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88247C-53A4-480E-8186-51F4F2FE7F78}"/>
              </a:ext>
            </a:extLst>
          </p:cNvPr>
          <p:cNvSpPr>
            <a:spLocks noGrp="1"/>
          </p:cNvSpPr>
          <p:nvPr>
            <p:ph type="dt" sz="half" idx="10"/>
          </p:nvPr>
        </p:nvSpPr>
        <p:spPr/>
        <p:txBody>
          <a:bodyPr/>
          <a:lstStyle/>
          <a:p>
            <a:fld id="{0690FD28-C209-4D80-8452-8D14B9AF5D27}" type="datetimeFigureOut">
              <a:rPr lang="en-US" smtClean="0"/>
              <a:t>3/15/2019</a:t>
            </a:fld>
            <a:endParaRPr lang="en-US"/>
          </a:p>
        </p:txBody>
      </p:sp>
      <p:sp>
        <p:nvSpPr>
          <p:cNvPr id="5" name="Footer Placeholder 4">
            <a:extLst>
              <a:ext uri="{FF2B5EF4-FFF2-40B4-BE49-F238E27FC236}">
                <a16:creationId xmlns:a16="http://schemas.microsoft.com/office/drawing/2014/main" id="{FF913778-8548-4B8A-B8EA-E01B4C478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55D0A-9D7D-457E-97E7-44A0D6B2712B}"/>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231864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43C8-3E69-4275-B4C3-EFF47AFB9C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EC5731-68E3-49C4-9D5E-1108BEE1DE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9393EC-A26E-4518-A4AB-F0092224F1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C4FE50-EF2F-4E5A-99AB-028DED3BDBAD}"/>
              </a:ext>
            </a:extLst>
          </p:cNvPr>
          <p:cNvSpPr>
            <a:spLocks noGrp="1"/>
          </p:cNvSpPr>
          <p:nvPr>
            <p:ph type="dt" sz="half" idx="10"/>
          </p:nvPr>
        </p:nvSpPr>
        <p:spPr/>
        <p:txBody>
          <a:bodyPr/>
          <a:lstStyle/>
          <a:p>
            <a:fld id="{0690FD28-C209-4D80-8452-8D14B9AF5D27}" type="datetimeFigureOut">
              <a:rPr lang="en-US" smtClean="0"/>
              <a:t>3/15/2019</a:t>
            </a:fld>
            <a:endParaRPr lang="en-US"/>
          </a:p>
        </p:txBody>
      </p:sp>
      <p:sp>
        <p:nvSpPr>
          <p:cNvPr id="6" name="Footer Placeholder 5">
            <a:extLst>
              <a:ext uri="{FF2B5EF4-FFF2-40B4-BE49-F238E27FC236}">
                <a16:creationId xmlns:a16="http://schemas.microsoft.com/office/drawing/2014/main" id="{D829282D-C4FD-4380-AE12-24713FD97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D89AB0-BE91-45F4-B809-939AECA0D978}"/>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67162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666A-12D8-4FD9-A3BC-78CBBB2C65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0CF454-14C4-4729-A5AC-4046E76E50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BE32FB-7C59-4A91-818A-CE0151757E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CC3B6A-93E9-4F63-9AD9-EF6252767F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1EA1F6-5F2C-4071-AB5A-CB03D7ACEF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4C0923-2DA5-462C-B302-B90EFD8085C5}"/>
              </a:ext>
            </a:extLst>
          </p:cNvPr>
          <p:cNvSpPr>
            <a:spLocks noGrp="1"/>
          </p:cNvSpPr>
          <p:nvPr>
            <p:ph type="dt" sz="half" idx="10"/>
          </p:nvPr>
        </p:nvSpPr>
        <p:spPr/>
        <p:txBody>
          <a:bodyPr/>
          <a:lstStyle/>
          <a:p>
            <a:fld id="{0690FD28-C209-4D80-8452-8D14B9AF5D27}" type="datetimeFigureOut">
              <a:rPr lang="en-US" smtClean="0"/>
              <a:t>3/15/2019</a:t>
            </a:fld>
            <a:endParaRPr lang="en-US"/>
          </a:p>
        </p:txBody>
      </p:sp>
      <p:sp>
        <p:nvSpPr>
          <p:cNvPr id="8" name="Footer Placeholder 7">
            <a:extLst>
              <a:ext uri="{FF2B5EF4-FFF2-40B4-BE49-F238E27FC236}">
                <a16:creationId xmlns:a16="http://schemas.microsoft.com/office/drawing/2014/main" id="{A23E2B50-DAE0-407E-BA10-BBAFEA055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877B87-25C7-4060-8B9B-E58B6C475870}"/>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44608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F3E1-2B98-4CB0-99DE-17A6528275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A09CFD-D38C-43B7-8788-9F2C2CE818D6}"/>
              </a:ext>
            </a:extLst>
          </p:cNvPr>
          <p:cNvSpPr>
            <a:spLocks noGrp="1"/>
          </p:cNvSpPr>
          <p:nvPr>
            <p:ph type="dt" sz="half" idx="10"/>
          </p:nvPr>
        </p:nvSpPr>
        <p:spPr/>
        <p:txBody>
          <a:bodyPr/>
          <a:lstStyle/>
          <a:p>
            <a:fld id="{0690FD28-C209-4D80-8452-8D14B9AF5D27}" type="datetimeFigureOut">
              <a:rPr lang="en-US" smtClean="0"/>
              <a:t>3/15/2019</a:t>
            </a:fld>
            <a:endParaRPr lang="en-US"/>
          </a:p>
        </p:txBody>
      </p:sp>
      <p:sp>
        <p:nvSpPr>
          <p:cNvPr id="4" name="Footer Placeholder 3">
            <a:extLst>
              <a:ext uri="{FF2B5EF4-FFF2-40B4-BE49-F238E27FC236}">
                <a16:creationId xmlns:a16="http://schemas.microsoft.com/office/drawing/2014/main" id="{08350DD6-EA95-483A-835E-63CFD7C72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D1FD13-4F09-4AE9-89D6-43460AB57896}"/>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391147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EA4E5B-B182-4F44-A4B0-DFE423C3CC0E}"/>
              </a:ext>
            </a:extLst>
          </p:cNvPr>
          <p:cNvSpPr>
            <a:spLocks noGrp="1"/>
          </p:cNvSpPr>
          <p:nvPr>
            <p:ph type="dt" sz="half" idx="10"/>
          </p:nvPr>
        </p:nvSpPr>
        <p:spPr/>
        <p:txBody>
          <a:bodyPr/>
          <a:lstStyle/>
          <a:p>
            <a:fld id="{0690FD28-C209-4D80-8452-8D14B9AF5D27}" type="datetimeFigureOut">
              <a:rPr lang="en-US" smtClean="0"/>
              <a:t>3/15/2019</a:t>
            </a:fld>
            <a:endParaRPr lang="en-US"/>
          </a:p>
        </p:txBody>
      </p:sp>
      <p:sp>
        <p:nvSpPr>
          <p:cNvPr id="3" name="Footer Placeholder 2">
            <a:extLst>
              <a:ext uri="{FF2B5EF4-FFF2-40B4-BE49-F238E27FC236}">
                <a16:creationId xmlns:a16="http://schemas.microsoft.com/office/drawing/2014/main" id="{17F4CD52-E706-4C60-9FB5-FC655BA001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792C9B-2073-4E0F-8AA9-ED3706ECD31B}"/>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1243474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0235-6D21-4D37-91FA-93350F5C1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A34998-BB8C-423C-8D00-8F142778F3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2C89C1-7DA9-489D-A3EB-C5E3FD2C0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164C57-68E4-459B-8890-092EB01001A2}"/>
              </a:ext>
            </a:extLst>
          </p:cNvPr>
          <p:cNvSpPr>
            <a:spLocks noGrp="1"/>
          </p:cNvSpPr>
          <p:nvPr>
            <p:ph type="dt" sz="half" idx="10"/>
          </p:nvPr>
        </p:nvSpPr>
        <p:spPr/>
        <p:txBody>
          <a:bodyPr/>
          <a:lstStyle/>
          <a:p>
            <a:fld id="{0690FD28-C209-4D80-8452-8D14B9AF5D27}" type="datetimeFigureOut">
              <a:rPr lang="en-US" smtClean="0"/>
              <a:t>3/15/2019</a:t>
            </a:fld>
            <a:endParaRPr lang="en-US"/>
          </a:p>
        </p:txBody>
      </p:sp>
      <p:sp>
        <p:nvSpPr>
          <p:cNvPr id="6" name="Footer Placeholder 5">
            <a:extLst>
              <a:ext uri="{FF2B5EF4-FFF2-40B4-BE49-F238E27FC236}">
                <a16:creationId xmlns:a16="http://schemas.microsoft.com/office/drawing/2014/main" id="{BA4C1843-0417-48FE-BCF7-E8C0B55374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F4E645-4AA8-4D1F-B1CF-0AE3B9B4E683}"/>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275446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7CC82-5CEF-4C29-8A20-6E09DE1305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6F8CD-3AE4-4ADB-BA51-F9066966F1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69608C-B529-4AEE-8D54-CC8A466D3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794CC8-5500-4389-A158-543E37CF6681}"/>
              </a:ext>
            </a:extLst>
          </p:cNvPr>
          <p:cNvSpPr>
            <a:spLocks noGrp="1"/>
          </p:cNvSpPr>
          <p:nvPr>
            <p:ph type="dt" sz="half" idx="10"/>
          </p:nvPr>
        </p:nvSpPr>
        <p:spPr/>
        <p:txBody>
          <a:bodyPr/>
          <a:lstStyle/>
          <a:p>
            <a:fld id="{0690FD28-C209-4D80-8452-8D14B9AF5D27}" type="datetimeFigureOut">
              <a:rPr lang="en-US" smtClean="0"/>
              <a:t>3/15/2019</a:t>
            </a:fld>
            <a:endParaRPr lang="en-US"/>
          </a:p>
        </p:txBody>
      </p:sp>
      <p:sp>
        <p:nvSpPr>
          <p:cNvPr id="6" name="Footer Placeholder 5">
            <a:extLst>
              <a:ext uri="{FF2B5EF4-FFF2-40B4-BE49-F238E27FC236}">
                <a16:creationId xmlns:a16="http://schemas.microsoft.com/office/drawing/2014/main" id="{38EC3B61-9E76-4AEA-B583-CA25178CE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EEB49-ABF4-489E-90A0-561F60D66189}"/>
              </a:ext>
            </a:extLst>
          </p:cNvPr>
          <p:cNvSpPr>
            <a:spLocks noGrp="1"/>
          </p:cNvSpPr>
          <p:nvPr>
            <p:ph type="sldNum" sz="quarter" idx="12"/>
          </p:nvPr>
        </p:nvSpPr>
        <p:spPr/>
        <p:txBody>
          <a:bodyPr/>
          <a:lstStyle/>
          <a:p>
            <a:fld id="{1E78B8E6-EE7B-4E8E-9CB5-66AD2F2410D8}" type="slidenum">
              <a:rPr lang="en-US" smtClean="0"/>
              <a:t>‹#›</a:t>
            </a:fld>
            <a:endParaRPr lang="en-US"/>
          </a:p>
        </p:txBody>
      </p:sp>
    </p:spTree>
    <p:extLst>
      <p:ext uri="{BB962C8B-B14F-4D97-AF65-F5344CB8AC3E}">
        <p14:creationId xmlns:p14="http://schemas.microsoft.com/office/powerpoint/2010/main" val="120423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FE074-033D-42C5-A996-5A915595B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E88CE7-C742-485B-A107-CB2FB18D7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141DB-D7B5-4E10-80A6-7D2DF4569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0FD28-C209-4D80-8452-8D14B9AF5D27}" type="datetimeFigureOut">
              <a:rPr lang="en-US" smtClean="0"/>
              <a:t>3/15/2019</a:t>
            </a:fld>
            <a:endParaRPr lang="en-US"/>
          </a:p>
        </p:txBody>
      </p:sp>
      <p:sp>
        <p:nvSpPr>
          <p:cNvPr id="5" name="Footer Placeholder 4">
            <a:extLst>
              <a:ext uri="{FF2B5EF4-FFF2-40B4-BE49-F238E27FC236}">
                <a16:creationId xmlns:a16="http://schemas.microsoft.com/office/drawing/2014/main" id="{0529239C-3423-4F2A-86D5-1C21AB5CD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85658D-A61C-4540-8906-035DE94D28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8B8E6-EE7B-4E8E-9CB5-66AD2F2410D8}" type="slidenum">
              <a:rPr lang="en-US" smtClean="0"/>
              <a:t>‹#›</a:t>
            </a:fld>
            <a:endParaRPr lang="en-US"/>
          </a:p>
        </p:txBody>
      </p:sp>
    </p:spTree>
    <p:extLst>
      <p:ext uri="{BB962C8B-B14F-4D97-AF65-F5344CB8AC3E}">
        <p14:creationId xmlns:p14="http://schemas.microsoft.com/office/powerpoint/2010/main" val="769373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9B7E-A566-4F2E-8ADB-05D9DD31F92F}"/>
              </a:ext>
            </a:extLst>
          </p:cNvPr>
          <p:cNvSpPr>
            <a:spLocks noGrp="1"/>
          </p:cNvSpPr>
          <p:nvPr>
            <p:ph type="ctrTitle"/>
          </p:nvPr>
        </p:nvSpPr>
        <p:spPr/>
        <p:txBody>
          <a:bodyPr/>
          <a:lstStyle/>
          <a:p>
            <a:r>
              <a:rPr lang="bs-Latn-BA" dirty="0"/>
              <a:t>Razvoj Softvera II</a:t>
            </a:r>
            <a:endParaRPr lang="en-US" dirty="0"/>
          </a:p>
        </p:txBody>
      </p:sp>
      <p:sp>
        <p:nvSpPr>
          <p:cNvPr id="3" name="Subtitle 2">
            <a:extLst>
              <a:ext uri="{FF2B5EF4-FFF2-40B4-BE49-F238E27FC236}">
                <a16:creationId xmlns:a16="http://schemas.microsoft.com/office/drawing/2014/main" id="{9809875A-87EC-4DFD-A21C-83EF1A4C447D}"/>
              </a:ext>
            </a:extLst>
          </p:cNvPr>
          <p:cNvSpPr>
            <a:spLocks noGrp="1"/>
          </p:cNvSpPr>
          <p:nvPr>
            <p:ph type="subTitle" idx="1"/>
          </p:nvPr>
        </p:nvSpPr>
        <p:spPr/>
        <p:txBody>
          <a:bodyPr/>
          <a:lstStyle/>
          <a:p>
            <a:r>
              <a:rPr lang="bs-Latn-BA" dirty="0"/>
              <a:t>Dr. Sc. Bahrudin Hrnjica</a:t>
            </a:r>
            <a:endParaRPr lang="en-US" dirty="0"/>
          </a:p>
        </p:txBody>
      </p:sp>
    </p:spTree>
    <p:extLst>
      <p:ext uri="{BB962C8B-B14F-4D97-AF65-F5344CB8AC3E}">
        <p14:creationId xmlns:p14="http://schemas.microsoft.com/office/powerpoint/2010/main" val="3037594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Osnovni pojmovi </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normAutofit lnSpcReduction="10000"/>
          </a:bodyPr>
          <a:lstStyle/>
          <a:p>
            <a:r>
              <a:rPr lang="bs-Latn-BA" dirty="0"/>
              <a:t>Web Servisi</a:t>
            </a:r>
          </a:p>
          <a:p>
            <a:pPr lvl="1"/>
            <a:r>
              <a:rPr lang="bs-Latn-BA" dirty="0"/>
              <a:t>XML</a:t>
            </a:r>
          </a:p>
          <a:p>
            <a:r>
              <a:rPr lang="bs-Latn-BA" dirty="0"/>
              <a:t>Web API</a:t>
            </a:r>
          </a:p>
          <a:p>
            <a:pPr lvl="1"/>
            <a:r>
              <a:rPr lang="bs-Latn-BA" dirty="0"/>
              <a:t>JSON</a:t>
            </a:r>
          </a:p>
          <a:p>
            <a:pPr lvl="1"/>
            <a:endParaRPr lang="bs-Latn-BA" dirty="0"/>
          </a:p>
          <a:p>
            <a:r>
              <a:rPr lang="bs-Latn-BA" dirty="0"/>
              <a:t>SOAP </a:t>
            </a:r>
            <a:r>
              <a:rPr lang="bs-Latn-BA" dirty="0" err="1"/>
              <a:t>vs</a:t>
            </a:r>
            <a:r>
              <a:rPr lang="bs-Latn-BA" dirty="0"/>
              <a:t>. REST servisi</a:t>
            </a:r>
          </a:p>
          <a:p>
            <a:pPr lvl="1"/>
            <a:r>
              <a:rPr lang="bs-Latn-BA" dirty="0"/>
              <a:t>Web servisi bazirani na SOAP protokolu (</a:t>
            </a:r>
            <a:r>
              <a:rPr lang="bs-Latn-BA" dirty="0" err="1"/>
              <a:t>Simple</a:t>
            </a:r>
            <a:r>
              <a:rPr lang="bs-Latn-BA" dirty="0"/>
              <a:t> </a:t>
            </a:r>
            <a:r>
              <a:rPr lang="bs-Latn-BA" dirty="0" err="1"/>
              <a:t>Object</a:t>
            </a:r>
            <a:r>
              <a:rPr lang="bs-Latn-BA" dirty="0"/>
              <a:t> Access </a:t>
            </a:r>
            <a:r>
              <a:rPr lang="bs-Latn-BA" dirty="0" err="1"/>
              <a:t>Protocol</a:t>
            </a:r>
            <a:r>
              <a:rPr lang="bs-Latn-BA" dirty="0"/>
              <a:t>). Predstavlja XML-bazirani protokol za pristup web servisima.</a:t>
            </a:r>
          </a:p>
          <a:p>
            <a:pPr lvl="1"/>
            <a:r>
              <a:rPr lang="bs-Latn-BA" dirty="0"/>
              <a:t>Web servisi bazirani na REST protokolu (</a:t>
            </a:r>
            <a:r>
              <a:rPr lang="bs-Latn-BA" dirty="0" err="1"/>
              <a:t>Representational</a:t>
            </a:r>
            <a:r>
              <a:rPr lang="bs-Latn-BA" dirty="0"/>
              <a:t> State Transfer ) Predstavlja web servis baziran na skupu ograničenja u odnosu na prethodni na definisanje web servisa. </a:t>
            </a:r>
            <a:r>
              <a:rPr lang="bs-Latn-BA" dirty="0" err="1"/>
              <a:t>Omogućava</a:t>
            </a:r>
            <a:r>
              <a:rPr lang="bs-Latn-BA" dirty="0"/>
              <a:t> širi spektar klijenata koji ga mogu koristiti.  </a:t>
            </a:r>
            <a:endParaRPr lang="en-US" dirty="0"/>
          </a:p>
        </p:txBody>
      </p:sp>
    </p:spTree>
    <p:extLst>
      <p:ext uri="{BB962C8B-B14F-4D97-AF65-F5344CB8AC3E}">
        <p14:creationId xmlns:p14="http://schemas.microsoft.com/office/powerpoint/2010/main" val="267301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CB7982F-76A5-4336-8418-526EB966DC5A}"/>
              </a:ext>
            </a:extLst>
          </p:cNvPr>
          <p:cNvPicPr>
            <a:picLocks noGrp="1" noChangeAspect="1"/>
          </p:cNvPicPr>
          <p:nvPr>
            <p:ph idx="1"/>
          </p:nvPr>
        </p:nvPicPr>
        <p:blipFill rotWithShape="1">
          <a:blip r:embed="rId2"/>
          <a:srcRect t="4661"/>
          <a:stretch/>
        </p:blipFill>
        <p:spPr>
          <a:xfrm>
            <a:off x="20" y="10"/>
            <a:ext cx="12191980" cy="6857990"/>
          </a:xfrm>
          <a:prstGeom prst="rect">
            <a:avLst/>
          </a:prstGeom>
        </p:spPr>
      </p:pic>
    </p:spTree>
    <p:extLst>
      <p:ext uri="{BB962C8B-B14F-4D97-AF65-F5344CB8AC3E}">
        <p14:creationId xmlns:p14="http://schemas.microsoft.com/office/powerpoint/2010/main" val="3260205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8C5D-2B6A-4C12-869A-542BD3B3DBB7}"/>
              </a:ext>
            </a:extLst>
          </p:cNvPr>
          <p:cNvSpPr>
            <a:spLocks noGrp="1"/>
          </p:cNvSpPr>
          <p:nvPr>
            <p:ph type="title"/>
          </p:nvPr>
        </p:nvSpPr>
        <p:spPr>
          <a:xfrm>
            <a:off x="897194" y="2896932"/>
            <a:ext cx="10515600" cy="1325563"/>
          </a:xfrm>
        </p:spPr>
        <p:txBody>
          <a:bodyPr/>
          <a:lstStyle/>
          <a:p>
            <a:pPr algn="ctr"/>
            <a:r>
              <a:rPr lang="bs-Latn-BA" dirty="0"/>
              <a:t>SOAP Servisi</a:t>
            </a:r>
            <a:endParaRPr lang="en-US" dirty="0"/>
          </a:p>
        </p:txBody>
      </p:sp>
    </p:spTree>
    <p:extLst>
      <p:ext uri="{BB962C8B-B14F-4D97-AF65-F5344CB8AC3E}">
        <p14:creationId xmlns:p14="http://schemas.microsoft.com/office/powerpoint/2010/main" val="242095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SOAP Servisi </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lstStyle/>
          <a:p>
            <a:r>
              <a:rPr lang="bs-Latn-BA" dirty="0"/>
              <a:t>Predstavljaju dinamički modularne i distribuirane aplikacije </a:t>
            </a:r>
          </a:p>
          <a:p>
            <a:pPr lvl="1"/>
            <a:r>
              <a:rPr lang="bs-Latn-BA" dirty="0"/>
              <a:t>Koriste za pristupanje putem mreže u cilju </a:t>
            </a:r>
            <a:r>
              <a:rPr lang="bs-Latn-BA" dirty="0" err="1"/>
              <a:t>dobijanja</a:t>
            </a:r>
            <a:r>
              <a:rPr lang="bs-Latn-BA" dirty="0"/>
              <a:t> informacija o određenim resursima.</a:t>
            </a:r>
          </a:p>
          <a:p>
            <a:r>
              <a:rPr lang="bs-Latn-BA" dirty="0"/>
              <a:t>XML bazirani sistemi za razmjenu podataka putem interneta</a:t>
            </a:r>
          </a:p>
          <a:p>
            <a:pPr lvl="1"/>
            <a:r>
              <a:rPr lang="bs-Latn-BA" dirty="0"/>
              <a:t>koriste direktnu komunikaciju, </a:t>
            </a:r>
          </a:p>
          <a:p>
            <a:pPr lvl="1"/>
            <a:r>
              <a:rPr lang="bs-Latn-BA" dirty="0"/>
              <a:t>ponovna iskoristivost i </a:t>
            </a:r>
            <a:r>
              <a:rPr lang="bs-Latn-BA" dirty="0" err="1"/>
              <a:t>interoperabilnosti</a:t>
            </a:r>
            <a:r>
              <a:rPr lang="bs-Latn-BA" dirty="0"/>
              <a:t>.</a:t>
            </a:r>
          </a:p>
          <a:p>
            <a:endParaRPr lang="en-US" dirty="0"/>
          </a:p>
        </p:txBody>
      </p:sp>
    </p:spTree>
    <p:extLst>
      <p:ext uri="{BB962C8B-B14F-4D97-AF65-F5344CB8AC3E}">
        <p14:creationId xmlns:p14="http://schemas.microsoft.com/office/powerpoint/2010/main" val="2594635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XML </a:t>
            </a:r>
            <a:r>
              <a:rPr lang="bs-Latn-BA" dirty="0" err="1"/>
              <a:t>Extensible</a:t>
            </a:r>
            <a:r>
              <a:rPr lang="bs-Latn-BA" dirty="0"/>
              <a:t> </a:t>
            </a:r>
            <a:r>
              <a:rPr lang="bs-Latn-BA" dirty="0" err="1"/>
              <a:t>Markup</a:t>
            </a:r>
            <a:r>
              <a:rPr lang="bs-Latn-BA" dirty="0"/>
              <a:t> </a:t>
            </a:r>
            <a:r>
              <a:rPr lang="bs-Latn-BA" dirty="0" err="1"/>
              <a:t>Language</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lstStyle/>
          <a:p>
            <a:r>
              <a:rPr lang="bs-Latn-BA" dirty="0"/>
              <a:t>XML – predstavlja jezika za </a:t>
            </a:r>
            <a:r>
              <a:rPr lang="bs-Latn-BA" dirty="0" err="1"/>
              <a:t>opisianje</a:t>
            </a:r>
            <a:r>
              <a:rPr lang="bs-Latn-BA" dirty="0"/>
              <a:t> podataka koji ne zavisi od uređaja niti od softvera</a:t>
            </a:r>
          </a:p>
          <a:p>
            <a:r>
              <a:rPr lang="bs-Latn-BA" dirty="0"/>
              <a:t>XML ne posjeduje predefinisane </a:t>
            </a:r>
            <a:r>
              <a:rPr lang="bs-Latn-BA" dirty="0" err="1"/>
              <a:t>tag</a:t>
            </a:r>
            <a:r>
              <a:rPr lang="bs-Latn-BA" dirty="0"/>
              <a:t>-ove.</a:t>
            </a:r>
          </a:p>
          <a:p>
            <a:endParaRPr lang="en-US" dirty="0"/>
          </a:p>
        </p:txBody>
      </p:sp>
      <p:pic>
        <p:nvPicPr>
          <p:cNvPr id="4" name="Picture 3">
            <a:extLst>
              <a:ext uri="{FF2B5EF4-FFF2-40B4-BE49-F238E27FC236}">
                <a16:creationId xmlns:a16="http://schemas.microsoft.com/office/drawing/2014/main" id="{28628D32-B43A-4343-9A26-03F0B2FDB048}"/>
              </a:ext>
            </a:extLst>
          </p:cNvPr>
          <p:cNvPicPr>
            <a:picLocks noChangeAspect="1"/>
          </p:cNvPicPr>
          <p:nvPr/>
        </p:nvPicPr>
        <p:blipFill>
          <a:blip r:embed="rId3"/>
          <a:stretch>
            <a:fillRect/>
          </a:stretch>
        </p:blipFill>
        <p:spPr>
          <a:xfrm>
            <a:off x="3356357" y="3656490"/>
            <a:ext cx="5946279" cy="2228920"/>
          </a:xfrm>
          <a:prstGeom prst="rect">
            <a:avLst/>
          </a:prstGeom>
        </p:spPr>
      </p:pic>
    </p:spTree>
    <p:extLst>
      <p:ext uri="{BB962C8B-B14F-4D97-AF65-F5344CB8AC3E}">
        <p14:creationId xmlns:p14="http://schemas.microsoft.com/office/powerpoint/2010/main" val="2606953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normAutofit/>
          </a:bodyPr>
          <a:lstStyle/>
          <a:p>
            <a:r>
              <a:rPr lang="bs-Latn-BA" dirty="0"/>
              <a:t>Osnovne komponente Web servisa:</a:t>
            </a:r>
            <a:br>
              <a:rPr lang="bs-Latn-BA" dirty="0"/>
            </a:b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lstStyle/>
          <a:p>
            <a:r>
              <a:rPr lang="bs-Latn-BA" dirty="0"/>
              <a:t>XML (</a:t>
            </a:r>
            <a:r>
              <a:rPr lang="bs-Latn-BA" dirty="0" err="1"/>
              <a:t>Extensible</a:t>
            </a:r>
            <a:r>
              <a:rPr lang="bs-Latn-BA" dirty="0"/>
              <a:t> </a:t>
            </a:r>
            <a:r>
              <a:rPr lang="bs-Latn-BA" dirty="0" err="1"/>
              <a:t>Markup</a:t>
            </a:r>
            <a:r>
              <a:rPr lang="bs-Latn-BA" dirty="0"/>
              <a:t> </a:t>
            </a:r>
            <a:r>
              <a:rPr lang="bs-Latn-BA" dirty="0" err="1"/>
              <a:t>Language</a:t>
            </a:r>
            <a:r>
              <a:rPr lang="bs-Latn-BA" dirty="0"/>
              <a:t>)</a:t>
            </a:r>
          </a:p>
          <a:p>
            <a:r>
              <a:rPr lang="bs-Latn-BA" dirty="0"/>
              <a:t>SOAP (</a:t>
            </a:r>
            <a:r>
              <a:rPr lang="bs-Latn-BA" dirty="0" err="1"/>
              <a:t>Simple</a:t>
            </a:r>
            <a:r>
              <a:rPr lang="bs-Latn-BA" dirty="0"/>
              <a:t> </a:t>
            </a:r>
            <a:r>
              <a:rPr lang="bs-Latn-BA" dirty="0" err="1"/>
              <a:t>Object</a:t>
            </a:r>
            <a:r>
              <a:rPr lang="bs-Latn-BA" dirty="0"/>
              <a:t> Access </a:t>
            </a:r>
            <a:r>
              <a:rPr lang="bs-Latn-BA" dirty="0" err="1"/>
              <a:t>Protocol</a:t>
            </a:r>
            <a:r>
              <a:rPr lang="bs-Latn-BA" dirty="0"/>
              <a:t>)</a:t>
            </a:r>
          </a:p>
          <a:p>
            <a:r>
              <a:rPr lang="bs-Latn-BA" dirty="0"/>
              <a:t>UDDI (</a:t>
            </a:r>
            <a:r>
              <a:rPr lang="bs-Latn-BA" dirty="0" err="1"/>
              <a:t>Universal</a:t>
            </a:r>
            <a:r>
              <a:rPr lang="bs-Latn-BA" dirty="0"/>
              <a:t> </a:t>
            </a:r>
            <a:r>
              <a:rPr lang="bs-Latn-BA" dirty="0" err="1"/>
              <a:t>Description</a:t>
            </a:r>
            <a:r>
              <a:rPr lang="bs-Latn-BA" dirty="0"/>
              <a:t>, </a:t>
            </a:r>
            <a:r>
              <a:rPr lang="bs-Latn-BA" dirty="0" err="1"/>
              <a:t>Discovery</a:t>
            </a:r>
            <a:r>
              <a:rPr lang="bs-Latn-BA" dirty="0"/>
              <a:t> </a:t>
            </a:r>
            <a:r>
              <a:rPr lang="bs-Latn-BA" dirty="0" err="1"/>
              <a:t>and</a:t>
            </a:r>
            <a:r>
              <a:rPr lang="bs-Latn-BA" dirty="0"/>
              <a:t> </a:t>
            </a:r>
            <a:r>
              <a:rPr lang="bs-Latn-BA" dirty="0" err="1"/>
              <a:t>Integration</a:t>
            </a:r>
            <a:r>
              <a:rPr lang="bs-Latn-BA" dirty="0"/>
              <a:t>)</a:t>
            </a:r>
          </a:p>
          <a:p>
            <a:r>
              <a:rPr lang="bs-Latn-BA" dirty="0"/>
              <a:t>WSDL (Web Servise </a:t>
            </a:r>
            <a:r>
              <a:rPr lang="bs-Latn-BA" dirty="0" err="1"/>
              <a:t>Description</a:t>
            </a:r>
            <a:r>
              <a:rPr lang="bs-Latn-BA" dirty="0"/>
              <a:t> </a:t>
            </a:r>
            <a:r>
              <a:rPr lang="bs-Latn-BA" dirty="0" err="1"/>
              <a:t>Language</a:t>
            </a:r>
            <a:r>
              <a:rPr lang="bs-Latn-BA" dirty="0"/>
              <a:t>)</a:t>
            </a:r>
            <a:endParaRPr lang="en-US" dirty="0"/>
          </a:p>
        </p:txBody>
      </p:sp>
    </p:spTree>
    <p:extLst>
      <p:ext uri="{BB962C8B-B14F-4D97-AF65-F5344CB8AC3E}">
        <p14:creationId xmlns:p14="http://schemas.microsoft.com/office/powerpoint/2010/main" val="2136947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684E-502E-4A7C-902D-396B01C5F0E0}"/>
              </a:ext>
            </a:extLst>
          </p:cNvPr>
          <p:cNvSpPr>
            <a:spLocks noGrp="1"/>
          </p:cNvSpPr>
          <p:nvPr>
            <p:ph type="title"/>
          </p:nvPr>
        </p:nvSpPr>
        <p:spPr/>
        <p:txBody>
          <a:bodyPr/>
          <a:lstStyle/>
          <a:p>
            <a:r>
              <a:rPr lang="bs-Latn-BA" dirty="0"/>
              <a:t>Proširene Web Servis </a:t>
            </a:r>
            <a:r>
              <a:rPr lang="bs-Latn-BA" dirty="0" err="1"/>
              <a:t>konponente</a:t>
            </a:r>
            <a:endParaRPr lang="en-US" dirty="0"/>
          </a:p>
        </p:txBody>
      </p:sp>
      <p:sp>
        <p:nvSpPr>
          <p:cNvPr id="3" name="Content Placeholder 2">
            <a:extLst>
              <a:ext uri="{FF2B5EF4-FFF2-40B4-BE49-F238E27FC236}">
                <a16:creationId xmlns:a16="http://schemas.microsoft.com/office/drawing/2014/main" id="{018F9976-678E-4F32-B35E-8BD951E6933F}"/>
              </a:ext>
            </a:extLst>
          </p:cNvPr>
          <p:cNvSpPr>
            <a:spLocks noGrp="1"/>
          </p:cNvSpPr>
          <p:nvPr>
            <p:ph idx="1"/>
          </p:nvPr>
        </p:nvSpPr>
        <p:spPr/>
        <p:txBody>
          <a:bodyPr/>
          <a:lstStyle/>
          <a:p>
            <a:r>
              <a:rPr lang="bs-Latn-BA" b="1" dirty="0"/>
              <a:t>WS-</a:t>
            </a:r>
            <a:r>
              <a:rPr lang="bs-Latn-BA" b="1" dirty="0" err="1"/>
              <a:t>Security</a:t>
            </a:r>
            <a:r>
              <a:rPr lang="bs-Latn-BA" dirty="0"/>
              <a:t> – specifikacija koja definiše enkripciju i digitalne potpise poruka</a:t>
            </a:r>
          </a:p>
          <a:p>
            <a:r>
              <a:rPr lang="bs-Latn-BA" b="1" dirty="0"/>
              <a:t>WS-</a:t>
            </a:r>
            <a:r>
              <a:rPr lang="bs-Latn-BA" b="1" dirty="0" err="1"/>
              <a:t>Policy</a:t>
            </a:r>
            <a:r>
              <a:rPr lang="bs-Latn-BA" dirty="0"/>
              <a:t> – specifikacija koja proširuje WS-</a:t>
            </a:r>
            <a:r>
              <a:rPr lang="bs-Latn-BA" dirty="0" err="1"/>
              <a:t>Security</a:t>
            </a:r>
            <a:r>
              <a:rPr lang="bs-Latn-BA" dirty="0"/>
              <a:t> specifikaciju sa detaljima ko i na koji način će koristiti servis.</a:t>
            </a:r>
          </a:p>
          <a:p>
            <a:r>
              <a:rPr lang="bs-Latn-BA" b="1" dirty="0"/>
              <a:t>WS-I</a:t>
            </a:r>
            <a:r>
              <a:rPr lang="bs-Latn-BA" dirty="0"/>
              <a:t> – skup specifikacija za </a:t>
            </a:r>
            <a:r>
              <a:rPr lang="bs-Latn-BA" dirty="0" err="1"/>
              <a:t>prevazilaženje</a:t>
            </a:r>
            <a:r>
              <a:rPr lang="bs-Latn-BA" dirty="0"/>
              <a:t> problema u </a:t>
            </a:r>
            <a:r>
              <a:rPr lang="bs-Latn-BA" dirty="0" err="1"/>
              <a:t>verzioniranju</a:t>
            </a:r>
            <a:r>
              <a:rPr lang="bs-Latn-BA" dirty="0"/>
              <a:t>, kao i standardne testove za otklanjanje problema.</a:t>
            </a:r>
          </a:p>
          <a:p>
            <a:r>
              <a:rPr lang="bs-Latn-BA" dirty="0"/>
              <a:t> </a:t>
            </a:r>
            <a:r>
              <a:rPr lang="bs-Latn-BA" b="1" dirty="0"/>
              <a:t>WS-BPEL</a:t>
            </a:r>
            <a:r>
              <a:rPr lang="bs-Latn-BA" dirty="0"/>
              <a:t> – (</a:t>
            </a:r>
            <a:r>
              <a:rPr lang="bs-Latn-BA" dirty="0" err="1"/>
              <a:t>business</a:t>
            </a:r>
            <a:r>
              <a:rPr lang="bs-Latn-BA" dirty="0"/>
              <a:t> </a:t>
            </a:r>
            <a:r>
              <a:rPr lang="bs-Latn-BA" dirty="0" err="1"/>
              <a:t>Process</a:t>
            </a:r>
            <a:r>
              <a:rPr lang="bs-Latn-BA" dirty="0"/>
              <a:t> </a:t>
            </a:r>
            <a:r>
              <a:rPr lang="bs-Latn-BA" dirty="0" err="1"/>
              <a:t>Execution</a:t>
            </a:r>
            <a:r>
              <a:rPr lang="bs-Latn-BA" dirty="0"/>
              <a:t> </a:t>
            </a:r>
            <a:r>
              <a:rPr lang="bs-Latn-BA" dirty="0" err="1"/>
              <a:t>Language</a:t>
            </a:r>
            <a:r>
              <a:rPr lang="bs-Latn-BA" dirty="0"/>
              <a:t>) definiše standardne akcije u </a:t>
            </a:r>
            <a:r>
              <a:rPr lang="bs-Latn-BA" dirty="0" err="1"/>
              <a:t>business</a:t>
            </a:r>
            <a:r>
              <a:rPr lang="bs-Latn-BA" dirty="0"/>
              <a:t> procesu korištenjem servisa.  </a:t>
            </a:r>
          </a:p>
          <a:p>
            <a:endParaRPr lang="en-US" dirty="0"/>
          </a:p>
        </p:txBody>
      </p:sp>
    </p:spTree>
    <p:extLst>
      <p:ext uri="{BB962C8B-B14F-4D97-AF65-F5344CB8AC3E}">
        <p14:creationId xmlns:p14="http://schemas.microsoft.com/office/powerpoint/2010/main" val="3335128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Web servis</a:t>
            </a:r>
            <a:endParaRPr lang="en-US" dirty="0"/>
          </a:p>
        </p:txBody>
      </p:sp>
      <p:pic>
        <p:nvPicPr>
          <p:cNvPr id="4" name="Content Placeholder 3">
            <a:extLst>
              <a:ext uri="{FF2B5EF4-FFF2-40B4-BE49-F238E27FC236}">
                <a16:creationId xmlns:a16="http://schemas.microsoft.com/office/drawing/2014/main" id="{D42F17C6-3F89-4D1C-87A1-02BC2A9C2037}"/>
              </a:ext>
            </a:extLst>
          </p:cNvPr>
          <p:cNvPicPr>
            <a:picLocks noGrp="1" noChangeAspect="1"/>
          </p:cNvPicPr>
          <p:nvPr>
            <p:ph idx="1"/>
          </p:nvPr>
        </p:nvPicPr>
        <p:blipFill>
          <a:blip r:embed="rId3"/>
          <a:stretch>
            <a:fillRect/>
          </a:stretch>
        </p:blipFill>
        <p:spPr>
          <a:xfrm>
            <a:off x="1445957" y="1363287"/>
            <a:ext cx="9573360" cy="5129588"/>
          </a:xfrm>
          <a:prstGeom prst="rect">
            <a:avLst/>
          </a:prstGeom>
        </p:spPr>
      </p:pic>
    </p:spTree>
    <p:extLst>
      <p:ext uri="{BB962C8B-B14F-4D97-AF65-F5344CB8AC3E}">
        <p14:creationId xmlns:p14="http://schemas.microsoft.com/office/powerpoint/2010/main" val="3494693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SOAP (</a:t>
            </a:r>
            <a:r>
              <a:rPr lang="bs-Latn-BA" dirty="0" err="1"/>
              <a:t>Simple</a:t>
            </a:r>
            <a:r>
              <a:rPr lang="bs-Latn-BA" dirty="0"/>
              <a:t> </a:t>
            </a:r>
            <a:r>
              <a:rPr lang="bs-Latn-BA" dirty="0" err="1"/>
              <a:t>Object</a:t>
            </a:r>
            <a:r>
              <a:rPr lang="bs-Latn-BA" dirty="0"/>
              <a:t> Access </a:t>
            </a:r>
            <a:r>
              <a:rPr lang="bs-Latn-BA" dirty="0" err="1"/>
              <a:t>Protocol</a:t>
            </a:r>
            <a:r>
              <a:rPr lang="bs-Latn-BA" dirty="0"/>
              <a:t>)</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lstStyle/>
          <a:p>
            <a:r>
              <a:rPr lang="bs-Latn-BA" dirty="0"/>
              <a:t>SOAP predstavlja XML bazirani protokol za razmjenu podataka, odnosno protokol za komunikaciju sa web servisom.</a:t>
            </a:r>
          </a:p>
          <a:p>
            <a:r>
              <a:rPr lang="bs-Latn-BA" dirty="0"/>
              <a:t>SOAP definiše </a:t>
            </a:r>
            <a:r>
              <a:rPr lang="bs-Latn-BA" dirty="0" err="1"/>
              <a:t>set</a:t>
            </a:r>
            <a:r>
              <a:rPr lang="bs-Latn-BA" dirty="0"/>
              <a:t> pravila o strukturi poruke</a:t>
            </a:r>
          </a:p>
          <a:p>
            <a:endParaRPr lang="en-US" dirty="0"/>
          </a:p>
        </p:txBody>
      </p:sp>
      <p:pic>
        <p:nvPicPr>
          <p:cNvPr id="4" name="Picture 3">
            <a:extLst>
              <a:ext uri="{FF2B5EF4-FFF2-40B4-BE49-F238E27FC236}">
                <a16:creationId xmlns:a16="http://schemas.microsoft.com/office/drawing/2014/main" id="{C1CD13A0-E0D4-47D0-BCFA-F2F146DDED21}"/>
              </a:ext>
            </a:extLst>
          </p:cNvPr>
          <p:cNvPicPr>
            <a:picLocks noChangeAspect="1"/>
          </p:cNvPicPr>
          <p:nvPr/>
        </p:nvPicPr>
        <p:blipFill>
          <a:blip r:embed="rId3"/>
          <a:stretch>
            <a:fillRect/>
          </a:stretch>
        </p:blipFill>
        <p:spPr>
          <a:xfrm>
            <a:off x="1833144" y="3582091"/>
            <a:ext cx="7481212" cy="2594871"/>
          </a:xfrm>
          <a:prstGeom prst="rect">
            <a:avLst/>
          </a:prstGeom>
        </p:spPr>
      </p:pic>
    </p:spTree>
    <p:extLst>
      <p:ext uri="{BB962C8B-B14F-4D97-AF65-F5344CB8AC3E}">
        <p14:creationId xmlns:p14="http://schemas.microsoft.com/office/powerpoint/2010/main" val="1630126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SOAP (</a:t>
            </a:r>
            <a:r>
              <a:rPr lang="bs-Latn-BA" dirty="0" err="1"/>
              <a:t>Simple</a:t>
            </a:r>
            <a:r>
              <a:rPr lang="bs-Latn-BA" dirty="0"/>
              <a:t> </a:t>
            </a:r>
            <a:r>
              <a:rPr lang="bs-Latn-BA" dirty="0" err="1"/>
              <a:t>Object</a:t>
            </a:r>
            <a:r>
              <a:rPr lang="bs-Latn-BA" dirty="0"/>
              <a:t> Access </a:t>
            </a:r>
            <a:r>
              <a:rPr lang="bs-Latn-BA" dirty="0" err="1"/>
              <a:t>Protocol</a:t>
            </a:r>
            <a:r>
              <a:rPr lang="bs-Latn-BA" dirty="0"/>
              <a:t>)</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lstStyle/>
          <a:p>
            <a:r>
              <a:rPr lang="bs-Latn-BA" dirty="0"/>
              <a:t>Svaka SOAP poruka mora imati </a:t>
            </a:r>
            <a:r>
              <a:rPr lang="bs-Latn-BA" dirty="0" err="1"/>
              <a:t>Envelop</a:t>
            </a:r>
            <a:r>
              <a:rPr lang="bs-Latn-BA" dirty="0"/>
              <a:t> element</a:t>
            </a:r>
          </a:p>
          <a:p>
            <a:r>
              <a:rPr lang="bs-Latn-BA" dirty="0"/>
              <a:t>Svaki </a:t>
            </a:r>
            <a:r>
              <a:rPr lang="bs-Latn-BA" dirty="0" err="1"/>
              <a:t>Envelop</a:t>
            </a:r>
            <a:r>
              <a:rPr lang="bs-Latn-BA" dirty="0"/>
              <a:t> element mora sadržavati samo jedan </a:t>
            </a:r>
            <a:r>
              <a:rPr lang="bs-Latn-BA" dirty="0" err="1"/>
              <a:t>Body</a:t>
            </a:r>
            <a:r>
              <a:rPr lang="bs-Latn-BA" dirty="0"/>
              <a:t> element</a:t>
            </a:r>
          </a:p>
          <a:p>
            <a:r>
              <a:rPr lang="bs-Latn-BA" dirty="0"/>
              <a:t>Svaki </a:t>
            </a:r>
            <a:r>
              <a:rPr lang="bs-Latn-BA" dirty="0" err="1"/>
              <a:t>Envelop</a:t>
            </a:r>
            <a:r>
              <a:rPr lang="bs-Latn-BA" dirty="0"/>
              <a:t> element može imati jedan </a:t>
            </a:r>
            <a:r>
              <a:rPr lang="bs-Latn-BA" dirty="0" err="1"/>
              <a:t>Header</a:t>
            </a:r>
            <a:r>
              <a:rPr lang="bs-Latn-BA" dirty="0"/>
              <a:t> element.</a:t>
            </a:r>
          </a:p>
          <a:p>
            <a:r>
              <a:rPr lang="bs-Latn-BA" dirty="0" err="1"/>
              <a:t>Header</a:t>
            </a:r>
            <a:r>
              <a:rPr lang="bs-Latn-BA" dirty="0"/>
              <a:t> element mora se pojaviti kao prvi element</a:t>
            </a:r>
          </a:p>
          <a:p>
            <a:r>
              <a:rPr lang="bs-Latn-BA" dirty="0" err="1"/>
              <a:t>Envelop</a:t>
            </a:r>
            <a:r>
              <a:rPr lang="bs-Latn-BA" dirty="0"/>
              <a:t> je definisan sa ENV </a:t>
            </a:r>
            <a:r>
              <a:rPr lang="bs-Latn-BA" dirty="0" err="1"/>
              <a:t>namspace</a:t>
            </a:r>
            <a:r>
              <a:rPr lang="bs-Latn-BA" dirty="0"/>
              <a:t> prefiksom i </a:t>
            </a:r>
            <a:r>
              <a:rPr lang="bs-Latn-BA" dirty="0" err="1"/>
              <a:t>Envelop</a:t>
            </a:r>
            <a:r>
              <a:rPr lang="bs-Latn-BA" dirty="0"/>
              <a:t> elementom</a:t>
            </a:r>
          </a:p>
          <a:p>
            <a:r>
              <a:rPr lang="bs-Latn-BA" dirty="0" err="1"/>
              <a:t>Encoding</a:t>
            </a:r>
            <a:r>
              <a:rPr lang="bs-Latn-BA" dirty="0"/>
              <a:t> je određen sa </a:t>
            </a:r>
            <a:r>
              <a:rPr lang="bs-Latn-BA" dirty="0" err="1"/>
              <a:t>namespace</a:t>
            </a:r>
            <a:r>
              <a:rPr lang="bs-Latn-BA" dirty="0"/>
              <a:t> atributom</a:t>
            </a:r>
          </a:p>
          <a:p>
            <a:endParaRPr lang="en-US" dirty="0"/>
          </a:p>
        </p:txBody>
      </p:sp>
    </p:spTree>
    <p:extLst>
      <p:ext uri="{BB962C8B-B14F-4D97-AF65-F5344CB8AC3E}">
        <p14:creationId xmlns:p14="http://schemas.microsoft.com/office/powerpoint/2010/main" val="267355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8BBF-15A2-4BA1-B940-CF4D860E74CB}"/>
              </a:ext>
            </a:extLst>
          </p:cNvPr>
          <p:cNvSpPr>
            <a:spLocks noGrp="1"/>
          </p:cNvSpPr>
          <p:nvPr>
            <p:ph type="title"/>
          </p:nvPr>
        </p:nvSpPr>
        <p:spPr/>
        <p:txBody>
          <a:bodyPr/>
          <a:lstStyle/>
          <a:p>
            <a:r>
              <a:rPr lang="bs-Latn-BA" dirty="0"/>
              <a:t>Predmet</a:t>
            </a:r>
            <a:endParaRPr lang="en-US" dirty="0"/>
          </a:p>
        </p:txBody>
      </p:sp>
      <p:sp>
        <p:nvSpPr>
          <p:cNvPr id="3" name="Content Placeholder 2">
            <a:extLst>
              <a:ext uri="{FF2B5EF4-FFF2-40B4-BE49-F238E27FC236}">
                <a16:creationId xmlns:a16="http://schemas.microsoft.com/office/drawing/2014/main" id="{02C4D0F4-35D2-4801-A79C-BAFAF533D63C}"/>
              </a:ext>
            </a:extLst>
          </p:cNvPr>
          <p:cNvSpPr>
            <a:spLocks noGrp="1"/>
          </p:cNvSpPr>
          <p:nvPr>
            <p:ph idx="1"/>
          </p:nvPr>
        </p:nvSpPr>
        <p:spPr/>
        <p:txBody>
          <a:bodyPr>
            <a:normAutofit lnSpcReduction="10000"/>
          </a:bodyPr>
          <a:lstStyle/>
          <a:p>
            <a:r>
              <a:rPr lang="bs-Latn-BA" dirty="0"/>
              <a:t>Razvoj Softvera II </a:t>
            </a:r>
          </a:p>
          <a:p>
            <a:pPr lvl="1"/>
            <a:r>
              <a:rPr lang="bs-Latn-BA" dirty="0"/>
              <a:t>2 sata predavanja</a:t>
            </a:r>
          </a:p>
          <a:p>
            <a:pPr lvl="1"/>
            <a:r>
              <a:rPr lang="bs-Latn-BA" dirty="0"/>
              <a:t>3 sata vježbe</a:t>
            </a:r>
          </a:p>
          <a:p>
            <a:pPr lvl="1"/>
            <a:r>
              <a:rPr lang="bs-Latn-BA" dirty="0"/>
              <a:t>1 projektni zadatak</a:t>
            </a:r>
          </a:p>
          <a:p>
            <a:r>
              <a:rPr lang="bs-Latn-BA" dirty="0"/>
              <a:t>Literatura</a:t>
            </a:r>
          </a:p>
          <a:p>
            <a:pPr lvl="1"/>
            <a:r>
              <a:rPr lang="hr-HR" dirty="0"/>
              <a:t>Nastavni materijali: predavanja i vježbe postavljeni na DLWMS sistem i Youtube kanal FIT-a</a:t>
            </a:r>
            <a:endParaRPr lang="en-US" sz="3600" dirty="0"/>
          </a:p>
          <a:p>
            <a:pPr lvl="1"/>
            <a:r>
              <a:rPr lang="hr-HR" strike="sngStrike" dirty="0"/>
              <a:t>Professional Mobile Application Development by Jeff McWherter, Scott Gowell (2012)</a:t>
            </a:r>
            <a:endParaRPr lang="en-US" sz="3600" strike="sngStrike" dirty="0"/>
          </a:p>
          <a:p>
            <a:pPr lvl="1"/>
            <a:r>
              <a:rPr lang="hr-HR" dirty="0"/>
              <a:t>Architecting Mobile Solutions for the Enterprise by Dino Esposito (2012)</a:t>
            </a:r>
            <a:endParaRPr lang="en-US" sz="3600" dirty="0"/>
          </a:p>
          <a:p>
            <a:pPr lvl="1"/>
            <a:r>
              <a:rPr lang="hr-HR" dirty="0"/>
              <a:t>Mastering Xamarin.Forms by Ed Snider, Packt Publishing (2018)</a:t>
            </a:r>
          </a:p>
          <a:p>
            <a:pPr lvl="1"/>
            <a:r>
              <a:rPr lang="en-US" dirty="0"/>
              <a:t>Architecting Modern Web Applications with ASP.NET Core and Azure</a:t>
            </a:r>
            <a:r>
              <a:rPr lang="bs-Latn-BA" dirty="0"/>
              <a:t> (2019)</a:t>
            </a:r>
          </a:p>
          <a:p>
            <a:endParaRPr lang="en-US" dirty="0"/>
          </a:p>
        </p:txBody>
      </p:sp>
    </p:spTree>
    <p:extLst>
      <p:ext uri="{BB962C8B-B14F-4D97-AF65-F5344CB8AC3E}">
        <p14:creationId xmlns:p14="http://schemas.microsoft.com/office/powerpoint/2010/main" val="3020939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E527-5836-4D1B-85AB-AC507818A1FB}"/>
              </a:ext>
            </a:extLst>
          </p:cNvPr>
          <p:cNvSpPr>
            <a:spLocks noGrp="1"/>
          </p:cNvSpPr>
          <p:nvPr>
            <p:ph type="title"/>
          </p:nvPr>
        </p:nvSpPr>
        <p:spPr/>
        <p:txBody>
          <a:bodyPr/>
          <a:lstStyle/>
          <a:p>
            <a:r>
              <a:rPr lang="bs-Latn-BA" dirty="0"/>
              <a:t>SOAP Primjeri</a:t>
            </a:r>
            <a:endParaRPr lang="en-US" dirty="0"/>
          </a:p>
        </p:txBody>
      </p:sp>
      <p:pic>
        <p:nvPicPr>
          <p:cNvPr id="5" name="Content Placeholder 4">
            <a:extLst>
              <a:ext uri="{FF2B5EF4-FFF2-40B4-BE49-F238E27FC236}">
                <a16:creationId xmlns:a16="http://schemas.microsoft.com/office/drawing/2014/main" id="{04F2EBF5-BF50-40FB-A940-9458145BCDB4}"/>
              </a:ext>
            </a:extLst>
          </p:cNvPr>
          <p:cNvPicPr>
            <a:picLocks noGrp="1" noChangeAspect="1"/>
          </p:cNvPicPr>
          <p:nvPr>
            <p:ph idx="1"/>
          </p:nvPr>
        </p:nvPicPr>
        <p:blipFill>
          <a:blip r:embed="rId3"/>
          <a:stretch>
            <a:fillRect/>
          </a:stretch>
        </p:blipFill>
        <p:spPr>
          <a:xfrm>
            <a:off x="685242" y="1926204"/>
            <a:ext cx="5410757" cy="1889055"/>
          </a:xfrm>
          <a:prstGeom prst="rect">
            <a:avLst/>
          </a:prstGeom>
        </p:spPr>
      </p:pic>
      <p:pic>
        <p:nvPicPr>
          <p:cNvPr id="6" name="Picture 5">
            <a:extLst>
              <a:ext uri="{FF2B5EF4-FFF2-40B4-BE49-F238E27FC236}">
                <a16:creationId xmlns:a16="http://schemas.microsoft.com/office/drawing/2014/main" id="{2177FB6B-7B63-40E5-AC52-6FA51952F06C}"/>
              </a:ext>
            </a:extLst>
          </p:cNvPr>
          <p:cNvPicPr>
            <a:picLocks noChangeAspect="1"/>
          </p:cNvPicPr>
          <p:nvPr/>
        </p:nvPicPr>
        <p:blipFill>
          <a:blip r:embed="rId4"/>
          <a:stretch>
            <a:fillRect/>
          </a:stretch>
        </p:blipFill>
        <p:spPr>
          <a:xfrm>
            <a:off x="5899486" y="4267891"/>
            <a:ext cx="5454314" cy="1889055"/>
          </a:xfrm>
          <a:prstGeom prst="rect">
            <a:avLst/>
          </a:prstGeom>
        </p:spPr>
      </p:pic>
      <p:sp>
        <p:nvSpPr>
          <p:cNvPr id="7" name="TextBox 6">
            <a:extLst>
              <a:ext uri="{FF2B5EF4-FFF2-40B4-BE49-F238E27FC236}">
                <a16:creationId xmlns:a16="http://schemas.microsoft.com/office/drawing/2014/main" id="{C9055A73-7F75-4916-A084-EB626E7C0FE8}"/>
              </a:ext>
            </a:extLst>
          </p:cNvPr>
          <p:cNvSpPr txBox="1"/>
          <p:nvPr/>
        </p:nvSpPr>
        <p:spPr>
          <a:xfrm>
            <a:off x="6807200" y="2367280"/>
            <a:ext cx="2672080" cy="769441"/>
          </a:xfrm>
          <a:prstGeom prst="rect">
            <a:avLst/>
          </a:prstGeom>
          <a:noFill/>
        </p:spPr>
        <p:txBody>
          <a:bodyPr wrap="square" rtlCol="0">
            <a:spAutoFit/>
          </a:bodyPr>
          <a:lstStyle/>
          <a:p>
            <a:r>
              <a:rPr lang="bs-Latn-BA" sz="4400" dirty="0" err="1"/>
              <a:t>Request</a:t>
            </a:r>
            <a:endParaRPr lang="en-US" sz="4400" dirty="0"/>
          </a:p>
        </p:txBody>
      </p:sp>
      <p:sp>
        <p:nvSpPr>
          <p:cNvPr id="8" name="TextBox 7">
            <a:extLst>
              <a:ext uri="{FF2B5EF4-FFF2-40B4-BE49-F238E27FC236}">
                <a16:creationId xmlns:a16="http://schemas.microsoft.com/office/drawing/2014/main" id="{75E0F0DF-39B9-4C49-A5F8-0BE78CBD5CE8}"/>
              </a:ext>
            </a:extLst>
          </p:cNvPr>
          <p:cNvSpPr txBox="1"/>
          <p:nvPr/>
        </p:nvSpPr>
        <p:spPr>
          <a:xfrm>
            <a:off x="2054580" y="4714240"/>
            <a:ext cx="2672080" cy="769441"/>
          </a:xfrm>
          <a:prstGeom prst="rect">
            <a:avLst/>
          </a:prstGeom>
          <a:noFill/>
        </p:spPr>
        <p:txBody>
          <a:bodyPr wrap="square" rtlCol="0">
            <a:spAutoFit/>
          </a:bodyPr>
          <a:lstStyle/>
          <a:p>
            <a:r>
              <a:rPr lang="bs-Latn-BA" sz="4400" dirty="0" err="1"/>
              <a:t>Response</a:t>
            </a:r>
            <a:endParaRPr lang="en-US" sz="4400" dirty="0"/>
          </a:p>
        </p:txBody>
      </p:sp>
    </p:spTree>
    <p:extLst>
      <p:ext uri="{BB962C8B-B14F-4D97-AF65-F5344CB8AC3E}">
        <p14:creationId xmlns:p14="http://schemas.microsoft.com/office/powerpoint/2010/main" val="378208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24B8-D323-4988-90D5-6FE88C1E0974}"/>
              </a:ext>
            </a:extLst>
          </p:cNvPr>
          <p:cNvSpPr>
            <a:spLocks noGrp="1"/>
          </p:cNvSpPr>
          <p:nvPr>
            <p:ph type="title"/>
          </p:nvPr>
        </p:nvSpPr>
        <p:spPr/>
        <p:txBody>
          <a:bodyPr/>
          <a:lstStyle/>
          <a:p>
            <a:r>
              <a:rPr lang="bs-Latn-BA" dirty="0"/>
              <a:t>SOAP sa </a:t>
            </a:r>
            <a:r>
              <a:rPr lang="bs-Latn-BA" dirty="0" err="1"/>
              <a:t>Header</a:t>
            </a:r>
            <a:r>
              <a:rPr lang="bs-Latn-BA" dirty="0"/>
              <a:t> elementom </a:t>
            </a:r>
            <a:endParaRPr lang="en-US" dirty="0"/>
          </a:p>
        </p:txBody>
      </p:sp>
      <p:pic>
        <p:nvPicPr>
          <p:cNvPr id="4" name="Content Placeholder 3">
            <a:extLst>
              <a:ext uri="{FF2B5EF4-FFF2-40B4-BE49-F238E27FC236}">
                <a16:creationId xmlns:a16="http://schemas.microsoft.com/office/drawing/2014/main" id="{3E7C432C-DE2B-4099-9B45-5890455CE544}"/>
              </a:ext>
            </a:extLst>
          </p:cNvPr>
          <p:cNvPicPr>
            <a:picLocks noGrp="1" noChangeAspect="1"/>
          </p:cNvPicPr>
          <p:nvPr>
            <p:ph idx="1"/>
          </p:nvPr>
        </p:nvPicPr>
        <p:blipFill>
          <a:blip r:embed="rId2"/>
          <a:stretch>
            <a:fillRect/>
          </a:stretch>
        </p:blipFill>
        <p:spPr>
          <a:xfrm>
            <a:off x="1654402" y="2326640"/>
            <a:ext cx="8883195" cy="3474720"/>
          </a:xfrm>
          <a:prstGeom prst="rect">
            <a:avLst/>
          </a:prstGeom>
        </p:spPr>
      </p:pic>
    </p:spTree>
    <p:extLst>
      <p:ext uri="{BB962C8B-B14F-4D97-AF65-F5344CB8AC3E}">
        <p14:creationId xmlns:p14="http://schemas.microsoft.com/office/powerpoint/2010/main" val="2342244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Web servis - Primjer</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lstStyle/>
          <a:p>
            <a:r>
              <a:rPr lang="bs-Latn-BA" dirty="0"/>
              <a:t>Primjer jednostavnog web servisa sa metodom koja vraća podatke o studentu.</a:t>
            </a:r>
          </a:p>
          <a:p>
            <a:endParaRPr lang="en-US" dirty="0"/>
          </a:p>
        </p:txBody>
      </p:sp>
      <p:pic>
        <p:nvPicPr>
          <p:cNvPr id="4" name="Picture 3">
            <a:extLst>
              <a:ext uri="{FF2B5EF4-FFF2-40B4-BE49-F238E27FC236}">
                <a16:creationId xmlns:a16="http://schemas.microsoft.com/office/drawing/2014/main" id="{C5D0F891-2CA1-4C49-8602-AF012737B558}"/>
              </a:ext>
            </a:extLst>
          </p:cNvPr>
          <p:cNvPicPr>
            <a:picLocks noChangeAspect="1"/>
          </p:cNvPicPr>
          <p:nvPr/>
        </p:nvPicPr>
        <p:blipFill>
          <a:blip r:embed="rId3"/>
          <a:stretch>
            <a:fillRect/>
          </a:stretch>
        </p:blipFill>
        <p:spPr>
          <a:xfrm>
            <a:off x="1291901" y="2871214"/>
            <a:ext cx="9281746" cy="3621661"/>
          </a:xfrm>
          <a:prstGeom prst="rect">
            <a:avLst/>
          </a:prstGeom>
        </p:spPr>
      </p:pic>
    </p:spTree>
    <p:extLst>
      <p:ext uri="{BB962C8B-B14F-4D97-AF65-F5344CB8AC3E}">
        <p14:creationId xmlns:p14="http://schemas.microsoft.com/office/powerpoint/2010/main" val="3154373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AC66-F59A-43C9-A940-8D5974FFBA62}"/>
              </a:ext>
            </a:extLst>
          </p:cNvPr>
          <p:cNvSpPr>
            <a:spLocks noGrp="1"/>
          </p:cNvSpPr>
          <p:nvPr>
            <p:ph type="title"/>
          </p:nvPr>
        </p:nvSpPr>
        <p:spPr/>
        <p:txBody>
          <a:bodyPr/>
          <a:lstStyle/>
          <a:p>
            <a:r>
              <a:rPr lang="bs-Latn-BA" dirty="0"/>
              <a:t>Korištenje SOAP Service</a:t>
            </a:r>
            <a:endParaRPr lang="en-US" dirty="0"/>
          </a:p>
        </p:txBody>
      </p:sp>
      <p:sp>
        <p:nvSpPr>
          <p:cNvPr id="3" name="Content Placeholder 2">
            <a:extLst>
              <a:ext uri="{FF2B5EF4-FFF2-40B4-BE49-F238E27FC236}">
                <a16:creationId xmlns:a16="http://schemas.microsoft.com/office/drawing/2014/main" id="{DE1838D7-8BC1-4A97-A9DD-A90C753401CA}"/>
              </a:ext>
            </a:extLst>
          </p:cNvPr>
          <p:cNvSpPr>
            <a:spLocks noGrp="1"/>
          </p:cNvSpPr>
          <p:nvPr>
            <p:ph idx="1"/>
          </p:nvPr>
        </p:nvSpPr>
        <p:spPr/>
        <p:txBody>
          <a:bodyPr/>
          <a:lstStyle/>
          <a:p>
            <a:r>
              <a:rPr lang="bs-Latn-BA" dirty="0"/>
              <a:t>Da bi se povezali na SOAP Service potrebne su sljedeće informacije:</a:t>
            </a:r>
          </a:p>
          <a:p>
            <a:pPr lvl="1"/>
            <a:r>
              <a:rPr lang="bs-Latn-BA" dirty="0">
                <a:solidFill>
                  <a:srgbClr val="FF0000"/>
                </a:solidFill>
              </a:rPr>
              <a:t>A</a:t>
            </a:r>
            <a:r>
              <a:rPr lang="bs-Latn-BA" dirty="0"/>
              <a:t> – adresa (adresa registracije servisa )</a:t>
            </a:r>
          </a:p>
          <a:p>
            <a:pPr lvl="1"/>
            <a:r>
              <a:rPr lang="bs-Latn-BA" dirty="0">
                <a:solidFill>
                  <a:srgbClr val="FF0000"/>
                </a:solidFill>
              </a:rPr>
              <a:t>B</a:t>
            </a:r>
            <a:r>
              <a:rPr lang="bs-Latn-BA" dirty="0"/>
              <a:t> – </a:t>
            </a:r>
            <a:r>
              <a:rPr lang="bs-Latn-BA" dirty="0" err="1"/>
              <a:t>binding</a:t>
            </a:r>
            <a:r>
              <a:rPr lang="bs-Latn-BA" dirty="0"/>
              <a:t> (kako se povezati sa servisom)</a:t>
            </a:r>
          </a:p>
          <a:p>
            <a:pPr lvl="1"/>
            <a:r>
              <a:rPr lang="bs-Latn-BA" dirty="0"/>
              <a:t>C – </a:t>
            </a:r>
            <a:r>
              <a:rPr lang="bs-Latn-BA" dirty="0" err="1"/>
              <a:t>contract</a:t>
            </a:r>
            <a:r>
              <a:rPr lang="bs-Latn-BA" dirty="0"/>
              <a:t> (uvjeti korištenja servise )</a:t>
            </a:r>
            <a:endParaRPr lang="en-US" dirty="0"/>
          </a:p>
        </p:txBody>
      </p:sp>
    </p:spTree>
    <p:extLst>
      <p:ext uri="{BB962C8B-B14F-4D97-AF65-F5344CB8AC3E}">
        <p14:creationId xmlns:p14="http://schemas.microsoft.com/office/powerpoint/2010/main" val="4123646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ECA4BC-599A-45E4-A59C-8937731C0644}"/>
              </a:ext>
            </a:extLst>
          </p:cNvPr>
          <p:cNvSpPr/>
          <p:nvPr/>
        </p:nvSpPr>
        <p:spPr>
          <a:xfrm>
            <a:off x="1880859" y="3105834"/>
            <a:ext cx="8256876" cy="646331"/>
          </a:xfrm>
          <a:prstGeom prst="rect">
            <a:avLst/>
          </a:prstGeom>
        </p:spPr>
        <p:txBody>
          <a:bodyPr wrap="none">
            <a:spAutoFit/>
          </a:bodyPr>
          <a:lstStyle/>
          <a:p>
            <a:r>
              <a:rPr lang="bs-Latn-BA" sz="3600" dirty="0"/>
              <a:t>Implementacija jednostavnog SOAP Servisa</a:t>
            </a:r>
            <a:endParaRPr lang="en-US" sz="3600" dirty="0"/>
          </a:p>
        </p:txBody>
      </p:sp>
    </p:spTree>
    <p:extLst>
      <p:ext uri="{BB962C8B-B14F-4D97-AF65-F5344CB8AC3E}">
        <p14:creationId xmlns:p14="http://schemas.microsoft.com/office/powerpoint/2010/main" val="133159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Sadržaj predmeta</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normAutofit fontScale="92500" lnSpcReduction="10000"/>
          </a:bodyPr>
          <a:lstStyle/>
          <a:p>
            <a:pPr lvl="0"/>
            <a:r>
              <a:rPr lang="hr-HR" dirty="0"/>
              <a:t>Web Servisi</a:t>
            </a:r>
            <a:endParaRPr lang="en-US" sz="4000" dirty="0"/>
          </a:p>
          <a:p>
            <a:pPr lvl="1"/>
            <a:r>
              <a:rPr lang="hr-HR" dirty="0"/>
              <a:t>SOAP/REST </a:t>
            </a:r>
            <a:endParaRPr lang="en-US" sz="3600" dirty="0"/>
          </a:p>
          <a:p>
            <a:pPr lvl="0"/>
            <a:r>
              <a:rPr lang="hr-HR" dirty="0"/>
              <a:t>Razvoj Web API-a koristeći MVC</a:t>
            </a:r>
            <a:endParaRPr lang="en-US" sz="4000" dirty="0"/>
          </a:p>
          <a:p>
            <a:pPr lvl="0"/>
            <a:r>
              <a:rPr lang="hr-HR" dirty="0"/>
              <a:t>Sigurnost Web Servisa</a:t>
            </a:r>
            <a:endParaRPr lang="en-US" sz="4000" dirty="0"/>
          </a:p>
          <a:p>
            <a:pPr lvl="0"/>
            <a:r>
              <a:rPr lang="hr-HR" dirty="0"/>
              <a:t>Desktop klijenti</a:t>
            </a:r>
            <a:endParaRPr lang="en-US" sz="4000" dirty="0"/>
          </a:p>
          <a:p>
            <a:pPr lvl="0"/>
            <a:r>
              <a:rPr lang="hr-HR" dirty="0"/>
              <a:t>Arhitektura i uzorci razvoja mobilnih aplikacija</a:t>
            </a:r>
            <a:endParaRPr lang="en-US" sz="4000" dirty="0"/>
          </a:p>
          <a:p>
            <a:pPr lvl="0"/>
            <a:r>
              <a:rPr lang="hr-HR" dirty="0"/>
              <a:t>Razvoj mobilnih aplikacija</a:t>
            </a:r>
            <a:endParaRPr lang="en-US" sz="4000" dirty="0"/>
          </a:p>
          <a:p>
            <a:pPr lvl="0"/>
            <a:r>
              <a:rPr lang="hr-HR" dirty="0"/>
              <a:t>Testiranje, isporuka i održavanje rješenja</a:t>
            </a:r>
            <a:endParaRPr lang="en-US" sz="4000" dirty="0"/>
          </a:p>
          <a:p>
            <a:pPr lvl="0"/>
            <a:r>
              <a:rPr lang="hr-HR" dirty="0"/>
              <a:t>Upravljanje razvojem softverskih rješenja</a:t>
            </a:r>
            <a:endParaRPr lang="en-US" sz="4000" dirty="0"/>
          </a:p>
          <a:p>
            <a:r>
              <a:rPr lang="hr-HR" dirty="0"/>
              <a:t>Projekat</a:t>
            </a:r>
            <a:endParaRPr lang="en-US" dirty="0"/>
          </a:p>
        </p:txBody>
      </p:sp>
    </p:spTree>
    <p:extLst>
      <p:ext uri="{BB962C8B-B14F-4D97-AF65-F5344CB8AC3E}">
        <p14:creationId xmlns:p14="http://schemas.microsoft.com/office/powerpoint/2010/main" val="327743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8367-63AE-4710-87B3-527656A8593D}"/>
              </a:ext>
            </a:extLst>
          </p:cNvPr>
          <p:cNvSpPr>
            <a:spLocks noGrp="1"/>
          </p:cNvSpPr>
          <p:nvPr>
            <p:ph type="title"/>
          </p:nvPr>
        </p:nvSpPr>
        <p:spPr/>
        <p:txBody>
          <a:bodyPr/>
          <a:lstStyle/>
          <a:p>
            <a:r>
              <a:rPr lang="bs-Latn-BA" dirty="0"/>
              <a:t>Sadržaj predmeta (prototip)</a:t>
            </a:r>
            <a:endParaRPr lang="en-US" dirty="0"/>
          </a:p>
        </p:txBody>
      </p:sp>
      <p:sp>
        <p:nvSpPr>
          <p:cNvPr id="3" name="Content Placeholder 2">
            <a:extLst>
              <a:ext uri="{FF2B5EF4-FFF2-40B4-BE49-F238E27FC236}">
                <a16:creationId xmlns:a16="http://schemas.microsoft.com/office/drawing/2014/main" id="{FE8B0135-CCE1-4055-9552-8E8C48FB68AB}"/>
              </a:ext>
            </a:extLst>
          </p:cNvPr>
          <p:cNvSpPr>
            <a:spLocks noGrp="1"/>
          </p:cNvSpPr>
          <p:nvPr>
            <p:ph idx="1"/>
          </p:nvPr>
        </p:nvSpPr>
        <p:spPr/>
        <p:txBody>
          <a:bodyPr>
            <a:normAutofit fontScale="55000" lnSpcReduction="20000"/>
          </a:bodyPr>
          <a:lstStyle/>
          <a:p>
            <a:r>
              <a:rPr lang="en-US" dirty="0"/>
              <a:t>1. </a:t>
            </a:r>
            <a:r>
              <a:rPr lang="en-US" dirty="0" err="1"/>
              <a:t>Uvod</a:t>
            </a:r>
            <a:r>
              <a:rPr lang="en-US" dirty="0"/>
              <a:t> u Web </a:t>
            </a:r>
            <a:r>
              <a:rPr lang="en-US" dirty="0" err="1"/>
              <a:t>Servise</a:t>
            </a:r>
            <a:endParaRPr lang="en-US" dirty="0"/>
          </a:p>
          <a:p>
            <a:r>
              <a:rPr lang="en-US" dirty="0"/>
              <a:t>2. </a:t>
            </a:r>
            <a:r>
              <a:rPr lang="en-US" dirty="0" err="1"/>
              <a:t>Uvod</a:t>
            </a:r>
            <a:r>
              <a:rPr lang="en-US" dirty="0"/>
              <a:t> u WEB API</a:t>
            </a:r>
          </a:p>
          <a:p>
            <a:r>
              <a:rPr lang="en-US" dirty="0"/>
              <a:t>3. Web API </a:t>
            </a:r>
            <a:r>
              <a:rPr lang="en-US" dirty="0" err="1"/>
              <a:t>rutiranje</a:t>
            </a:r>
            <a:r>
              <a:rPr lang="en-US" dirty="0"/>
              <a:t>, </a:t>
            </a:r>
            <a:r>
              <a:rPr lang="en-US" dirty="0" err="1"/>
              <a:t>validacija</a:t>
            </a:r>
            <a:r>
              <a:rPr lang="en-US" dirty="0"/>
              <a:t> </a:t>
            </a:r>
            <a:r>
              <a:rPr lang="en-US" dirty="0" err="1"/>
              <a:t>i</a:t>
            </a:r>
            <a:r>
              <a:rPr lang="en-US" dirty="0"/>
              <a:t> </a:t>
            </a:r>
            <a:r>
              <a:rPr lang="en-US" dirty="0" err="1"/>
              <a:t>filteri</a:t>
            </a:r>
            <a:endParaRPr lang="en-US" dirty="0"/>
          </a:p>
          <a:p>
            <a:r>
              <a:rPr lang="en-US" dirty="0"/>
              <a:t>4. Web API </a:t>
            </a:r>
            <a:r>
              <a:rPr lang="en-US" dirty="0" err="1"/>
              <a:t>Upravljanje</a:t>
            </a:r>
            <a:r>
              <a:rPr lang="en-US" dirty="0"/>
              <a:t> </a:t>
            </a:r>
            <a:r>
              <a:rPr lang="en-US" dirty="0" err="1"/>
              <a:t>izuzecima</a:t>
            </a:r>
            <a:r>
              <a:rPr lang="en-US" dirty="0"/>
              <a:t> </a:t>
            </a:r>
            <a:r>
              <a:rPr lang="en-US" dirty="0" err="1"/>
              <a:t>i</a:t>
            </a:r>
            <a:r>
              <a:rPr lang="en-US" dirty="0"/>
              <a:t> </a:t>
            </a:r>
            <a:r>
              <a:rPr lang="en-US" dirty="0" err="1"/>
              <a:t>greškama</a:t>
            </a:r>
            <a:endParaRPr lang="en-US" dirty="0"/>
          </a:p>
          <a:p>
            <a:r>
              <a:rPr lang="en-US" dirty="0"/>
              <a:t>5. Web API </a:t>
            </a:r>
            <a:r>
              <a:rPr lang="en-US" dirty="0" err="1"/>
              <a:t>i</a:t>
            </a:r>
            <a:r>
              <a:rPr lang="en-US" dirty="0"/>
              <a:t> EF Core</a:t>
            </a:r>
          </a:p>
          <a:p>
            <a:r>
              <a:rPr lang="en-US" dirty="0"/>
              <a:t>6. </a:t>
            </a:r>
            <a:r>
              <a:rPr lang="en-US" dirty="0" err="1"/>
              <a:t>Autentikacija</a:t>
            </a:r>
            <a:r>
              <a:rPr lang="en-US" dirty="0"/>
              <a:t> </a:t>
            </a:r>
            <a:r>
              <a:rPr lang="en-US" dirty="0" err="1"/>
              <a:t>i</a:t>
            </a:r>
            <a:r>
              <a:rPr lang="en-US" dirty="0"/>
              <a:t> </a:t>
            </a:r>
            <a:r>
              <a:rPr lang="en-US" dirty="0" err="1"/>
              <a:t>Autorizacija</a:t>
            </a:r>
            <a:endParaRPr lang="en-US" dirty="0"/>
          </a:p>
          <a:p>
            <a:r>
              <a:rPr lang="en-US" dirty="0"/>
              <a:t>7. Windows </a:t>
            </a:r>
            <a:r>
              <a:rPr lang="en-US" dirty="0" err="1"/>
              <a:t>Klijenti</a:t>
            </a:r>
            <a:endParaRPr lang="en-US" dirty="0"/>
          </a:p>
          <a:p>
            <a:r>
              <a:rPr lang="en-US" dirty="0"/>
              <a:t>8. </a:t>
            </a:r>
            <a:r>
              <a:rPr lang="en-US" dirty="0" err="1"/>
              <a:t>Razvoj</a:t>
            </a:r>
            <a:r>
              <a:rPr lang="en-US" dirty="0"/>
              <a:t> </a:t>
            </a:r>
            <a:r>
              <a:rPr lang="en-US" dirty="0" err="1"/>
              <a:t>Mobilnih</a:t>
            </a:r>
            <a:r>
              <a:rPr lang="en-US" dirty="0"/>
              <a:t> </a:t>
            </a:r>
            <a:r>
              <a:rPr lang="en-US" dirty="0" err="1"/>
              <a:t>Rješenja</a:t>
            </a:r>
            <a:endParaRPr lang="en-US" dirty="0"/>
          </a:p>
          <a:p>
            <a:r>
              <a:rPr lang="en-US" dirty="0"/>
              <a:t>9. Xamarin Forms</a:t>
            </a:r>
          </a:p>
          <a:p>
            <a:r>
              <a:rPr lang="en-US" dirty="0"/>
              <a:t>10.DevOps </a:t>
            </a:r>
            <a:r>
              <a:rPr lang="en-US" dirty="0" err="1"/>
              <a:t>i</a:t>
            </a:r>
            <a:r>
              <a:rPr lang="en-US" dirty="0"/>
              <a:t> </a:t>
            </a:r>
            <a:r>
              <a:rPr lang="en-US" dirty="0" err="1"/>
              <a:t>razvoj</a:t>
            </a:r>
            <a:r>
              <a:rPr lang="en-US" dirty="0"/>
              <a:t> </a:t>
            </a:r>
            <a:r>
              <a:rPr lang="en-US" dirty="0" err="1"/>
              <a:t>poslovnih</a:t>
            </a:r>
            <a:r>
              <a:rPr lang="en-US" dirty="0"/>
              <a:t> </a:t>
            </a:r>
            <a:r>
              <a:rPr lang="en-US" dirty="0" err="1"/>
              <a:t>rješenja</a:t>
            </a:r>
            <a:endParaRPr lang="en-US" dirty="0"/>
          </a:p>
          <a:p>
            <a:r>
              <a:rPr lang="en-US" dirty="0"/>
              <a:t>11.Testiranje </a:t>
            </a:r>
            <a:r>
              <a:rPr lang="en-US" dirty="0" err="1"/>
              <a:t>i</a:t>
            </a:r>
            <a:r>
              <a:rPr lang="en-US" dirty="0"/>
              <a:t> </a:t>
            </a:r>
            <a:r>
              <a:rPr lang="en-US" dirty="0" err="1"/>
              <a:t>isporuka</a:t>
            </a:r>
            <a:endParaRPr lang="en-US" dirty="0"/>
          </a:p>
          <a:p>
            <a:r>
              <a:rPr lang="en-US" dirty="0"/>
              <a:t>12.Kontinuirana </a:t>
            </a:r>
            <a:r>
              <a:rPr lang="en-US" dirty="0" err="1"/>
              <a:t>isporuka</a:t>
            </a:r>
            <a:r>
              <a:rPr lang="en-US" dirty="0"/>
              <a:t>  </a:t>
            </a:r>
          </a:p>
          <a:p>
            <a:r>
              <a:rPr lang="en-US" dirty="0"/>
              <a:t>13.GitHub, Open Source </a:t>
            </a:r>
            <a:r>
              <a:rPr lang="en-US" dirty="0" err="1"/>
              <a:t>i</a:t>
            </a:r>
            <a:r>
              <a:rPr lang="en-US" dirty="0"/>
              <a:t> .NET Fondacija  </a:t>
            </a:r>
          </a:p>
          <a:p>
            <a:r>
              <a:rPr lang="en-US" dirty="0"/>
              <a:t>15. </a:t>
            </a:r>
            <a:r>
              <a:rPr lang="en-US" dirty="0" err="1"/>
              <a:t>Sistem</a:t>
            </a:r>
            <a:r>
              <a:rPr lang="en-US" dirty="0"/>
              <a:t> </a:t>
            </a:r>
            <a:r>
              <a:rPr lang="en-US" dirty="0" err="1"/>
              <a:t>preporuke</a:t>
            </a:r>
            <a:endParaRPr lang="en-US" dirty="0"/>
          </a:p>
        </p:txBody>
      </p:sp>
    </p:spTree>
    <p:extLst>
      <p:ext uri="{BB962C8B-B14F-4D97-AF65-F5344CB8AC3E}">
        <p14:creationId xmlns:p14="http://schemas.microsoft.com/office/powerpoint/2010/main" val="1120333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Način polaganja predmeta</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lstStyle/>
          <a:p>
            <a:r>
              <a:rPr lang="bs-Latn-BA" dirty="0"/>
              <a:t>Redovnost na predavanjima i vježbama</a:t>
            </a:r>
          </a:p>
          <a:p>
            <a:r>
              <a:rPr lang="bs-Latn-BA" dirty="0"/>
              <a:t>Polaganje pismenog dijela ispita</a:t>
            </a:r>
          </a:p>
          <a:p>
            <a:pPr lvl="1"/>
            <a:r>
              <a:rPr lang="bs-Latn-BA" dirty="0"/>
              <a:t>Teorijski i praktični dio</a:t>
            </a:r>
          </a:p>
          <a:p>
            <a:r>
              <a:rPr lang="bs-Latn-BA" dirty="0"/>
              <a:t>Izrada i odbrana projektnog zadatka</a:t>
            </a:r>
          </a:p>
          <a:p>
            <a:pPr lvl="1"/>
            <a:r>
              <a:rPr lang="bs-Latn-BA" dirty="0"/>
              <a:t>C#, ASP.NET Web API, </a:t>
            </a:r>
            <a:r>
              <a:rPr lang="bs-Latn-BA" dirty="0" err="1"/>
              <a:t>Entity</a:t>
            </a:r>
            <a:r>
              <a:rPr lang="bs-Latn-BA" dirty="0"/>
              <a:t> Framework, mobilna aplikacija</a:t>
            </a:r>
          </a:p>
          <a:p>
            <a:r>
              <a:rPr lang="bs-Latn-BA" dirty="0"/>
              <a:t>Detalji i definisanje projektnog zadatka biće naknadno definisani</a:t>
            </a:r>
          </a:p>
          <a:p>
            <a:pPr lvl="1"/>
            <a:r>
              <a:rPr lang="bs-Latn-BA" dirty="0"/>
              <a:t>Posebna pažnja na rokove dostave projektnog zadatka</a:t>
            </a:r>
            <a:endParaRPr lang="en-US" dirty="0"/>
          </a:p>
        </p:txBody>
      </p:sp>
    </p:spTree>
    <p:extLst>
      <p:ext uri="{BB962C8B-B14F-4D97-AF65-F5344CB8AC3E}">
        <p14:creationId xmlns:p14="http://schemas.microsoft.com/office/powerpoint/2010/main" val="281571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Savremeno poslovanje</a:t>
            </a:r>
            <a:endParaRPr lang="en-US" dirty="0"/>
          </a:p>
        </p:txBody>
      </p:sp>
      <p:sp>
        <p:nvSpPr>
          <p:cNvPr id="3" name="Content Placeholder 2">
            <a:extLst>
              <a:ext uri="{FF2B5EF4-FFF2-40B4-BE49-F238E27FC236}">
                <a16:creationId xmlns:a16="http://schemas.microsoft.com/office/drawing/2014/main" id="{4CECA652-4929-42F0-BE42-8B5490023570}"/>
              </a:ext>
            </a:extLst>
          </p:cNvPr>
          <p:cNvSpPr>
            <a:spLocks noGrp="1"/>
          </p:cNvSpPr>
          <p:nvPr>
            <p:ph idx="1"/>
          </p:nvPr>
        </p:nvSpPr>
        <p:spPr/>
        <p:txBody>
          <a:bodyPr/>
          <a:lstStyle/>
          <a:p>
            <a:r>
              <a:rPr lang="bs-Latn-BA" dirty="0"/>
              <a:t>Osnovu </a:t>
            </a:r>
            <a:r>
              <a:rPr lang="bs-Latn-BA" dirty="0" err="1"/>
              <a:t>savremenog</a:t>
            </a:r>
            <a:r>
              <a:rPr lang="bs-Latn-BA" dirty="0"/>
              <a:t> poslovanja predstavljaju informacijsko komunikacijske tehnologije koje </a:t>
            </a:r>
            <a:r>
              <a:rPr lang="bs-Latn-BA" dirty="0" err="1"/>
              <a:t>omogućavaju</a:t>
            </a:r>
            <a:r>
              <a:rPr lang="bs-Latn-BA" dirty="0"/>
              <a:t> razmjenu podataka između kompanija, kompanija i krajnjih korisnika, te kompanija i državnih institucija.</a:t>
            </a:r>
          </a:p>
          <a:p>
            <a:r>
              <a:rPr lang="bs-Latn-BA" dirty="0"/>
              <a:t>Dostupnost podataka bilo kad i bilo gdje se može </a:t>
            </a:r>
            <a:r>
              <a:rPr lang="bs-Latn-BA" dirty="0" err="1"/>
              <a:t>posmatrati</a:t>
            </a:r>
            <a:r>
              <a:rPr lang="bs-Latn-BA" dirty="0"/>
              <a:t> kao preduvjet za savremeno poslovanje, a osigurava se korištenjem mobilnih uređaja čime se ostvaruju:</a:t>
            </a:r>
          </a:p>
          <a:p>
            <a:pPr lvl="1"/>
            <a:r>
              <a:rPr lang="bs-Latn-BA" dirty="0"/>
              <a:t>Uštede u poslovanju jer su cijene transakcija i interakcije mnogo manje</a:t>
            </a:r>
          </a:p>
          <a:p>
            <a:pPr lvl="1"/>
            <a:r>
              <a:rPr lang="bs-Latn-BA" dirty="0"/>
              <a:t>Veće brzine reakcija na promjene i zahtjeve klijenata</a:t>
            </a:r>
          </a:p>
          <a:p>
            <a:pPr lvl="1"/>
            <a:r>
              <a:rPr lang="bs-Latn-BA" dirty="0"/>
              <a:t>Redukcije grešaka nastalih obavljanjem poslovnih aktivnosti</a:t>
            </a:r>
            <a:endParaRPr lang="en-US" dirty="0"/>
          </a:p>
        </p:txBody>
      </p:sp>
    </p:spTree>
    <p:extLst>
      <p:ext uri="{BB962C8B-B14F-4D97-AF65-F5344CB8AC3E}">
        <p14:creationId xmlns:p14="http://schemas.microsoft.com/office/powerpoint/2010/main" val="23175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168C-1024-4679-9157-7E9179CA7734}"/>
              </a:ext>
            </a:extLst>
          </p:cNvPr>
          <p:cNvSpPr>
            <a:spLocks noGrp="1"/>
          </p:cNvSpPr>
          <p:nvPr>
            <p:ph type="title"/>
          </p:nvPr>
        </p:nvSpPr>
        <p:spPr/>
        <p:txBody>
          <a:bodyPr/>
          <a:lstStyle/>
          <a:p>
            <a:r>
              <a:rPr lang="bs-Latn-BA" dirty="0"/>
              <a:t>Pregled predmeta na studiju</a:t>
            </a:r>
            <a:endParaRPr lang="en-US" dirty="0"/>
          </a:p>
        </p:txBody>
      </p:sp>
      <p:grpSp>
        <p:nvGrpSpPr>
          <p:cNvPr id="30" name="Group 29">
            <a:extLst>
              <a:ext uri="{FF2B5EF4-FFF2-40B4-BE49-F238E27FC236}">
                <a16:creationId xmlns:a16="http://schemas.microsoft.com/office/drawing/2014/main" id="{258B6EAC-B3D7-41FB-BAA8-74436A845F97}"/>
              </a:ext>
            </a:extLst>
          </p:cNvPr>
          <p:cNvGrpSpPr/>
          <p:nvPr/>
        </p:nvGrpSpPr>
        <p:grpSpPr>
          <a:xfrm>
            <a:off x="2269416" y="1289968"/>
            <a:ext cx="7810874" cy="5372390"/>
            <a:chOff x="672339" y="874223"/>
            <a:chExt cx="7810874" cy="5372390"/>
          </a:xfrm>
        </p:grpSpPr>
        <p:grpSp>
          <p:nvGrpSpPr>
            <p:cNvPr id="31" name="Group 30">
              <a:extLst>
                <a:ext uri="{FF2B5EF4-FFF2-40B4-BE49-F238E27FC236}">
                  <a16:creationId xmlns:a16="http://schemas.microsoft.com/office/drawing/2014/main" id="{DADB2DAD-87D8-4FBE-8900-DA4939CEDBE6}"/>
                </a:ext>
              </a:extLst>
            </p:cNvPr>
            <p:cNvGrpSpPr/>
            <p:nvPr/>
          </p:nvGrpSpPr>
          <p:grpSpPr>
            <a:xfrm>
              <a:off x="688226" y="4430025"/>
              <a:ext cx="1512168" cy="1785852"/>
              <a:chOff x="614412" y="1642465"/>
              <a:chExt cx="1512168" cy="1785852"/>
            </a:xfrm>
          </p:grpSpPr>
          <p:sp>
            <p:nvSpPr>
              <p:cNvPr id="51" name="Rectangle 50">
                <a:extLst>
                  <a:ext uri="{FF2B5EF4-FFF2-40B4-BE49-F238E27FC236}">
                    <a16:creationId xmlns:a16="http://schemas.microsoft.com/office/drawing/2014/main" id="{0FD20BA0-17EA-46AC-A992-5FC24C216222}"/>
                  </a:ext>
                </a:extLst>
              </p:cNvPr>
              <p:cNvSpPr/>
              <p:nvPr/>
            </p:nvSpPr>
            <p:spPr bwMode="auto">
              <a:xfrm>
                <a:off x="683568" y="1642465"/>
                <a:ext cx="1392106" cy="17446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a:lnSpc>
                    <a:spcPct val="90000"/>
                  </a:lnSpc>
                </a:pPr>
                <a:endParaRPr lang="en-US" sz="1599" dirty="0">
                  <a:gradFill>
                    <a:gsLst>
                      <a:gs pos="0">
                        <a:srgbClr val="3F3F3F"/>
                      </a:gs>
                      <a:gs pos="100000">
                        <a:srgbClr val="3F3F3F"/>
                      </a:gs>
                    </a:gsLst>
                    <a:lin ang="5400000" scaled="0"/>
                  </a:gradFill>
                  <a:ea typeface="Segoe UI" pitchFamily="34" charset="0"/>
                  <a:cs typeface="Segoe UI" pitchFamily="34" charset="0"/>
                </a:endParaRPr>
              </a:p>
            </p:txBody>
          </p:sp>
          <p:sp>
            <p:nvSpPr>
              <p:cNvPr id="52" name="TextBox 9">
                <a:extLst>
                  <a:ext uri="{FF2B5EF4-FFF2-40B4-BE49-F238E27FC236}">
                    <a16:creationId xmlns:a16="http://schemas.microsoft.com/office/drawing/2014/main" id="{7285AEB2-C2FB-4B9A-BCD1-3E0CBA35A31D}"/>
                  </a:ext>
                </a:extLst>
              </p:cNvPr>
              <p:cNvSpPr txBox="1"/>
              <p:nvPr/>
            </p:nvSpPr>
            <p:spPr>
              <a:xfrm>
                <a:off x="614412" y="2833667"/>
                <a:ext cx="1512168" cy="59465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1632" b="1" cap="all" dirty="0">
                    <a:solidFill>
                      <a:srgbClr val="404040"/>
                    </a:solidFill>
                  </a:rPr>
                  <a:t>Web </a:t>
                </a:r>
                <a:endParaRPr lang="bs-Latn-BA" sz="1632" b="1" cap="all" dirty="0">
                  <a:solidFill>
                    <a:srgbClr val="404040"/>
                  </a:solidFill>
                </a:endParaRPr>
              </a:p>
              <a:p>
                <a:pPr algn="ctr"/>
                <a:r>
                  <a:rPr lang="en-US" sz="1632" b="1" cap="all" dirty="0">
                    <a:solidFill>
                      <a:srgbClr val="404040"/>
                    </a:solidFill>
                  </a:rPr>
                  <a:t>Ap</a:t>
                </a:r>
                <a:r>
                  <a:rPr lang="bs-Latn-BA" sz="1632" b="1" cap="all" dirty="0">
                    <a:solidFill>
                      <a:srgbClr val="404040"/>
                    </a:solidFill>
                  </a:rPr>
                  <a:t>likacijA</a:t>
                </a:r>
                <a:endParaRPr lang="en-US" sz="1632" b="1" cap="all" dirty="0">
                  <a:solidFill>
                    <a:srgbClr val="404040"/>
                  </a:solidFill>
                </a:endParaRPr>
              </a:p>
            </p:txBody>
          </p:sp>
          <p:pic>
            <p:nvPicPr>
              <p:cNvPr id="53" name="Picture 52">
                <a:extLst>
                  <a:ext uri="{FF2B5EF4-FFF2-40B4-BE49-F238E27FC236}">
                    <a16:creationId xmlns:a16="http://schemas.microsoft.com/office/drawing/2014/main" id="{EF5F52B4-2117-4F4C-AE1D-E945162F7A74}"/>
                  </a:ext>
                </a:extLst>
              </p:cNvPr>
              <p:cNvPicPr>
                <a:picLocks noChangeAspect="1"/>
              </p:cNvPicPr>
              <p:nvPr/>
            </p:nvPicPr>
            <p:blipFill>
              <a:blip r:embed="rId2">
                <a:lum bright="-48000" contrast="-40000"/>
              </a:blip>
              <a:stretch>
                <a:fillRect/>
              </a:stretch>
            </p:blipFill>
            <p:spPr>
              <a:xfrm>
                <a:off x="1025213" y="1943754"/>
                <a:ext cx="738806" cy="721579"/>
              </a:xfrm>
              <a:prstGeom prst="rect">
                <a:avLst/>
              </a:prstGeom>
            </p:spPr>
          </p:pic>
        </p:grpSp>
        <p:grpSp>
          <p:nvGrpSpPr>
            <p:cNvPr id="32" name="Group 31">
              <a:extLst>
                <a:ext uri="{FF2B5EF4-FFF2-40B4-BE49-F238E27FC236}">
                  <a16:creationId xmlns:a16="http://schemas.microsoft.com/office/drawing/2014/main" id="{02330D3D-C51D-4397-9A64-FA9603CB1B21}"/>
                </a:ext>
              </a:extLst>
            </p:cNvPr>
            <p:cNvGrpSpPr/>
            <p:nvPr/>
          </p:nvGrpSpPr>
          <p:grpSpPr>
            <a:xfrm>
              <a:off x="7020272" y="4430025"/>
              <a:ext cx="1441076" cy="1816588"/>
              <a:chOff x="3879079" y="2514787"/>
              <a:chExt cx="1441076" cy="1816588"/>
            </a:xfrm>
          </p:grpSpPr>
          <p:sp>
            <p:nvSpPr>
              <p:cNvPr id="48" name="Rectangle 47">
                <a:extLst>
                  <a:ext uri="{FF2B5EF4-FFF2-40B4-BE49-F238E27FC236}">
                    <a16:creationId xmlns:a16="http://schemas.microsoft.com/office/drawing/2014/main" id="{52354FC6-DED8-4E88-8EB5-00938534F092}"/>
                  </a:ext>
                </a:extLst>
              </p:cNvPr>
              <p:cNvSpPr/>
              <p:nvPr/>
            </p:nvSpPr>
            <p:spPr bwMode="auto">
              <a:xfrm>
                <a:off x="3879079" y="2514787"/>
                <a:ext cx="1392106" cy="17446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a:lnSpc>
                    <a:spcPct val="90000"/>
                  </a:lnSpc>
                </a:pPr>
                <a:endParaRPr lang="en-US" sz="1599" dirty="0">
                  <a:gradFill>
                    <a:gsLst>
                      <a:gs pos="0">
                        <a:srgbClr val="3F3F3F"/>
                      </a:gs>
                      <a:gs pos="100000">
                        <a:srgbClr val="3F3F3F"/>
                      </a:gs>
                    </a:gsLst>
                    <a:lin ang="5400000" scaled="0"/>
                  </a:gradFill>
                  <a:ea typeface="Segoe UI" pitchFamily="34" charset="0"/>
                  <a:cs typeface="Segoe UI" pitchFamily="34" charset="0"/>
                </a:endParaRPr>
              </a:p>
            </p:txBody>
          </p:sp>
          <p:sp>
            <p:nvSpPr>
              <p:cNvPr id="49" name="TextBox 20">
                <a:extLst>
                  <a:ext uri="{FF2B5EF4-FFF2-40B4-BE49-F238E27FC236}">
                    <a16:creationId xmlns:a16="http://schemas.microsoft.com/office/drawing/2014/main" id="{303C7108-752C-4217-9AB0-0A67A673DB77}"/>
                  </a:ext>
                </a:extLst>
              </p:cNvPr>
              <p:cNvSpPr txBox="1"/>
              <p:nvPr/>
            </p:nvSpPr>
            <p:spPr>
              <a:xfrm>
                <a:off x="3879079" y="3736725"/>
                <a:ext cx="1441076" cy="59465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bs-Latn-BA" sz="1632" b="1" cap="all" dirty="0">
                    <a:solidFill>
                      <a:srgbClr val="404040"/>
                    </a:solidFill>
                  </a:rPr>
                  <a:t>MobilnA</a:t>
                </a:r>
                <a:r>
                  <a:rPr lang="en-US" sz="1632" b="1" cap="all" dirty="0">
                    <a:solidFill>
                      <a:srgbClr val="404040"/>
                    </a:solidFill>
                  </a:rPr>
                  <a:t> Ap</a:t>
                </a:r>
                <a:r>
                  <a:rPr lang="bs-Latn-BA" sz="1632" b="1" cap="all" dirty="0">
                    <a:solidFill>
                      <a:srgbClr val="404040"/>
                    </a:solidFill>
                  </a:rPr>
                  <a:t>likacijA</a:t>
                </a:r>
                <a:endParaRPr lang="en-US" sz="1632" b="1" cap="all" dirty="0">
                  <a:solidFill>
                    <a:srgbClr val="404040"/>
                  </a:solidFill>
                </a:endParaRPr>
              </a:p>
            </p:txBody>
          </p:sp>
          <p:pic>
            <p:nvPicPr>
              <p:cNvPr id="50" name="Picture 49">
                <a:extLst>
                  <a:ext uri="{FF2B5EF4-FFF2-40B4-BE49-F238E27FC236}">
                    <a16:creationId xmlns:a16="http://schemas.microsoft.com/office/drawing/2014/main" id="{F2110B82-A414-4E48-B69A-AD414A4E9906}"/>
                  </a:ext>
                </a:extLst>
              </p:cNvPr>
              <p:cNvPicPr>
                <a:picLocks noChangeAspect="1"/>
              </p:cNvPicPr>
              <p:nvPr/>
            </p:nvPicPr>
            <p:blipFill>
              <a:blip r:embed="rId3">
                <a:lum bright="-44000" contrast="-40000"/>
              </a:blip>
              <a:stretch>
                <a:fillRect/>
              </a:stretch>
            </p:blipFill>
            <p:spPr>
              <a:xfrm>
                <a:off x="4341735" y="2772516"/>
                <a:ext cx="515764" cy="740583"/>
              </a:xfrm>
              <a:prstGeom prst="rect">
                <a:avLst/>
              </a:prstGeom>
            </p:spPr>
          </p:pic>
        </p:grpSp>
        <p:grpSp>
          <p:nvGrpSpPr>
            <p:cNvPr id="33" name="Group 32">
              <a:extLst>
                <a:ext uri="{FF2B5EF4-FFF2-40B4-BE49-F238E27FC236}">
                  <a16:creationId xmlns:a16="http://schemas.microsoft.com/office/drawing/2014/main" id="{3055D4C0-3688-42EC-859A-DEEBFB1C0EAD}"/>
                </a:ext>
              </a:extLst>
            </p:cNvPr>
            <p:cNvGrpSpPr/>
            <p:nvPr/>
          </p:nvGrpSpPr>
          <p:grpSpPr>
            <a:xfrm>
              <a:off x="3779912" y="1173185"/>
              <a:ext cx="1424157" cy="1744644"/>
              <a:chOff x="5288104" y="2514787"/>
              <a:chExt cx="1424157" cy="1744644"/>
            </a:xfrm>
          </p:grpSpPr>
          <p:sp>
            <p:nvSpPr>
              <p:cNvPr id="45" name="Rectangle 44">
                <a:extLst>
                  <a:ext uri="{FF2B5EF4-FFF2-40B4-BE49-F238E27FC236}">
                    <a16:creationId xmlns:a16="http://schemas.microsoft.com/office/drawing/2014/main" id="{BED27688-47EC-4AD4-9FEA-D28F61C69A7C}"/>
                  </a:ext>
                </a:extLst>
              </p:cNvPr>
              <p:cNvSpPr/>
              <p:nvPr/>
            </p:nvSpPr>
            <p:spPr bwMode="auto">
              <a:xfrm>
                <a:off x="5320155" y="2514787"/>
                <a:ext cx="1392106" cy="17446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a:lnSpc>
                    <a:spcPct val="90000"/>
                  </a:lnSpc>
                </a:pPr>
                <a:endParaRPr lang="en-US" sz="1599" dirty="0">
                  <a:gradFill>
                    <a:gsLst>
                      <a:gs pos="0">
                        <a:srgbClr val="3F3F3F"/>
                      </a:gs>
                      <a:gs pos="100000">
                        <a:srgbClr val="3F3F3F"/>
                      </a:gs>
                    </a:gsLst>
                    <a:lin ang="5400000" scaled="0"/>
                  </a:gradFill>
                  <a:ea typeface="Segoe UI" pitchFamily="34" charset="0"/>
                  <a:cs typeface="Segoe UI" pitchFamily="34" charset="0"/>
                </a:endParaRPr>
              </a:p>
            </p:txBody>
          </p:sp>
          <p:sp>
            <p:nvSpPr>
              <p:cNvPr id="46" name="TextBox 23">
                <a:extLst>
                  <a:ext uri="{FF2B5EF4-FFF2-40B4-BE49-F238E27FC236}">
                    <a16:creationId xmlns:a16="http://schemas.microsoft.com/office/drawing/2014/main" id="{42785E64-39A4-4BD9-B338-F483166D5F1E}"/>
                  </a:ext>
                </a:extLst>
              </p:cNvPr>
              <p:cNvSpPr txBox="1"/>
              <p:nvPr/>
            </p:nvSpPr>
            <p:spPr>
              <a:xfrm>
                <a:off x="5288104" y="3821046"/>
                <a:ext cx="1366862" cy="35033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1632" b="1" cap="all" dirty="0">
                    <a:solidFill>
                      <a:srgbClr val="404040"/>
                    </a:solidFill>
                  </a:rPr>
                  <a:t>API</a:t>
                </a:r>
              </a:p>
            </p:txBody>
          </p:sp>
          <p:pic>
            <p:nvPicPr>
              <p:cNvPr id="47" name="Picture 46">
                <a:extLst>
                  <a:ext uri="{FF2B5EF4-FFF2-40B4-BE49-F238E27FC236}">
                    <a16:creationId xmlns:a16="http://schemas.microsoft.com/office/drawing/2014/main" id="{9D063848-4741-49C0-8DD4-F4B304DB10C9}"/>
                  </a:ext>
                </a:extLst>
              </p:cNvPr>
              <p:cNvPicPr>
                <a:picLocks noChangeAspect="1"/>
              </p:cNvPicPr>
              <p:nvPr/>
            </p:nvPicPr>
            <p:blipFill>
              <a:blip r:embed="rId4">
                <a:lum bright="-44000" contrast="-40000"/>
              </a:blip>
              <a:stretch>
                <a:fillRect/>
              </a:stretch>
            </p:blipFill>
            <p:spPr>
              <a:xfrm>
                <a:off x="5569126" y="2896716"/>
                <a:ext cx="804819" cy="696732"/>
              </a:xfrm>
              <a:prstGeom prst="rect">
                <a:avLst/>
              </a:prstGeom>
            </p:spPr>
          </p:pic>
        </p:grpSp>
        <p:grpSp>
          <p:nvGrpSpPr>
            <p:cNvPr id="34" name="Group 33">
              <a:extLst>
                <a:ext uri="{FF2B5EF4-FFF2-40B4-BE49-F238E27FC236}">
                  <a16:creationId xmlns:a16="http://schemas.microsoft.com/office/drawing/2014/main" id="{F932E8F1-381C-4B2F-A596-713CB4E656AF}"/>
                </a:ext>
              </a:extLst>
            </p:cNvPr>
            <p:cNvGrpSpPr/>
            <p:nvPr/>
          </p:nvGrpSpPr>
          <p:grpSpPr>
            <a:xfrm>
              <a:off x="3791138" y="4417231"/>
              <a:ext cx="1482326" cy="1816588"/>
              <a:chOff x="4355976" y="4293032"/>
              <a:chExt cx="1482326" cy="1816588"/>
            </a:xfrm>
          </p:grpSpPr>
          <p:sp>
            <p:nvSpPr>
              <p:cNvPr id="42" name="Rectangle 41">
                <a:extLst>
                  <a:ext uri="{FF2B5EF4-FFF2-40B4-BE49-F238E27FC236}">
                    <a16:creationId xmlns:a16="http://schemas.microsoft.com/office/drawing/2014/main" id="{5A55C140-9D96-4156-B6CD-03B2018DEA5D}"/>
                  </a:ext>
                </a:extLst>
              </p:cNvPr>
              <p:cNvSpPr/>
              <p:nvPr/>
            </p:nvSpPr>
            <p:spPr bwMode="auto">
              <a:xfrm>
                <a:off x="4416206" y="4293032"/>
                <a:ext cx="1392106" cy="17446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a:lnSpc>
                    <a:spcPct val="90000"/>
                  </a:lnSpc>
                </a:pPr>
                <a:endParaRPr lang="en-US" sz="1599" dirty="0">
                  <a:gradFill>
                    <a:gsLst>
                      <a:gs pos="0">
                        <a:srgbClr val="3F3F3F"/>
                      </a:gs>
                      <a:gs pos="100000">
                        <a:srgbClr val="3F3F3F"/>
                      </a:gs>
                    </a:gsLst>
                    <a:lin ang="5400000" scaled="0"/>
                  </a:gradFill>
                  <a:ea typeface="Segoe UI" pitchFamily="34" charset="0"/>
                  <a:cs typeface="Segoe UI" pitchFamily="34" charset="0"/>
                </a:endParaRPr>
              </a:p>
            </p:txBody>
          </p:sp>
          <p:sp>
            <p:nvSpPr>
              <p:cNvPr id="43" name="TextBox 9">
                <a:extLst>
                  <a:ext uri="{FF2B5EF4-FFF2-40B4-BE49-F238E27FC236}">
                    <a16:creationId xmlns:a16="http://schemas.microsoft.com/office/drawing/2014/main" id="{C6092F06-AEE0-4B37-AE9B-8E2A84E9FE52}"/>
                  </a:ext>
                </a:extLst>
              </p:cNvPr>
              <p:cNvSpPr txBox="1"/>
              <p:nvPr/>
            </p:nvSpPr>
            <p:spPr>
              <a:xfrm>
                <a:off x="4355976" y="5514970"/>
                <a:ext cx="1482326" cy="59465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bs-Latn-BA" sz="1632" b="1" cap="all" dirty="0" err="1">
                    <a:solidFill>
                      <a:srgbClr val="404040"/>
                    </a:solidFill>
                  </a:rPr>
                  <a:t>windoWs</a:t>
                </a:r>
                <a:r>
                  <a:rPr lang="en-US" sz="1632" b="1" cap="all" dirty="0">
                    <a:solidFill>
                      <a:srgbClr val="404040"/>
                    </a:solidFill>
                  </a:rPr>
                  <a:t> </a:t>
                </a:r>
                <a:endParaRPr lang="bs-Latn-BA" sz="1632" b="1" cap="all" dirty="0">
                  <a:solidFill>
                    <a:srgbClr val="404040"/>
                  </a:solidFill>
                </a:endParaRPr>
              </a:p>
              <a:p>
                <a:pPr algn="ctr"/>
                <a:r>
                  <a:rPr lang="en-US" sz="1632" b="1" cap="all" dirty="0">
                    <a:solidFill>
                      <a:srgbClr val="404040"/>
                    </a:solidFill>
                  </a:rPr>
                  <a:t>Ap</a:t>
                </a:r>
                <a:r>
                  <a:rPr lang="bs-Latn-BA" sz="1632" b="1" cap="all" dirty="0">
                    <a:solidFill>
                      <a:srgbClr val="404040"/>
                    </a:solidFill>
                  </a:rPr>
                  <a:t>likacijA</a:t>
                </a:r>
                <a:endParaRPr lang="en-US" sz="1632" b="1" cap="all" dirty="0">
                  <a:solidFill>
                    <a:srgbClr val="404040"/>
                  </a:solidFill>
                </a:endParaRPr>
              </a:p>
            </p:txBody>
          </p:sp>
          <p:pic>
            <p:nvPicPr>
              <p:cNvPr id="44" name="Picture 2" descr="Rezultat slika za windows 10 icon">
                <a:extLst>
                  <a:ext uri="{FF2B5EF4-FFF2-40B4-BE49-F238E27FC236}">
                    <a16:creationId xmlns:a16="http://schemas.microsoft.com/office/drawing/2014/main" id="{C9B48F65-9BA1-4D20-A08F-122BFBA9C3A9}"/>
                  </a:ext>
                </a:extLst>
              </p:cNvPr>
              <p:cNvPicPr>
                <a:picLocks noChangeAspect="1" noChangeArrowheads="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723537" y="4612206"/>
                <a:ext cx="733180" cy="7331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5" name="Straight Arrow Connector 34">
              <a:extLst>
                <a:ext uri="{FF2B5EF4-FFF2-40B4-BE49-F238E27FC236}">
                  <a16:creationId xmlns:a16="http://schemas.microsoft.com/office/drawing/2014/main" id="{C410B98D-CA47-47B8-990B-F64B5381330D}"/>
                </a:ext>
              </a:extLst>
            </p:cNvPr>
            <p:cNvCxnSpPr>
              <a:cxnSpLocks/>
              <a:stCxn id="42" idx="0"/>
              <a:endCxn id="45" idx="2"/>
            </p:cNvCxnSpPr>
            <p:nvPr/>
          </p:nvCxnSpPr>
          <p:spPr>
            <a:xfrm flipH="1" flipV="1">
              <a:off x="4508016" y="2917829"/>
              <a:ext cx="39405" cy="1499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5498F9A-FEDE-411C-AFAF-B7D0B4A2BF28}"/>
                </a:ext>
              </a:extLst>
            </p:cNvPr>
            <p:cNvCxnSpPr>
              <a:cxnSpLocks/>
              <a:stCxn id="48" idx="0"/>
              <a:endCxn id="45" idx="2"/>
            </p:cNvCxnSpPr>
            <p:nvPr/>
          </p:nvCxnSpPr>
          <p:spPr>
            <a:xfrm flipH="1" flipV="1">
              <a:off x="4508016" y="2917829"/>
              <a:ext cx="3208309" cy="15121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62BCC47-9FD7-48AA-ADB5-A8C528D393F9}"/>
                </a:ext>
              </a:extLst>
            </p:cNvPr>
            <p:cNvCxnSpPr>
              <a:cxnSpLocks/>
              <a:stCxn id="51" idx="0"/>
              <a:endCxn id="45" idx="2"/>
            </p:cNvCxnSpPr>
            <p:nvPr/>
          </p:nvCxnSpPr>
          <p:spPr>
            <a:xfrm flipV="1">
              <a:off x="1453435" y="2917829"/>
              <a:ext cx="3054581" cy="1512196"/>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A962920-2B43-4F26-BAB7-CCBEF9123A45}"/>
                </a:ext>
              </a:extLst>
            </p:cNvPr>
            <p:cNvSpPr txBox="1"/>
            <p:nvPr/>
          </p:nvSpPr>
          <p:spPr>
            <a:xfrm>
              <a:off x="672339" y="4103387"/>
              <a:ext cx="487634" cy="369332"/>
            </a:xfrm>
            <a:prstGeom prst="rect">
              <a:avLst/>
            </a:prstGeom>
            <a:noFill/>
          </p:spPr>
          <p:txBody>
            <a:bodyPr wrap="none" rtlCol="0">
              <a:spAutoFit/>
            </a:bodyPr>
            <a:lstStyle/>
            <a:p>
              <a:r>
                <a:rPr lang="bs-Latn-BA" dirty="0"/>
                <a:t>RSI</a:t>
              </a:r>
            </a:p>
          </p:txBody>
        </p:sp>
        <p:sp>
          <p:nvSpPr>
            <p:cNvPr id="39" name="TextBox 38">
              <a:extLst>
                <a:ext uri="{FF2B5EF4-FFF2-40B4-BE49-F238E27FC236}">
                  <a16:creationId xmlns:a16="http://schemas.microsoft.com/office/drawing/2014/main" id="{F7588AA5-36E0-4ADC-BD93-66CAE1954BDB}"/>
                </a:ext>
              </a:extLst>
            </p:cNvPr>
            <p:cNvSpPr txBox="1"/>
            <p:nvPr/>
          </p:nvSpPr>
          <p:spPr>
            <a:xfrm>
              <a:off x="3767944" y="4060693"/>
              <a:ext cx="545342" cy="369332"/>
            </a:xfrm>
            <a:prstGeom prst="rect">
              <a:avLst/>
            </a:prstGeom>
            <a:noFill/>
          </p:spPr>
          <p:txBody>
            <a:bodyPr wrap="none" rtlCol="0">
              <a:spAutoFit/>
            </a:bodyPr>
            <a:lstStyle/>
            <a:p>
              <a:r>
                <a:rPr lang="bs-Latn-BA" dirty="0"/>
                <a:t>RSII</a:t>
              </a:r>
            </a:p>
          </p:txBody>
        </p:sp>
        <p:sp>
          <p:nvSpPr>
            <p:cNvPr id="40" name="TextBox 39">
              <a:extLst>
                <a:ext uri="{FF2B5EF4-FFF2-40B4-BE49-F238E27FC236}">
                  <a16:creationId xmlns:a16="http://schemas.microsoft.com/office/drawing/2014/main" id="{B8133EC5-8D9D-4322-81ED-35F8658662C2}"/>
                </a:ext>
              </a:extLst>
            </p:cNvPr>
            <p:cNvSpPr txBox="1"/>
            <p:nvPr/>
          </p:nvSpPr>
          <p:spPr>
            <a:xfrm>
              <a:off x="7937871" y="4103387"/>
              <a:ext cx="545342" cy="369332"/>
            </a:xfrm>
            <a:prstGeom prst="rect">
              <a:avLst/>
            </a:prstGeom>
            <a:noFill/>
          </p:spPr>
          <p:txBody>
            <a:bodyPr wrap="none" rtlCol="0">
              <a:spAutoFit/>
            </a:bodyPr>
            <a:lstStyle/>
            <a:p>
              <a:r>
                <a:rPr lang="bs-Latn-BA" dirty="0"/>
                <a:t>RSII</a:t>
              </a:r>
            </a:p>
          </p:txBody>
        </p:sp>
        <p:sp>
          <p:nvSpPr>
            <p:cNvPr id="41" name="TextBox 40">
              <a:extLst>
                <a:ext uri="{FF2B5EF4-FFF2-40B4-BE49-F238E27FC236}">
                  <a16:creationId xmlns:a16="http://schemas.microsoft.com/office/drawing/2014/main" id="{BD09421E-D0E5-4718-8874-E6BFB94B06FF}"/>
                </a:ext>
              </a:extLst>
            </p:cNvPr>
            <p:cNvSpPr txBox="1"/>
            <p:nvPr/>
          </p:nvSpPr>
          <p:spPr>
            <a:xfrm>
              <a:off x="4728122" y="874223"/>
              <a:ext cx="545342" cy="369332"/>
            </a:xfrm>
            <a:prstGeom prst="rect">
              <a:avLst/>
            </a:prstGeom>
            <a:noFill/>
          </p:spPr>
          <p:txBody>
            <a:bodyPr wrap="none" rtlCol="0">
              <a:spAutoFit/>
            </a:bodyPr>
            <a:lstStyle/>
            <a:p>
              <a:r>
                <a:rPr lang="bs-Latn-BA" dirty="0"/>
                <a:t>RSII</a:t>
              </a:r>
            </a:p>
          </p:txBody>
        </p:sp>
      </p:grpSp>
      <p:pic>
        <p:nvPicPr>
          <p:cNvPr id="54" name="Picture 53">
            <a:extLst>
              <a:ext uri="{FF2B5EF4-FFF2-40B4-BE49-F238E27FC236}">
                <a16:creationId xmlns:a16="http://schemas.microsoft.com/office/drawing/2014/main" id="{6244566F-C2AE-4654-B7FD-98D1DA8D6B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3159" y="1572472"/>
            <a:ext cx="648072" cy="648072"/>
          </a:xfrm>
          <a:prstGeom prst="rect">
            <a:avLst/>
          </a:prstGeom>
        </p:spPr>
      </p:pic>
      <p:pic>
        <p:nvPicPr>
          <p:cNvPr id="55" name="Picture 54">
            <a:extLst>
              <a:ext uri="{FF2B5EF4-FFF2-40B4-BE49-F238E27FC236}">
                <a16:creationId xmlns:a16="http://schemas.microsoft.com/office/drawing/2014/main" id="{FCA9CB19-8651-4A03-B83E-91B12797B6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0551" y="2372977"/>
            <a:ext cx="764151" cy="764151"/>
          </a:xfrm>
          <a:prstGeom prst="rect">
            <a:avLst/>
          </a:prstGeom>
        </p:spPr>
      </p:pic>
    </p:spTree>
    <p:extLst>
      <p:ext uri="{BB962C8B-B14F-4D97-AF65-F5344CB8AC3E}">
        <p14:creationId xmlns:p14="http://schemas.microsoft.com/office/powerpoint/2010/main" val="126507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8C5D-2B6A-4C12-869A-542BD3B3DBB7}"/>
              </a:ext>
            </a:extLst>
          </p:cNvPr>
          <p:cNvSpPr>
            <a:spLocks noGrp="1"/>
          </p:cNvSpPr>
          <p:nvPr>
            <p:ph type="title"/>
          </p:nvPr>
        </p:nvSpPr>
        <p:spPr>
          <a:xfrm>
            <a:off x="897194" y="2896932"/>
            <a:ext cx="10515600" cy="1325563"/>
          </a:xfrm>
        </p:spPr>
        <p:txBody>
          <a:bodyPr/>
          <a:lstStyle/>
          <a:p>
            <a:pPr algn="ctr"/>
            <a:r>
              <a:rPr lang="bs-Latn-BA" dirty="0"/>
              <a:t>Web Servisi</a:t>
            </a:r>
            <a:endParaRPr lang="en-US" dirty="0"/>
          </a:p>
        </p:txBody>
      </p:sp>
    </p:spTree>
    <p:extLst>
      <p:ext uri="{BB962C8B-B14F-4D97-AF65-F5344CB8AC3E}">
        <p14:creationId xmlns:p14="http://schemas.microsoft.com/office/powerpoint/2010/main" val="2673170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41ED-7929-4783-AF94-16A1B7EA3551}"/>
              </a:ext>
            </a:extLst>
          </p:cNvPr>
          <p:cNvSpPr>
            <a:spLocks noGrp="1"/>
          </p:cNvSpPr>
          <p:nvPr>
            <p:ph type="title"/>
          </p:nvPr>
        </p:nvSpPr>
        <p:spPr/>
        <p:txBody>
          <a:bodyPr/>
          <a:lstStyle/>
          <a:p>
            <a:r>
              <a:rPr lang="bs-Latn-BA" dirty="0"/>
              <a:t>Historija Web </a:t>
            </a:r>
            <a:r>
              <a:rPr lang="bs-Latn-BA" dirty="0" err="1"/>
              <a:t>Serivsa</a:t>
            </a:r>
            <a:endParaRPr lang="en-US" dirty="0"/>
          </a:p>
        </p:txBody>
      </p:sp>
      <p:sp>
        <p:nvSpPr>
          <p:cNvPr id="3" name="Content Placeholder 2">
            <a:extLst>
              <a:ext uri="{FF2B5EF4-FFF2-40B4-BE49-F238E27FC236}">
                <a16:creationId xmlns:a16="http://schemas.microsoft.com/office/drawing/2014/main" id="{A9A88391-87EC-4C5C-93AA-D915074AFEDC}"/>
              </a:ext>
            </a:extLst>
          </p:cNvPr>
          <p:cNvSpPr>
            <a:spLocks noGrp="1"/>
          </p:cNvSpPr>
          <p:nvPr>
            <p:ph idx="1"/>
          </p:nvPr>
        </p:nvSpPr>
        <p:spPr/>
        <p:txBody>
          <a:bodyPr/>
          <a:lstStyle/>
          <a:p>
            <a:r>
              <a:rPr lang="bs-Latn-BA" dirty="0"/>
              <a:t>1975 EDI (</a:t>
            </a:r>
            <a:r>
              <a:rPr lang="en-US" dirty="0"/>
              <a:t>Electronic </a:t>
            </a:r>
            <a:r>
              <a:rPr lang="bs-Latn-BA" dirty="0"/>
              <a:t>D</a:t>
            </a:r>
            <a:r>
              <a:rPr lang="en-US" dirty="0" err="1"/>
              <a:t>ata</a:t>
            </a:r>
            <a:r>
              <a:rPr lang="en-US" dirty="0"/>
              <a:t> </a:t>
            </a:r>
            <a:r>
              <a:rPr lang="bs-Latn-BA" dirty="0"/>
              <a:t>I</a:t>
            </a:r>
            <a:r>
              <a:rPr lang="en-US" dirty="0" err="1"/>
              <a:t>nterchange</a:t>
            </a:r>
            <a:r>
              <a:rPr lang="bs-Latn-BA" dirty="0"/>
              <a:t>) prvi pokušaj da se uspostavi komunikacija između dvije udaljene aplikacije</a:t>
            </a:r>
          </a:p>
          <a:p>
            <a:r>
              <a:rPr lang="bs-Latn-BA" dirty="0"/>
              <a:t>1994 </a:t>
            </a:r>
            <a:r>
              <a:rPr lang="bs-Latn-BA" dirty="0" err="1"/>
              <a:t>početak</a:t>
            </a:r>
            <a:r>
              <a:rPr lang="bs-Latn-BA" dirty="0"/>
              <a:t> masovne upotrebe interneta</a:t>
            </a:r>
          </a:p>
          <a:p>
            <a:r>
              <a:rPr lang="bs-Latn-BA" dirty="0"/>
              <a:t>1997 HTTP postaje standard</a:t>
            </a:r>
          </a:p>
          <a:p>
            <a:r>
              <a:rPr lang="bs-Latn-BA" dirty="0"/>
              <a:t>1998 XML 1.0</a:t>
            </a:r>
          </a:p>
          <a:p>
            <a:r>
              <a:rPr lang="bs-Latn-BA" dirty="0"/>
              <a:t>1999 Microsoft prezentira SOAP 1.0 </a:t>
            </a:r>
          </a:p>
          <a:p>
            <a:r>
              <a:rPr lang="bs-Latn-BA" dirty="0"/>
              <a:t>2000 MS, IBM i </a:t>
            </a:r>
            <a:r>
              <a:rPr lang="bs-Latn-BA" dirty="0" err="1"/>
              <a:t>Ariba</a:t>
            </a:r>
            <a:r>
              <a:rPr lang="bs-Latn-BA" dirty="0"/>
              <a:t> rade na UDDI (</a:t>
            </a:r>
            <a:r>
              <a:rPr lang="bs-Latn-BA" dirty="0" err="1"/>
              <a:t>Univesal</a:t>
            </a:r>
            <a:r>
              <a:rPr lang="bs-Latn-BA" dirty="0"/>
              <a:t> </a:t>
            </a:r>
            <a:r>
              <a:rPr lang="bs-Latn-BA" dirty="0" err="1"/>
              <a:t>Description</a:t>
            </a:r>
            <a:r>
              <a:rPr lang="bs-Latn-BA" dirty="0"/>
              <a:t> </a:t>
            </a:r>
            <a:r>
              <a:rPr lang="bs-Latn-BA" dirty="0" err="1"/>
              <a:t>Discovery</a:t>
            </a:r>
            <a:r>
              <a:rPr lang="bs-Latn-BA" dirty="0"/>
              <a:t> </a:t>
            </a:r>
            <a:r>
              <a:rPr lang="bs-Latn-BA" dirty="0" err="1"/>
              <a:t>and</a:t>
            </a:r>
            <a:r>
              <a:rPr lang="bs-Latn-BA" dirty="0"/>
              <a:t> </a:t>
            </a:r>
            <a:r>
              <a:rPr lang="bs-Latn-BA" dirty="0" err="1"/>
              <a:t>Integration</a:t>
            </a:r>
            <a:r>
              <a:rPr lang="bs-Latn-BA" dirty="0"/>
              <a:t>)</a:t>
            </a:r>
          </a:p>
          <a:p>
            <a:r>
              <a:rPr lang="bs-Latn-BA" dirty="0"/>
              <a:t>2000 SOAP + UDDI + WSDL = Web Service</a:t>
            </a:r>
            <a:endParaRPr lang="en-US" dirty="0"/>
          </a:p>
        </p:txBody>
      </p:sp>
    </p:spTree>
    <p:extLst>
      <p:ext uri="{BB962C8B-B14F-4D97-AF65-F5344CB8AC3E}">
        <p14:creationId xmlns:p14="http://schemas.microsoft.com/office/powerpoint/2010/main" val="423195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1493</Words>
  <Application>Microsoft Office PowerPoint</Application>
  <PresentationFormat>Widescreen</PresentationFormat>
  <Paragraphs>162</Paragraphs>
  <Slides>24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Segoe UI</vt:lpstr>
      <vt:lpstr>Office Theme</vt:lpstr>
      <vt:lpstr>Razvoj Softvera II</vt:lpstr>
      <vt:lpstr>Predmet</vt:lpstr>
      <vt:lpstr>Sadržaj predmeta</vt:lpstr>
      <vt:lpstr>Sadržaj predmeta (prototip)</vt:lpstr>
      <vt:lpstr>Način polaganja predmeta</vt:lpstr>
      <vt:lpstr>Savremeno poslovanje</vt:lpstr>
      <vt:lpstr>Pregled predmeta na studiju</vt:lpstr>
      <vt:lpstr>Web Servisi</vt:lpstr>
      <vt:lpstr>Historija Web Serivsa</vt:lpstr>
      <vt:lpstr>Osnovni pojmovi </vt:lpstr>
      <vt:lpstr>PowerPoint Presentation</vt:lpstr>
      <vt:lpstr>SOAP Servisi</vt:lpstr>
      <vt:lpstr>SOAP Servisi </vt:lpstr>
      <vt:lpstr>XML Extensible Markup Language</vt:lpstr>
      <vt:lpstr>Osnovne komponente Web servisa: </vt:lpstr>
      <vt:lpstr>Proširene Web Servis konponente</vt:lpstr>
      <vt:lpstr>Web servis</vt:lpstr>
      <vt:lpstr>SOAP (Simple Object Access Protocol)</vt:lpstr>
      <vt:lpstr>SOAP (Simple Object Access Protocol)</vt:lpstr>
      <vt:lpstr>SOAP Primjeri</vt:lpstr>
      <vt:lpstr>SOAP sa Header elementom </vt:lpstr>
      <vt:lpstr>Web servis - Primjer</vt:lpstr>
      <vt:lpstr>Korištenje SOAP Service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Razvoj Softvera II</dc:title>
  <dc:creator>Bahrudin Hrnjica</dc:creator>
  <cp:lastModifiedBy>Bahrudin Hrnjica</cp:lastModifiedBy>
  <cp:revision>24</cp:revision>
  <dcterms:created xsi:type="dcterms:W3CDTF">2019-02-16T15:07:33Z</dcterms:created>
  <dcterms:modified xsi:type="dcterms:W3CDTF">2019-03-15T14:38:27Z</dcterms:modified>
</cp:coreProperties>
</file>