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59" r:id="rId5"/>
    <p:sldId id="260" r:id="rId6"/>
    <p:sldId id="262" r:id="rId7"/>
    <p:sldId id="261" r:id="rId8"/>
    <p:sldId id="264" r:id="rId9"/>
    <p:sldId id="265" r:id="rId10"/>
    <p:sldId id="266" r:id="rId11"/>
    <p:sldId id="268" r:id="rId12"/>
    <p:sldId id="273" r:id="rId13"/>
    <p:sldId id="269" r:id="rId14"/>
    <p:sldId id="270" r:id="rId15"/>
    <p:sldId id="271" r:id="rId16"/>
    <p:sldId id="272" r:id="rId17"/>
    <p:sldId id="274" r:id="rId18"/>
    <p:sldId id="275" r:id="rId19"/>
    <p:sldId id="276" r:id="rId20"/>
    <p:sldId id="277" r:id="rId21"/>
    <p:sldId id="278" r:id="rId22"/>
    <p:sldId id="279" r:id="rId23"/>
    <p:sldId id="281" r:id="rId24"/>
    <p:sldId id="282"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078" autoAdjust="0"/>
  </p:normalViewPr>
  <p:slideViewPr>
    <p:cSldViewPr snapToGrid="0">
      <p:cViewPr varScale="1">
        <p:scale>
          <a:sx n="81" d="100"/>
          <a:sy n="81" d="100"/>
        </p:scale>
        <p:origin x="9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EC906E-4FBA-4E8C-8FA8-FD8BE86D1F71}" type="datetimeFigureOut">
              <a:rPr lang="en-US" smtClean="0"/>
              <a:t>4/5/2019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02F685-72A8-4829-874C-4F96175A56D8}" type="slidenum">
              <a:rPr lang="en-US" smtClean="0"/>
              <a:t>‹#›</a:t>
            </a:fld>
            <a:endParaRPr lang="en-US"/>
          </a:p>
        </p:txBody>
      </p:sp>
    </p:spTree>
    <p:extLst>
      <p:ext uri="{BB962C8B-B14F-4D97-AF65-F5344CB8AC3E}">
        <p14:creationId xmlns:p14="http://schemas.microsoft.com/office/powerpoint/2010/main" val="826335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code-maze.com/net-core-web-development-part4/#repository"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EF Core supports two development approaches 1) Code-First 2) Database-First. EF Core mainly targets the code-first approach and provides little support for the database-first approach because the visual designer or wizard for DB model is not supported as of EF Core 2.0.</a:t>
            </a:r>
          </a:p>
          <a:p>
            <a:r>
              <a:rPr lang="en-US" dirty="0"/>
              <a:t>In the code-first approach, EF Core API creates the database and tables using migration based on the conventions and configuration provided in your domain classes. This approach is useful in Domain Driven Design (DDD).</a:t>
            </a:r>
          </a:p>
          <a:p>
            <a:r>
              <a:rPr lang="en-US" dirty="0"/>
              <a:t>In the database-first approach, EF Core API creates the domain and context classes based on your existing database using EF Core commands. This has limited support in EF Core as it does not support visual designer or wizard.</a:t>
            </a:r>
          </a:p>
          <a:p>
            <a:endParaRPr lang="en-US" dirty="0"/>
          </a:p>
        </p:txBody>
      </p:sp>
      <p:sp>
        <p:nvSpPr>
          <p:cNvPr id="4" name="Slide Number Placeholder 3"/>
          <p:cNvSpPr>
            <a:spLocks noGrp="1"/>
          </p:cNvSpPr>
          <p:nvPr>
            <p:ph type="sldNum" sz="quarter" idx="5"/>
          </p:nvPr>
        </p:nvSpPr>
        <p:spPr/>
        <p:txBody>
          <a:bodyPr/>
          <a:lstStyle/>
          <a:p>
            <a:fld id="{AE02F685-72A8-4829-874C-4F96175A56D8}" type="slidenum">
              <a:rPr lang="en-US" smtClean="0"/>
              <a:t>7</a:t>
            </a:fld>
            <a:endParaRPr lang="en-US"/>
          </a:p>
        </p:txBody>
      </p:sp>
    </p:spTree>
    <p:extLst>
      <p:ext uri="{BB962C8B-B14F-4D97-AF65-F5344CB8AC3E}">
        <p14:creationId xmlns:p14="http://schemas.microsoft.com/office/powerpoint/2010/main" val="665387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code above defines the </a:t>
            </a:r>
            <a:r>
              <a:rPr lang="en-US" dirty="0" err="1"/>
              <a:t>classEmployee</a:t>
            </a:r>
            <a:r>
              <a:rPr lang="en-US" dirty="0"/>
              <a:t> with some properties. Additionally, we have decorated the </a:t>
            </a:r>
            <a:r>
              <a:rPr lang="en-US" dirty="0" err="1"/>
              <a:t>EmployeeId</a:t>
            </a:r>
            <a:r>
              <a:rPr lang="en-US" dirty="0"/>
              <a:t> property with Key and </a:t>
            </a:r>
            <a:r>
              <a:rPr lang="en-US" dirty="0" err="1"/>
              <a:t>DatabaseGenerated</a:t>
            </a:r>
            <a:r>
              <a:rPr lang="en-US" dirty="0"/>
              <a:t> attributes. We did this because we will be converting this class into a database table and the </a:t>
            </a:r>
            <a:r>
              <a:rPr lang="en-US" dirty="0" err="1"/>
              <a:t>columnEmployeeId</a:t>
            </a:r>
            <a:r>
              <a:rPr lang="en-US" dirty="0"/>
              <a:t> will serve as our primary key with the auto-incremented identity.</a:t>
            </a:r>
          </a:p>
        </p:txBody>
      </p:sp>
      <p:sp>
        <p:nvSpPr>
          <p:cNvPr id="4" name="Slide Number Placeholder 3"/>
          <p:cNvSpPr>
            <a:spLocks noGrp="1"/>
          </p:cNvSpPr>
          <p:nvPr>
            <p:ph type="sldNum" sz="quarter" idx="5"/>
          </p:nvPr>
        </p:nvSpPr>
        <p:spPr/>
        <p:txBody>
          <a:bodyPr/>
          <a:lstStyle/>
          <a:p>
            <a:fld id="{AE02F685-72A8-4829-874C-4F96175A56D8}" type="slidenum">
              <a:rPr lang="en-US" smtClean="0"/>
              <a:t>11</a:t>
            </a:fld>
            <a:endParaRPr lang="en-US"/>
          </a:p>
        </p:txBody>
      </p:sp>
    </p:spTree>
    <p:extLst>
      <p:ext uri="{BB962C8B-B14F-4D97-AF65-F5344CB8AC3E}">
        <p14:creationId xmlns:p14="http://schemas.microsoft.com/office/powerpoint/2010/main" val="3828647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02F685-72A8-4829-874C-4F96175A56D8}" type="slidenum">
              <a:rPr lang="en-US" smtClean="0"/>
              <a:t>12</a:t>
            </a:fld>
            <a:endParaRPr lang="en-US"/>
          </a:p>
        </p:txBody>
      </p:sp>
    </p:spTree>
    <p:extLst>
      <p:ext uri="{BB962C8B-B14F-4D97-AF65-F5344CB8AC3E}">
        <p14:creationId xmlns:p14="http://schemas.microsoft.com/office/powerpoint/2010/main" val="1593628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Creating DB Scripts</a:t>
            </a:r>
          </a:p>
          <a:p>
            <a:r>
              <a:rPr lang="en-US" dirty="0"/>
              <a:t>While deploying our migrations to a production database, it’s useful to generate a SQL script. We can further tune the script to match the production database. Also, we can use the script along with various deployment tools.</a:t>
            </a:r>
          </a:p>
          <a:p>
            <a:r>
              <a:rPr lang="en-US" dirty="0"/>
              <a:t>The command to generate the script is:</a:t>
            </a:r>
          </a:p>
          <a:p>
            <a:r>
              <a:rPr lang="en-US" dirty="0"/>
              <a:t>Script-Migration</a:t>
            </a:r>
          </a:p>
          <a:p>
            <a:endParaRPr lang="en-US" dirty="0"/>
          </a:p>
        </p:txBody>
      </p:sp>
      <p:sp>
        <p:nvSpPr>
          <p:cNvPr id="4" name="Slide Number Placeholder 3"/>
          <p:cNvSpPr>
            <a:spLocks noGrp="1"/>
          </p:cNvSpPr>
          <p:nvPr>
            <p:ph type="sldNum" sz="quarter" idx="5"/>
          </p:nvPr>
        </p:nvSpPr>
        <p:spPr/>
        <p:txBody>
          <a:bodyPr/>
          <a:lstStyle/>
          <a:p>
            <a:fld id="{AE02F685-72A8-4829-874C-4F96175A56D8}" type="slidenum">
              <a:rPr lang="en-US" smtClean="0"/>
              <a:t>17</a:t>
            </a:fld>
            <a:endParaRPr lang="en-US"/>
          </a:p>
        </p:txBody>
      </p:sp>
    </p:spTree>
    <p:extLst>
      <p:ext uri="{BB962C8B-B14F-4D97-AF65-F5344CB8AC3E}">
        <p14:creationId xmlns:p14="http://schemas.microsoft.com/office/powerpoint/2010/main" val="1267115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Creating the Repository</a:t>
            </a:r>
          </a:p>
          <a:p>
            <a:r>
              <a:rPr lang="en-US" b="0" dirty="0">
                <a:effectLst/>
              </a:rPr>
              <a:t>Now that we have configured the EF Core, we need a mechanism to access the data context from our API. Directly accessing the context methods from the API controller is a bad practice and we should avoid that. </a:t>
            </a:r>
            <a:endParaRPr lang="en-US" dirty="0"/>
          </a:p>
          <a:p>
            <a:r>
              <a:rPr lang="en-US" b="0" dirty="0">
                <a:effectLst/>
              </a:rPr>
              <a:t>So let’s implement a simple data repository using the repository pattern. We have explained this pattern in detail in one of our other articles: </a:t>
            </a:r>
            <a:r>
              <a:rPr lang="en-US" b="0" dirty="0">
                <a:effectLst/>
                <a:hlinkClick r:id="rId3"/>
              </a:rPr>
              <a:t>Implementing the repository pattern</a:t>
            </a:r>
            <a:endParaRPr lang="en-US" dirty="0"/>
          </a:p>
          <a:p>
            <a:r>
              <a:rPr lang="en-US" dirty="0"/>
              <a:t>Let’s add a new folder under </a:t>
            </a:r>
            <a:r>
              <a:rPr lang="en-US" b="0" dirty="0">
                <a:effectLst/>
              </a:rPr>
              <a:t>Models and name </a:t>
            </a:r>
            <a:r>
              <a:rPr lang="en-US" b="0" dirty="0" err="1">
                <a:effectLst/>
              </a:rPr>
              <a:t>it</a:t>
            </a:r>
            <a:r>
              <a:rPr lang="en-US" dirty="0" err="1"/>
              <a:t>Repository</a:t>
            </a:r>
            <a:r>
              <a:rPr lang="en-US" dirty="0"/>
              <a:t>. Then let’s create a new interface </a:t>
            </a:r>
            <a:r>
              <a:rPr lang="en-US" dirty="0" err="1"/>
              <a:t>calledIDataRepository</a:t>
            </a:r>
            <a:r>
              <a:rPr lang="en-US" dirty="0"/>
              <a:t>:</a:t>
            </a:r>
          </a:p>
          <a:p>
            <a:r>
              <a:rPr lang="en-US" b="0" dirty="0">
                <a:effectLst/>
              </a:rPr>
              <a:t>We will later inject this interface into our API Controller and API will be communicating with the data context using this interface.</a:t>
            </a:r>
            <a:endParaRPr lang="en-US" dirty="0"/>
          </a:p>
        </p:txBody>
      </p:sp>
      <p:sp>
        <p:nvSpPr>
          <p:cNvPr id="4" name="Slide Number Placeholder 3"/>
          <p:cNvSpPr>
            <a:spLocks noGrp="1"/>
          </p:cNvSpPr>
          <p:nvPr>
            <p:ph type="sldNum" sz="quarter" idx="5"/>
          </p:nvPr>
        </p:nvSpPr>
        <p:spPr/>
        <p:txBody>
          <a:bodyPr/>
          <a:lstStyle/>
          <a:p>
            <a:fld id="{AE02F685-72A8-4829-874C-4F96175A56D8}" type="slidenum">
              <a:rPr lang="en-US" smtClean="0"/>
              <a:t>18</a:t>
            </a:fld>
            <a:endParaRPr lang="en-US"/>
          </a:p>
        </p:txBody>
      </p:sp>
    </p:spTree>
    <p:extLst>
      <p:ext uri="{BB962C8B-B14F-4D97-AF65-F5344CB8AC3E}">
        <p14:creationId xmlns:p14="http://schemas.microsoft.com/office/powerpoint/2010/main" val="3328705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02F685-72A8-4829-874C-4F96175A56D8}" type="slidenum">
              <a:rPr lang="en-US" smtClean="0"/>
              <a:t>19</a:t>
            </a:fld>
            <a:endParaRPr lang="en-US"/>
          </a:p>
        </p:txBody>
      </p:sp>
    </p:spTree>
    <p:extLst>
      <p:ext uri="{BB962C8B-B14F-4D97-AF65-F5344CB8AC3E}">
        <p14:creationId xmlns:p14="http://schemas.microsoft.com/office/powerpoint/2010/main" val="2270758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02F685-72A8-4829-874C-4F96175A56D8}" type="slidenum">
              <a:rPr lang="en-US" smtClean="0"/>
              <a:t>20</a:t>
            </a:fld>
            <a:endParaRPr lang="en-US"/>
          </a:p>
        </p:txBody>
      </p:sp>
    </p:spTree>
    <p:extLst>
      <p:ext uri="{BB962C8B-B14F-4D97-AF65-F5344CB8AC3E}">
        <p14:creationId xmlns:p14="http://schemas.microsoft.com/office/powerpoint/2010/main" val="2557707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13E42-920A-4C18-9F0D-E2B6523C9D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CFEF821-73FA-47E8-9D2E-36FD96AEC5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D2CAE9E-6A90-4869-A76A-59A77425C1A1}"/>
              </a:ext>
            </a:extLst>
          </p:cNvPr>
          <p:cNvSpPr>
            <a:spLocks noGrp="1"/>
          </p:cNvSpPr>
          <p:nvPr>
            <p:ph type="dt" sz="half" idx="10"/>
          </p:nvPr>
        </p:nvSpPr>
        <p:spPr/>
        <p:txBody>
          <a:bodyPr/>
          <a:lstStyle/>
          <a:p>
            <a:fld id="{1343F41B-E991-4E2D-BEC6-FDB27E6EA75D}" type="datetimeFigureOut">
              <a:rPr lang="en-US" smtClean="0"/>
              <a:t>4/5/2019</a:t>
            </a:fld>
            <a:endParaRPr lang="en-US"/>
          </a:p>
        </p:txBody>
      </p:sp>
      <p:sp>
        <p:nvSpPr>
          <p:cNvPr id="5" name="Footer Placeholder 4">
            <a:extLst>
              <a:ext uri="{FF2B5EF4-FFF2-40B4-BE49-F238E27FC236}">
                <a16:creationId xmlns:a16="http://schemas.microsoft.com/office/drawing/2014/main" id="{7CEAE246-E2A8-4C82-95F7-DAD1AD06DC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92FC42-CEB6-4FB6-A767-EE8909536825}"/>
              </a:ext>
            </a:extLst>
          </p:cNvPr>
          <p:cNvSpPr>
            <a:spLocks noGrp="1"/>
          </p:cNvSpPr>
          <p:nvPr>
            <p:ph type="sldNum" sz="quarter" idx="12"/>
          </p:nvPr>
        </p:nvSpPr>
        <p:spPr/>
        <p:txBody>
          <a:bodyPr/>
          <a:lstStyle/>
          <a:p>
            <a:fld id="{6033F2EB-2C15-4D12-A0ED-DE9C1147CED5}" type="slidenum">
              <a:rPr lang="en-US" smtClean="0"/>
              <a:t>‹#›</a:t>
            </a:fld>
            <a:endParaRPr lang="en-US"/>
          </a:p>
        </p:txBody>
      </p:sp>
    </p:spTree>
    <p:extLst>
      <p:ext uri="{BB962C8B-B14F-4D97-AF65-F5344CB8AC3E}">
        <p14:creationId xmlns:p14="http://schemas.microsoft.com/office/powerpoint/2010/main" val="1506084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59453-762E-4DAE-96EB-C3D261E461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5E9117-9909-4117-9542-218DC02DD68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54231F-2BDC-422D-AF19-BE1CAAB22B1A}"/>
              </a:ext>
            </a:extLst>
          </p:cNvPr>
          <p:cNvSpPr>
            <a:spLocks noGrp="1"/>
          </p:cNvSpPr>
          <p:nvPr>
            <p:ph type="dt" sz="half" idx="10"/>
          </p:nvPr>
        </p:nvSpPr>
        <p:spPr/>
        <p:txBody>
          <a:bodyPr/>
          <a:lstStyle/>
          <a:p>
            <a:fld id="{1343F41B-E991-4E2D-BEC6-FDB27E6EA75D}" type="datetimeFigureOut">
              <a:rPr lang="en-US" smtClean="0"/>
              <a:t>4/5/2019</a:t>
            </a:fld>
            <a:endParaRPr lang="en-US"/>
          </a:p>
        </p:txBody>
      </p:sp>
      <p:sp>
        <p:nvSpPr>
          <p:cNvPr id="5" name="Footer Placeholder 4">
            <a:extLst>
              <a:ext uri="{FF2B5EF4-FFF2-40B4-BE49-F238E27FC236}">
                <a16:creationId xmlns:a16="http://schemas.microsoft.com/office/drawing/2014/main" id="{B38053EA-C214-426C-86F9-89898994B6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350B56-1648-4000-B672-03539F75FEC5}"/>
              </a:ext>
            </a:extLst>
          </p:cNvPr>
          <p:cNvSpPr>
            <a:spLocks noGrp="1"/>
          </p:cNvSpPr>
          <p:nvPr>
            <p:ph type="sldNum" sz="quarter" idx="12"/>
          </p:nvPr>
        </p:nvSpPr>
        <p:spPr/>
        <p:txBody>
          <a:bodyPr/>
          <a:lstStyle/>
          <a:p>
            <a:fld id="{6033F2EB-2C15-4D12-A0ED-DE9C1147CED5}" type="slidenum">
              <a:rPr lang="en-US" smtClean="0"/>
              <a:t>‹#›</a:t>
            </a:fld>
            <a:endParaRPr lang="en-US"/>
          </a:p>
        </p:txBody>
      </p:sp>
    </p:spTree>
    <p:extLst>
      <p:ext uri="{BB962C8B-B14F-4D97-AF65-F5344CB8AC3E}">
        <p14:creationId xmlns:p14="http://schemas.microsoft.com/office/powerpoint/2010/main" val="3745192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E25C9B-2B67-43B4-ABE2-6AB846A04BA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6FB8F1A-C10F-4D7E-9580-C6F3DAC8390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D4FBCA-70C3-408A-8EC5-46073636BC8F}"/>
              </a:ext>
            </a:extLst>
          </p:cNvPr>
          <p:cNvSpPr>
            <a:spLocks noGrp="1"/>
          </p:cNvSpPr>
          <p:nvPr>
            <p:ph type="dt" sz="half" idx="10"/>
          </p:nvPr>
        </p:nvSpPr>
        <p:spPr/>
        <p:txBody>
          <a:bodyPr/>
          <a:lstStyle/>
          <a:p>
            <a:fld id="{1343F41B-E991-4E2D-BEC6-FDB27E6EA75D}" type="datetimeFigureOut">
              <a:rPr lang="en-US" smtClean="0"/>
              <a:t>4/5/2019</a:t>
            </a:fld>
            <a:endParaRPr lang="en-US"/>
          </a:p>
        </p:txBody>
      </p:sp>
      <p:sp>
        <p:nvSpPr>
          <p:cNvPr id="5" name="Footer Placeholder 4">
            <a:extLst>
              <a:ext uri="{FF2B5EF4-FFF2-40B4-BE49-F238E27FC236}">
                <a16:creationId xmlns:a16="http://schemas.microsoft.com/office/drawing/2014/main" id="{49FC5533-5EFB-46EB-A3BC-D522424276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3614E5-810D-46AC-B280-C4CC6DF75F1F}"/>
              </a:ext>
            </a:extLst>
          </p:cNvPr>
          <p:cNvSpPr>
            <a:spLocks noGrp="1"/>
          </p:cNvSpPr>
          <p:nvPr>
            <p:ph type="sldNum" sz="quarter" idx="12"/>
          </p:nvPr>
        </p:nvSpPr>
        <p:spPr/>
        <p:txBody>
          <a:bodyPr/>
          <a:lstStyle/>
          <a:p>
            <a:fld id="{6033F2EB-2C15-4D12-A0ED-DE9C1147CED5}" type="slidenum">
              <a:rPr lang="en-US" smtClean="0"/>
              <a:t>‹#›</a:t>
            </a:fld>
            <a:endParaRPr lang="en-US"/>
          </a:p>
        </p:txBody>
      </p:sp>
    </p:spTree>
    <p:extLst>
      <p:ext uri="{BB962C8B-B14F-4D97-AF65-F5344CB8AC3E}">
        <p14:creationId xmlns:p14="http://schemas.microsoft.com/office/powerpoint/2010/main" val="630624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C1BEA-61BC-4D6C-9753-B8DBD9B92A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CC38AE-5941-4874-986A-4A44C4B70EB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C93950-AD04-4F56-9D89-36BD38EBA86A}"/>
              </a:ext>
            </a:extLst>
          </p:cNvPr>
          <p:cNvSpPr>
            <a:spLocks noGrp="1"/>
          </p:cNvSpPr>
          <p:nvPr>
            <p:ph type="dt" sz="half" idx="10"/>
          </p:nvPr>
        </p:nvSpPr>
        <p:spPr/>
        <p:txBody>
          <a:bodyPr/>
          <a:lstStyle/>
          <a:p>
            <a:fld id="{1343F41B-E991-4E2D-BEC6-FDB27E6EA75D}" type="datetimeFigureOut">
              <a:rPr lang="en-US" smtClean="0"/>
              <a:t>4/5/2019</a:t>
            </a:fld>
            <a:endParaRPr lang="en-US"/>
          </a:p>
        </p:txBody>
      </p:sp>
      <p:sp>
        <p:nvSpPr>
          <p:cNvPr id="5" name="Footer Placeholder 4">
            <a:extLst>
              <a:ext uri="{FF2B5EF4-FFF2-40B4-BE49-F238E27FC236}">
                <a16:creationId xmlns:a16="http://schemas.microsoft.com/office/drawing/2014/main" id="{BC95EF66-F9B3-406D-8ED4-0744B1AC6C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72E480-1DE8-4AD8-BB6E-239255292A0C}"/>
              </a:ext>
            </a:extLst>
          </p:cNvPr>
          <p:cNvSpPr>
            <a:spLocks noGrp="1"/>
          </p:cNvSpPr>
          <p:nvPr>
            <p:ph type="sldNum" sz="quarter" idx="12"/>
          </p:nvPr>
        </p:nvSpPr>
        <p:spPr/>
        <p:txBody>
          <a:bodyPr/>
          <a:lstStyle/>
          <a:p>
            <a:fld id="{6033F2EB-2C15-4D12-A0ED-DE9C1147CED5}" type="slidenum">
              <a:rPr lang="en-US" smtClean="0"/>
              <a:t>‹#›</a:t>
            </a:fld>
            <a:endParaRPr lang="en-US"/>
          </a:p>
        </p:txBody>
      </p:sp>
    </p:spTree>
    <p:extLst>
      <p:ext uri="{BB962C8B-B14F-4D97-AF65-F5344CB8AC3E}">
        <p14:creationId xmlns:p14="http://schemas.microsoft.com/office/powerpoint/2010/main" val="3658273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CB1E9-DB83-4BF0-9219-884918DEDD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C70595A-800D-4A37-BE9A-E6D65BFE2C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D34E0F2-16B7-4A57-A91F-BAAFDF76BCB1}"/>
              </a:ext>
            </a:extLst>
          </p:cNvPr>
          <p:cNvSpPr>
            <a:spLocks noGrp="1"/>
          </p:cNvSpPr>
          <p:nvPr>
            <p:ph type="dt" sz="half" idx="10"/>
          </p:nvPr>
        </p:nvSpPr>
        <p:spPr/>
        <p:txBody>
          <a:bodyPr/>
          <a:lstStyle/>
          <a:p>
            <a:fld id="{1343F41B-E991-4E2D-BEC6-FDB27E6EA75D}" type="datetimeFigureOut">
              <a:rPr lang="en-US" smtClean="0"/>
              <a:t>4/5/2019</a:t>
            </a:fld>
            <a:endParaRPr lang="en-US"/>
          </a:p>
        </p:txBody>
      </p:sp>
      <p:sp>
        <p:nvSpPr>
          <p:cNvPr id="5" name="Footer Placeholder 4">
            <a:extLst>
              <a:ext uri="{FF2B5EF4-FFF2-40B4-BE49-F238E27FC236}">
                <a16:creationId xmlns:a16="http://schemas.microsoft.com/office/drawing/2014/main" id="{6CA5E4A6-AEB6-4D83-AF75-DD1B8C3BEA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2B847A-C6C6-4937-9D7B-A15330E8B3B9}"/>
              </a:ext>
            </a:extLst>
          </p:cNvPr>
          <p:cNvSpPr>
            <a:spLocks noGrp="1"/>
          </p:cNvSpPr>
          <p:nvPr>
            <p:ph type="sldNum" sz="quarter" idx="12"/>
          </p:nvPr>
        </p:nvSpPr>
        <p:spPr/>
        <p:txBody>
          <a:bodyPr/>
          <a:lstStyle/>
          <a:p>
            <a:fld id="{6033F2EB-2C15-4D12-A0ED-DE9C1147CED5}" type="slidenum">
              <a:rPr lang="en-US" smtClean="0"/>
              <a:t>‹#›</a:t>
            </a:fld>
            <a:endParaRPr lang="en-US"/>
          </a:p>
        </p:txBody>
      </p:sp>
    </p:spTree>
    <p:extLst>
      <p:ext uri="{BB962C8B-B14F-4D97-AF65-F5344CB8AC3E}">
        <p14:creationId xmlns:p14="http://schemas.microsoft.com/office/powerpoint/2010/main" val="432547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C1E85-2DA4-4A5A-8F78-B7FA60EC7A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695636-F3C1-4EF1-8FF0-A048A0A3F0C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73F6DC-8A5B-4CAA-9A9C-C257064E86D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A56A4CD-CD99-418A-9112-8B80473BE09F}"/>
              </a:ext>
            </a:extLst>
          </p:cNvPr>
          <p:cNvSpPr>
            <a:spLocks noGrp="1"/>
          </p:cNvSpPr>
          <p:nvPr>
            <p:ph type="dt" sz="half" idx="10"/>
          </p:nvPr>
        </p:nvSpPr>
        <p:spPr/>
        <p:txBody>
          <a:bodyPr/>
          <a:lstStyle/>
          <a:p>
            <a:fld id="{1343F41B-E991-4E2D-BEC6-FDB27E6EA75D}" type="datetimeFigureOut">
              <a:rPr lang="en-US" smtClean="0"/>
              <a:t>4/5/2019</a:t>
            </a:fld>
            <a:endParaRPr lang="en-US"/>
          </a:p>
        </p:txBody>
      </p:sp>
      <p:sp>
        <p:nvSpPr>
          <p:cNvPr id="6" name="Footer Placeholder 5">
            <a:extLst>
              <a:ext uri="{FF2B5EF4-FFF2-40B4-BE49-F238E27FC236}">
                <a16:creationId xmlns:a16="http://schemas.microsoft.com/office/drawing/2014/main" id="{406260FA-D8C2-4C41-85BA-EB99FC454C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D471AD-5065-49A1-B6FC-42003C77D820}"/>
              </a:ext>
            </a:extLst>
          </p:cNvPr>
          <p:cNvSpPr>
            <a:spLocks noGrp="1"/>
          </p:cNvSpPr>
          <p:nvPr>
            <p:ph type="sldNum" sz="quarter" idx="12"/>
          </p:nvPr>
        </p:nvSpPr>
        <p:spPr/>
        <p:txBody>
          <a:bodyPr/>
          <a:lstStyle/>
          <a:p>
            <a:fld id="{6033F2EB-2C15-4D12-A0ED-DE9C1147CED5}" type="slidenum">
              <a:rPr lang="en-US" smtClean="0"/>
              <a:t>‹#›</a:t>
            </a:fld>
            <a:endParaRPr lang="en-US"/>
          </a:p>
        </p:txBody>
      </p:sp>
    </p:spTree>
    <p:extLst>
      <p:ext uri="{BB962C8B-B14F-4D97-AF65-F5344CB8AC3E}">
        <p14:creationId xmlns:p14="http://schemas.microsoft.com/office/powerpoint/2010/main" val="559938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F6A74-8DA7-4D71-B32B-4ACDB7D142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DACF0AA-4D3E-4B6E-AE76-5393C83133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EFAE8A2-178B-4B26-81F5-49ED1182A2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37DB34-13EA-4A64-A272-7B28D51BEE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78146F4-8BFE-4F72-B60E-4E063E27EAF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1E1BCBA-E37E-44CA-B48B-9F523546F689}"/>
              </a:ext>
            </a:extLst>
          </p:cNvPr>
          <p:cNvSpPr>
            <a:spLocks noGrp="1"/>
          </p:cNvSpPr>
          <p:nvPr>
            <p:ph type="dt" sz="half" idx="10"/>
          </p:nvPr>
        </p:nvSpPr>
        <p:spPr/>
        <p:txBody>
          <a:bodyPr/>
          <a:lstStyle/>
          <a:p>
            <a:fld id="{1343F41B-E991-4E2D-BEC6-FDB27E6EA75D}" type="datetimeFigureOut">
              <a:rPr lang="en-US" smtClean="0"/>
              <a:t>4/5/2019</a:t>
            </a:fld>
            <a:endParaRPr lang="en-US"/>
          </a:p>
        </p:txBody>
      </p:sp>
      <p:sp>
        <p:nvSpPr>
          <p:cNvPr id="8" name="Footer Placeholder 7">
            <a:extLst>
              <a:ext uri="{FF2B5EF4-FFF2-40B4-BE49-F238E27FC236}">
                <a16:creationId xmlns:a16="http://schemas.microsoft.com/office/drawing/2014/main" id="{E66C879A-45B5-4F79-9A45-ACB4D193C7F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13146C-4B6E-40E5-9C01-12AEF8906CD3}"/>
              </a:ext>
            </a:extLst>
          </p:cNvPr>
          <p:cNvSpPr>
            <a:spLocks noGrp="1"/>
          </p:cNvSpPr>
          <p:nvPr>
            <p:ph type="sldNum" sz="quarter" idx="12"/>
          </p:nvPr>
        </p:nvSpPr>
        <p:spPr/>
        <p:txBody>
          <a:bodyPr/>
          <a:lstStyle/>
          <a:p>
            <a:fld id="{6033F2EB-2C15-4D12-A0ED-DE9C1147CED5}" type="slidenum">
              <a:rPr lang="en-US" smtClean="0"/>
              <a:t>‹#›</a:t>
            </a:fld>
            <a:endParaRPr lang="en-US"/>
          </a:p>
        </p:txBody>
      </p:sp>
    </p:spTree>
    <p:extLst>
      <p:ext uri="{BB962C8B-B14F-4D97-AF65-F5344CB8AC3E}">
        <p14:creationId xmlns:p14="http://schemas.microsoft.com/office/powerpoint/2010/main" val="188839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7FA90-22FD-493B-9573-8D3063F5D3D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54C258-A86D-4539-ACE8-7721AF29C83B}"/>
              </a:ext>
            </a:extLst>
          </p:cNvPr>
          <p:cNvSpPr>
            <a:spLocks noGrp="1"/>
          </p:cNvSpPr>
          <p:nvPr>
            <p:ph type="dt" sz="half" idx="10"/>
          </p:nvPr>
        </p:nvSpPr>
        <p:spPr/>
        <p:txBody>
          <a:bodyPr/>
          <a:lstStyle/>
          <a:p>
            <a:fld id="{1343F41B-E991-4E2D-BEC6-FDB27E6EA75D}" type="datetimeFigureOut">
              <a:rPr lang="en-US" smtClean="0"/>
              <a:t>4/5/2019</a:t>
            </a:fld>
            <a:endParaRPr lang="en-US"/>
          </a:p>
        </p:txBody>
      </p:sp>
      <p:sp>
        <p:nvSpPr>
          <p:cNvPr id="4" name="Footer Placeholder 3">
            <a:extLst>
              <a:ext uri="{FF2B5EF4-FFF2-40B4-BE49-F238E27FC236}">
                <a16:creationId xmlns:a16="http://schemas.microsoft.com/office/drawing/2014/main" id="{756358CA-B9D8-416C-AC97-72F2038BEB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000BFD-78B2-4080-B479-9D0D3410F460}"/>
              </a:ext>
            </a:extLst>
          </p:cNvPr>
          <p:cNvSpPr>
            <a:spLocks noGrp="1"/>
          </p:cNvSpPr>
          <p:nvPr>
            <p:ph type="sldNum" sz="quarter" idx="12"/>
          </p:nvPr>
        </p:nvSpPr>
        <p:spPr/>
        <p:txBody>
          <a:bodyPr/>
          <a:lstStyle/>
          <a:p>
            <a:fld id="{6033F2EB-2C15-4D12-A0ED-DE9C1147CED5}" type="slidenum">
              <a:rPr lang="en-US" smtClean="0"/>
              <a:t>‹#›</a:t>
            </a:fld>
            <a:endParaRPr lang="en-US"/>
          </a:p>
        </p:txBody>
      </p:sp>
    </p:spTree>
    <p:extLst>
      <p:ext uri="{BB962C8B-B14F-4D97-AF65-F5344CB8AC3E}">
        <p14:creationId xmlns:p14="http://schemas.microsoft.com/office/powerpoint/2010/main" val="3557253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747ABB-F1F2-4DE0-BABE-9BEA8E1A9505}"/>
              </a:ext>
            </a:extLst>
          </p:cNvPr>
          <p:cNvSpPr>
            <a:spLocks noGrp="1"/>
          </p:cNvSpPr>
          <p:nvPr>
            <p:ph type="dt" sz="half" idx="10"/>
          </p:nvPr>
        </p:nvSpPr>
        <p:spPr/>
        <p:txBody>
          <a:bodyPr/>
          <a:lstStyle/>
          <a:p>
            <a:fld id="{1343F41B-E991-4E2D-BEC6-FDB27E6EA75D}" type="datetimeFigureOut">
              <a:rPr lang="en-US" smtClean="0"/>
              <a:t>4/5/2019</a:t>
            </a:fld>
            <a:endParaRPr lang="en-US"/>
          </a:p>
        </p:txBody>
      </p:sp>
      <p:sp>
        <p:nvSpPr>
          <p:cNvPr id="3" name="Footer Placeholder 2">
            <a:extLst>
              <a:ext uri="{FF2B5EF4-FFF2-40B4-BE49-F238E27FC236}">
                <a16:creationId xmlns:a16="http://schemas.microsoft.com/office/drawing/2014/main" id="{81899818-7AD4-4684-AC38-F3D58A5D9F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B2FB4F-8830-48C3-8CA7-9BBC426FC9E4}"/>
              </a:ext>
            </a:extLst>
          </p:cNvPr>
          <p:cNvSpPr>
            <a:spLocks noGrp="1"/>
          </p:cNvSpPr>
          <p:nvPr>
            <p:ph type="sldNum" sz="quarter" idx="12"/>
          </p:nvPr>
        </p:nvSpPr>
        <p:spPr/>
        <p:txBody>
          <a:bodyPr/>
          <a:lstStyle/>
          <a:p>
            <a:fld id="{6033F2EB-2C15-4D12-A0ED-DE9C1147CED5}" type="slidenum">
              <a:rPr lang="en-US" smtClean="0"/>
              <a:t>‹#›</a:t>
            </a:fld>
            <a:endParaRPr lang="en-US"/>
          </a:p>
        </p:txBody>
      </p:sp>
    </p:spTree>
    <p:extLst>
      <p:ext uri="{BB962C8B-B14F-4D97-AF65-F5344CB8AC3E}">
        <p14:creationId xmlns:p14="http://schemas.microsoft.com/office/powerpoint/2010/main" val="1125973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2B3C6-70BD-4416-9C4C-51BBFA520F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740D880-C5E1-4555-BE5B-4FDAF7B8BB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685444B-45C2-4F5E-BF5B-118026BF80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5F86C4D-4B75-4F0F-B71B-E8E521CE49DC}"/>
              </a:ext>
            </a:extLst>
          </p:cNvPr>
          <p:cNvSpPr>
            <a:spLocks noGrp="1"/>
          </p:cNvSpPr>
          <p:nvPr>
            <p:ph type="dt" sz="half" idx="10"/>
          </p:nvPr>
        </p:nvSpPr>
        <p:spPr/>
        <p:txBody>
          <a:bodyPr/>
          <a:lstStyle/>
          <a:p>
            <a:fld id="{1343F41B-E991-4E2D-BEC6-FDB27E6EA75D}" type="datetimeFigureOut">
              <a:rPr lang="en-US" smtClean="0"/>
              <a:t>4/5/2019</a:t>
            </a:fld>
            <a:endParaRPr lang="en-US"/>
          </a:p>
        </p:txBody>
      </p:sp>
      <p:sp>
        <p:nvSpPr>
          <p:cNvPr id="6" name="Footer Placeholder 5">
            <a:extLst>
              <a:ext uri="{FF2B5EF4-FFF2-40B4-BE49-F238E27FC236}">
                <a16:creationId xmlns:a16="http://schemas.microsoft.com/office/drawing/2014/main" id="{72190B6B-D5E5-4336-9ED4-1E7577A199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1F7C80-1248-4654-A4A5-BCD54A31F274}"/>
              </a:ext>
            </a:extLst>
          </p:cNvPr>
          <p:cNvSpPr>
            <a:spLocks noGrp="1"/>
          </p:cNvSpPr>
          <p:nvPr>
            <p:ph type="sldNum" sz="quarter" idx="12"/>
          </p:nvPr>
        </p:nvSpPr>
        <p:spPr/>
        <p:txBody>
          <a:bodyPr/>
          <a:lstStyle/>
          <a:p>
            <a:fld id="{6033F2EB-2C15-4D12-A0ED-DE9C1147CED5}" type="slidenum">
              <a:rPr lang="en-US" smtClean="0"/>
              <a:t>‹#›</a:t>
            </a:fld>
            <a:endParaRPr lang="en-US"/>
          </a:p>
        </p:txBody>
      </p:sp>
    </p:spTree>
    <p:extLst>
      <p:ext uri="{BB962C8B-B14F-4D97-AF65-F5344CB8AC3E}">
        <p14:creationId xmlns:p14="http://schemas.microsoft.com/office/powerpoint/2010/main" val="1229994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06EE3-B645-4299-867D-50CB624B88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D7036A5-5BB4-4D9B-B034-497F3B25F5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98FB35-7157-4571-9644-14802F4A41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7057A53-41BA-43F2-82A4-00A0961884B5}"/>
              </a:ext>
            </a:extLst>
          </p:cNvPr>
          <p:cNvSpPr>
            <a:spLocks noGrp="1"/>
          </p:cNvSpPr>
          <p:nvPr>
            <p:ph type="dt" sz="half" idx="10"/>
          </p:nvPr>
        </p:nvSpPr>
        <p:spPr/>
        <p:txBody>
          <a:bodyPr/>
          <a:lstStyle/>
          <a:p>
            <a:fld id="{1343F41B-E991-4E2D-BEC6-FDB27E6EA75D}" type="datetimeFigureOut">
              <a:rPr lang="en-US" smtClean="0"/>
              <a:t>4/5/2019</a:t>
            </a:fld>
            <a:endParaRPr lang="en-US"/>
          </a:p>
        </p:txBody>
      </p:sp>
      <p:sp>
        <p:nvSpPr>
          <p:cNvPr id="6" name="Footer Placeholder 5">
            <a:extLst>
              <a:ext uri="{FF2B5EF4-FFF2-40B4-BE49-F238E27FC236}">
                <a16:creationId xmlns:a16="http://schemas.microsoft.com/office/drawing/2014/main" id="{F18DA1C6-A4E7-473C-9466-85A71B900D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07AB5B-7D77-45A1-9413-A8D23A540B77}"/>
              </a:ext>
            </a:extLst>
          </p:cNvPr>
          <p:cNvSpPr>
            <a:spLocks noGrp="1"/>
          </p:cNvSpPr>
          <p:nvPr>
            <p:ph type="sldNum" sz="quarter" idx="12"/>
          </p:nvPr>
        </p:nvSpPr>
        <p:spPr/>
        <p:txBody>
          <a:bodyPr/>
          <a:lstStyle/>
          <a:p>
            <a:fld id="{6033F2EB-2C15-4D12-A0ED-DE9C1147CED5}" type="slidenum">
              <a:rPr lang="en-US" smtClean="0"/>
              <a:t>‹#›</a:t>
            </a:fld>
            <a:endParaRPr lang="en-US"/>
          </a:p>
        </p:txBody>
      </p:sp>
    </p:spTree>
    <p:extLst>
      <p:ext uri="{BB962C8B-B14F-4D97-AF65-F5344CB8AC3E}">
        <p14:creationId xmlns:p14="http://schemas.microsoft.com/office/powerpoint/2010/main" val="1552666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24E851-1041-4C1F-A1AE-417F87A277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C30FEE-D344-4DF3-B46F-79011A5C5C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4FC38C-24AF-4D38-8130-9184FD8AF5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43F41B-E991-4E2D-BEC6-FDB27E6EA75D}" type="datetimeFigureOut">
              <a:rPr lang="en-US" smtClean="0"/>
              <a:t>4/5/2019</a:t>
            </a:fld>
            <a:endParaRPr lang="en-US"/>
          </a:p>
        </p:txBody>
      </p:sp>
      <p:sp>
        <p:nvSpPr>
          <p:cNvPr id="5" name="Footer Placeholder 4">
            <a:extLst>
              <a:ext uri="{FF2B5EF4-FFF2-40B4-BE49-F238E27FC236}">
                <a16:creationId xmlns:a16="http://schemas.microsoft.com/office/drawing/2014/main" id="{5C088928-27F4-497A-ABA1-58280191B0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D4730F6-8B6E-4447-80D8-CC05334E79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33F2EB-2C15-4D12-A0ED-DE9C1147CED5}" type="slidenum">
              <a:rPr lang="en-US" smtClean="0"/>
              <a:t>‹#›</a:t>
            </a:fld>
            <a:endParaRPr lang="en-US"/>
          </a:p>
        </p:txBody>
      </p:sp>
    </p:spTree>
    <p:extLst>
      <p:ext uri="{BB962C8B-B14F-4D97-AF65-F5344CB8AC3E}">
        <p14:creationId xmlns:p14="http://schemas.microsoft.com/office/powerpoint/2010/main" val="11018806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530E1-00FA-459A-BDBE-F300332B5EE0}"/>
              </a:ext>
            </a:extLst>
          </p:cNvPr>
          <p:cNvSpPr>
            <a:spLocks noGrp="1"/>
          </p:cNvSpPr>
          <p:nvPr>
            <p:ph type="ctrTitle"/>
          </p:nvPr>
        </p:nvSpPr>
        <p:spPr/>
        <p:txBody>
          <a:bodyPr>
            <a:normAutofit/>
          </a:bodyPr>
          <a:lstStyle/>
          <a:p>
            <a:r>
              <a:rPr lang="bs-Latn-BA" dirty="0"/>
              <a:t>Razvoj Softvera II</a:t>
            </a:r>
            <a:br>
              <a:rPr lang="bs-Latn-BA" dirty="0"/>
            </a:br>
            <a:r>
              <a:rPr lang="bs-Latn-BA" dirty="0" err="1"/>
              <a:t>Entity</a:t>
            </a:r>
            <a:r>
              <a:rPr lang="bs-Latn-BA" dirty="0"/>
              <a:t> Framework Core</a:t>
            </a:r>
            <a:br>
              <a:rPr lang="bs-Latn-BA" dirty="0"/>
            </a:br>
            <a:r>
              <a:rPr lang="bs-Latn-BA" sz="3600" dirty="0"/>
              <a:t>i rad sa bazom podataka</a:t>
            </a:r>
            <a:endParaRPr lang="en-US" dirty="0"/>
          </a:p>
        </p:txBody>
      </p:sp>
      <p:sp>
        <p:nvSpPr>
          <p:cNvPr id="3" name="Subtitle 2">
            <a:extLst>
              <a:ext uri="{FF2B5EF4-FFF2-40B4-BE49-F238E27FC236}">
                <a16:creationId xmlns:a16="http://schemas.microsoft.com/office/drawing/2014/main" id="{A2EB1A6A-1C23-4525-8832-0ADC59D23607}"/>
              </a:ext>
            </a:extLst>
          </p:cNvPr>
          <p:cNvSpPr>
            <a:spLocks noGrp="1"/>
          </p:cNvSpPr>
          <p:nvPr>
            <p:ph type="subTitle" idx="1"/>
          </p:nvPr>
        </p:nvSpPr>
        <p:spPr/>
        <p:txBody>
          <a:bodyPr/>
          <a:lstStyle/>
          <a:p>
            <a:r>
              <a:rPr lang="bs-Latn-BA" dirty="0"/>
              <a:t>Dr. Sc. Bahrudin Hrnjica</a:t>
            </a:r>
            <a:endParaRPr lang="en-US" dirty="0"/>
          </a:p>
        </p:txBody>
      </p:sp>
    </p:spTree>
    <p:extLst>
      <p:ext uri="{BB962C8B-B14F-4D97-AF65-F5344CB8AC3E}">
        <p14:creationId xmlns:p14="http://schemas.microsoft.com/office/powerpoint/2010/main" val="2589782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26B9E-1EB1-4585-9B5F-9E80A7765A54}"/>
              </a:ext>
            </a:extLst>
          </p:cNvPr>
          <p:cNvSpPr>
            <a:spLocks noGrp="1"/>
          </p:cNvSpPr>
          <p:nvPr>
            <p:ph type="title"/>
          </p:nvPr>
        </p:nvSpPr>
        <p:spPr/>
        <p:txBody>
          <a:bodyPr/>
          <a:lstStyle/>
          <a:p>
            <a:r>
              <a:rPr lang="bs-Latn-BA" dirty="0"/>
              <a:t>Koraci u razvoju EF Web API</a:t>
            </a:r>
            <a:endParaRPr lang="en-US" dirty="0"/>
          </a:p>
        </p:txBody>
      </p:sp>
      <p:sp>
        <p:nvSpPr>
          <p:cNvPr id="3" name="Content Placeholder 2">
            <a:extLst>
              <a:ext uri="{FF2B5EF4-FFF2-40B4-BE49-F238E27FC236}">
                <a16:creationId xmlns:a16="http://schemas.microsoft.com/office/drawing/2014/main" id="{7F945346-C718-463A-87A1-5E0B663A2119}"/>
              </a:ext>
            </a:extLst>
          </p:cNvPr>
          <p:cNvSpPr>
            <a:spLocks noGrp="1"/>
          </p:cNvSpPr>
          <p:nvPr>
            <p:ph idx="1"/>
          </p:nvPr>
        </p:nvSpPr>
        <p:spPr/>
        <p:txBody>
          <a:bodyPr/>
          <a:lstStyle/>
          <a:p>
            <a:pPr marL="514350" indent="-514350">
              <a:buFont typeface="+mj-lt"/>
              <a:buAutoNum type="arabicPeriod"/>
            </a:pPr>
            <a:r>
              <a:rPr lang="bs-Latn-BA" dirty="0"/>
              <a:t>Definisanje modela</a:t>
            </a:r>
          </a:p>
          <a:p>
            <a:pPr marL="514350" indent="-514350">
              <a:buFont typeface="+mj-lt"/>
              <a:buAutoNum type="arabicPeriod"/>
            </a:pPr>
            <a:r>
              <a:rPr lang="bs-Latn-BA" dirty="0"/>
              <a:t>Generiranje </a:t>
            </a:r>
            <a:r>
              <a:rPr lang="bs-Latn-BA" dirty="0" err="1"/>
              <a:t>DbContext</a:t>
            </a:r>
            <a:r>
              <a:rPr lang="bs-Latn-BA" dirty="0"/>
              <a:t> datoteke</a:t>
            </a:r>
          </a:p>
          <a:p>
            <a:pPr marL="514350" indent="-514350">
              <a:buFont typeface="+mj-lt"/>
              <a:buAutoNum type="arabicPeriod"/>
            </a:pPr>
            <a:r>
              <a:rPr lang="bs-Latn-BA" dirty="0"/>
              <a:t>Generiranje baze podataka iz koda (</a:t>
            </a:r>
            <a:r>
              <a:rPr lang="bs-Latn-BA" dirty="0" err="1"/>
              <a:t>Code</a:t>
            </a:r>
            <a:r>
              <a:rPr lang="bs-Latn-BA" dirty="0"/>
              <a:t> – First pristup)</a:t>
            </a:r>
            <a:endParaRPr lang="en-US" dirty="0"/>
          </a:p>
        </p:txBody>
      </p:sp>
    </p:spTree>
    <p:extLst>
      <p:ext uri="{BB962C8B-B14F-4D97-AF65-F5344CB8AC3E}">
        <p14:creationId xmlns:p14="http://schemas.microsoft.com/office/powerpoint/2010/main" val="623408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191FD-5A89-461F-A0A3-C84D310E2509}"/>
              </a:ext>
            </a:extLst>
          </p:cNvPr>
          <p:cNvSpPr>
            <a:spLocks noGrp="1"/>
          </p:cNvSpPr>
          <p:nvPr>
            <p:ph type="title"/>
          </p:nvPr>
        </p:nvSpPr>
        <p:spPr/>
        <p:txBody>
          <a:bodyPr/>
          <a:lstStyle/>
          <a:p>
            <a:r>
              <a:rPr lang="bs-Latn-BA" dirty="0"/>
              <a:t>Definisanje Modela</a:t>
            </a:r>
            <a:endParaRPr lang="en-US" dirty="0"/>
          </a:p>
        </p:txBody>
      </p:sp>
      <p:sp>
        <p:nvSpPr>
          <p:cNvPr id="3" name="Content Placeholder 2">
            <a:extLst>
              <a:ext uri="{FF2B5EF4-FFF2-40B4-BE49-F238E27FC236}">
                <a16:creationId xmlns:a16="http://schemas.microsoft.com/office/drawing/2014/main" id="{BC36E1C6-63B3-40D0-8D5E-EC65BF70210C}"/>
              </a:ext>
            </a:extLst>
          </p:cNvPr>
          <p:cNvSpPr>
            <a:spLocks noGrp="1"/>
          </p:cNvSpPr>
          <p:nvPr>
            <p:ph idx="1"/>
          </p:nvPr>
        </p:nvSpPr>
        <p:spPr/>
        <p:txBody>
          <a:bodyPr/>
          <a:lstStyle/>
          <a:p>
            <a:r>
              <a:rPr lang="bs-Latn-BA" dirty="0"/>
              <a:t>Definisanje klase </a:t>
            </a:r>
            <a:r>
              <a:rPr lang="bs-Latn-BA" dirty="0" err="1">
                <a:latin typeface="Courier New" panose="02070309020205020404" pitchFamily="49" charset="0"/>
                <a:cs typeface="Courier New" panose="02070309020205020404" pitchFamily="49" charset="0"/>
              </a:rPr>
              <a:t>Employee</a:t>
            </a:r>
            <a:r>
              <a:rPr lang="bs-Latn-BA" dirty="0"/>
              <a:t> kao reprezentacije jedne tabele u bazi podataka</a:t>
            </a:r>
            <a:endParaRPr lang="en-US" dirty="0"/>
          </a:p>
        </p:txBody>
      </p:sp>
      <p:pic>
        <p:nvPicPr>
          <p:cNvPr id="4" name="Picture 3">
            <a:extLst>
              <a:ext uri="{FF2B5EF4-FFF2-40B4-BE49-F238E27FC236}">
                <a16:creationId xmlns:a16="http://schemas.microsoft.com/office/drawing/2014/main" id="{EF3559BF-6A7B-4E53-938E-476AE10B0192}"/>
              </a:ext>
            </a:extLst>
          </p:cNvPr>
          <p:cNvPicPr>
            <a:picLocks noChangeAspect="1"/>
          </p:cNvPicPr>
          <p:nvPr/>
        </p:nvPicPr>
        <p:blipFill>
          <a:blip r:embed="rId3"/>
          <a:stretch>
            <a:fillRect/>
          </a:stretch>
        </p:blipFill>
        <p:spPr>
          <a:xfrm>
            <a:off x="1117285" y="2827454"/>
            <a:ext cx="8960993" cy="3874438"/>
          </a:xfrm>
          <a:prstGeom prst="rect">
            <a:avLst/>
          </a:prstGeom>
        </p:spPr>
      </p:pic>
    </p:spTree>
    <p:extLst>
      <p:ext uri="{BB962C8B-B14F-4D97-AF65-F5344CB8AC3E}">
        <p14:creationId xmlns:p14="http://schemas.microsoft.com/office/powerpoint/2010/main" val="2093980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191FD-5A89-461F-A0A3-C84D310E2509}"/>
              </a:ext>
            </a:extLst>
          </p:cNvPr>
          <p:cNvSpPr>
            <a:spLocks noGrp="1"/>
          </p:cNvSpPr>
          <p:nvPr>
            <p:ph type="title"/>
          </p:nvPr>
        </p:nvSpPr>
        <p:spPr/>
        <p:txBody>
          <a:bodyPr/>
          <a:lstStyle/>
          <a:p>
            <a:r>
              <a:rPr lang="bs-Latn-BA" dirty="0"/>
              <a:t>Definisanje </a:t>
            </a:r>
            <a:r>
              <a:rPr lang="bs-Latn-BA" dirty="0" err="1"/>
              <a:t>DbContext</a:t>
            </a:r>
            <a:r>
              <a:rPr lang="bs-Latn-BA" dirty="0"/>
              <a:t> datoteke</a:t>
            </a:r>
            <a:endParaRPr lang="en-US" dirty="0"/>
          </a:p>
        </p:txBody>
      </p:sp>
      <p:sp>
        <p:nvSpPr>
          <p:cNvPr id="3" name="Content Placeholder 2">
            <a:extLst>
              <a:ext uri="{FF2B5EF4-FFF2-40B4-BE49-F238E27FC236}">
                <a16:creationId xmlns:a16="http://schemas.microsoft.com/office/drawing/2014/main" id="{BC36E1C6-63B3-40D0-8D5E-EC65BF70210C}"/>
              </a:ext>
            </a:extLst>
          </p:cNvPr>
          <p:cNvSpPr>
            <a:spLocks noGrp="1"/>
          </p:cNvSpPr>
          <p:nvPr>
            <p:ph idx="1"/>
          </p:nvPr>
        </p:nvSpPr>
        <p:spPr/>
        <p:txBody>
          <a:bodyPr/>
          <a:lstStyle/>
          <a:p>
            <a:r>
              <a:rPr lang="bs-Latn-BA" dirty="0" err="1"/>
              <a:t>Kontext</a:t>
            </a:r>
            <a:r>
              <a:rPr lang="bs-Latn-BA" dirty="0"/>
              <a:t> datoteka sadrži </a:t>
            </a:r>
            <a:r>
              <a:rPr lang="bs-Latn-BA" dirty="0" err="1"/>
              <a:t>korespodentnu</a:t>
            </a:r>
            <a:r>
              <a:rPr lang="bs-Latn-BA" dirty="0"/>
              <a:t> klasu koja je izvedena iz </a:t>
            </a:r>
            <a:r>
              <a:rPr lang="bs-Latn-BA" dirty="0" err="1"/>
              <a:t>DbContext</a:t>
            </a:r>
            <a:r>
              <a:rPr lang="bs-Latn-BA" dirty="0"/>
              <a:t> klase.</a:t>
            </a:r>
          </a:p>
          <a:p>
            <a:r>
              <a:rPr lang="bs-Latn-BA" dirty="0"/>
              <a:t>Služi na za pristup i komunikaciju sa bazom podataka i </a:t>
            </a:r>
            <a:r>
              <a:rPr lang="bs-Latn-BA" dirty="0" err="1"/>
              <a:t>izvršavanju</a:t>
            </a:r>
            <a:r>
              <a:rPr lang="bs-Latn-BA" dirty="0"/>
              <a:t> upita</a:t>
            </a:r>
            <a:endParaRPr lang="en-US" dirty="0"/>
          </a:p>
        </p:txBody>
      </p:sp>
      <p:pic>
        <p:nvPicPr>
          <p:cNvPr id="5" name="Picture 4">
            <a:extLst>
              <a:ext uri="{FF2B5EF4-FFF2-40B4-BE49-F238E27FC236}">
                <a16:creationId xmlns:a16="http://schemas.microsoft.com/office/drawing/2014/main" id="{2189A086-946B-45DF-B907-F592E480B95A}"/>
              </a:ext>
            </a:extLst>
          </p:cNvPr>
          <p:cNvPicPr>
            <a:picLocks noChangeAspect="1"/>
          </p:cNvPicPr>
          <p:nvPr/>
        </p:nvPicPr>
        <p:blipFill>
          <a:blip r:embed="rId3"/>
          <a:stretch>
            <a:fillRect/>
          </a:stretch>
        </p:blipFill>
        <p:spPr>
          <a:xfrm>
            <a:off x="3115808" y="3477523"/>
            <a:ext cx="8366962" cy="2834377"/>
          </a:xfrm>
          <a:prstGeom prst="rect">
            <a:avLst/>
          </a:prstGeom>
        </p:spPr>
      </p:pic>
    </p:spTree>
    <p:extLst>
      <p:ext uri="{BB962C8B-B14F-4D97-AF65-F5344CB8AC3E}">
        <p14:creationId xmlns:p14="http://schemas.microsoft.com/office/powerpoint/2010/main" val="1888263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191FD-5A89-461F-A0A3-C84D310E2509}"/>
              </a:ext>
            </a:extLst>
          </p:cNvPr>
          <p:cNvSpPr>
            <a:spLocks noGrp="1"/>
          </p:cNvSpPr>
          <p:nvPr>
            <p:ph type="title"/>
          </p:nvPr>
        </p:nvSpPr>
        <p:spPr/>
        <p:txBody>
          <a:bodyPr/>
          <a:lstStyle/>
          <a:p>
            <a:r>
              <a:rPr lang="bs-Latn-BA" dirty="0"/>
              <a:t>Definisanje </a:t>
            </a:r>
            <a:r>
              <a:rPr lang="bs-Latn-BA" dirty="0" err="1"/>
              <a:t>Stringa</a:t>
            </a:r>
            <a:r>
              <a:rPr lang="bs-Latn-BA" dirty="0"/>
              <a:t> konekcije</a:t>
            </a:r>
            <a:endParaRPr lang="en-US" dirty="0"/>
          </a:p>
        </p:txBody>
      </p:sp>
      <p:sp>
        <p:nvSpPr>
          <p:cNvPr id="3" name="Content Placeholder 2">
            <a:extLst>
              <a:ext uri="{FF2B5EF4-FFF2-40B4-BE49-F238E27FC236}">
                <a16:creationId xmlns:a16="http://schemas.microsoft.com/office/drawing/2014/main" id="{BC36E1C6-63B3-40D0-8D5E-EC65BF70210C}"/>
              </a:ext>
            </a:extLst>
          </p:cNvPr>
          <p:cNvSpPr>
            <a:spLocks noGrp="1"/>
          </p:cNvSpPr>
          <p:nvPr>
            <p:ph idx="1"/>
          </p:nvPr>
        </p:nvSpPr>
        <p:spPr/>
        <p:txBody>
          <a:bodyPr/>
          <a:lstStyle/>
          <a:p>
            <a:r>
              <a:rPr lang="bs-Latn-BA" dirty="0"/>
              <a:t>Svaki pristup bazi podataka mora biti definisan preko </a:t>
            </a:r>
            <a:r>
              <a:rPr lang="bs-Latn-BA" dirty="0" err="1"/>
              <a:t>stringa</a:t>
            </a:r>
            <a:r>
              <a:rPr lang="bs-Latn-BA" dirty="0"/>
              <a:t> konekcije</a:t>
            </a:r>
          </a:p>
          <a:p>
            <a:r>
              <a:rPr lang="bs-Latn-BA" dirty="0" err="1"/>
              <a:t>String</a:t>
            </a:r>
            <a:r>
              <a:rPr lang="bs-Latn-BA" dirty="0"/>
              <a:t> konekcije je potrebno čuvati na </a:t>
            </a:r>
            <a:r>
              <a:rPr lang="bs-Latn-BA" dirty="0">
                <a:solidFill>
                  <a:srgbClr val="FF0000"/>
                </a:solidFill>
              </a:rPr>
              <a:t>jednom</a:t>
            </a:r>
            <a:r>
              <a:rPr lang="bs-Latn-BA" dirty="0"/>
              <a:t> mjestu u konfiguracijskoj datoteci </a:t>
            </a:r>
            <a:r>
              <a:rPr lang="bs-Latn-BA" dirty="0" err="1">
                <a:latin typeface="Courier New" panose="02070309020205020404" pitchFamily="49" charset="0"/>
                <a:cs typeface="Courier New" panose="02070309020205020404" pitchFamily="49" charset="0"/>
              </a:rPr>
              <a:t>web.config</a:t>
            </a:r>
            <a:r>
              <a:rPr lang="bs-Latn-BA" dirty="0">
                <a:latin typeface="Courier New" panose="02070309020205020404" pitchFamily="49" charset="0"/>
                <a:cs typeface="Courier New" panose="02070309020205020404" pitchFamily="49" charset="0"/>
              </a:rPr>
              <a:t> </a:t>
            </a:r>
            <a:r>
              <a:rPr lang="bs-Latn-BA" dirty="0"/>
              <a:t>ili </a:t>
            </a:r>
            <a:r>
              <a:rPr lang="bs-Latn-BA" dirty="0" err="1">
                <a:latin typeface="Courier New" panose="02070309020205020404" pitchFamily="49" charset="0"/>
                <a:cs typeface="Courier New" panose="02070309020205020404" pitchFamily="49" charset="0"/>
              </a:rPr>
              <a:t>app.config</a:t>
            </a:r>
            <a:endParaRPr lang="bs-Latn-BA" dirty="0">
              <a:latin typeface="Courier New" panose="02070309020205020404" pitchFamily="49" charset="0"/>
              <a:cs typeface="Courier New" panose="02070309020205020404" pitchFamily="49" charset="0"/>
            </a:endParaRPr>
          </a:p>
          <a:p>
            <a:endParaRPr lang="en-US" dirty="0"/>
          </a:p>
        </p:txBody>
      </p:sp>
      <p:pic>
        <p:nvPicPr>
          <p:cNvPr id="4" name="Picture 3">
            <a:extLst>
              <a:ext uri="{FF2B5EF4-FFF2-40B4-BE49-F238E27FC236}">
                <a16:creationId xmlns:a16="http://schemas.microsoft.com/office/drawing/2014/main" id="{5DF99054-6A41-46BE-B6B5-1BAA7DB39B0A}"/>
              </a:ext>
            </a:extLst>
          </p:cNvPr>
          <p:cNvPicPr>
            <a:picLocks noChangeAspect="1"/>
          </p:cNvPicPr>
          <p:nvPr/>
        </p:nvPicPr>
        <p:blipFill>
          <a:blip r:embed="rId2"/>
          <a:stretch>
            <a:fillRect/>
          </a:stretch>
        </p:blipFill>
        <p:spPr>
          <a:xfrm>
            <a:off x="1357607" y="3774807"/>
            <a:ext cx="9476786" cy="2537093"/>
          </a:xfrm>
          <a:prstGeom prst="rect">
            <a:avLst/>
          </a:prstGeom>
        </p:spPr>
      </p:pic>
    </p:spTree>
    <p:extLst>
      <p:ext uri="{BB962C8B-B14F-4D97-AF65-F5344CB8AC3E}">
        <p14:creationId xmlns:p14="http://schemas.microsoft.com/office/powerpoint/2010/main" val="4101469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191FD-5A89-461F-A0A3-C84D310E2509}"/>
              </a:ext>
            </a:extLst>
          </p:cNvPr>
          <p:cNvSpPr>
            <a:spLocks noGrp="1"/>
          </p:cNvSpPr>
          <p:nvPr>
            <p:ph type="title"/>
          </p:nvPr>
        </p:nvSpPr>
        <p:spPr/>
        <p:txBody>
          <a:bodyPr/>
          <a:lstStyle/>
          <a:p>
            <a:r>
              <a:rPr lang="bs-Latn-BA" dirty="0"/>
              <a:t>Registracija </a:t>
            </a:r>
            <a:r>
              <a:rPr lang="bs-Latn-BA" dirty="0" err="1"/>
              <a:t>DbContexta</a:t>
            </a:r>
            <a:r>
              <a:rPr lang="bs-Latn-BA" dirty="0"/>
              <a:t> u </a:t>
            </a:r>
            <a:r>
              <a:rPr lang="bs-Latn-BA" dirty="0" err="1"/>
              <a:t>Startap</a:t>
            </a:r>
            <a:r>
              <a:rPr lang="bs-Latn-BA" dirty="0"/>
              <a:t>-u</a:t>
            </a:r>
            <a:endParaRPr lang="en-US" dirty="0"/>
          </a:p>
        </p:txBody>
      </p:sp>
      <p:sp>
        <p:nvSpPr>
          <p:cNvPr id="3" name="Content Placeholder 2">
            <a:extLst>
              <a:ext uri="{FF2B5EF4-FFF2-40B4-BE49-F238E27FC236}">
                <a16:creationId xmlns:a16="http://schemas.microsoft.com/office/drawing/2014/main" id="{BC36E1C6-63B3-40D0-8D5E-EC65BF70210C}"/>
              </a:ext>
            </a:extLst>
          </p:cNvPr>
          <p:cNvSpPr>
            <a:spLocks noGrp="1"/>
          </p:cNvSpPr>
          <p:nvPr>
            <p:ph idx="1"/>
          </p:nvPr>
        </p:nvSpPr>
        <p:spPr/>
        <p:txBody>
          <a:bodyPr/>
          <a:lstStyle/>
          <a:p>
            <a:r>
              <a:rPr lang="bs-Latn-BA" dirty="0"/>
              <a:t>Na isti način kako smo definisali MVC podršku to radimo i sa </a:t>
            </a:r>
            <a:r>
              <a:rPr lang="bs-Latn-BA" dirty="0" err="1">
                <a:latin typeface="Courier New" panose="02070309020205020404" pitchFamily="49" charset="0"/>
                <a:cs typeface="Courier New" panose="02070309020205020404" pitchFamily="49" charset="0"/>
              </a:rPr>
              <a:t>DbContext</a:t>
            </a:r>
            <a:r>
              <a:rPr lang="bs-Latn-BA" dirty="0"/>
              <a:t>-om</a:t>
            </a:r>
          </a:p>
          <a:p>
            <a:endParaRPr lang="en-US" dirty="0"/>
          </a:p>
        </p:txBody>
      </p:sp>
      <p:pic>
        <p:nvPicPr>
          <p:cNvPr id="4" name="Picture 3">
            <a:extLst>
              <a:ext uri="{FF2B5EF4-FFF2-40B4-BE49-F238E27FC236}">
                <a16:creationId xmlns:a16="http://schemas.microsoft.com/office/drawing/2014/main" id="{5B71674A-A14F-41AA-8BCE-D1CBA0F757D8}"/>
              </a:ext>
            </a:extLst>
          </p:cNvPr>
          <p:cNvPicPr>
            <a:picLocks noChangeAspect="1"/>
          </p:cNvPicPr>
          <p:nvPr/>
        </p:nvPicPr>
        <p:blipFill>
          <a:blip r:embed="rId2"/>
          <a:stretch>
            <a:fillRect/>
          </a:stretch>
        </p:blipFill>
        <p:spPr>
          <a:xfrm>
            <a:off x="1266244" y="3277161"/>
            <a:ext cx="10087556" cy="1508249"/>
          </a:xfrm>
          <a:prstGeom prst="rect">
            <a:avLst/>
          </a:prstGeom>
        </p:spPr>
      </p:pic>
    </p:spTree>
    <p:extLst>
      <p:ext uri="{BB962C8B-B14F-4D97-AF65-F5344CB8AC3E}">
        <p14:creationId xmlns:p14="http://schemas.microsoft.com/office/powerpoint/2010/main" val="2574517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191FD-5A89-461F-A0A3-C84D310E2509}"/>
              </a:ext>
            </a:extLst>
          </p:cNvPr>
          <p:cNvSpPr>
            <a:spLocks noGrp="1"/>
          </p:cNvSpPr>
          <p:nvPr>
            <p:ph type="title"/>
          </p:nvPr>
        </p:nvSpPr>
        <p:spPr/>
        <p:txBody>
          <a:bodyPr/>
          <a:lstStyle/>
          <a:p>
            <a:r>
              <a:rPr lang="bs-Latn-BA" dirty="0"/>
              <a:t>Generiranje baze iz koda – </a:t>
            </a:r>
            <a:r>
              <a:rPr lang="bs-Latn-BA" sz="2400" dirty="0" err="1">
                <a:latin typeface="Courier New" panose="02070309020205020404" pitchFamily="49" charset="0"/>
                <a:cs typeface="Courier New" panose="02070309020205020404" pitchFamily="49" charset="0"/>
              </a:rPr>
              <a:t>code-first</a:t>
            </a:r>
            <a:r>
              <a:rPr lang="bs-Latn-BA" dirty="0"/>
              <a:t> strategija</a:t>
            </a:r>
            <a:endParaRPr lang="en-US" dirty="0"/>
          </a:p>
        </p:txBody>
      </p:sp>
      <p:sp>
        <p:nvSpPr>
          <p:cNvPr id="3" name="Content Placeholder 2">
            <a:extLst>
              <a:ext uri="{FF2B5EF4-FFF2-40B4-BE49-F238E27FC236}">
                <a16:creationId xmlns:a16="http://schemas.microsoft.com/office/drawing/2014/main" id="{BC36E1C6-63B3-40D0-8D5E-EC65BF70210C}"/>
              </a:ext>
            </a:extLst>
          </p:cNvPr>
          <p:cNvSpPr>
            <a:spLocks noGrp="1"/>
          </p:cNvSpPr>
          <p:nvPr>
            <p:ph idx="1"/>
          </p:nvPr>
        </p:nvSpPr>
        <p:spPr/>
        <p:txBody>
          <a:bodyPr/>
          <a:lstStyle/>
          <a:p>
            <a:r>
              <a:rPr lang="bs-Latn-BA" dirty="0"/>
              <a:t>Dodavanje </a:t>
            </a:r>
            <a:r>
              <a:rPr lang="bs-Latn-BA" dirty="0" err="1">
                <a:latin typeface="Courier New" panose="02070309020205020404" pitchFamily="49" charset="0"/>
                <a:cs typeface="Courier New" panose="02070309020205020404" pitchFamily="49" charset="0"/>
              </a:rPr>
              <a:t>code-first</a:t>
            </a:r>
            <a:r>
              <a:rPr lang="bs-Latn-BA" dirty="0"/>
              <a:t> Migracije</a:t>
            </a:r>
          </a:p>
          <a:p>
            <a:r>
              <a:rPr lang="bs-Latn-BA" dirty="0"/>
              <a:t>Migracija automatizira proces generiranje baze podataka</a:t>
            </a:r>
          </a:p>
          <a:p>
            <a:endParaRPr lang="bs-Latn-BA" dirty="0"/>
          </a:p>
          <a:p>
            <a:endParaRPr lang="bs-Latn-BA" dirty="0"/>
          </a:p>
          <a:p>
            <a:r>
              <a:rPr lang="bs-Latn-BA" dirty="0"/>
              <a:t>Slanje generiranih podataka u bazu</a:t>
            </a:r>
          </a:p>
          <a:p>
            <a:endParaRPr lang="bs-Latn-BA" dirty="0"/>
          </a:p>
          <a:p>
            <a:endParaRPr lang="bs-Latn-BA" dirty="0"/>
          </a:p>
          <a:p>
            <a:endParaRPr lang="en-US" dirty="0"/>
          </a:p>
        </p:txBody>
      </p:sp>
      <p:pic>
        <p:nvPicPr>
          <p:cNvPr id="4" name="Picture 3">
            <a:extLst>
              <a:ext uri="{FF2B5EF4-FFF2-40B4-BE49-F238E27FC236}">
                <a16:creationId xmlns:a16="http://schemas.microsoft.com/office/drawing/2014/main" id="{E2D4BDF5-BEAF-4FFF-8E71-C59E08BED6E3}"/>
              </a:ext>
            </a:extLst>
          </p:cNvPr>
          <p:cNvPicPr>
            <a:picLocks noChangeAspect="1"/>
          </p:cNvPicPr>
          <p:nvPr/>
        </p:nvPicPr>
        <p:blipFill>
          <a:blip r:embed="rId2"/>
          <a:stretch>
            <a:fillRect/>
          </a:stretch>
        </p:blipFill>
        <p:spPr>
          <a:xfrm>
            <a:off x="1253098" y="3158433"/>
            <a:ext cx="9938042" cy="806013"/>
          </a:xfrm>
          <a:prstGeom prst="rect">
            <a:avLst/>
          </a:prstGeom>
        </p:spPr>
      </p:pic>
      <p:pic>
        <p:nvPicPr>
          <p:cNvPr id="5" name="Picture 4">
            <a:extLst>
              <a:ext uri="{FF2B5EF4-FFF2-40B4-BE49-F238E27FC236}">
                <a16:creationId xmlns:a16="http://schemas.microsoft.com/office/drawing/2014/main" id="{0EC5EF47-2B40-4F5C-8F04-C7779D3AEDBC}"/>
              </a:ext>
            </a:extLst>
          </p:cNvPr>
          <p:cNvPicPr>
            <a:picLocks noChangeAspect="1"/>
          </p:cNvPicPr>
          <p:nvPr/>
        </p:nvPicPr>
        <p:blipFill>
          <a:blip r:embed="rId3"/>
          <a:stretch>
            <a:fillRect/>
          </a:stretch>
        </p:blipFill>
        <p:spPr>
          <a:xfrm>
            <a:off x="1164447" y="4588990"/>
            <a:ext cx="2869187" cy="708264"/>
          </a:xfrm>
          <a:prstGeom prst="rect">
            <a:avLst/>
          </a:prstGeom>
        </p:spPr>
      </p:pic>
    </p:spTree>
    <p:extLst>
      <p:ext uri="{BB962C8B-B14F-4D97-AF65-F5344CB8AC3E}">
        <p14:creationId xmlns:p14="http://schemas.microsoft.com/office/powerpoint/2010/main" val="505945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191FD-5A89-461F-A0A3-C84D310E2509}"/>
              </a:ext>
            </a:extLst>
          </p:cNvPr>
          <p:cNvSpPr>
            <a:spLocks noGrp="1"/>
          </p:cNvSpPr>
          <p:nvPr>
            <p:ph type="title"/>
          </p:nvPr>
        </p:nvSpPr>
        <p:spPr/>
        <p:txBody>
          <a:bodyPr/>
          <a:lstStyle/>
          <a:p>
            <a:r>
              <a:rPr lang="bs-Latn-BA" dirty="0"/>
              <a:t>Generiranje testnih podataka</a:t>
            </a:r>
            <a:endParaRPr lang="en-US" dirty="0"/>
          </a:p>
        </p:txBody>
      </p:sp>
      <p:sp>
        <p:nvSpPr>
          <p:cNvPr id="3" name="Content Placeholder 2">
            <a:extLst>
              <a:ext uri="{FF2B5EF4-FFF2-40B4-BE49-F238E27FC236}">
                <a16:creationId xmlns:a16="http://schemas.microsoft.com/office/drawing/2014/main" id="{BC36E1C6-63B3-40D0-8D5E-EC65BF70210C}"/>
              </a:ext>
            </a:extLst>
          </p:cNvPr>
          <p:cNvSpPr>
            <a:spLocks noGrp="1"/>
          </p:cNvSpPr>
          <p:nvPr>
            <p:ph idx="1"/>
          </p:nvPr>
        </p:nvSpPr>
        <p:spPr/>
        <p:txBody>
          <a:bodyPr/>
          <a:lstStyle/>
          <a:p>
            <a:r>
              <a:rPr lang="bs-Latn-BA" dirty="0"/>
              <a:t>Inicijalni podaci su nam potrebni da bi testirali našu implementaciju</a:t>
            </a:r>
          </a:p>
          <a:p>
            <a:r>
              <a:rPr lang="bs-Latn-BA" dirty="0"/>
              <a:t>Generiranje vršimo u </a:t>
            </a:r>
            <a:r>
              <a:rPr lang="bs-Latn-BA" dirty="0" err="1">
                <a:latin typeface="Courier New" panose="02070309020205020404" pitchFamily="49" charset="0"/>
                <a:cs typeface="Courier New" panose="02070309020205020404" pitchFamily="49" charset="0"/>
              </a:rPr>
              <a:t>OnModelCreating</a:t>
            </a:r>
            <a:r>
              <a:rPr lang="bs-Latn-BA" dirty="0"/>
              <a:t> preklopljenoj metodi od </a:t>
            </a:r>
            <a:r>
              <a:rPr lang="bs-Latn-BA" dirty="0" err="1"/>
              <a:t>DbContexta</a:t>
            </a:r>
            <a:endParaRPr lang="bs-Latn-BA" dirty="0"/>
          </a:p>
          <a:p>
            <a:r>
              <a:rPr lang="bs-Latn-BA" dirty="0"/>
              <a:t>Ponovnom migracijom i </a:t>
            </a:r>
            <a:r>
              <a:rPr lang="bs-Latn-BA" dirty="0" err="1"/>
              <a:t>update</a:t>
            </a:r>
            <a:r>
              <a:rPr lang="bs-Latn-BA" dirty="0"/>
              <a:t> –om baze podataka  šaljemo podatke u bazu</a:t>
            </a:r>
          </a:p>
          <a:p>
            <a:endParaRPr lang="en-US" dirty="0"/>
          </a:p>
        </p:txBody>
      </p:sp>
      <p:pic>
        <p:nvPicPr>
          <p:cNvPr id="4" name="Picture 3">
            <a:extLst>
              <a:ext uri="{FF2B5EF4-FFF2-40B4-BE49-F238E27FC236}">
                <a16:creationId xmlns:a16="http://schemas.microsoft.com/office/drawing/2014/main" id="{6DB49600-3D14-4185-8C3F-E6E2A6E0D672}"/>
              </a:ext>
            </a:extLst>
          </p:cNvPr>
          <p:cNvPicPr>
            <a:picLocks noChangeAspect="1"/>
          </p:cNvPicPr>
          <p:nvPr/>
        </p:nvPicPr>
        <p:blipFill>
          <a:blip r:embed="rId2"/>
          <a:stretch>
            <a:fillRect/>
          </a:stretch>
        </p:blipFill>
        <p:spPr>
          <a:xfrm>
            <a:off x="5136030" y="3680372"/>
            <a:ext cx="5779369" cy="2950648"/>
          </a:xfrm>
          <a:prstGeom prst="rect">
            <a:avLst/>
          </a:prstGeom>
        </p:spPr>
      </p:pic>
    </p:spTree>
    <p:extLst>
      <p:ext uri="{BB962C8B-B14F-4D97-AF65-F5344CB8AC3E}">
        <p14:creationId xmlns:p14="http://schemas.microsoft.com/office/powerpoint/2010/main" val="2269359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E201E-D868-49A5-8851-01CA093709DD}"/>
              </a:ext>
            </a:extLst>
          </p:cNvPr>
          <p:cNvSpPr>
            <a:spLocks noGrp="1"/>
          </p:cNvSpPr>
          <p:nvPr>
            <p:ph type="title"/>
          </p:nvPr>
        </p:nvSpPr>
        <p:spPr/>
        <p:txBody>
          <a:bodyPr/>
          <a:lstStyle/>
          <a:p>
            <a:r>
              <a:rPr lang="bs-Latn-BA" dirty="0"/>
              <a:t>Slanje baze u produkciju</a:t>
            </a:r>
            <a:endParaRPr lang="en-US" dirty="0"/>
          </a:p>
        </p:txBody>
      </p:sp>
      <p:sp>
        <p:nvSpPr>
          <p:cNvPr id="3" name="Content Placeholder 2">
            <a:extLst>
              <a:ext uri="{FF2B5EF4-FFF2-40B4-BE49-F238E27FC236}">
                <a16:creationId xmlns:a16="http://schemas.microsoft.com/office/drawing/2014/main" id="{6E24094A-2E75-4BCC-8083-903AADF519DA}"/>
              </a:ext>
            </a:extLst>
          </p:cNvPr>
          <p:cNvSpPr>
            <a:spLocks noGrp="1"/>
          </p:cNvSpPr>
          <p:nvPr>
            <p:ph idx="1"/>
          </p:nvPr>
        </p:nvSpPr>
        <p:spPr/>
        <p:txBody>
          <a:bodyPr/>
          <a:lstStyle/>
          <a:p>
            <a:r>
              <a:rPr lang="bs-Latn-BA" dirty="0" err="1"/>
              <a:t>Generianjem</a:t>
            </a:r>
            <a:r>
              <a:rPr lang="bs-Latn-BA" dirty="0"/>
              <a:t> DB Skripte</a:t>
            </a:r>
          </a:p>
          <a:p>
            <a:r>
              <a:rPr lang="bs-Latn-BA" dirty="0" err="1"/>
              <a:t>Script</a:t>
            </a:r>
            <a:r>
              <a:rPr lang="bs-Latn-BA" dirty="0"/>
              <a:t> </a:t>
            </a:r>
            <a:r>
              <a:rPr lang="bs-Latn-BA" dirty="0" err="1"/>
              <a:t>Migation</a:t>
            </a:r>
            <a:r>
              <a:rPr lang="bs-Latn-BA" dirty="0"/>
              <a:t> </a:t>
            </a:r>
          </a:p>
          <a:p>
            <a:endParaRPr lang="en-US" dirty="0"/>
          </a:p>
        </p:txBody>
      </p:sp>
    </p:spTree>
    <p:extLst>
      <p:ext uri="{BB962C8B-B14F-4D97-AF65-F5344CB8AC3E}">
        <p14:creationId xmlns:p14="http://schemas.microsoft.com/office/powerpoint/2010/main" val="16877943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11C20-752E-4E7A-BA2B-4E64957072D9}"/>
              </a:ext>
            </a:extLst>
          </p:cNvPr>
          <p:cNvSpPr>
            <a:spLocks noGrp="1"/>
          </p:cNvSpPr>
          <p:nvPr>
            <p:ph type="title"/>
          </p:nvPr>
        </p:nvSpPr>
        <p:spPr/>
        <p:txBody>
          <a:bodyPr/>
          <a:lstStyle/>
          <a:p>
            <a:r>
              <a:rPr lang="bs-Latn-BA" dirty="0"/>
              <a:t>Generiranje </a:t>
            </a:r>
            <a:r>
              <a:rPr lang="bs-Latn-BA" dirty="0" err="1"/>
              <a:t>Repositorija</a:t>
            </a:r>
            <a:r>
              <a:rPr lang="bs-Latn-BA" dirty="0"/>
              <a:t> u Web API</a:t>
            </a:r>
            <a:endParaRPr lang="en-US" dirty="0"/>
          </a:p>
        </p:txBody>
      </p:sp>
      <p:sp>
        <p:nvSpPr>
          <p:cNvPr id="3" name="Content Placeholder 2">
            <a:extLst>
              <a:ext uri="{FF2B5EF4-FFF2-40B4-BE49-F238E27FC236}">
                <a16:creationId xmlns:a16="http://schemas.microsoft.com/office/drawing/2014/main" id="{CD2CDBD2-BE2F-489A-8A96-2F0B9BA34F16}"/>
              </a:ext>
            </a:extLst>
          </p:cNvPr>
          <p:cNvSpPr>
            <a:spLocks noGrp="1"/>
          </p:cNvSpPr>
          <p:nvPr>
            <p:ph idx="1"/>
          </p:nvPr>
        </p:nvSpPr>
        <p:spPr/>
        <p:txBody>
          <a:bodyPr/>
          <a:lstStyle/>
          <a:p>
            <a:r>
              <a:rPr lang="bs-Latn-BA" dirty="0"/>
              <a:t>Korištenje </a:t>
            </a:r>
            <a:r>
              <a:rPr lang="bs-Latn-BA" dirty="0" err="1">
                <a:latin typeface="Courier New" panose="02070309020205020404" pitchFamily="49" charset="0"/>
                <a:cs typeface="Courier New" panose="02070309020205020404" pitchFamily="49" charset="0"/>
              </a:rPr>
              <a:t>DbContext</a:t>
            </a:r>
            <a:r>
              <a:rPr lang="bs-Latn-BA" dirty="0"/>
              <a:t> metoda u </a:t>
            </a:r>
            <a:r>
              <a:rPr lang="bs-Latn-BA" dirty="0" err="1"/>
              <a:t>kontrollerima</a:t>
            </a:r>
            <a:r>
              <a:rPr lang="bs-Latn-BA" dirty="0"/>
              <a:t> je loša praksa</a:t>
            </a:r>
          </a:p>
          <a:p>
            <a:r>
              <a:rPr lang="bs-Latn-BA" dirty="0"/>
              <a:t>Potrebno je generirati novi sloj „DAL sloj“ za pristup </a:t>
            </a:r>
            <a:r>
              <a:rPr lang="bs-Latn-BA" dirty="0" err="1">
                <a:latin typeface="Courier New" panose="02070309020205020404" pitchFamily="49" charset="0"/>
                <a:cs typeface="Courier New" panose="02070309020205020404" pitchFamily="49" charset="0"/>
              </a:rPr>
              <a:t>DbContext</a:t>
            </a:r>
            <a:r>
              <a:rPr lang="bs-Latn-BA" dirty="0"/>
              <a:t> posredno iz </a:t>
            </a:r>
            <a:r>
              <a:rPr lang="bs-Latn-BA" dirty="0" err="1"/>
              <a:t>kontrolera</a:t>
            </a:r>
            <a:endParaRPr lang="bs-Latn-BA" dirty="0"/>
          </a:p>
          <a:p>
            <a:r>
              <a:rPr lang="bs-Latn-BA" dirty="0"/>
              <a:t>Definisanje interfejsa za implementaciju DAL </a:t>
            </a:r>
            <a:r>
              <a:rPr lang="bs-Latn-BA" dirty="0" err="1"/>
              <a:t>layera</a:t>
            </a:r>
            <a:endParaRPr lang="bs-Latn-BA" dirty="0"/>
          </a:p>
          <a:p>
            <a:endParaRPr lang="en-US" dirty="0"/>
          </a:p>
        </p:txBody>
      </p:sp>
      <p:pic>
        <p:nvPicPr>
          <p:cNvPr id="4" name="Picture 3">
            <a:extLst>
              <a:ext uri="{FF2B5EF4-FFF2-40B4-BE49-F238E27FC236}">
                <a16:creationId xmlns:a16="http://schemas.microsoft.com/office/drawing/2014/main" id="{D3574A61-CEB5-459F-A61A-974D6C316F90}"/>
              </a:ext>
            </a:extLst>
          </p:cNvPr>
          <p:cNvPicPr>
            <a:picLocks noChangeAspect="1"/>
          </p:cNvPicPr>
          <p:nvPr/>
        </p:nvPicPr>
        <p:blipFill>
          <a:blip r:embed="rId3"/>
          <a:stretch>
            <a:fillRect/>
          </a:stretch>
        </p:blipFill>
        <p:spPr>
          <a:xfrm>
            <a:off x="2452708" y="4001294"/>
            <a:ext cx="9238923" cy="2522232"/>
          </a:xfrm>
          <a:prstGeom prst="rect">
            <a:avLst/>
          </a:prstGeom>
        </p:spPr>
      </p:pic>
    </p:spTree>
    <p:extLst>
      <p:ext uri="{BB962C8B-B14F-4D97-AF65-F5344CB8AC3E}">
        <p14:creationId xmlns:p14="http://schemas.microsoft.com/office/powerpoint/2010/main" val="21912802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11C20-752E-4E7A-BA2B-4E64957072D9}"/>
              </a:ext>
            </a:extLst>
          </p:cNvPr>
          <p:cNvSpPr>
            <a:spLocks noGrp="1"/>
          </p:cNvSpPr>
          <p:nvPr>
            <p:ph type="title"/>
          </p:nvPr>
        </p:nvSpPr>
        <p:spPr/>
        <p:txBody>
          <a:bodyPr/>
          <a:lstStyle/>
          <a:p>
            <a:r>
              <a:rPr lang="bs-Latn-BA" dirty="0"/>
              <a:t>DAL </a:t>
            </a:r>
            <a:r>
              <a:rPr lang="bs-Latn-BA" dirty="0" err="1"/>
              <a:t>Layer</a:t>
            </a:r>
            <a:endParaRPr lang="en-US" dirty="0"/>
          </a:p>
        </p:txBody>
      </p:sp>
      <p:sp>
        <p:nvSpPr>
          <p:cNvPr id="3" name="Content Placeholder 2">
            <a:extLst>
              <a:ext uri="{FF2B5EF4-FFF2-40B4-BE49-F238E27FC236}">
                <a16:creationId xmlns:a16="http://schemas.microsoft.com/office/drawing/2014/main" id="{CD2CDBD2-BE2F-489A-8A96-2F0B9BA34F16}"/>
              </a:ext>
            </a:extLst>
          </p:cNvPr>
          <p:cNvSpPr>
            <a:spLocks noGrp="1"/>
          </p:cNvSpPr>
          <p:nvPr>
            <p:ph idx="1"/>
          </p:nvPr>
        </p:nvSpPr>
        <p:spPr>
          <a:xfrm>
            <a:off x="838199" y="1825625"/>
            <a:ext cx="10829925" cy="4351338"/>
          </a:xfrm>
        </p:spPr>
        <p:txBody>
          <a:bodyPr/>
          <a:lstStyle/>
          <a:p>
            <a:r>
              <a:rPr lang="bs-Latn-BA" dirty="0"/>
              <a:t>„</a:t>
            </a:r>
            <a:r>
              <a:rPr lang="bs-Latn-BA" dirty="0" err="1">
                <a:latin typeface="Courier New" panose="02070309020205020404" pitchFamily="49" charset="0"/>
                <a:cs typeface="Courier New" panose="02070309020205020404" pitchFamily="49" charset="0"/>
              </a:rPr>
              <a:t>EmployeeManager</a:t>
            </a:r>
            <a:r>
              <a:rPr lang="bs-Latn-BA" dirty="0"/>
              <a:t>“ – predstavlja primjer klase koja upravlja CRUD operacijama prema bazi.</a:t>
            </a:r>
          </a:p>
          <a:p>
            <a:pPr lvl="1"/>
            <a:r>
              <a:rPr lang="en-US" dirty="0" err="1"/>
              <a:t>GetAll</a:t>
            </a:r>
            <a:r>
              <a:rPr lang="en-US" dirty="0"/>
              <a:t>() – </a:t>
            </a:r>
            <a:r>
              <a:rPr lang="bs-Latn-BA" dirty="0"/>
              <a:t>vraća sve </a:t>
            </a:r>
            <a:r>
              <a:rPr lang="en-US" dirty="0"/>
              <a:t>employee </a:t>
            </a:r>
            <a:r>
              <a:rPr lang="bs-Latn-BA" dirty="0"/>
              <a:t>redove iz baze</a:t>
            </a:r>
            <a:r>
              <a:rPr lang="en-US" dirty="0"/>
              <a:t>.</a:t>
            </a:r>
          </a:p>
          <a:p>
            <a:pPr lvl="1"/>
            <a:r>
              <a:rPr lang="en-US" dirty="0"/>
              <a:t>Get() – </a:t>
            </a:r>
            <a:r>
              <a:rPr lang="bs-Latn-BA" dirty="0"/>
              <a:t>vraća </a:t>
            </a:r>
            <a:r>
              <a:rPr lang="bs-Latn-BA" dirty="0" err="1"/>
              <a:t>specifičnoan</a:t>
            </a:r>
            <a:r>
              <a:rPr lang="bs-Latn-BA" dirty="0"/>
              <a:t> red iz tabele koji je vezan za </a:t>
            </a:r>
            <a:r>
              <a:rPr lang="en-US" dirty="0"/>
              <a:t>Id.</a:t>
            </a:r>
          </a:p>
          <a:p>
            <a:pPr lvl="1"/>
            <a:r>
              <a:rPr lang="en-US" dirty="0"/>
              <a:t>Add() – </a:t>
            </a:r>
            <a:r>
              <a:rPr lang="bs-Latn-BA" dirty="0"/>
              <a:t>generiše novi red u bazi.</a:t>
            </a:r>
            <a:endParaRPr lang="en-US" dirty="0"/>
          </a:p>
          <a:p>
            <a:pPr lvl="1"/>
            <a:r>
              <a:rPr lang="en-US" dirty="0"/>
              <a:t>Update() – </a:t>
            </a:r>
            <a:r>
              <a:rPr lang="bs-Latn-BA" dirty="0"/>
              <a:t>modificira postojeći red u bazi</a:t>
            </a:r>
            <a:r>
              <a:rPr lang="en-US" dirty="0"/>
              <a:t>.</a:t>
            </a:r>
          </a:p>
          <a:p>
            <a:pPr lvl="1"/>
            <a:r>
              <a:rPr lang="en-US" dirty="0"/>
              <a:t>Delete() – </a:t>
            </a:r>
            <a:r>
              <a:rPr lang="bs-Latn-BA" dirty="0"/>
              <a:t>uklanja specifični red u bazi koji je vezan za </a:t>
            </a:r>
            <a:r>
              <a:rPr lang="bs-Latn-BA" dirty="0" err="1"/>
              <a:t>Id</a:t>
            </a:r>
            <a:r>
              <a:rPr lang="bs-Latn-BA" dirty="0"/>
              <a:t>.</a:t>
            </a:r>
            <a:endParaRPr lang="en-US" dirty="0"/>
          </a:p>
          <a:p>
            <a:pPr marL="914400" lvl="1" indent="-457200">
              <a:buFont typeface="+mj-lt"/>
              <a:buAutoNum type="arabicPeriod"/>
            </a:pPr>
            <a:endParaRPr lang="en-US" dirty="0"/>
          </a:p>
        </p:txBody>
      </p:sp>
      <p:pic>
        <p:nvPicPr>
          <p:cNvPr id="4" name="Picture 3">
            <a:extLst>
              <a:ext uri="{FF2B5EF4-FFF2-40B4-BE49-F238E27FC236}">
                <a16:creationId xmlns:a16="http://schemas.microsoft.com/office/drawing/2014/main" id="{E83ABCB0-A6D4-4236-BFD2-5FE4BA1D228E}"/>
              </a:ext>
            </a:extLst>
          </p:cNvPr>
          <p:cNvPicPr>
            <a:picLocks noChangeAspect="1"/>
          </p:cNvPicPr>
          <p:nvPr/>
        </p:nvPicPr>
        <p:blipFill>
          <a:blip r:embed="rId3"/>
          <a:stretch>
            <a:fillRect/>
          </a:stretch>
        </p:blipFill>
        <p:spPr>
          <a:xfrm>
            <a:off x="946648" y="1496291"/>
            <a:ext cx="11245352" cy="5361709"/>
          </a:xfrm>
          <a:prstGeom prst="rect">
            <a:avLst/>
          </a:prstGeom>
        </p:spPr>
      </p:pic>
    </p:spTree>
    <p:extLst>
      <p:ext uri="{BB962C8B-B14F-4D97-AF65-F5344CB8AC3E}">
        <p14:creationId xmlns:p14="http://schemas.microsoft.com/office/powerpoint/2010/main" val="1489970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26B9E-1EB1-4585-9B5F-9E80A7765A54}"/>
              </a:ext>
            </a:extLst>
          </p:cNvPr>
          <p:cNvSpPr>
            <a:spLocks noGrp="1"/>
          </p:cNvSpPr>
          <p:nvPr>
            <p:ph type="title"/>
          </p:nvPr>
        </p:nvSpPr>
        <p:spPr/>
        <p:txBody>
          <a:bodyPr/>
          <a:lstStyle/>
          <a:p>
            <a:r>
              <a:rPr lang="bs-Latn-BA" dirty="0"/>
              <a:t>Sadržaj</a:t>
            </a:r>
            <a:endParaRPr lang="en-US" dirty="0"/>
          </a:p>
        </p:txBody>
      </p:sp>
      <p:sp>
        <p:nvSpPr>
          <p:cNvPr id="3" name="Content Placeholder 2">
            <a:extLst>
              <a:ext uri="{FF2B5EF4-FFF2-40B4-BE49-F238E27FC236}">
                <a16:creationId xmlns:a16="http://schemas.microsoft.com/office/drawing/2014/main" id="{7F945346-C718-463A-87A1-5E0B663A2119}"/>
              </a:ext>
            </a:extLst>
          </p:cNvPr>
          <p:cNvSpPr>
            <a:spLocks noGrp="1"/>
          </p:cNvSpPr>
          <p:nvPr>
            <p:ph idx="1"/>
          </p:nvPr>
        </p:nvSpPr>
        <p:spPr/>
        <p:txBody>
          <a:bodyPr/>
          <a:lstStyle/>
          <a:p>
            <a:r>
              <a:rPr lang="en-US" dirty="0"/>
              <a:t>Entity</a:t>
            </a:r>
            <a:r>
              <a:rPr lang="bs-Latn-BA" dirty="0"/>
              <a:t> Framework Core (EF) – </a:t>
            </a:r>
            <a:r>
              <a:rPr lang="bs-Latn-BA" dirty="0" err="1"/>
              <a:t>maper</a:t>
            </a:r>
            <a:r>
              <a:rPr lang="bs-Latn-BA" dirty="0"/>
              <a:t> za pristup podacima</a:t>
            </a:r>
          </a:p>
          <a:p>
            <a:r>
              <a:rPr lang="bs-Latn-BA" dirty="0"/>
              <a:t>Dodavanje podrške za EF Core u Web API</a:t>
            </a:r>
          </a:p>
          <a:p>
            <a:r>
              <a:rPr lang="bs-Latn-BA" dirty="0"/>
              <a:t>CRUD operacije i generiranje </a:t>
            </a:r>
            <a:r>
              <a:rPr lang="bs-Latn-BA" dirty="0" err="1"/>
              <a:t>kontrolera</a:t>
            </a:r>
            <a:r>
              <a:rPr lang="bs-Latn-BA" dirty="0"/>
              <a:t> za rad sa EF</a:t>
            </a:r>
          </a:p>
          <a:p>
            <a:r>
              <a:rPr lang="bs-Latn-BA" dirty="0"/>
              <a:t>Generiranje Web API-a preko </a:t>
            </a:r>
            <a:r>
              <a:rPr lang="bs-Latn-BA" dirty="0" err="1">
                <a:latin typeface="Courier New" panose="02070309020205020404" pitchFamily="49" charset="0"/>
                <a:cs typeface="Courier New" panose="02070309020205020404" pitchFamily="49" charset="0"/>
              </a:rPr>
              <a:t>DbContext</a:t>
            </a:r>
            <a:endParaRPr lang="bs-Latn-BA" dirty="0">
              <a:latin typeface="Courier New" panose="02070309020205020404" pitchFamily="49" charset="0"/>
              <a:cs typeface="Courier New" panose="02070309020205020404" pitchFamily="49" charset="0"/>
            </a:endParaRPr>
          </a:p>
          <a:p>
            <a:endParaRPr lang="bs-Latn-BA" dirty="0"/>
          </a:p>
          <a:p>
            <a:endParaRPr lang="en-US" dirty="0"/>
          </a:p>
        </p:txBody>
      </p:sp>
    </p:spTree>
    <p:extLst>
      <p:ext uri="{BB962C8B-B14F-4D97-AF65-F5344CB8AC3E}">
        <p14:creationId xmlns:p14="http://schemas.microsoft.com/office/powerpoint/2010/main" val="42588611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11C20-752E-4E7A-BA2B-4E64957072D9}"/>
              </a:ext>
            </a:extLst>
          </p:cNvPr>
          <p:cNvSpPr>
            <a:spLocks noGrp="1"/>
          </p:cNvSpPr>
          <p:nvPr>
            <p:ph type="title"/>
          </p:nvPr>
        </p:nvSpPr>
        <p:spPr/>
        <p:txBody>
          <a:bodyPr/>
          <a:lstStyle/>
          <a:p>
            <a:r>
              <a:rPr lang="bs-Latn-BA" dirty="0"/>
              <a:t>Uključivanje DAL </a:t>
            </a:r>
            <a:r>
              <a:rPr lang="bs-Latn-BA" dirty="0" err="1"/>
              <a:t>layer</a:t>
            </a:r>
            <a:r>
              <a:rPr lang="bs-Latn-BA" dirty="0"/>
              <a:t> u Web API </a:t>
            </a:r>
            <a:r>
              <a:rPr lang="bs-Latn-BA" dirty="0" err="1"/>
              <a:t>pipeline</a:t>
            </a:r>
            <a:endParaRPr lang="en-US" dirty="0"/>
          </a:p>
        </p:txBody>
      </p:sp>
      <p:sp>
        <p:nvSpPr>
          <p:cNvPr id="3" name="Content Placeholder 2">
            <a:extLst>
              <a:ext uri="{FF2B5EF4-FFF2-40B4-BE49-F238E27FC236}">
                <a16:creationId xmlns:a16="http://schemas.microsoft.com/office/drawing/2014/main" id="{CD2CDBD2-BE2F-489A-8A96-2F0B9BA34F16}"/>
              </a:ext>
            </a:extLst>
          </p:cNvPr>
          <p:cNvSpPr>
            <a:spLocks noGrp="1"/>
          </p:cNvSpPr>
          <p:nvPr>
            <p:ph idx="1"/>
          </p:nvPr>
        </p:nvSpPr>
        <p:spPr>
          <a:xfrm>
            <a:off x="838200" y="1825625"/>
            <a:ext cx="10515600" cy="4351338"/>
          </a:xfrm>
        </p:spPr>
        <p:txBody>
          <a:bodyPr/>
          <a:lstStyle/>
          <a:p>
            <a:r>
              <a:rPr lang="bs-Latn-BA" dirty="0"/>
              <a:t>U </a:t>
            </a:r>
            <a:r>
              <a:rPr lang="bs-Latn-BA" dirty="0" err="1"/>
              <a:t>Startup</a:t>
            </a:r>
            <a:r>
              <a:rPr lang="bs-Latn-BA" dirty="0"/>
              <a:t> klasi u metodi </a:t>
            </a:r>
            <a:r>
              <a:rPr lang="bs-Latn-BA" dirty="0" err="1">
                <a:latin typeface="Courier New" panose="02070309020205020404" pitchFamily="49" charset="0"/>
                <a:cs typeface="Courier New" panose="02070309020205020404" pitchFamily="49" charset="0"/>
              </a:rPr>
              <a:t>ConfigureServices</a:t>
            </a:r>
            <a:r>
              <a:rPr lang="bs-Latn-BA" dirty="0"/>
              <a:t>  dodajemo </a:t>
            </a:r>
            <a:r>
              <a:rPr lang="bs-Latn-BA" dirty="0" err="1">
                <a:latin typeface="Courier New" panose="02070309020205020404" pitchFamily="49" charset="0"/>
                <a:cs typeface="Courier New" panose="02070309020205020404" pitchFamily="49" charset="0"/>
              </a:rPr>
              <a:t>Scope</a:t>
            </a:r>
            <a:r>
              <a:rPr lang="bs-Latn-BA" dirty="0"/>
              <a:t> za </a:t>
            </a:r>
            <a:r>
              <a:rPr lang="bs-Latn-BA" dirty="0" err="1"/>
              <a:t>pripadajucim</a:t>
            </a:r>
            <a:r>
              <a:rPr lang="bs-Latn-BA" dirty="0"/>
              <a:t> DAL-om</a:t>
            </a:r>
          </a:p>
          <a:p>
            <a:r>
              <a:rPr lang="bs-Latn-BA" dirty="0"/>
              <a:t>Nakon što smo registrovali </a:t>
            </a:r>
            <a:r>
              <a:rPr lang="bs-Latn-BA" dirty="0" err="1"/>
              <a:t>DBContext</a:t>
            </a:r>
            <a:r>
              <a:rPr lang="bs-Latn-BA" dirty="0"/>
              <a:t> </a:t>
            </a:r>
          </a:p>
          <a:p>
            <a:endParaRPr lang="bs-Latn-BA" dirty="0"/>
          </a:p>
          <a:p>
            <a:endParaRPr lang="en-US" dirty="0"/>
          </a:p>
        </p:txBody>
      </p:sp>
      <p:pic>
        <p:nvPicPr>
          <p:cNvPr id="3074" name="Picture 2" descr="C:\Users\bhrnjica\AppData\Local\Temp\SNAGHTMLc961f57.PNG">
            <a:extLst>
              <a:ext uri="{FF2B5EF4-FFF2-40B4-BE49-F238E27FC236}">
                <a16:creationId xmlns:a16="http://schemas.microsoft.com/office/drawing/2014/main" id="{45108C6C-7F12-4FB8-929E-5A90D194BE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817" y="3429000"/>
            <a:ext cx="10753422" cy="1303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65834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11C20-752E-4E7A-BA2B-4E64957072D9}"/>
              </a:ext>
            </a:extLst>
          </p:cNvPr>
          <p:cNvSpPr>
            <a:spLocks noGrp="1"/>
          </p:cNvSpPr>
          <p:nvPr>
            <p:ph type="title"/>
          </p:nvPr>
        </p:nvSpPr>
        <p:spPr/>
        <p:txBody>
          <a:bodyPr/>
          <a:lstStyle/>
          <a:p>
            <a:r>
              <a:rPr lang="bs-Latn-BA" dirty="0"/>
              <a:t>Generiranje API </a:t>
            </a:r>
            <a:r>
              <a:rPr lang="bs-Latn-BA" dirty="0" err="1"/>
              <a:t>Kontrolera</a:t>
            </a:r>
            <a:endParaRPr lang="en-US" dirty="0"/>
          </a:p>
        </p:txBody>
      </p:sp>
      <p:sp>
        <p:nvSpPr>
          <p:cNvPr id="3" name="Content Placeholder 2">
            <a:extLst>
              <a:ext uri="{FF2B5EF4-FFF2-40B4-BE49-F238E27FC236}">
                <a16:creationId xmlns:a16="http://schemas.microsoft.com/office/drawing/2014/main" id="{CD2CDBD2-BE2F-489A-8A96-2F0B9BA34F16}"/>
              </a:ext>
            </a:extLst>
          </p:cNvPr>
          <p:cNvSpPr>
            <a:spLocks noGrp="1"/>
          </p:cNvSpPr>
          <p:nvPr>
            <p:ph idx="1"/>
          </p:nvPr>
        </p:nvSpPr>
        <p:spPr/>
        <p:txBody>
          <a:bodyPr/>
          <a:lstStyle/>
          <a:p>
            <a:r>
              <a:rPr lang="bs-Latn-BA" dirty="0"/>
              <a:t>Na sličan način kao i prethodno generiramo </a:t>
            </a:r>
            <a:r>
              <a:rPr lang="bs-Latn-BA" dirty="0" err="1"/>
              <a:t>kontroler</a:t>
            </a:r>
            <a:endParaRPr lang="bs-Latn-BA" dirty="0"/>
          </a:p>
          <a:p>
            <a:r>
              <a:rPr lang="bs-Latn-BA" dirty="0"/>
              <a:t>VS posjeduje alat za generiranje koda </a:t>
            </a:r>
          </a:p>
          <a:p>
            <a:endParaRPr lang="en-US" dirty="0"/>
          </a:p>
        </p:txBody>
      </p:sp>
      <p:pic>
        <p:nvPicPr>
          <p:cNvPr id="4" name="Picture 3">
            <a:extLst>
              <a:ext uri="{FF2B5EF4-FFF2-40B4-BE49-F238E27FC236}">
                <a16:creationId xmlns:a16="http://schemas.microsoft.com/office/drawing/2014/main" id="{B8AEE00D-CCE7-4B0E-9696-5E6170C57EBA}"/>
              </a:ext>
            </a:extLst>
          </p:cNvPr>
          <p:cNvPicPr>
            <a:picLocks noChangeAspect="1"/>
          </p:cNvPicPr>
          <p:nvPr/>
        </p:nvPicPr>
        <p:blipFill>
          <a:blip r:embed="rId2"/>
          <a:stretch>
            <a:fillRect/>
          </a:stretch>
        </p:blipFill>
        <p:spPr>
          <a:xfrm>
            <a:off x="2289236" y="2948704"/>
            <a:ext cx="6775701" cy="3090018"/>
          </a:xfrm>
          <a:prstGeom prst="rect">
            <a:avLst/>
          </a:prstGeom>
        </p:spPr>
      </p:pic>
    </p:spTree>
    <p:extLst>
      <p:ext uri="{BB962C8B-B14F-4D97-AF65-F5344CB8AC3E}">
        <p14:creationId xmlns:p14="http://schemas.microsoft.com/office/powerpoint/2010/main" val="39157938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11C20-752E-4E7A-BA2B-4E64957072D9}"/>
              </a:ext>
            </a:extLst>
          </p:cNvPr>
          <p:cNvSpPr>
            <a:spLocks noGrp="1"/>
          </p:cNvSpPr>
          <p:nvPr>
            <p:ph type="title"/>
          </p:nvPr>
        </p:nvSpPr>
        <p:spPr/>
        <p:txBody>
          <a:bodyPr/>
          <a:lstStyle/>
          <a:p>
            <a:r>
              <a:rPr lang="bs-Latn-BA" dirty="0"/>
              <a:t>Testiranje </a:t>
            </a:r>
            <a:r>
              <a:rPr lang="bs-Latn-BA" dirty="0" err="1"/>
              <a:t>APIa</a:t>
            </a:r>
            <a:r>
              <a:rPr lang="bs-Latn-BA" dirty="0"/>
              <a:t> korištenjem </a:t>
            </a:r>
            <a:r>
              <a:rPr lang="bs-Latn-BA" dirty="0" err="1"/>
              <a:t>Postman</a:t>
            </a:r>
            <a:r>
              <a:rPr lang="bs-Latn-BA" dirty="0"/>
              <a:t> alata</a:t>
            </a:r>
            <a:endParaRPr lang="en-US" dirty="0"/>
          </a:p>
        </p:txBody>
      </p:sp>
      <p:pic>
        <p:nvPicPr>
          <p:cNvPr id="4" name="Content Placeholder 3">
            <a:extLst>
              <a:ext uri="{FF2B5EF4-FFF2-40B4-BE49-F238E27FC236}">
                <a16:creationId xmlns:a16="http://schemas.microsoft.com/office/drawing/2014/main" id="{EDBC3D01-E04D-43D6-A88D-F83F99C77D8B}"/>
              </a:ext>
            </a:extLst>
          </p:cNvPr>
          <p:cNvPicPr>
            <a:picLocks noGrp="1" noChangeAspect="1"/>
          </p:cNvPicPr>
          <p:nvPr>
            <p:ph idx="1"/>
          </p:nvPr>
        </p:nvPicPr>
        <p:blipFill>
          <a:blip r:embed="rId2"/>
          <a:stretch>
            <a:fillRect/>
          </a:stretch>
        </p:blipFill>
        <p:spPr>
          <a:xfrm>
            <a:off x="2454765" y="2185358"/>
            <a:ext cx="7026627" cy="4062653"/>
          </a:xfrm>
          <a:prstGeom prst="rect">
            <a:avLst/>
          </a:prstGeom>
        </p:spPr>
      </p:pic>
    </p:spTree>
    <p:extLst>
      <p:ext uri="{BB962C8B-B14F-4D97-AF65-F5344CB8AC3E}">
        <p14:creationId xmlns:p14="http://schemas.microsoft.com/office/powerpoint/2010/main" val="36150207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A764A-98ED-41B4-90E0-D71439117CEE}"/>
              </a:ext>
            </a:extLst>
          </p:cNvPr>
          <p:cNvSpPr>
            <a:spLocks noGrp="1"/>
          </p:cNvSpPr>
          <p:nvPr>
            <p:ph type="title"/>
          </p:nvPr>
        </p:nvSpPr>
        <p:spPr/>
        <p:txBody>
          <a:bodyPr/>
          <a:lstStyle/>
          <a:p>
            <a:r>
              <a:rPr lang="bs-Latn-BA" dirty="0"/>
              <a:t>DEMO</a:t>
            </a:r>
            <a:endParaRPr lang="en-US" dirty="0"/>
          </a:p>
        </p:txBody>
      </p:sp>
      <p:sp>
        <p:nvSpPr>
          <p:cNvPr id="3" name="Content Placeholder 2">
            <a:extLst>
              <a:ext uri="{FF2B5EF4-FFF2-40B4-BE49-F238E27FC236}">
                <a16:creationId xmlns:a16="http://schemas.microsoft.com/office/drawing/2014/main" id="{5FF94C75-5994-4CE7-93CA-8A9013353A81}"/>
              </a:ext>
            </a:extLst>
          </p:cNvPr>
          <p:cNvSpPr>
            <a:spLocks noGrp="1"/>
          </p:cNvSpPr>
          <p:nvPr>
            <p:ph idx="1"/>
          </p:nvPr>
        </p:nvSpPr>
        <p:spPr>
          <a:xfrm>
            <a:off x="838200" y="3570237"/>
            <a:ext cx="10515600" cy="559124"/>
          </a:xfrm>
        </p:spPr>
        <p:txBody>
          <a:bodyPr/>
          <a:lstStyle/>
          <a:p>
            <a:r>
              <a:rPr lang="bs-Latn-BA" dirty="0"/>
              <a:t>Implementacija WEB API sa podrškom za EF Core</a:t>
            </a:r>
            <a:endParaRPr lang="en-US" dirty="0"/>
          </a:p>
        </p:txBody>
      </p:sp>
    </p:spTree>
    <p:extLst>
      <p:ext uri="{BB962C8B-B14F-4D97-AF65-F5344CB8AC3E}">
        <p14:creationId xmlns:p14="http://schemas.microsoft.com/office/powerpoint/2010/main" val="20367726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E31A9-4FF8-4C48-9521-0A622C667EB7}"/>
              </a:ext>
            </a:extLst>
          </p:cNvPr>
          <p:cNvSpPr>
            <a:spLocks noGrp="1"/>
          </p:cNvSpPr>
          <p:nvPr>
            <p:ph type="title"/>
          </p:nvPr>
        </p:nvSpPr>
        <p:spPr/>
        <p:txBody>
          <a:bodyPr/>
          <a:lstStyle/>
          <a:p>
            <a:r>
              <a:rPr lang="bs-Latn-BA" dirty="0"/>
              <a:t>EF Core i </a:t>
            </a:r>
            <a:r>
              <a:rPr lang="bs-Latn-BA" dirty="0" err="1"/>
              <a:t>Stored</a:t>
            </a:r>
            <a:r>
              <a:rPr lang="bs-Latn-BA" dirty="0"/>
              <a:t> </a:t>
            </a:r>
            <a:r>
              <a:rPr lang="bs-Latn-BA" dirty="0" err="1"/>
              <a:t>Procedures</a:t>
            </a:r>
            <a:r>
              <a:rPr lang="bs-Latn-BA" dirty="0"/>
              <a:t>, SP</a:t>
            </a:r>
            <a:endParaRPr lang="en-US" dirty="0"/>
          </a:p>
        </p:txBody>
      </p:sp>
      <p:sp>
        <p:nvSpPr>
          <p:cNvPr id="3" name="Content Placeholder 2">
            <a:extLst>
              <a:ext uri="{FF2B5EF4-FFF2-40B4-BE49-F238E27FC236}">
                <a16:creationId xmlns:a16="http://schemas.microsoft.com/office/drawing/2014/main" id="{6D2247F3-B99E-4028-876D-992051A73E5A}"/>
              </a:ext>
            </a:extLst>
          </p:cNvPr>
          <p:cNvSpPr>
            <a:spLocks noGrp="1"/>
          </p:cNvSpPr>
          <p:nvPr>
            <p:ph idx="1"/>
          </p:nvPr>
        </p:nvSpPr>
        <p:spPr>
          <a:xfrm>
            <a:off x="838200" y="1825625"/>
            <a:ext cx="10515600" cy="4351338"/>
          </a:xfrm>
        </p:spPr>
        <p:txBody>
          <a:bodyPr/>
          <a:lstStyle/>
          <a:p>
            <a:r>
              <a:rPr lang="bs-Latn-BA" dirty="0"/>
              <a:t>Moguće pozivati SP iz EF Core koristeći </a:t>
            </a:r>
            <a:r>
              <a:rPr lang="bs-Latn-BA" dirty="0" err="1">
                <a:cs typeface="Courier New" panose="02070309020205020404" pitchFamily="49" charset="0"/>
              </a:rPr>
              <a:t>FromSQL</a:t>
            </a:r>
            <a:endParaRPr lang="bs-Latn-BA" dirty="0">
              <a:cs typeface="Courier New" panose="02070309020205020404" pitchFamily="49" charset="0"/>
            </a:endParaRPr>
          </a:p>
          <a:p>
            <a:r>
              <a:rPr lang="bs-Latn-BA" dirty="0">
                <a:cs typeface="Courier New" panose="02070309020205020404" pitchFamily="49" charset="0"/>
              </a:rPr>
              <a:t>Ako imamo SP na SQL serveru</a:t>
            </a:r>
          </a:p>
          <a:p>
            <a:endParaRPr lang="bs-Latn-BA" dirty="0">
              <a:cs typeface="Courier New" panose="02070309020205020404" pitchFamily="49" charset="0"/>
            </a:endParaRPr>
          </a:p>
          <a:p>
            <a:endParaRPr lang="bs-Latn-BA" dirty="0">
              <a:cs typeface="Courier New" panose="02070309020205020404" pitchFamily="49" charset="0"/>
            </a:endParaRPr>
          </a:p>
          <a:p>
            <a:r>
              <a:rPr lang="bs-Latn-BA" dirty="0">
                <a:cs typeface="Courier New" panose="02070309020205020404" pitchFamily="49" charset="0"/>
              </a:rPr>
              <a:t>U C# SP pozivamo preko </a:t>
            </a:r>
            <a:r>
              <a:rPr lang="bs-Latn-BA" dirty="0" err="1">
                <a:cs typeface="Courier New" panose="02070309020205020404" pitchFamily="49" charset="0"/>
              </a:rPr>
              <a:t>dbContexta</a:t>
            </a:r>
            <a:r>
              <a:rPr lang="bs-Latn-BA" dirty="0">
                <a:cs typeface="Courier New" panose="02070309020205020404" pitchFamily="49" charset="0"/>
              </a:rPr>
              <a:t>:</a:t>
            </a:r>
          </a:p>
          <a:p>
            <a:endParaRPr lang="bs-Latn-BA" dirty="0">
              <a:cs typeface="Courier New" panose="02070309020205020404" pitchFamily="49" charset="0"/>
            </a:endParaRPr>
          </a:p>
          <a:p>
            <a:endParaRPr lang="bs-Latn-BA" dirty="0"/>
          </a:p>
          <a:p>
            <a:r>
              <a:rPr lang="bs-Latn-BA" dirty="0"/>
              <a:t>Slična situacija i sa SP koja ima argumente</a:t>
            </a:r>
            <a:endParaRPr lang="en-US" dirty="0"/>
          </a:p>
        </p:txBody>
      </p:sp>
      <p:sp>
        <p:nvSpPr>
          <p:cNvPr id="5" name="Rectangle 2">
            <a:extLst>
              <a:ext uri="{FF2B5EF4-FFF2-40B4-BE49-F238E27FC236}">
                <a16:creationId xmlns:a16="http://schemas.microsoft.com/office/drawing/2014/main" id="{11D28353-B204-472E-86E7-3BE0860C2229}"/>
              </a:ext>
            </a:extLst>
          </p:cNvPr>
          <p:cNvSpPr>
            <a:spLocks noChangeArrowheads="1"/>
          </p:cNvSpPr>
          <p:nvPr/>
        </p:nvSpPr>
        <p:spPr bwMode="auto">
          <a:xfrm>
            <a:off x="1304621" y="2790367"/>
            <a:ext cx="3116559" cy="1277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Unicode MS"/>
              </a:rPr>
              <a:t>CREATE PROCEDURE </a:t>
            </a:r>
            <a:r>
              <a:rPr kumimoji="0" lang="en-US" altLang="en-US" sz="1100" b="0" i="0" u="none" strike="noStrike" cap="none" normalizeH="0" baseline="0" dirty="0" err="1">
                <a:ln>
                  <a:noFill/>
                </a:ln>
                <a:solidFill>
                  <a:schemeClr val="tx1"/>
                </a:solidFill>
                <a:effectLst/>
                <a:highlight>
                  <a:srgbClr val="FFFF00"/>
                </a:highlight>
                <a:latin typeface="Arial Unicode MS"/>
              </a:rPr>
              <a:t>usp_GetAllCategories</a:t>
            </a:r>
            <a:endParaRPr kumimoji="0" lang="en-US" altLang="en-US" sz="700" b="0" i="0" u="none" strike="noStrike" cap="none" normalizeH="0" baseline="0" dirty="0">
              <a:ln>
                <a:noFill/>
              </a:ln>
              <a:solidFill>
                <a:schemeClr val="tx1"/>
              </a:solidFill>
              <a:effectLst/>
              <a:highlight>
                <a:srgbClr val="FFFF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Unicode MS"/>
              </a:rPr>
              <a:t>AS</a:t>
            </a:r>
            <a:endParaRPr kumimoji="0" lang="en-US" altLang="en-US" sz="7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Unicode MS"/>
              </a:rPr>
              <a:t>BEGIN</a:t>
            </a:r>
            <a:endParaRPr kumimoji="0" lang="en-US" altLang="en-US" sz="7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Unicode MS"/>
              </a:rPr>
              <a:t>   SET NOCOUNT ON;</a:t>
            </a:r>
            <a:endParaRPr kumimoji="0" lang="en-US" altLang="en-US" sz="7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Unicode MS"/>
              </a:rPr>
              <a:t>   SELECT * FROM Categories</a:t>
            </a:r>
            <a:endParaRPr kumimoji="0" lang="en-US" altLang="en-US" sz="7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Unicode MS"/>
              </a:rPr>
              <a:t>END</a:t>
            </a:r>
            <a:endParaRPr kumimoji="0" lang="en-US" altLang="en-US" sz="7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Unicode MS"/>
              </a:rPr>
              <a:t>GO</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38607D5D-D8A7-4945-B9E2-DB32088AFD4A}"/>
              </a:ext>
            </a:extLst>
          </p:cNvPr>
          <p:cNvSpPr>
            <a:spLocks noChangeArrowheads="1"/>
          </p:cNvSpPr>
          <p:nvPr/>
        </p:nvSpPr>
        <p:spPr bwMode="auto">
          <a:xfrm>
            <a:off x="972642" y="4441634"/>
            <a:ext cx="457945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Unicode MS"/>
              </a:rPr>
              <a:t>List&lt;Category&gt; </a:t>
            </a:r>
            <a:r>
              <a:rPr kumimoji="0" lang="en-US" altLang="en-US" sz="1400" b="0" i="0" u="none" strike="noStrike" cap="none" normalizeH="0" baseline="0" dirty="0" err="1">
                <a:ln>
                  <a:noFill/>
                </a:ln>
                <a:solidFill>
                  <a:schemeClr val="tx1"/>
                </a:solidFill>
                <a:effectLst/>
                <a:latin typeface="Arial Unicode MS"/>
              </a:rPr>
              <a:t>lst</a:t>
            </a:r>
            <a:r>
              <a:rPr kumimoji="0" lang="en-US" altLang="en-US" sz="1400" b="0" i="0" u="none" strike="noStrike" cap="none" normalizeH="0" baseline="0" dirty="0">
                <a:ln>
                  <a:noFill/>
                </a:ln>
                <a:solidFill>
                  <a:schemeClr val="tx1"/>
                </a:solidFill>
                <a:effectLst/>
                <a:latin typeface="Arial Unicode MS"/>
              </a:rPr>
              <a:t> = </a:t>
            </a:r>
            <a:r>
              <a:rPr kumimoji="0" lang="en-US" altLang="en-US" sz="1400" b="0" i="0" u="none" strike="noStrike" cap="none" normalizeH="0" baseline="0" dirty="0" err="1">
                <a:ln>
                  <a:noFill/>
                </a:ln>
                <a:solidFill>
                  <a:schemeClr val="tx1"/>
                </a:solidFill>
                <a:effectLst/>
                <a:latin typeface="Arial Unicode MS"/>
              </a:rPr>
              <a:t>dataContext.Categories</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Unicode MS"/>
              </a:rPr>
              <a:t>                    .</a:t>
            </a:r>
            <a:r>
              <a:rPr kumimoji="0" lang="en-US" altLang="en-US" sz="1400" b="0" i="0" u="none" strike="noStrike" cap="none" normalizeH="0" baseline="0" dirty="0" err="1">
                <a:ln>
                  <a:noFill/>
                </a:ln>
                <a:solidFill>
                  <a:schemeClr val="tx1"/>
                </a:solidFill>
                <a:effectLst/>
                <a:latin typeface="Arial Unicode MS"/>
              </a:rPr>
              <a:t>FromSql</a:t>
            </a:r>
            <a:r>
              <a:rPr kumimoji="0" lang="en-US" altLang="en-US" sz="1400" b="0" i="0" u="none" strike="noStrike" cap="none" normalizeH="0" baseline="0" dirty="0">
                <a:ln>
                  <a:noFill/>
                </a:ln>
                <a:solidFill>
                  <a:schemeClr val="tx1"/>
                </a:solidFill>
                <a:effectLst/>
                <a:latin typeface="Arial Unicode MS"/>
              </a:rPr>
              <a:t>("</a:t>
            </a:r>
            <a:r>
              <a:rPr kumimoji="0" lang="en-US" altLang="en-US" sz="1400" b="0" i="0" u="none" strike="noStrike" cap="none" normalizeH="0" baseline="0" dirty="0" err="1">
                <a:ln>
                  <a:noFill/>
                </a:ln>
                <a:solidFill>
                  <a:schemeClr val="tx1"/>
                </a:solidFill>
                <a:effectLst/>
                <a:highlight>
                  <a:srgbClr val="FFFF00"/>
                </a:highlight>
                <a:latin typeface="Arial Unicode MS"/>
              </a:rPr>
              <a:t>usp_GetAllCategories</a:t>
            </a:r>
            <a:r>
              <a:rPr kumimoji="0" lang="en-US" altLang="en-US" sz="1400" b="0" i="0" u="none" strike="noStrike" cap="none" normalizeH="0" baseline="0" dirty="0">
                <a:ln>
                  <a:noFill/>
                </a:ln>
                <a:solidFill>
                  <a:schemeClr val="tx1"/>
                </a:solidFill>
                <a:effectLst/>
                <a:latin typeface="Arial Unicode MS"/>
              </a:rPr>
              <a:t>").</a:t>
            </a:r>
            <a:r>
              <a:rPr kumimoji="0" lang="en-US" altLang="en-US" sz="1400" b="0" i="0" u="none" strike="noStrike" cap="none" normalizeH="0" baseline="0" dirty="0" err="1">
                <a:ln>
                  <a:noFill/>
                </a:ln>
                <a:solidFill>
                  <a:schemeClr val="tx1"/>
                </a:solidFill>
                <a:effectLst/>
                <a:latin typeface="Arial Unicode MS"/>
              </a:rPr>
              <a:t>ToList</a:t>
            </a:r>
            <a:r>
              <a:rPr kumimoji="0" lang="en-US" altLang="en-US" sz="1400" b="0" i="0" u="none" strike="noStrike" cap="none" normalizeH="0" baseline="0" dirty="0">
                <a:ln>
                  <a:noFill/>
                </a:ln>
                <a:solidFill>
                  <a:schemeClr val="tx1"/>
                </a:solidFill>
                <a:effectLst/>
                <a:latin typeface="Arial Unicode MS"/>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955920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11C20-752E-4E7A-BA2B-4E64957072D9}"/>
              </a:ext>
            </a:extLst>
          </p:cNvPr>
          <p:cNvSpPr>
            <a:spLocks noGrp="1"/>
          </p:cNvSpPr>
          <p:nvPr>
            <p:ph type="title"/>
          </p:nvPr>
        </p:nvSpPr>
        <p:spPr/>
        <p:txBody>
          <a:bodyPr/>
          <a:lstStyle/>
          <a:p>
            <a:r>
              <a:rPr lang="bs-Latn-BA" dirty="0"/>
              <a:t>Zaključak</a:t>
            </a:r>
            <a:endParaRPr lang="en-US" dirty="0"/>
          </a:p>
        </p:txBody>
      </p:sp>
      <p:sp>
        <p:nvSpPr>
          <p:cNvPr id="3" name="Content Placeholder 2">
            <a:extLst>
              <a:ext uri="{FF2B5EF4-FFF2-40B4-BE49-F238E27FC236}">
                <a16:creationId xmlns:a16="http://schemas.microsoft.com/office/drawing/2014/main" id="{CD2CDBD2-BE2F-489A-8A96-2F0B9BA34F16}"/>
              </a:ext>
            </a:extLst>
          </p:cNvPr>
          <p:cNvSpPr>
            <a:spLocks noGrp="1"/>
          </p:cNvSpPr>
          <p:nvPr>
            <p:ph idx="1"/>
          </p:nvPr>
        </p:nvSpPr>
        <p:spPr/>
        <p:txBody>
          <a:bodyPr/>
          <a:lstStyle/>
          <a:p>
            <a:r>
              <a:rPr lang="en-US" dirty="0"/>
              <a:t>EF Core Code-First </a:t>
            </a:r>
            <a:r>
              <a:rPr lang="bs-Latn-BA" dirty="0"/>
              <a:t>pristup</a:t>
            </a:r>
            <a:endParaRPr lang="en-US" dirty="0"/>
          </a:p>
          <a:p>
            <a:r>
              <a:rPr lang="bs-Latn-BA" dirty="0"/>
              <a:t>Priprema </a:t>
            </a:r>
            <a:r>
              <a:rPr lang="en-US" dirty="0"/>
              <a:t>.NET Core Web API </a:t>
            </a:r>
            <a:r>
              <a:rPr lang="bs-Latn-BA" dirty="0"/>
              <a:t>projekta za korištenje</a:t>
            </a:r>
            <a:r>
              <a:rPr lang="en-US" dirty="0"/>
              <a:t>EF Core</a:t>
            </a:r>
          </a:p>
          <a:p>
            <a:r>
              <a:rPr lang="bs-Latn-BA" dirty="0"/>
              <a:t>Generiranje baze podataka iz izvornog koda</a:t>
            </a:r>
            <a:r>
              <a:rPr lang="en-US" dirty="0"/>
              <a:t> </a:t>
            </a:r>
            <a:r>
              <a:rPr lang="bs-Latn-BA" dirty="0"/>
              <a:t>korištenjem alata za migraciju</a:t>
            </a:r>
            <a:endParaRPr lang="en-US" dirty="0"/>
          </a:p>
          <a:p>
            <a:r>
              <a:rPr lang="bs-Latn-BA" dirty="0"/>
              <a:t>Implementacija repozitorija za komunikaciju između Web </a:t>
            </a:r>
            <a:r>
              <a:rPr lang="en-US" dirty="0"/>
              <a:t>API </a:t>
            </a:r>
            <a:r>
              <a:rPr lang="bs-Latn-BA" dirty="0"/>
              <a:t>i podataka, DAL </a:t>
            </a:r>
            <a:endParaRPr lang="en-US" dirty="0"/>
          </a:p>
          <a:p>
            <a:r>
              <a:rPr lang="bs-Latn-BA" dirty="0"/>
              <a:t>Implementacija </a:t>
            </a:r>
            <a:r>
              <a:rPr lang="en-US" dirty="0"/>
              <a:t>API </a:t>
            </a:r>
            <a:r>
              <a:rPr lang="bs-Latn-BA" dirty="0"/>
              <a:t>kontrolora za </a:t>
            </a:r>
            <a:r>
              <a:rPr lang="bs-Latn-BA" dirty="0" err="1"/>
              <a:t>izvršavanje</a:t>
            </a:r>
            <a:r>
              <a:rPr lang="bs-Latn-BA" dirty="0"/>
              <a:t> </a:t>
            </a:r>
            <a:r>
              <a:rPr lang="en-US" dirty="0"/>
              <a:t>CRUD </a:t>
            </a:r>
            <a:r>
              <a:rPr lang="bs-Latn-BA" dirty="0"/>
              <a:t>operacija</a:t>
            </a:r>
            <a:endParaRPr lang="en-US" dirty="0"/>
          </a:p>
          <a:p>
            <a:endParaRPr lang="en-US" dirty="0"/>
          </a:p>
        </p:txBody>
      </p:sp>
    </p:spTree>
    <p:extLst>
      <p:ext uri="{BB962C8B-B14F-4D97-AF65-F5344CB8AC3E}">
        <p14:creationId xmlns:p14="http://schemas.microsoft.com/office/powerpoint/2010/main" val="4099904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26B9E-1EB1-4585-9B5F-9E80A7765A54}"/>
              </a:ext>
            </a:extLst>
          </p:cNvPr>
          <p:cNvSpPr>
            <a:spLocks noGrp="1"/>
          </p:cNvSpPr>
          <p:nvPr>
            <p:ph type="title"/>
          </p:nvPr>
        </p:nvSpPr>
        <p:spPr/>
        <p:txBody>
          <a:bodyPr/>
          <a:lstStyle/>
          <a:p>
            <a:r>
              <a:rPr lang="en-US" dirty="0"/>
              <a:t>Entity</a:t>
            </a:r>
            <a:r>
              <a:rPr lang="bs-Latn-BA" dirty="0"/>
              <a:t> Framework</a:t>
            </a:r>
            <a:endParaRPr lang="en-US" dirty="0"/>
          </a:p>
        </p:txBody>
      </p:sp>
      <p:sp>
        <p:nvSpPr>
          <p:cNvPr id="3" name="Content Placeholder 2">
            <a:extLst>
              <a:ext uri="{FF2B5EF4-FFF2-40B4-BE49-F238E27FC236}">
                <a16:creationId xmlns:a16="http://schemas.microsoft.com/office/drawing/2014/main" id="{7F945346-C718-463A-87A1-5E0B663A2119}"/>
              </a:ext>
            </a:extLst>
          </p:cNvPr>
          <p:cNvSpPr>
            <a:spLocks noGrp="1"/>
          </p:cNvSpPr>
          <p:nvPr>
            <p:ph idx="1"/>
          </p:nvPr>
        </p:nvSpPr>
        <p:spPr/>
        <p:txBody>
          <a:bodyPr/>
          <a:lstStyle/>
          <a:p>
            <a:r>
              <a:rPr lang="bs-Latn-BA" dirty="0"/>
              <a:t>2009 prva verzija</a:t>
            </a:r>
          </a:p>
          <a:p>
            <a:r>
              <a:rPr lang="bs-Latn-BA" dirty="0"/>
              <a:t>Samo na Windows</a:t>
            </a:r>
          </a:p>
          <a:p>
            <a:r>
              <a:rPr lang="bs-Latn-BA" dirty="0"/>
              <a:t>.NET Core 2015</a:t>
            </a:r>
          </a:p>
          <a:p>
            <a:r>
              <a:rPr lang="bs-Latn-BA" dirty="0"/>
              <a:t>EF Core</a:t>
            </a:r>
          </a:p>
          <a:p>
            <a:r>
              <a:rPr lang="bs-Latn-BA" dirty="0"/>
              <a:t>Više Platformi</a:t>
            </a:r>
          </a:p>
          <a:p>
            <a:r>
              <a:rPr lang="bs-Latn-BA" dirty="0"/>
              <a:t>Više </a:t>
            </a:r>
            <a:r>
              <a:rPr lang="bs-Latn-BA" dirty="0" err="1"/>
              <a:t>Provajdera</a:t>
            </a:r>
            <a:endParaRPr lang="bs-Latn-BA" dirty="0"/>
          </a:p>
          <a:p>
            <a:endParaRPr lang="en-US" dirty="0"/>
          </a:p>
        </p:txBody>
      </p:sp>
    </p:spTree>
    <p:extLst>
      <p:ext uri="{BB962C8B-B14F-4D97-AF65-F5344CB8AC3E}">
        <p14:creationId xmlns:p14="http://schemas.microsoft.com/office/powerpoint/2010/main" val="4101517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26B9E-1EB1-4585-9B5F-9E80A7765A54}"/>
              </a:ext>
            </a:extLst>
          </p:cNvPr>
          <p:cNvSpPr>
            <a:spLocks noGrp="1"/>
          </p:cNvSpPr>
          <p:nvPr>
            <p:ph type="title"/>
          </p:nvPr>
        </p:nvSpPr>
        <p:spPr/>
        <p:txBody>
          <a:bodyPr/>
          <a:lstStyle/>
          <a:p>
            <a:r>
              <a:rPr lang="bs-Latn-BA" dirty="0"/>
              <a:t>EF Core </a:t>
            </a:r>
            <a:endParaRPr lang="en-US" dirty="0"/>
          </a:p>
        </p:txBody>
      </p:sp>
      <p:sp>
        <p:nvSpPr>
          <p:cNvPr id="3" name="Content Placeholder 2">
            <a:extLst>
              <a:ext uri="{FF2B5EF4-FFF2-40B4-BE49-F238E27FC236}">
                <a16:creationId xmlns:a16="http://schemas.microsoft.com/office/drawing/2014/main" id="{7F945346-C718-463A-87A1-5E0B663A2119}"/>
              </a:ext>
            </a:extLst>
          </p:cNvPr>
          <p:cNvSpPr>
            <a:spLocks noGrp="1"/>
          </p:cNvSpPr>
          <p:nvPr>
            <p:ph idx="1"/>
          </p:nvPr>
        </p:nvSpPr>
        <p:spPr/>
        <p:txBody>
          <a:bodyPr/>
          <a:lstStyle/>
          <a:p>
            <a:r>
              <a:rPr lang="en-US" dirty="0"/>
              <a:t>Entity Framework </a:t>
            </a:r>
            <a:r>
              <a:rPr lang="bs-Latn-BA" dirty="0" err="1"/>
              <a:t>preddstavlja</a:t>
            </a:r>
            <a:r>
              <a:rPr lang="bs-Latn-BA" dirty="0"/>
              <a:t> </a:t>
            </a:r>
            <a:r>
              <a:rPr lang="en-US" dirty="0"/>
              <a:t>Object/Relational Mapping (O/RM) framework</a:t>
            </a:r>
            <a:endParaRPr lang="bs-Latn-BA" dirty="0"/>
          </a:p>
          <a:p>
            <a:r>
              <a:rPr lang="bs-Latn-BA" dirty="0"/>
              <a:t>Nadogradnja ADO.NET i predstavlja alat za </a:t>
            </a:r>
            <a:r>
              <a:rPr lang="bs-Latn-BA" dirty="0" err="1"/>
              <a:t>developere</a:t>
            </a:r>
            <a:r>
              <a:rPr lang="bs-Latn-BA" dirty="0"/>
              <a:t> za pristup i korištenje baza podataka</a:t>
            </a:r>
          </a:p>
          <a:p>
            <a:r>
              <a:rPr lang="bs-Latn-BA" dirty="0"/>
              <a:t>EF Core je namijenjen za korištenje u .NET Core Aplikacijama</a:t>
            </a:r>
          </a:p>
          <a:p>
            <a:r>
              <a:rPr lang="bs-Latn-BA" dirty="0"/>
              <a:t>EF 6 je namijenjen za korištenje u .NET Aplikacijama</a:t>
            </a:r>
          </a:p>
          <a:p>
            <a:endParaRPr lang="en-US" dirty="0"/>
          </a:p>
        </p:txBody>
      </p:sp>
    </p:spTree>
    <p:extLst>
      <p:ext uri="{BB962C8B-B14F-4D97-AF65-F5344CB8AC3E}">
        <p14:creationId xmlns:p14="http://schemas.microsoft.com/office/powerpoint/2010/main" val="3677958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26B9E-1EB1-4585-9B5F-9E80A7765A54}"/>
              </a:ext>
            </a:extLst>
          </p:cNvPr>
          <p:cNvSpPr>
            <a:spLocks noGrp="1"/>
          </p:cNvSpPr>
          <p:nvPr>
            <p:ph type="title"/>
          </p:nvPr>
        </p:nvSpPr>
        <p:spPr/>
        <p:txBody>
          <a:bodyPr/>
          <a:lstStyle/>
          <a:p>
            <a:r>
              <a:rPr lang="bs-Latn-BA" dirty="0"/>
              <a:t>EF</a:t>
            </a:r>
            <a:endParaRPr lang="en-US" dirty="0"/>
          </a:p>
        </p:txBody>
      </p:sp>
      <p:pic>
        <p:nvPicPr>
          <p:cNvPr id="1026" name="Picture 2" descr="https://www.entityframeworktutorial.net/Images/efcore/ef-core.png">
            <a:extLst>
              <a:ext uri="{FF2B5EF4-FFF2-40B4-BE49-F238E27FC236}">
                <a16:creationId xmlns:a16="http://schemas.microsoft.com/office/drawing/2014/main" id="{FABE04ED-2819-4461-A68D-9A3C53CCAF6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35579" y="1690688"/>
            <a:ext cx="9510481" cy="4105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3635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26B9E-1EB1-4585-9B5F-9E80A7765A54}"/>
              </a:ext>
            </a:extLst>
          </p:cNvPr>
          <p:cNvSpPr>
            <a:spLocks noGrp="1"/>
          </p:cNvSpPr>
          <p:nvPr>
            <p:ph type="title"/>
          </p:nvPr>
        </p:nvSpPr>
        <p:spPr/>
        <p:txBody>
          <a:bodyPr/>
          <a:lstStyle/>
          <a:p>
            <a:r>
              <a:rPr lang="bs-Latn-BA" dirty="0"/>
              <a:t>EF Core </a:t>
            </a:r>
            <a:r>
              <a:rPr lang="bs-Latn-BA" dirty="0" err="1"/>
              <a:t>Provajderi</a:t>
            </a:r>
            <a:r>
              <a:rPr lang="bs-Latn-BA" dirty="0"/>
              <a:t> za baze podataka</a:t>
            </a:r>
            <a:endParaRPr lang="en-US" dirty="0"/>
          </a:p>
        </p:txBody>
      </p:sp>
      <p:sp>
        <p:nvSpPr>
          <p:cNvPr id="3" name="Content Placeholder 2">
            <a:extLst>
              <a:ext uri="{FF2B5EF4-FFF2-40B4-BE49-F238E27FC236}">
                <a16:creationId xmlns:a16="http://schemas.microsoft.com/office/drawing/2014/main" id="{7F945346-C718-463A-87A1-5E0B663A2119}"/>
              </a:ext>
            </a:extLst>
          </p:cNvPr>
          <p:cNvSpPr>
            <a:spLocks noGrp="1"/>
          </p:cNvSpPr>
          <p:nvPr>
            <p:ph idx="1"/>
          </p:nvPr>
        </p:nvSpPr>
        <p:spPr/>
        <p:txBody>
          <a:bodyPr/>
          <a:lstStyle/>
          <a:p>
            <a:r>
              <a:rPr lang="bs-Latn-BA" dirty="0"/>
              <a:t>EF različite baze podataka pristupa pomoći DB </a:t>
            </a:r>
            <a:r>
              <a:rPr lang="bs-Latn-BA" dirty="0" err="1"/>
              <a:t>Provjdera</a:t>
            </a:r>
            <a:endParaRPr lang="bs-Latn-BA" dirty="0"/>
          </a:p>
          <a:p>
            <a:endParaRPr lang="bs-Latn-BA" dirty="0"/>
          </a:p>
        </p:txBody>
      </p:sp>
      <p:graphicFrame>
        <p:nvGraphicFramePr>
          <p:cNvPr id="4" name="Table 3">
            <a:extLst>
              <a:ext uri="{FF2B5EF4-FFF2-40B4-BE49-F238E27FC236}">
                <a16:creationId xmlns:a16="http://schemas.microsoft.com/office/drawing/2014/main" id="{ABAF73E7-CFE9-41F8-BC65-69592C15DE76}"/>
              </a:ext>
            </a:extLst>
          </p:cNvPr>
          <p:cNvGraphicFramePr>
            <a:graphicFrameLocks noGrp="1"/>
          </p:cNvGraphicFramePr>
          <p:nvPr>
            <p:extLst>
              <p:ext uri="{D42A27DB-BD31-4B8C-83A1-F6EECF244321}">
                <p14:modId xmlns:p14="http://schemas.microsoft.com/office/powerpoint/2010/main" val="1499127341"/>
              </p:ext>
            </p:extLst>
          </p:nvPr>
        </p:nvGraphicFramePr>
        <p:xfrm>
          <a:off x="1157356" y="2941983"/>
          <a:ext cx="10113618" cy="3234980"/>
        </p:xfrm>
        <a:graphic>
          <a:graphicData uri="http://schemas.openxmlformats.org/drawingml/2006/table">
            <a:tbl>
              <a:tblPr firstRow="1" bandRow="1">
                <a:tableStyleId>{5C22544A-7EE6-4342-B048-85BDC9FD1C3A}</a:tableStyleId>
              </a:tblPr>
              <a:tblGrid>
                <a:gridCol w="3653183">
                  <a:extLst>
                    <a:ext uri="{9D8B030D-6E8A-4147-A177-3AD203B41FA5}">
                      <a16:colId xmlns:a16="http://schemas.microsoft.com/office/drawing/2014/main" val="1095623716"/>
                    </a:ext>
                  </a:extLst>
                </a:gridCol>
                <a:gridCol w="6460435">
                  <a:extLst>
                    <a:ext uri="{9D8B030D-6E8A-4147-A177-3AD203B41FA5}">
                      <a16:colId xmlns:a16="http://schemas.microsoft.com/office/drawing/2014/main" val="3397649757"/>
                    </a:ext>
                  </a:extLst>
                </a:gridCol>
              </a:tblGrid>
              <a:tr h="462140">
                <a:tc>
                  <a:txBody>
                    <a:bodyPr/>
                    <a:lstStyle/>
                    <a:p>
                      <a:r>
                        <a:rPr lang="bs-Latn-BA" dirty="0"/>
                        <a:t>Baza podataka</a:t>
                      </a:r>
                      <a:endParaRPr lang="en-US" dirty="0"/>
                    </a:p>
                  </a:txBody>
                  <a:tcPr/>
                </a:tc>
                <a:tc>
                  <a:txBody>
                    <a:bodyPr/>
                    <a:lstStyle/>
                    <a:p>
                      <a:r>
                        <a:rPr lang="bs-Latn-BA" dirty="0" err="1"/>
                        <a:t>NuGet</a:t>
                      </a:r>
                      <a:r>
                        <a:rPr lang="bs-Latn-BA" dirty="0"/>
                        <a:t> paketi</a:t>
                      </a:r>
                      <a:endParaRPr lang="en-US" dirty="0"/>
                    </a:p>
                  </a:txBody>
                  <a:tcPr/>
                </a:tc>
                <a:extLst>
                  <a:ext uri="{0D108BD9-81ED-4DB2-BD59-A6C34878D82A}">
                    <a16:rowId xmlns:a16="http://schemas.microsoft.com/office/drawing/2014/main" val="3207203505"/>
                  </a:ext>
                </a:extLst>
              </a:tr>
              <a:tr h="462140">
                <a:tc>
                  <a:txBody>
                    <a:bodyPr/>
                    <a:lstStyle/>
                    <a:p>
                      <a:r>
                        <a:rPr lang="bs-Latn-BA" dirty="0"/>
                        <a:t>SQL Server</a:t>
                      </a:r>
                      <a:endParaRPr lang="en-US" dirty="0"/>
                    </a:p>
                  </a:txBody>
                  <a:tcPr/>
                </a:tc>
                <a:tc>
                  <a:txBody>
                    <a:bodyPr/>
                    <a:lstStyle/>
                    <a:p>
                      <a:r>
                        <a:rPr lang="en-US" dirty="0" err="1"/>
                        <a:t>Microsoft.EntityFrameworkCore.SqlServer</a:t>
                      </a:r>
                      <a:endParaRPr lang="en-US" dirty="0"/>
                    </a:p>
                  </a:txBody>
                  <a:tcPr/>
                </a:tc>
                <a:extLst>
                  <a:ext uri="{0D108BD9-81ED-4DB2-BD59-A6C34878D82A}">
                    <a16:rowId xmlns:a16="http://schemas.microsoft.com/office/drawing/2014/main" val="1956009013"/>
                  </a:ext>
                </a:extLst>
              </a:tr>
              <a:tr h="462140">
                <a:tc>
                  <a:txBody>
                    <a:bodyPr/>
                    <a:lstStyle/>
                    <a:p>
                      <a:r>
                        <a:rPr lang="bs-Latn-BA" dirty="0" err="1"/>
                        <a:t>MySQL</a:t>
                      </a:r>
                      <a:endParaRPr lang="en-US" dirty="0"/>
                    </a:p>
                  </a:txBody>
                  <a:tcPr/>
                </a:tc>
                <a:tc>
                  <a:txBody>
                    <a:bodyPr/>
                    <a:lstStyle/>
                    <a:p>
                      <a:r>
                        <a:rPr lang="en-US" dirty="0" err="1"/>
                        <a:t>MySql.Data.EntityFrameworkCore</a:t>
                      </a:r>
                      <a:endParaRPr lang="en-US" dirty="0"/>
                    </a:p>
                  </a:txBody>
                  <a:tcPr/>
                </a:tc>
                <a:extLst>
                  <a:ext uri="{0D108BD9-81ED-4DB2-BD59-A6C34878D82A}">
                    <a16:rowId xmlns:a16="http://schemas.microsoft.com/office/drawing/2014/main" val="786834830"/>
                  </a:ext>
                </a:extLst>
              </a:tr>
              <a:tr h="4621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PostgreSQL</a:t>
                      </a:r>
                    </a:p>
                  </a:txBody>
                  <a:tcPr/>
                </a:tc>
                <a:tc>
                  <a:txBody>
                    <a:bodyPr/>
                    <a:lstStyle/>
                    <a:p>
                      <a:r>
                        <a:rPr lang="en-US" dirty="0" err="1"/>
                        <a:t>Npgsql.EntityFrameworkCore.PostgreSQL</a:t>
                      </a:r>
                      <a:endParaRPr lang="en-US" dirty="0"/>
                    </a:p>
                  </a:txBody>
                  <a:tcPr/>
                </a:tc>
                <a:extLst>
                  <a:ext uri="{0D108BD9-81ED-4DB2-BD59-A6C34878D82A}">
                    <a16:rowId xmlns:a16="http://schemas.microsoft.com/office/drawing/2014/main" val="1152439351"/>
                  </a:ext>
                </a:extLst>
              </a:tr>
              <a:tr h="462140">
                <a:tc>
                  <a:txBody>
                    <a:bodyPr/>
                    <a:lstStyle/>
                    <a:p>
                      <a:r>
                        <a:rPr lang="bs-Latn-BA" dirty="0" err="1"/>
                        <a:t>SQLite</a:t>
                      </a:r>
                      <a:endParaRPr lang="en-US" dirty="0"/>
                    </a:p>
                  </a:txBody>
                  <a:tcPr/>
                </a:tc>
                <a:tc>
                  <a:txBody>
                    <a:bodyPr/>
                    <a:lstStyle/>
                    <a:p>
                      <a:r>
                        <a:rPr lang="en-US" dirty="0" err="1"/>
                        <a:t>Microsoft.EntityFrameworkCore.SQLite</a:t>
                      </a:r>
                      <a:endParaRPr lang="en-US" dirty="0"/>
                    </a:p>
                  </a:txBody>
                  <a:tcPr/>
                </a:tc>
                <a:extLst>
                  <a:ext uri="{0D108BD9-81ED-4DB2-BD59-A6C34878D82A}">
                    <a16:rowId xmlns:a16="http://schemas.microsoft.com/office/drawing/2014/main" val="2568584668"/>
                  </a:ext>
                </a:extLst>
              </a:tr>
              <a:tr h="462140">
                <a:tc>
                  <a:txBody>
                    <a:bodyPr/>
                    <a:lstStyle/>
                    <a:p>
                      <a:r>
                        <a:rPr lang="bs-Latn-BA" dirty="0"/>
                        <a:t>SQL </a:t>
                      </a:r>
                      <a:r>
                        <a:rPr lang="bs-Latn-BA" dirty="0" err="1"/>
                        <a:t>Compact</a:t>
                      </a:r>
                      <a:endParaRPr lang="en-US" dirty="0"/>
                    </a:p>
                  </a:txBody>
                  <a:tcPr/>
                </a:tc>
                <a:tc>
                  <a:txBody>
                    <a:bodyPr/>
                    <a:lstStyle/>
                    <a:p>
                      <a:r>
                        <a:rPr lang="en-US" dirty="0"/>
                        <a:t>EntityFrameworkCore.SqlServerCompact40</a:t>
                      </a:r>
                    </a:p>
                  </a:txBody>
                  <a:tcPr/>
                </a:tc>
                <a:extLst>
                  <a:ext uri="{0D108BD9-81ED-4DB2-BD59-A6C34878D82A}">
                    <a16:rowId xmlns:a16="http://schemas.microsoft.com/office/drawing/2014/main" val="1944988556"/>
                  </a:ext>
                </a:extLst>
              </a:tr>
              <a:tr h="462140">
                <a:tc>
                  <a:txBody>
                    <a:bodyPr/>
                    <a:lstStyle/>
                    <a:p>
                      <a:r>
                        <a:rPr lang="bs-Latn-BA" dirty="0"/>
                        <a:t>In-</a:t>
                      </a:r>
                      <a:r>
                        <a:rPr lang="bs-Latn-BA" dirty="0" err="1"/>
                        <a:t>Memory</a:t>
                      </a:r>
                      <a:endParaRPr lang="en-US" dirty="0"/>
                    </a:p>
                  </a:txBody>
                  <a:tcPr/>
                </a:tc>
                <a:tc>
                  <a:txBody>
                    <a:bodyPr/>
                    <a:lstStyle/>
                    <a:p>
                      <a:r>
                        <a:rPr lang="en-US" dirty="0" err="1"/>
                        <a:t>Microsoft.EntityFrameworkCore.InMemory</a:t>
                      </a:r>
                      <a:endParaRPr lang="en-US" dirty="0"/>
                    </a:p>
                  </a:txBody>
                  <a:tcPr/>
                </a:tc>
                <a:extLst>
                  <a:ext uri="{0D108BD9-81ED-4DB2-BD59-A6C34878D82A}">
                    <a16:rowId xmlns:a16="http://schemas.microsoft.com/office/drawing/2014/main" val="1420333998"/>
                  </a:ext>
                </a:extLst>
              </a:tr>
            </a:tbl>
          </a:graphicData>
        </a:graphic>
      </p:graphicFrame>
    </p:spTree>
    <p:extLst>
      <p:ext uri="{BB962C8B-B14F-4D97-AF65-F5344CB8AC3E}">
        <p14:creationId xmlns:p14="http://schemas.microsoft.com/office/powerpoint/2010/main" val="1884245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26B9E-1EB1-4585-9B5F-9E80A7765A54}"/>
              </a:ext>
            </a:extLst>
          </p:cNvPr>
          <p:cNvSpPr>
            <a:spLocks noGrp="1"/>
          </p:cNvSpPr>
          <p:nvPr>
            <p:ph type="title"/>
          </p:nvPr>
        </p:nvSpPr>
        <p:spPr/>
        <p:txBody>
          <a:bodyPr/>
          <a:lstStyle/>
          <a:p>
            <a:r>
              <a:rPr lang="bs-Latn-BA" dirty="0"/>
              <a:t>EF pristup razvoju aplikacija</a:t>
            </a:r>
            <a:endParaRPr lang="en-US" dirty="0"/>
          </a:p>
        </p:txBody>
      </p:sp>
      <p:sp>
        <p:nvSpPr>
          <p:cNvPr id="3" name="Content Placeholder 2">
            <a:extLst>
              <a:ext uri="{FF2B5EF4-FFF2-40B4-BE49-F238E27FC236}">
                <a16:creationId xmlns:a16="http://schemas.microsoft.com/office/drawing/2014/main" id="{7F945346-C718-463A-87A1-5E0B663A2119}"/>
              </a:ext>
            </a:extLst>
          </p:cNvPr>
          <p:cNvSpPr>
            <a:spLocks noGrp="1"/>
          </p:cNvSpPr>
          <p:nvPr>
            <p:ph idx="1"/>
          </p:nvPr>
        </p:nvSpPr>
        <p:spPr/>
        <p:txBody>
          <a:bodyPr/>
          <a:lstStyle/>
          <a:p>
            <a:r>
              <a:rPr lang="bs-Latn-BA" dirty="0" err="1"/>
              <a:t>Code</a:t>
            </a:r>
            <a:r>
              <a:rPr lang="bs-Latn-BA" dirty="0"/>
              <a:t>-First</a:t>
            </a:r>
          </a:p>
          <a:p>
            <a:r>
              <a:rPr lang="bs-Latn-BA" dirty="0" err="1"/>
              <a:t>Database</a:t>
            </a:r>
            <a:r>
              <a:rPr lang="bs-Latn-BA" dirty="0"/>
              <a:t> First</a:t>
            </a:r>
          </a:p>
          <a:p>
            <a:endParaRPr lang="en-US" dirty="0"/>
          </a:p>
        </p:txBody>
      </p:sp>
      <p:pic>
        <p:nvPicPr>
          <p:cNvPr id="4" name="Picture 3">
            <a:extLst>
              <a:ext uri="{FF2B5EF4-FFF2-40B4-BE49-F238E27FC236}">
                <a16:creationId xmlns:a16="http://schemas.microsoft.com/office/drawing/2014/main" id="{D507E9B2-702B-4F3E-808D-F45689E41173}"/>
              </a:ext>
            </a:extLst>
          </p:cNvPr>
          <p:cNvPicPr>
            <a:picLocks noChangeAspect="1"/>
          </p:cNvPicPr>
          <p:nvPr/>
        </p:nvPicPr>
        <p:blipFill>
          <a:blip r:embed="rId3"/>
          <a:stretch>
            <a:fillRect/>
          </a:stretch>
        </p:blipFill>
        <p:spPr>
          <a:xfrm>
            <a:off x="4130743" y="2822299"/>
            <a:ext cx="4924425" cy="2724150"/>
          </a:xfrm>
          <a:prstGeom prst="rect">
            <a:avLst/>
          </a:prstGeom>
        </p:spPr>
      </p:pic>
    </p:spTree>
    <p:extLst>
      <p:ext uri="{BB962C8B-B14F-4D97-AF65-F5344CB8AC3E}">
        <p14:creationId xmlns:p14="http://schemas.microsoft.com/office/powerpoint/2010/main" val="165729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26B9E-1EB1-4585-9B5F-9E80A7765A54}"/>
              </a:ext>
            </a:extLst>
          </p:cNvPr>
          <p:cNvSpPr>
            <a:spLocks noGrp="1"/>
          </p:cNvSpPr>
          <p:nvPr>
            <p:ph type="title"/>
          </p:nvPr>
        </p:nvSpPr>
        <p:spPr/>
        <p:txBody>
          <a:bodyPr/>
          <a:lstStyle/>
          <a:p>
            <a:r>
              <a:rPr lang="bs-Latn-BA" dirty="0"/>
              <a:t>Struktura EF Aplikacije</a:t>
            </a:r>
            <a:endParaRPr lang="en-US" dirty="0"/>
          </a:p>
        </p:txBody>
      </p:sp>
      <p:sp>
        <p:nvSpPr>
          <p:cNvPr id="3" name="Content Placeholder 2">
            <a:extLst>
              <a:ext uri="{FF2B5EF4-FFF2-40B4-BE49-F238E27FC236}">
                <a16:creationId xmlns:a16="http://schemas.microsoft.com/office/drawing/2014/main" id="{7F945346-C718-463A-87A1-5E0B663A2119}"/>
              </a:ext>
            </a:extLst>
          </p:cNvPr>
          <p:cNvSpPr>
            <a:spLocks noGrp="1"/>
          </p:cNvSpPr>
          <p:nvPr>
            <p:ph idx="1"/>
          </p:nvPr>
        </p:nvSpPr>
        <p:spPr/>
        <p:txBody>
          <a:bodyPr/>
          <a:lstStyle/>
          <a:p>
            <a:r>
              <a:rPr lang="bs-Latn-BA" dirty="0"/>
              <a:t>Tri osnovne komponente</a:t>
            </a:r>
          </a:p>
          <a:p>
            <a:pPr marL="914400" lvl="1" indent="-457200">
              <a:buFont typeface="+mj-lt"/>
              <a:buAutoNum type="arabicPeriod"/>
            </a:pPr>
            <a:r>
              <a:rPr lang="bs-Latn-BA" dirty="0" err="1">
                <a:latin typeface="Courier New" panose="02070309020205020404" pitchFamily="49" charset="0"/>
                <a:cs typeface="Courier New" panose="02070309020205020404" pitchFamily="49" charset="0"/>
              </a:rPr>
              <a:t>DbContext</a:t>
            </a:r>
            <a:r>
              <a:rPr lang="bs-Latn-BA" dirty="0"/>
              <a:t> – klasa koja upravlja sa pristupom bazi podataka odnosno podacima</a:t>
            </a:r>
          </a:p>
          <a:p>
            <a:pPr marL="914400" lvl="1" indent="-457200">
              <a:buFont typeface="+mj-lt"/>
              <a:buAutoNum type="arabicPeriod"/>
            </a:pPr>
            <a:r>
              <a:rPr lang="bs-Latn-BA" dirty="0" err="1">
                <a:latin typeface="Courier New" panose="02070309020205020404" pitchFamily="49" charset="0"/>
                <a:cs typeface="Courier New" panose="02070309020205020404" pitchFamily="49" charset="0"/>
              </a:rPr>
              <a:t>DbSet</a:t>
            </a:r>
            <a:r>
              <a:rPr lang="bs-Latn-BA" dirty="0"/>
              <a:t> – klasa koja je zadužena za razmjenu podataka u tabeli i aplikaciji</a:t>
            </a:r>
          </a:p>
          <a:p>
            <a:pPr marL="914400" lvl="1" indent="-457200">
              <a:buFont typeface="+mj-lt"/>
              <a:buAutoNum type="arabicPeriod"/>
            </a:pPr>
            <a:r>
              <a:rPr lang="bs-Latn-BA" dirty="0">
                <a:latin typeface="Courier New" panose="02070309020205020404" pitchFamily="49" charset="0"/>
                <a:cs typeface="Courier New" panose="02070309020205020404" pitchFamily="49" charset="0"/>
              </a:rPr>
              <a:t>Model</a:t>
            </a:r>
            <a:r>
              <a:rPr lang="bs-Latn-BA" dirty="0"/>
              <a:t> – klasa koja sadrži meta podatke tabele</a:t>
            </a:r>
            <a:endParaRPr lang="en-US" dirty="0"/>
          </a:p>
        </p:txBody>
      </p:sp>
    </p:spTree>
    <p:extLst>
      <p:ext uri="{BB962C8B-B14F-4D97-AF65-F5344CB8AC3E}">
        <p14:creationId xmlns:p14="http://schemas.microsoft.com/office/powerpoint/2010/main" val="3175104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26B9E-1EB1-4585-9B5F-9E80A7765A54}"/>
              </a:ext>
            </a:extLst>
          </p:cNvPr>
          <p:cNvSpPr>
            <a:spLocks noGrp="1"/>
          </p:cNvSpPr>
          <p:nvPr>
            <p:ph type="title"/>
          </p:nvPr>
        </p:nvSpPr>
        <p:spPr/>
        <p:txBody>
          <a:bodyPr/>
          <a:lstStyle/>
          <a:p>
            <a:r>
              <a:rPr lang="bs-Latn-BA" dirty="0"/>
              <a:t>EF Core i Web API </a:t>
            </a:r>
            <a:endParaRPr lang="en-US" dirty="0"/>
          </a:p>
        </p:txBody>
      </p:sp>
      <p:sp>
        <p:nvSpPr>
          <p:cNvPr id="3" name="Content Placeholder 2">
            <a:extLst>
              <a:ext uri="{FF2B5EF4-FFF2-40B4-BE49-F238E27FC236}">
                <a16:creationId xmlns:a16="http://schemas.microsoft.com/office/drawing/2014/main" id="{7F945346-C718-463A-87A1-5E0B663A2119}"/>
              </a:ext>
            </a:extLst>
          </p:cNvPr>
          <p:cNvSpPr>
            <a:spLocks noGrp="1"/>
          </p:cNvSpPr>
          <p:nvPr>
            <p:ph idx="1"/>
          </p:nvPr>
        </p:nvSpPr>
        <p:spPr/>
        <p:txBody>
          <a:bodyPr/>
          <a:lstStyle/>
          <a:p>
            <a:r>
              <a:rPr lang="bs-Latn-BA" dirty="0"/>
              <a:t>Podrška za EF Core kod Web API implementiramo preko </a:t>
            </a:r>
            <a:r>
              <a:rPr lang="en-US" dirty="0"/>
              <a:t>dependency</a:t>
            </a:r>
            <a:r>
              <a:rPr lang="bs-Latn-BA" dirty="0"/>
              <a:t> </a:t>
            </a:r>
            <a:r>
              <a:rPr lang="en-US" dirty="0"/>
              <a:t>injection</a:t>
            </a:r>
            <a:r>
              <a:rPr lang="bs-Latn-BA" dirty="0"/>
              <a:t> </a:t>
            </a:r>
            <a:r>
              <a:rPr lang="bs-Latn-BA" dirty="0" err="1"/>
              <a:t>DbContext</a:t>
            </a:r>
            <a:r>
              <a:rPr lang="bs-Latn-BA" dirty="0"/>
              <a:t>-a</a:t>
            </a:r>
          </a:p>
          <a:p>
            <a:r>
              <a:rPr lang="bs-Latn-BA" dirty="0"/>
              <a:t>Korištenje „</a:t>
            </a:r>
            <a:r>
              <a:rPr lang="bs-Latn-BA" dirty="0" err="1"/>
              <a:t>scaffolding</a:t>
            </a:r>
            <a:r>
              <a:rPr lang="bs-Latn-BA" dirty="0"/>
              <a:t>“ za generiranje Web API-a baziranog na </a:t>
            </a:r>
            <a:r>
              <a:rPr lang="bs-Latn-BA" dirty="0" err="1"/>
              <a:t>DbContextu</a:t>
            </a:r>
            <a:endParaRPr lang="en-US" dirty="0"/>
          </a:p>
        </p:txBody>
      </p:sp>
    </p:spTree>
    <p:extLst>
      <p:ext uri="{BB962C8B-B14F-4D97-AF65-F5344CB8AC3E}">
        <p14:creationId xmlns:p14="http://schemas.microsoft.com/office/powerpoint/2010/main" val="40848073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1617</TotalTime>
  <Words>931</Words>
  <Application>Microsoft Office PowerPoint</Application>
  <PresentationFormat>Widescreen</PresentationFormat>
  <Paragraphs>139</Paragraphs>
  <Slides>25</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Arial Unicode MS</vt:lpstr>
      <vt:lpstr>Calibri</vt:lpstr>
      <vt:lpstr>Calibri Light</vt:lpstr>
      <vt:lpstr>Courier New</vt:lpstr>
      <vt:lpstr>Office Theme</vt:lpstr>
      <vt:lpstr>Razvoj Softvera II Entity Framework Core i rad sa bazom podataka</vt:lpstr>
      <vt:lpstr>Sadržaj</vt:lpstr>
      <vt:lpstr>Entity Framework</vt:lpstr>
      <vt:lpstr>EF Core </vt:lpstr>
      <vt:lpstr>EF</vt:lpstr>
      <vt:lpstr>EF Core Provajderi za baze podataka</vt:lpstr>
      <vt:lpstr>EF pristup razvoju aplikacija</vt:lpstr>
      <vt:lpstr>Struktura EF Aplikacije</vt:lpstr>
      <vt:lpstr>EF Core i Web API </vt:lpstr>
      <vt:lpstr>Koraci u razvoju EF Web API</vt:lpstr>
      <vt:lpstr>Definisanje Modela</vt:lpstr>
      <vt:lpstr>Definisanje DbContext datoteke</vt:lpstr>
      <vt:lpstr>Definisanje Stringa konekcije</vt:lpstr>
      <vt:lpstr>Registracija DbContexta u Startap-u</vt:lpstr>
      <vt:lpstr>Generiranje baze iz koda – code-first strategija</vt:lpstr>
      <vt:lpstr>Generiranje testnih podataka</vt:lpstr>
      <vt:lpstr>Slanje baze u produkciju</vt:lpstr>
      <vt:lpstr>Generiranje Repositorija u Web API</vt:lpstr>
      <vt:lpstr>DAL Layer</vt:lpstr>
      <vt:lpstr>Uključivanje DAL layer u Web API pipeline</vt:lpstr>
      <vt:lpstr>Generiranje API Kontrolera</vt:lpstr>
      <vt:lpstr>Testiranje APIa korištenjem Postman alata</vt:lpstr>
      <vt:lpstr>DEMO</vt:lpstr>
      <vt:lpstr>EF Core i Stored Procedures, SP</vt:lpstr>
      <vt:lpstr>Zaključak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Razvoj Softvera II rad sa bazom podataka</dc:title>
  <dc:creator>Bahrudin Hrnjica</dc:creator>
  <cp:lastModifiedBy>Bahrudin Hrnjica</cp:lastModifiedBy>
  <cp:revision>24</cp:revision>
  <dcterms:created xsi:type="dcterms:W3CDTF">2019-02-22T08:14:20Z</dcterms:created>
  <dcterms:modified xsi:type="dcterms:W3CDTF">2019-04-06T08:56:58Z</dcterms:modified>
</cp:coreProperties>
</file>