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69" r:id="rId4"/>
    <p:sldId id="270" r:id="rId5"/>
    <p:sldId id="271" r:id="rId6"/>
    <p:sldId id="257" r:id="rId7"/>
    <p:sldId id="259" r:id="rId8"/>
    <p:sldId id="261" r:id="rId9"/>
    <p:sldId id="262" r:id="rId10"/>
    <p:sldId id="263" r:id="rId11"/>
    <p:sldId id="265" r:id="rId12"/>
    <p:sldId id="266" r:id="rId13"/>
    <p:sldId id="277" r:id="rId14"/>
    <p:sldId id="276" r:id="rId15"/>
    <p:sldId id="278" r:id="rId16"/>
    <p:sldId id="275" r:id="rId17"/>
    <p:sldId id="274" r:id="rId18"/>
    <p:sldId id="268" r:id="rId19"/>
  </p:sldIdLst>
  <p:sldSz cx="9144000" cy="6858000" type="screen4x3"/>
  <p:notesSz cx="6858000" cy="9144000"/>
  <p:embeddedFontLst>
    <p:embeddedFont>
      <p:font typeface="Merriweather" charset="0"/>
      <p:regular r:id="rId21"/>
      <p:bold r:id="rId22"/>
      <p:italic r:id="rId23"/>
      <p:boldItalic r:id="rId24"/>
    </p:embeddedFont>
    <p:embeddedFont>
      <p:font typeface="Source Code Pro" charset="0"/>
      <p:regular r:id="rId25"/>
      <p:bold r:id="rId26"/>
    </p:embeddedFont>
    <p:embeddedFont>
      <p:font typeface="Oswald" charset="0"/>
      <p:regular r:id="rId27"/>
      <p:bold r:id="rId28"/>
    </p:embeddedFont>
    <p:embeddedFont>
      <p:font typeface="Montserrat" charset="0"/>
      <p:regular r:id="rId29"/>
      <p:bold r:id="rId30"/>
    </p:embeddedFont>
    <p:embeddedFont>
      <p:font typeface="Constantia" pitchFamily="18" charset="0"/>
      <p:regular r:id="rId31"/>
      <p:bold r:id="rId32"/>
      <p:italic r:id="rId33"/>
      <p:boldItalic r:id="rId34"/>
    </p:embeddedFon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A0733B1-8F14-4B00-8F1E-BCB1AC50212E}">
  <a:tblStyle styleId="{EA0733B1-8F14-4B00-8F1E-BCB1AC50212E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5"/>
          </a:solidFill>
        </a:fill>
      </a:tcStyle>
    </a:wholeTbl>
    <a:band1H>
      <a:tcStyle>
        <a:tcBdr/>
        <a:fill>
          <a:solidFill>
            <a:srgbClr val="CAD4EA"/>
          </a:solidFill>
        </a:fill>
      </a:tcStyle>
    </a:band1H>
    <a:band1V>
      <a:tcStyle>
        <a:tcBdr/>
        <a:fill>
          <a:solidFill>
            <a:srgbClr val="CAD4EA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87" autoAdjust="0"/>
  </p:normalViewPr>
  <p:slideViewPr>
    <p:cSldViewPr>
      <p:cViewPr>
        <p:scale>
          <a:sx n="76" d="100"/>
          <a:sy n="76" d="100"/>
        </p:scale>
        <p:origin x="-11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270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286250" y="0"/>
            <a:ext cx="72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>
            <a:off x="4358475" y="0"/>
            <a:ext cx="38532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44250" y="4734200"/>
            <a:ext cx="4910100" cy="7704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333233"/>
            <a:ext cx="8520600" cy="286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lang="en-US" sz="1200" dirty="0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286250" y="0"/>
            <a:ext cx="72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4358475" y="0"/>
            <a:ext cx="38532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44250" y="4734200"/>
            <a:ext cx="4910100" cy="7704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5400000">
            <a:off x="4543650" y="744450"/>
            <a:ext cx="567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645400"/>
            <a:ext cx="3999900" cy="444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832400" y="1645400"/>
            <a:ext cx="3999900" cy="444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5400000">
            <a:off x="4543650" y="744450"/>
            <a:ext cx="567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99" name="Shape 9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65500" y="1442233"/>
            <a:ext cx="4045200" cy="238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333233"/>
            <a:ext cx="8520600" cy="286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645400"/>
            <a:ext cx="3999900" cy="444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645400"/>
            <a:ext cx="3999900" cy="444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442233"/>
            <a:ext cx="4045200" cy="238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-US" sz="10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-US" sz="10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407466" y="4375476"/>
            <a:ext cx="4114800" cy="249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Bharat Gupta-IIT2014156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Anujraaj Goel-IIM2014002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Parshant Singh-IIT2014157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Likhama Ram-IIT2014163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2175" y="1905825"/>
            <a:ext cx="8120100" cy="17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b="1" dirty="0">
                <a:latin typeface="Source Code Pro"/>
                <a:ea typeface="Source Code Pro"/>
                <a:cs typeface="Source Code Pro"/>
                <a:sym typeface="Source Code Pro"/>
              </a:rPr>
              <a:t>eLearning Portal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made easy :)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02175" y="3672825"/>
            <a:ext cx="4910100" cy="57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redefining the way you learn!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533400" y="721750"/>
            <a:ext cx="7870500" cy="147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In our database, initially we had studentanswer as given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As we see two non prime attributes (correctanswer  -&gt;  points) are fully dependent , thus the studentanswer is not in 3</a:t>
            </a:r>
            <a:r>
              <a:rPr lang="en-US" sz="1800" baseline="300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rd</a:t>
            </a: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normalized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form.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533400" y="3429000"/>
          <a:ext cx="3581400" cy="2756825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3581400"/>
              </a:tblGrid>
              <a:tr h="2756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sng" dirty="0">
                          <a:solidFill>
                            <a:schemeClr val="dk1"/>
                          </a:solidFill>
                        </a:rPr>
                        <a:t>studentId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sng" dirty="0">
                          <a:solidFill>
                            <a:schemeClr val="dk1"/>
                          </a:solidFill>
                        </a:rPr>
                        <a:t>questionId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3000" b="0" u="none" dirty="0">
                          <a:solidFill>
                            <a:schemeClr val="dk1"/>
                          </a:solidFill>
                        </a:rPr>
                        <a:t>nswer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dirty="0">
                          <a:solidFill>
                            <a:schemeClr val="dk1"/>
                          </a:solidFill>
                        </a:rPr>
                        <a:t>corr</a:t>
                      </a:r>
                      <a:r>
                        <a:rPr lang="en-US" sz="3000" b="0" u="none" dirty="0">
                          <a:solidFill>
                            <a:schemeClr val="dk1"/>
                          </a:solidFill>
                        </a:rPr>
                        <a:t>ectAnswer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dirty="0">
                          <a:solidFill>
                            <a:schemeClr val="dk1"/>
                          </a:solidFill>
                        </a:rPr>
                        <a:t>points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>
            <a:off x="457200" y="2819400"/>
            <a:ext cx="5029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u="sng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studentAnswer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95800" y="3429000"/>
            <a:ext cx="44196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Candidate keys = (studentId, questionId)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Prime Attributes =  studentId, questionId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Non prime attributes = Answer ,      	correctAnswer,  points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dependencies 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(studentId , questionId) -&gt; Answer , correctanswer , points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correctAnswer -&gt; points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533400" y="801469"/>
            <a:ext cx="6705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After 3</a:t>
            </a:r>
            <a:r>
              <a:rPr lang="en-US" sz="1800" baseline="300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rd</a:t>
            </a: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normalization,  we get studentanswer as given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And correctanswer attribute is added to the questionBank table.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533400" y="3505200"/>
          <a:ext cx="3581400" cy="251460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35814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sng" dirty="0">
                          <a:solidFill>
                            <a:schemeClr val="dk1"/>
                          </a:solidFill>
                        </a:rPr>
                        <a:t>studentId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sng" dirty="0">
                          <a:solidFill>
                            <a:schemeClr val="dk1"/>
                          </a:solidFill>
                        </a:rPr>
                        <a:t>questionId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dirty="0">
                          <a:solidFill>
                            <a:schemeClr val="dk1"/>
                          </a:solidFill>
                        </a:rPr>
                        <a:t>answer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dirty="0">
                          <a:solidFill>
                            <a:schemeClr val="dk1"/>
                          </a:solidFill>
                        </a:rPr>
                        <a:t>points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>
            <a:off x="457200" y="2895600"/>
            <a:ext cx="5029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u="sng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studentAnswer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267200" y="3429000"/>
            <a:ext cx="4419599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Candidate keys = (studentId, questionId)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Prime Attributes =  studentId, questionId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Non prime attributes = answer , points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dependencies 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(studentId , questionId) -&gt; answer , points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9" y="16701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51"/>
            <a:ext cx="9144000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7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 flipH="1">
            <a:off x="3505198" y="2667000"/>
            <a:ext cx="388619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1)Login/Sign in by teacher/Student.</a:t>
            </a:r>
          </a:p>
          <a:p>
            <a:r>
              <a:rPr lang="en-US" dirty="0" smtClean="0"/>
              <a:t>2)Teacher can choose a subject of his own choice.</a:t>
            </a:r>
          </a:p>
          <a:p>
            <a:r>
              <a:rPr lang="en-US" dirty="0" smtClean="0"/>
              <a:t>3)Teacher can add/modify questions for the quiz.</a:t>
            </a:r>
          </a:p>
          <a:p>
            <a:r>
              <a:rPr lang="en-US" dirty="0" smtClean="0"/>
              <a:t>4)Student can select from a variety of subjects and give the quiz.</a:t>
            </a:r>
          </a:p>
          <a:p>
            <a:r>
              <a:rPr lang="en-US" dirty="0" smtClean="0"/>
              <a:t>5)Detailed mark sheet of the student showing history of his results and pie charts.</a:t>
            </a:r>
          </a:p>
          <a:p>
            <a:r>
              <a:rPr lang="en-US" dirty="0" smtClean="0"/>
              <a:t>6)Solutions to wrong answers also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rshant\Downloads\13169982_1107564969311059_34508196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448800" cy="69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6019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E-R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0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1)HTML/CSS for front end.</a:t>
            </a:r>
          </a:p>
          <a:p>
            <a:r>
              <a:rPr lang="en-US" dirty="0" smtClean="0"/>
              <a:t>2)Javascript for animations and effects.</a:t>
            </a:r>
          </a:p>
          <a:p>
            <a:r>
              <a:rPr lang="en-US" dirty="0" smtClean="0"/>
              <a:t>3)Python for server side scripting.</a:t>
            </a:r>
          </a:p>
          <a:p>
            <a:r>
              <a:rPr lang="en-US" dirty="0" smtClean="0"/>
              <a:t>4)Sql for storing data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7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65500" y="2550200"/>
            <a:ext cx="4045200" cy="175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Normalisation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7624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First Normal Form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Second Normal Form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Third Normal Form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3400" y="50270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In our  database, those tables which have an entity identifier (primary key) is in 1</a:t>
            </a:r>
            <a:r>
              <a:rPr lang="en-US" sz="2600" b="0" i="0" u="none" strike="noStrike" cap="none" baseline="300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st</a:t>
            </a:r>
            <a:r>
              <a:rPr lang="en-US" sz="2600" b="0" i="0" u="none" strike="noStrike" cap="none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normal form. Eg: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609600" y="2209800"/>
          <a:ext cx="3200400" cy="320040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3200400"/>
              </a:tblGrid>
              <a:tr h="320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400" u="sng" strike="noStrike" cap="none" dirty="0">
                          <a:solidFill>
                            <a:schemeClr val="dk1"/>
                          </a:solidFill>
                        </a:rPr>
                        <a:t>StudentId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400" u="none" dirty="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400" u="none" dirty="0">
                          <a:solidFill>
                            <a:schemeClr val="dk1"/>
                          </a:solidFill>
                        </a:rPr>
                        <a:t>college</a:t>
                      </a:r>
                      <a:r>
                        <a:rPr lang="en-US" sz="4400" u="sng" dirty="0">
                          <a:solidFill>
                            <a:schemeClr val="dk1"/>
                          </a:solidFill>
                        </a:rPr>
                        <a:t>        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4648200" y="2209800"/>
          <a:ext cx="3200400" cy="320040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3200400"/>
              </a:tblGrid>
              <a:tr h="320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000" u="sng" dirty="0">
                          <a:solidFill>
                            <a:schemeClr val="dk1"/>
                          </a:solidFill>
                        </a:rPr>
                        <a:t>TeacherId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000" u="none" dirty="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000" u="none" dirty="0">
                          <a:solidFill>
                            <a:schemeClr val="dk1"/>
                          </a:solidFill>
                        </a:rPr>
                        <a:t>Subject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000" u="none" dirty="0">
                          <a:solidFill>
                            <a:schemeClr val="dk1"/>
                          </a:solidFill>
                        </a:rPr>
                        <a:t>college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609600" y="5410200"/>
            <a:ext cx="2590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 table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648200" y="5410187"/>
            <a:ext cx="281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Teacher table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685800" y="838200"/>
            <a:ext cx="7391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Initially we had student table  shown below 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In this table we had partially dependent non prime attributes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studentId -&gt; name , college ; Username -&gt; password 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Thus we decomposed  student table into student and studentRegister to get 2</a:t>
            </a:r>
            <a:r>
              <a:rPr lang="en-US" sz="1800" baseline="300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nd</a:t>
            </a: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normalize form.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685800" y="3444800"/>
          <a:ext cx="2819400" cy="283465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2819400"/>
              </a:tblGrid>
              <a:tr h="272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sng" dirty="0">
                          <a:solidFill>
                            <a:schemeClr val="dk1"/>
                          </a:solidFill>
                        </a:rPr>
                        <a:t>studentId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College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Username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password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685800" y="2860100"/>
            <a:ext cx="41820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 table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343400" y="3200400"/>
            <a:ext cx="4343400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Candidate keys = (studentId , username)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Prime attributes = studentId,  username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Non prime attributes = name , college , password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dependencies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(studentId , username ) -&gt; name, college, password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studentId -&gt; name , college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Username -&gt; password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85800" y="152400"/>
            <a:ext cx="73914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In our database, consider  tables student and studentRegister. If they  are  a same entity , then we will have two primary keys in a table- studentId ,username. So we make another table studentRegister with studentId as foreignkey  and  username as the primary key.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685800" y="4038600"/>
          <a:ext cx="2819400" cy="2297675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2819400"/>
              </a:tblGrid>
              <a:tr h="229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sng" dirty="0">
                          <a:solidFill>
                            <a:schemeClr val="dk1"/>
                          </a:solidFill>
                        </a:rPr>
                        <a:t>studentId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College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5410200" y="2057400"/>
          <a:ext cx="3124200" cy="205740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31242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studentId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sng" dirty="0">
                          <a:solidFill>
                            <a:schemeClr val="dk1"/>
                          </a:solidFill>
                        </a:rPr>
                        <a:t>Username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password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 rot="10800000" flipH="1">
            <a:off x="3496725" y="3201200"/>
            <a:ext cx="1932900" cy="861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609600" y="6336267"/>
            <a:ext cx="23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 table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334000" y="4114800"/>
            <a:ext cx="3349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StudentRegister  table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85800" y="1828800"/>
            <a:ext cx="3505200" cy="203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Candidate keys = studentId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Prime attributes=studentId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Non prime attributes = name , college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dependencies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studentId -&gt; name,college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267200" y="4800600"/>
            <a:ext cx="4733700" cy="147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Candidate keys =  (studentId ,username)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Prime attribute =  studentId , username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Non prime attributes = password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dependencies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(studentId , username ) -&gt; password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838200" y="1143000"/>
            <a:ext cx="7162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Similarly , we have teacher and teacherRegister tables 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609600" y="3352800"/>
          <a:ext cx="2819400" cy="259080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2819400"/>
              </a:tblGrid>
              <a:tr h="259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sng" dirty="0">
                          <a:solidFill>
                            <a:schemeClr val="dk1"/>
                          </a:solidFill>
                        </a:rPr>
                        <a:t>teacherId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subject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College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5274650" y="2039650"/>
          <a:ext cx="2819400" cy="2514600"/>
        </p:xfrm>
        <a:graphic>
          <a:graphicData uri="http://schemas.openxmlformats.org/drawingml/2006/table">
            <a:tbl>
              <a:tblPr firstRow="1" bandRow="1">
                <a:noFill/>
                <a:tableStyleId>{EA0733B1-8F14-4B00-8F1E-BCB1AC50212E}</a:tableStyleId>
              </a:tblPr>
              <a:tblGrid>
                <a:gridCol w="28194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sng" dirty="0">
                          <a:solidFill>
                            <a:schemeClr val="dk1"/>
                          </a:solidFill>
                        </a:rPr>
                        <a:t>teacherId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username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password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75" name="Shape 175"/>
          <p:cNvCxnSpPr/>
          <p:nvPr/>
        </p:nvCxnSpPr>
        <p:spPr>
          <a:xfrm rot="10800000" flipH="1">
            <a:off x="3472100" y="2805075"/>
            <a:ext cx="1722000" cy="543900"/>
          </a:xfrm>
          <a:prstGeom prst="straightConnector1">
            <a:avLst/>
          </a:prstGeom>
          <a:noFill/>
          <a:ln w="76200" cap="flat" cmpd="sng">
            <a:solidFill>
              <a:srgbClr val="07519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533400" y="5943600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Teacher table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274650" y="4554250"/>
            <a:ext cx="3591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TeacherRegister  table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494</Words>
  <Application>Microsoft Office PowerPoint</Application>
  <PresentationFormat>On-screen Show (4:3)</PresentationFormat>
  <Paragraphs>114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Merriweather</vt:lpstr>
      <vt:lpstr>Noto Sans Symbols</vt:lpstr>
      <vt:lpstr>Source Code Pro</vt:lpstr>
      <vt:lpstr>Playfair Display</vt:lpstr>
      <vt:lpstr>Oswald</vt:lpstr>
      <vt:lpstr>Montserrat</vt:lpstr>
      <vt:lpstr>Constantia</vt:lpstr>
      <vt:lpstr>Calibri</vt:lpstr>
      <vt:lpstr>pop</vt:lpstr>
      <vt:lpstr>pop</vt:lpstr>
      <vt:lpstr>PowerPoint Presentation</vt:lpstr>
      <vt:lpstr>Features</vt:lpstr>
      <vt:lpstr>PowerPoint Presentation</vt:lpstr>
      <vt:lpstr>Languages Used</vt:lpstr>
      <vt:lpstr>Normalisation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parshant</cp:lastModifiedBy>
  <cp:revision>5</cp:revision>
  <dcterms:modified xsi:type="dcterms:W3CDTF">2016-05-04T07:37:52Z</dcterms:modified>
</cp:coreProperties>
</file>