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707AE-38FA-477D-A35F-E73186F7E754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C0643-3526-42C9-93AE-B7955DDA4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7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C0643-3526-42C9-93AE-B7955DDA42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B72-D915-479A-9CC7-21C04D2023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044-7620-4C00-B13D-D65A5C4F2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B72-D915-479A-9CC7-21C04D2023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044-7620-4C00-B13D-D65A5C4F2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B72-D915-479A-9CC7-21C04D2023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044-7620-4C00-B13D-D65A5C4F2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B72-D915-479A-9CC7-21C04D2023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044-7620-4C00-B13D-D65A5C4F2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B72-D915-479A-9CC7-21C04D2023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044-7620-4C00-B13D-D65A5C4F2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B72-D915-479A-9CC7-21C04D2023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044-7620-4C00-B13D-D65A5C4F2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B72-D915-479A-9CC7-21C04D2023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044-7620-4C00-B13D-D65A5C4F2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B72-D915-479A-9CC7-21C04D2023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044-7620-4C00-B13D-D65A5C4F2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B72-D915-479A-9CC7-21C04D2023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044-7620-4C00-B13D-D65A5C4F2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B72-D915-479A-9CC7-21C04D2023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2044-7620-4C00-B13D-D65A5C4F2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8B72-D915-479A-9CC7-21C04D2023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C62044-7620-4C00-B13D-D65A5C4F2EE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7948B72-D915-479A-9CC7-21C04D2023C0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C62044-7620-4C00-B13D-D65A5C4F2EE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3400" y="1524000"/>
            <a:ext cx="7851648" cy="1828800"/>
          </a:xfrm>
        </p:spPr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1491" y="4267201"/>
            <a:ext cx="4114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Submitted By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2400" dirty="0" smtClean="0"/>
              <a:t>Bharat Gupta-IIT2014156</a:t>
            </a:r>
          </a:p>
          <a:p>
            <a:r>
              <a:rPr lang="en-US" sz="2400" dirty="0" err="1" smtClean="0"/>
              <a:t>Anujraj</a:t>
            </a:r>
            <a:r>
              <a:rPr lang="en-US" sz="2400" dirty="0" smtClean="0"/>
              <a:t> Goel-IIM2014002</a:t>
            </a:r>
          </a:p>
          <a:p>
            <a:r>
              <a:rPr lang="en-US" sz="2400" dirty="0" err="1" smtClean="0"/>
              <a:t>Parshant</a:t>
            </a:r>
            <a:r>
              <a:rPr lang="en-US" sz="2400" dirty="0" smtClean="0"/>
              <a:t> Singh-IIT2014157</a:t>
            </a:r>
          </a:p>
          <a:p>
            <a:r>
              <a:rPr lang="en-US" sz="2400" dirty="0" err="1" smtClean="0"/>
              <a:t>Likhama</a:t>
            </a:r>
            <a:r>
              <a:rPr lang="en-US" sz="2400" dirty="0" smtClean="0"/>
              <a:t> Ram-IIT2014163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4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125866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3</a:t>
            </a:r>
            <a:r>
              <a:rPr lang="en-US" baseline="30000" dirty="0" smtClean="0"/>
              <a:t>rd</a:t>
            </a:r>
            <a:r>
              <a:rPr lang="en-US" dirty="0" smtClean="0"/>
              <a:t> normalization,  we get </a:t>
            </a:r>
            <a:r>
              <a:rPr lang="en-US" dirty="0" err="1" smtClean="0"/>
              <a:t>studentanswer</a:t>
            </a:r>
            <a:r>
              <a:rPr lang="en-US" dirty="0" smtClean="0"/>
              <a:t> as given below .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err="1" smtClean="0"/>
              <a:t>correctanswer</a:t>
            </a:r>
            <a:r>
              <a:rPr lang="en-US" dirty="0" smtClean="0"/>
              <a:t> attribute is added to the </a:t>
            </a:r>
            <a:r>
              <a:rPr lang="en-US" dirty="0" err="1" smtClean="0"/>
              <a:t>questionBank</a:t>
            </a:r>
            <a:r>
              <a:rPr lang="en-US" dirty="0" smtClean="0"/>
              <a:t> table.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47424"/>
              </p:ext>
            </p:extLst>
          </p:nvPr>
        </p:nvGraphicFramePr>
        <p:xfrm>
          <a:off x="304800" y="3429000"/>
          <a:ext cx="35814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2514600">
                <a:tc>
                  <a:txBody>
                    <a:bodyPr/>
                    <a:lstStyle/>
                    <a:p>
                      <a:r>
                        <a:rPr lang="en-US" sz="3600" b="0" u="sng" dirty="0" err="1" smtClean="0">
                          <a:solidFill>
                            <a:schemeClr val="tx1"/>
                          </a:solidFill>
                        </a:rPr>
                        <a:t>studentId</a:t>
                      </a:r>
                      <a:endParaRPr lang="en-US" sz="3600" b="0" u="sng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b="0" u="sng" dirty="0" err="1" smtClean="0">
                          <a:solidFill>
                            <a:schemeClr val="tx1"/>
                          </a:solidFill>
                        </a:rPr>
                        <a:t>questionId</a:t>
                      </a:r>
                      <a:endParaRPr lang="en-US" sz="3600" b="0" u="sng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b="0" u="none" dirty="0" smtClean="0">
                          <a:solidFill>
                            <a:schemeClr val="tx1"/>
                          </a:solidFill>
                        </a:rPr>
                        <a:t>answer</a:t>
                      </a:r>
                    </a:p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points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2743200"/>
            <a:ext cx="502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err="1"/>
              <a:t>studentAnswer</a:t>
            </a:r>
            <a:endParaRPr lang="en-US" sz="32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3429000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keys = (</a:t>
            </a:r>
            <a:r>
              <a:rPr lang="en-US" dirty="0" err="1" smtClean="0"/>
              <a:t>studentId</a:t>
            </a:r>
            <a:r>
              <a:rPr lang="en-US" dirty="0" smtClean="0"/>
              <a:t>, </a:t>
            </a:r>
            <a:r>
              <a:rPr lang="en-US" dirty="0" err="1" smtClean="0"/>
              <a:t>questionId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Prime Attributes =  </a:t>
            </a:r>
            <a:r>
              <a:rPr lang="en-US" dirty="0" err="1" smtClean="0"/>
              <a:t>studentId</a:t>
            </a:r>
            <a:r>
              <a:rPr lang="en-US" dirty="0" smtClean="0"/>
              <a:t>, </a:t>
            </a:r>
            <a:r>
              <a:rPr lang="en-US" dirty="0" err="1" smtClean="0"/>
              <a:t>questionId</a:t>
            </a:r>
            <a:endParaRPr lang="en-US" dirty="0" smtClean="0"/>
          </a:p>
          <a:p>
            <a:r>
              <a:rPr lang="en-US" dirty="0" smtClean="0"/>
              <a:t>Non prime attributes = answer , points</a:t>
            </a:r>
          </a:p>
          <a:p>
            <a:r>
              <a:rPr lang="en-US" dirty="0" smtClean="0"/>
              <a:t>Functional dependencies 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studentId</a:t>
            </a:r>
            <a:r>
              <a:rPr lang="en-US" dirty="0" smtClean="0"/>
              <a:t> , </a:t>
            </a:r>
            <a:r>
              <a:rPr lang="en-US" dirty="0" err="1" smtClean="0"/>
              <a:t>questionId</a:t>
            </a:r>
            <a:r>
              <a:rPr lang="en-US" dirty="0" smtClean="0"/>
              <a:t>) -&gt; answer , 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4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505199" y="2667000"/>
            <a:ext cx="3886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END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374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	1</a:t>
            </a:r>
            <a:r>
              <a:rPr lang="en-US" baseline="30000" dirty="0" smtClean="0"/>
              <a:t>st</a:t>
            </a:r>
            <a:r>
              <a:rPr lang="en-US" dirty="0" smtClean="0"/>
              <a:t> Normal Form(1 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/>
          <a:lstStyle/>
          <a:p>
            <a:r>
              <a:rPr lang="en-US" dirty="0"/>
              <a:t>The first normal form rule is that there should be no nesting or repeating groups in a table</a:t>
            </a:r>
            <a:r>
              <a:rPr lang="en-US" dirty="0" smtClean="0"/>
              <a:t>.</a:t>
            </a:r>
          </a:p>
          <a:p>
            <a:r>
              <a:rPr lang="en-US" dirty="0"/>
              <a:t> Now an entity type that contains only one value for an attribute in an entity instance ensures the application of first normal form for the entity </a:t>
            </a:r>
            <a:r>
              <a:rPr lang="en-US" dirty="0" smtClean="0"/>
              <a:t>type.</a:t>
            </a:r>
          </a:p>
          <a:p>
            <a:r>
              <a:rPr lang="en-US" dirty="0"/>
              <a:t>So in a way any entity type with </a:t>
            </a:r>
            <a:r>
              <a:rPr lang="en-US" dirty="0" smtClean="0"/>
              <a:t>candidate keys </a:t>
            </a:r>
            <a:r>
              <a:rPr lang="en-US" dirty="0" smtClean="0"/>
              <a:t>is </a:t>
            </a:r>
            <a:r>
              <a:rPr lang="en-US" dirty="0"/>
              <a:t>by default in first normal form</a:t>
            </a:r>
          </a:p>
        </p:txBody>
      </p:sp>
    </p:spTree>
    <p:extLst>
      <p:ext uri="{BB962C8B-B14F-4D97-AF65-F5344CB8AC3E}">
        <p14:creationId xmlns:p14="http://schemas.microsoft.com/office/powerpoint/2010/main" val="21650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our  database, those tables which have an entity identifier (primary key) is in 1</a:t>
            </a:r>
            <a:r>
              <a:rPr lang="en-US" baseline="30000" dirty="0" smtClean="0"/>
              <a:t>st</a:t>
            </a:r>
            <a:r>
              <a:rPr lang="en-US" dirty="0"/>
              <a:t> </a:t>
            </a:r>
            <a:r>
              <a:rPr lang="en-US" dirty="0" smtClean="0"/>
              <a:t>normal form.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70764"/>
              </p:ext>
            </p:extLst>
          </p:nvPr>
        </p:nvGraphicFramePr>
        <p:xfrm>
          <a:off x="381000" y="2209800"/>
          <a:ext cx="3200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4400" u="sng" baseline="0" dirty="0" err="1" smtClean="0">
                          <a:solidFill>
                            <a:schemeClr val="tx1"/>
                          </a:solidFill>
                        </a:rPr>
                        <a:t>StudentId</a:t>
                      </a:r>
                      <a:endParaRPr lang="en-US" sz="4400" u="sng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4400" u="none" baseline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 sz="4400" u="none" baseline="0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  <a:r>
                        <a:rPr lang="en-US" sz="4400" u="sng" baseline="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endParaRPr lang="en-US" sz="44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1225"/>
              </p:ext>
            </p:extLst>
          </p:nvPr>
        </p:nvGraphicFramePr>
        <p:xfrm>
          <a:off x="4648200" y="2209800"/>
          <a:ext cx="3200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3200400">
                <a:tc>
                  <a:txBody>
                    <a:bodyPr/>
                    <a:lstStyle/>
                    <a:p>
                      <a:r>
                        <a:rPr lang="en-US" sz="4000" u="sng" dirty="0" err="1" smtClean="0">
                          <a:solidFill>
                            <a:schemeClr val="tx1"/>
                          </a:solidFill>
                        </a:rPr>
                        <a:t>TeacherId</a:t>
                      </a:r>
                      <a:endParaRPr lang="en-US" sz="40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4000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 sz="4000" u="none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  <a:p>
                      <a:r>
                        <a:rPr lang="en-US" sz="4000" u="none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  <a:endParaRPr lang="en-US" sz="40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" y="5715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5715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Teacher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2</a:t>
            </a:r>
            <a:r>
              <a:rPr lang="en-US" baseline="30000" dirty="0" smtClean="0"/>
              <a:t>nd</a:t>
            </a:r>
            <a:r>
              <a:rPr lang="en-US" dirty="0" smtClean="0"/>
              <a:t> Normal Form(2 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normal form rule is that the key attributes determine all non-key attributes</a:t>
            </a:r>
            <a:r>
              <a:rPr lang="en-US" dirty="0" smtClean="0"/>
              <a:t>.</a:t>
            </a:r>
          </a:p>
          <a:p>
            <a:r>
              <a:rPr lang="en-US" dirty="0"/>
              <a:t> The second normal form deals with the situation when the entity identifier contains two or more attributes, and the non-key attribute depends on part of the entity identifier.</a:t>
            </a:r>
          </a:p>
        </p:txBody>
      </p:sp>
    </p:spTree>
    <p:extLst>
      <p:ext uri="{BB962C8B-B14F-4D97-AF65-F5344CB8AC3E}">
        <p14:creationId xmlns:p14="http://schemas.microsoft.com/office/powerpoint/2010/main" val="8496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Intially</a:t>
            </a:r>
            <a:r>
              <a:rPr lang="en-US" dirty="0" smtClean="0"/>
              <a:t> we had student table  shown below .</a:t>
            </a:r>
          </a:p>
          <a:p>
            <a:r>
              <a:rPr lang="en-US" dirty="0" smtClean="0"/>
              <a:t>In this table we had partially dependent non prime attributes </a:t>
            </a:r>
            <a:endParaRPr lang="en-US" dirty="0" smtClean="0"/>
          </a:p>
          <a:p>
            <a:r>
              <a:rPr lang="en-US" dirty="0" err="1"/>
              <a:t>studentId</a:t>
            </a:r>
            <a:r>
              <a:rPr lang="en-US" dirty="0"/>
              <a:t> -&gt; name , </a:t>
            </a:r>
            <a:r>
              <a:rPr lang="en-US" dirty="0" smtClean="0"/>
              <a:t>college ; Username </a:t>
            </a:r>
            <a:r>
              <a:rPr lang="en-US" dirty="0"/>
              <a:t>-&gt; password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Thus we decomposed  student table into student and </a:t>
            </a:r>
            <a:r>
              <a:rPr lang="en-US" dirty="0" err="1" smtClean="0"/>
              <a:t>studentRegister</a:t>
            </a:r>
            <a:endParaRPr lang="en-US" dirty="0" smtClean="0"/>
          </a:p>
          <a:p>
            <a:r>
              <a:rPr lang="en-US" dirty="0" smtClean="0"/>
              <a:t>To get 2</a:t>
            </a:r>
            <a:r>
              <a:rPr lang="en-US" baseline="30000" dirty="0" smtClean="0"/>
              <a:t>nd</a:t>
            </a:r>
            <a:r>
              <a:rPr lang="en-US" dirty="0" smtClean="0"/>
              <a:t> normalize form. 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04005"/>
              </p:ext>
            </p:extLst>
          </p:nvPr>
        </p:nvGraphicFramePr>
        <p:xfrm>
          <a:off x="304800" y="3124200"/>
          <a:ext cx="28194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2438400">
                <a:tc>
                  <a:txBody>
                    <a:bodyPr/>
                    <a:lstStyle/>
                    <a:p>
                      <a:r>
                        <a:rPr lang="en-US" sz="3600" u="sng" dirty="0" err="1" smtClean="0">
                          <a:solidFill>
                            <a:schemeClr val="tx1"/>
                          </a:solidFill>
                        </a:rPr>
                        <a:t>studentId</a:t>
                      </a:r>
                      <a:endParaRPr lang="en-US" sz="36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</a:p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Username </a:t>
                      </a:r>
                    </a:p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25146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Student table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3400" y="3200400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keys = (</a:t>
            </a:r>
            <a:r>
              <a:rPr lang="en-US" dirty="0" err="1" smtClean="0"/>
              <a:t>studentId</a:t>
            </a:r>
            <a:r>
              <a:rPr lang="en-US" dirty="0" smtClean="0"/>
              <a:t> , username)</a:t>
            </a:r>
          </a:p>
          <a:p>
            <a:r>
              <a:rPr lang="en-US" dirty="0" smtClean="0"/>
              <a:t>Prime attributes = </a:t>
            </a:r>
            <a:r>
              <a:rPr lang="en-US" dirty="0" err="1" smtClean="0"/>
              <a:t>studentId</a:t>
            </a:r>
            <a:r>
              <a:rPr lang="en-US" dirty="0" smtClean="0"/>
              <a:t>,  username</a:t>
            </a:r>
          </a:p>
          <a:p>
            <a:r>
              <a:rPr lang="en-US" dirty="0" smtClean="0"/>
              <a:t>Non prime attributes = name , college , password</a:t>
            </a:r>
          </a:p>
          <a:p>
            <a:r>
              <a:rPr lang="en-US" dirty="0" smtClean="0"/>
              <a:t>Functional dependencies =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studentId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username ) -&gt; name, college, password</a:t>
            </a:r>
          </a:p>
          <a:p>
            <a:r>
              <a:rPr lang="en-US" dirty="0" err="1" smtClean="0"/>
              <a:t>studentId</a:t>
            </a:r>
            <a:r>
              <a:rPr lang="en-US" dirty="0" smtClean="0"/>
              <a:t> -&gt; name , college</a:t>
            </a:r>
          </a:p>
          <a:p>
            <a:r>
              <a:rPr lang="en-US" dirty="0" smtClean="0"/>
              <a:t>Username -&gt; password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our database, consider  tables student and </a:t>
            </a:r>
            <a:r>
              <a:rPr lang="en-US" dirty="0" err="1" smtClean="0"/>
              <a:t>studentRegister</a:t>
            </a:r>
            <a:r>
              <a:rPr lang="en-US" dirty="0" smtClean="0"/>
              <a:t>. If they  are  a same entity , then we will have two primary keys in a table- </a:t>
            </a:r>
            <a:r>
              <a:rPr lang="en-US" dirty="0" err="1" smtClean="0"/>
              <a:t>studentId</a:t>
            </a:r>
            <a:r>
              <a:rPr lang="en-US" dirty="0" smtClean="0"/>
              <a:t> ,username. So we make another table </a:t>
            </a:r>
            <a:r>
              <a:rPr lang="en-US" dirty="0" err="1" smtClean="0"/>
              <a:t>studentRegister</a:t>
            </a:r>
            <a:r>
              <a:rPr lang="en-US" dirty="0" smtClean="0"/>
              <a:t> with </a:t>
            </a:r>
            <a:r>
              <a:rPr lang="en-US" dirty="0" err="1" smtClean="0"/>
              <a:t>studentId</a:t>
            </a:r>
            <a:r>
              <a:rPr lang="en-US" dirty="0" smtClean="0"/>
              <a:t> as </a:t>
            </a:r>
            <a:r>
              <a:rPr lang="en-US" dirty="0" err="1" smtClean="0"/>
              <a:t>foreignkey</a:t>
            </a:r>
            <a:r>
              <a:rPr lang="en-US" dirty="0" smtClean="0"/>
              <a:t>  and  username as the primary key.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24002"/>
              </p:ext>
            </p:extLst>
          </p:nvPr>
        </p:nvGraphicFramePr>
        <p:xfrm>
          <a:off x="304800" y="4191000"/>
          <a:ext cx="2819400" cy="2297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2297668">
                <a:tc>
                  <a:txBody>
                    <a:bodyPr/>
                    <a:lstStyle/>
                    <a:p>
                      <a:r>
                        <a:rPr lang="en-US" sz="3600" u="sng" dirty="0" err="1" smtClean="0">
                          <a:solidFill>
                            <a:schemeClr val="tx1"/>
                          </a:solidFill>
                        </a:rPr>
                        <a:t>studentId</a:t>
                      </a:r>
                      <a:endParaRPr lang="en-US" sz="36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981586"/>
              </p:ext>
            </p:extLst>
          </p:nvPr>
        </p:nvGraphicFramePr>
        <p:xfrm>
          <a:off x="4876800" y="2133600"/>
          <a:ext cx="3124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2057400"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solidFill>
                            <a:schemeClr val="tx1"/>
                          </a:solidFill>
                        </a:rPr>
                        <a:t>studentId</a:t>
                      </a:r>
                      <a:endParaRPr lang="en-US" sz="3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u="sng" dirty="0" smtClean="0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2667000" y="2514600"/>
            <a:ext cx="2209800" cy="1676400"/>
          </a:xfrm>
          <a:prstGeom prst="straightConnector1">
            <a:avLst/>
          </a:prstGeom>
          <a:ln>
            <a:gradFill>
              <a:gsLst>
                <a:gs pos="16650">
                  <a:srgbClr val="9BB6EF"/>
                </a:gs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64124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table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4267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StudentRegister</a:t>
            </a:r>
            <a:r>
              <a:rPr lang="en-US" dirty="0" smtClean="0"/>
              <a:t> 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209800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</a:t>
            </a:r>
            <a:r>
              <a:rPr lang="en-US" dirty="0" smtClean="0"/>
              <a:t>keys = </a:t>
            </a:r>
            <a:r>
              <a:rPr lang="en-US" dirty="0" err="1" smtClean="0"/>
              <a:t>studentId</a:t>
            </a:r>
            <a:endParaRPr lang="en-US" dirty="0"/>
          </a:p>
          <a:p>
            <a:r>
              <a:rPr lang="en-US" dirty="0"/>
              <a:t>Prime </a:t>
            </a:r>
            <a:r>
              <a:rPr lang="en-US" dirty="0" smtClean="0"/>
              <a:t>attributes=</a:t>
            </a:r>
            <a:r>
              <a:rPr lang="en-US" dirty="0" err="1" smtClean="0"/>
              <a:t>studentId</a:t>
            </a:r>
            <a:endParaRPr lang="en-US" dirty="0"/>
          </a:p>
          <a:p>
            <a:r>
              <a:rPr lang="en-US" dirty="0"/>
              <a:t>Non prime attributes = name </a:t>
            </a:r>
            <a:r>
              <a:rPr lang="en-US" dirty="0" smtClean="0"/>
              <a:t>, college</a:t>
            </a:r>
            <a:endParaRPr lang="en-US" dirty="0"/>
          </a:p>
          <a:p>
            <a:r>
              <a:rPr lang="en-US" dirty="0"/>
              <a:t>Functional dependencies = </a:t>
            </a:r>
          </a:p>
          <a:p>
            <a:r>
              <a:rPr lang="en-US" dirty="0" err="1" smtClean="0"/>
              <a:t>studentId</a:t>
            </a:r>
            <a:r>
              <a:rPr lang="en-US" dirty="0" smtClean="0"/>
              <a:t> </a:t>
            </a:r>
            <a:r>
              <a:rPr lang="en-US" dirty="0"/>
              <a:t>-&gt; </a:t>
            </a:r>
            <a:r>
              <a:rPr lang="en-US" dirty="0" err="1" smtClean="0"/>
              <a:t>name,college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0" y="487680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keys =  (</a:t>
            </a:r>
            <a:r>
              <a:rPr lang="en-US" dirty="0" err="1" smtClean="0"/>
              <a:t>studentId</a:t>
            </a:r>
            <a:r>
              <a:rPr lang="en-US" dirty="0" smtClean="0"/>
              <a:t> ,username)</a:t>
            </a:r>
          </a:p>
          <a:p>
            <a:r>
              <a:rPr lang="en-US" dirty="0" smtClean="0"/>
              <a:t>Prime attribute =  </a:t>
            </a:r>
            <a:r>
              <a:rPr lang="en-US" dirty="0" err="1" smtClean="0"/>
              <a:t>studentId</a:t>
            </a:r>
            <a:r>
              <a:rPr lang="en-US" dirty="0" smtClean="0"/>
              <a:t> , username</a:t>
            </a:r>
          </a:p>
          <a:p>
            <a:r>
              <a:rPr lang="en-US" dirty="0" smtClean="0"/>
              <a:t>Non prime attributes = password</a:t>
            </a:r>
          </a:p>
          <a:p>
            <a:r>
              <a:rPr lang="en-US" dirty="0" smtClean="0"/>
              <a:t>Functional dependencies =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studentId</a:t>
            </a:r>
            <a:r>
              <a:rPr lang="en-US" dirty="0" smtClean="0"/>
              <a:t> , username ) -&gt;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143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Similarly , we have teacher and </a:t>
            </a:r>
            <a:r>
              <a:rPr lang="en-US" dirty="0" err="1" smtClean="0"/>
              <a:t>teacherRegister</a:t>
            </a:r>
            <a:r>
              <a:rPr lang="en-US" dirty="0" smtClean="0"/>
              <a:t> tables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78423"/>
              </p:ext>
            </p:extLst>
          </p:nvPr>
        </p:nvGraphicFramePr>
        <p:xfrm>
          <a:off x="304800" y="3352800"/>
          <a:ext cx="2819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2590800">
                <a:tc>
                  <a:txBody>
                    <a:bodyPr/>
                    <a:lstStyle/>
                    <a:p>
                      <a:r>
                        <a:rPr lang="en-US" sz="3600" u="sng" dirty="0" err="1" smtClean="0">
                          <a:solidFill>
                            <a:schemeClr val="tx1"/>
                          </a:solidFill>
                        </a:rPr>
                        <a:t>teacherId</a:t>
                      </a:r>
                      <a:endParaRPr lang="en-US" sz="36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College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15957"/>
              </p:ext>
            </p:extLst>
          </p:nvPr>
        </p:nvGraphicFramePr>
        <p:xfrm>
          <a:off x="4724400" y="2133600"/>
          <a:ext cx="28194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2514600">
                <a:tc>
                  <a:txBody>
                    <a:bodyPr/>
                    <a:lstStyle/>
                    <a:p>
                      <a:r>
                        <a:rPr lang="en-US" sz="3600" u="sng" dirty="0" err="1" smtClean="0">
                          <a:solidFill>
                            <a:schemeClr val="tx1"/>
                          </a:solidFill>
                        </a:rPr>
                        <a:t>teacherId</a:t>
                      </a:r>
                      <a:endParaRPr lang="en-US" sz="36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514600" y="2590800"/>
            <a:ext cx="2286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6172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Teacher table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513092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TeacherRegister</a:t>
            </a:r>
            <a:r>
              <a:rPr lang="en-US" dirty="0" smtClean="0"/>
              <a:t> 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/>
          <a:lstStyle/>
          <a:p>
            <a:r>
              <a:rPr lang="en-US" dirty="0" smtClean="0"/>
              <a:t>           3</a:t>
            </a:r>
            <a:r>
              <a:rPr lang="en-US" baseline="30000" dirty="0" smtClean="0"/>
              <a:t>rd</a:t>
            </a:r>
            <a:r>
              <a:rPr lang="en-US" dirty="0" smtClean="0"/>
              <a:t> Normal Form(3 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third normal form rule is that the non-key attributes should be </a:t>
            </a:r>
            <a:r>
              <a:rPr lang="en-US" dirty="0" smtClean="0"/>
              <a:t>independent.</a:t>
            </a:r>
          </a:p>
          <a:p>
            <a:r>
              <a:rPr lang="en-US" dirty="0"/>
              <a:t>This normal form is violated when there exists a dependency among non-key attributes in the form of a transitive dependency</a:t>
            </a:r>
            <a:r>
              <a:rPr lang="en-US" dirty="0" smtClean="0"/>
              <a:t>.</a:t>
            </a:r>
          </a:p>
          <a:p>
            <a:r>
              <a:rPr lang="en-US" i="1" dirty="0"/>
              <a:t>Transitive dependency</a:t>
            </a:r>
            <a:r>
              <a:rPr lang="en-US" dirty="0"/>
              <a:t> in an entity type occurs if non entity identifier attributes have dependency among themselves.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3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2000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our database</a:t>
            </a:r>
            <a:r>
              <a:rPr lang="en-US" dirty="0" smtClean="0"/>
              <a:t>, initially we had </a:t>
            </a:r>
            <a:r>
              <a:rPr lang="en-US" dirty="0" err="1" smtClean="0"/>
              <a:t>studentanswer</a:t>
            </a:r>
            <a:r>
              <a:rPr lang="en-US" dirty="0" smtClean="0"/>
              <a:t> as given below .</a:t>
            </a:r>
          </a:p>
          <a:p>
            <a:r>
              <a:rPr lang="en-US" dirty="0" smtClean="0"/>
              <a:t>As we see two non prime attributes (</a:t>
            </a:r>
            <a:r>
              <a:rPr lang="en-US" dirty="0" err="1" smtClean="0"/>
              <a:t>correctanswer</a:t>
            </a:r>
            <a:r>
              <a:rPr lang="en-US" dirty="0"/>
              <a:t> </a:t>
            </a:r>
            <a:r>
              <a:rPr lang="en-US" dirty="0" smtClean="0"/>
              <a:t> -&gt;  points) are fully dependent , thus the </a:t>
            </a:r>
            <a:r>
              <a:rPr lang="en-US" dirty="0" err="1" smtClean="0"/>
              <a:t>studentanswer</a:t>
            </a:r>
            <a:r>
              <a:rPr lang="en-US" dirty="0" smtClean="0"/>
              <a:t> is not in 3</a:t>
            </a:r>
            <a:r>
              <a:rPr lang="en-US" baseline="30000" dirty="0" smtClean="0"/>
              <a:t>rd</a:t>
            </a:r>
            <a:r>
              <a:rPr lang="en-US" dirty="0" smtClean="0"/>
              <a:t> normalized</a:t>
            </a:r>
          </a:p>
          <a:p>
            <a:r>
              <a:rPr lang="en-US" dirty="0" smtClean="0"/>
              <a:t>f</a:t>
            </a:r>
            <a:r>
              <a:rPr lang="en-US" dirty="0" smtClean="0"/>
              <a:t>orm.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36508"/>
              </p:ext>
            </p:extLst>
          </p:nvPr>
        </p:nvGraphicFramePr>
        <p:xfrm>
          <a:off x="304800" y="3429000"/>
          <a:ext cx="35814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</a:tblGrid>
              <a:tr h="3124200">
                <a:tc>
                  <a:txBody>
                    <a:bodyPr/>
                    <a:lstStyle/>
                    <a:p>
                      <a:r>
                        <a:rPr lang="en-US" sz="3600" b="0" u="sng" dirty="0" err="1" smtClean="0">
                          <a:solidFill>
                            <a:schemeClr val="tx1"/>
                          </a:solidFill>
                        </a:rPr>
                        <a:t>studentId</a:t>
                      </a:r>
                      <a:endParaRPr lang="en-US" sz="3600" b="0" u="sng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b="0" u="sng" dirty="0" err="1" smtClean="0">
                          <a:solidFill>
                            <a:schemeClr val="tx1"/>
                          </a:solidFill>
                        </a:rPr>
                        <a:t>questionId</a:t>
                      </a:r>
                      <a:endParaRPr lang="en-US" sz="3600" b="0" u="sng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b="0" u="none" dirty="0" smtClean="0">
                          <a:solidFill>
                            <a:schemeClr val="tx1"/>
                          </a:solidFill>
                        </a:rPr>
                        <a:t>Answer</a:t>
                      </a:r>
                    </a:p>
                    <a:p>
                      <a:r>
                        <a:rPr lang="en-US" sz="3600" b="0" u="none" dirty="0" err="1" smtClean="0">
                          <a:solidFill>
                            <a:schemeClr val="tx1"/>
                          </a:solidFill>
                        </a:rPr>
                        <a:t>Correct</a:t>
                      </a:r>
                      <a:r>
                        <a:rPr lang="en-US" sz="3600" b="0" u="none" baseline="0" dirty="0" err="1" smtClean="0">
                          <a:solidFill>
                            <a:schemeClr val="tx1"/>
                          </a:solidFill>
                        </a:rPr>
                        <a:t>Answer</a:t>
                      </a:r>
                      <a:endParaRPr lang="en-US" sz="3600" b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3600" b="0" dirty="0" smtClean="0">
                          <a:solidFill>
                            <a:schemeClr val="tx1"/>
                          </a:solidFill>
                        </a:rPr>
                        <a:t>points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4800" y="2743200"/>
            <a:ext cx="502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err="1"/>
              <a:t>studentAnswer</a:t>
            </a:r>
            <a:endParaRPr lang="en-US" sz="32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267200" y="3429000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keys = (</a:t>
            </a:r>
            <a:r>
              <a:rPr lang="en-US" dirty="0" err="1" smtClean="0"/>
              <a:t>studentId</a:t>
            </a:r>
            <a:r>
              <a:rPr lang="en-US" dirty="0" smtClean="0"/>
              <a:t>, </a:t>
            </a:r>
            <a:r>
              <a:rPr lang="en-US" dirty="0" err="1" smtClean="0"/>
              <a:t>questionId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Prime Attributes =  </a:t>
            </a:r>
            <a:r>
              <a:rPr lang="en-US" dirty="0" err="1" smtClean="0"/>
              <a:t>studentId</a:t>
            </a:r>
            <a:r>
              <a:rPr lang="en-US" dirty="0" smtClean="0"/>
              <a:t>, </a:t>
            </a:r>
            <a:r>
              <a:rPr lang="en-US" dirty="0" err="1" smtClean="0"/>
              <a:t>questionId</a:t>
            </a:r>
            <a:endParaRPr lang="en-US" dirty="0" smtClean="0"/>
          </a:p>
          <a:p>
            <a:r>
              <a:rPr lang="en-US" dirty="0" smtClean="0"/>
              <a:t>Non prime attributes = Answer ,      	</a:t>
            </a:r>
            <a:r>
              <a:rPr lang="en-US" dirty="0" err="1" smtClean="0"/>
              <a:t>correctAnswer</a:t>
            </a:r>
            <a:r>
              <a:rPr lang="en-US" dirty="0" smtClean="0"/>
              <a:t>,  points</a:t>
            </a:r>
          </a:p>
          <a:p>
            <a:r>
              <a:rPr lang="en-US" dirty="0" smtClean="0"/>
              <a:t>Functional dependencies :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studentId</a:t>
            </a:r>
            <a:r>
              <a:rPr lang="en-US" dirty="0" smtClean="0"/>
              <a:t> , </a:t>
            </a:r>
            <a:r>
              <a:rPr lang="en-US" dirty="0" err="1" smtClean="0"/>
              <a:t>questionId</a:t>
            </a:r>
            <a:r>
              <a:rPr lang="en-US" dirty="0" smtClean="0"/>
              <a:t>) -&gt; Answer , </a:t>
            </a:r>
            <a:r>
              <a:rPr lang="en-US" dirty="0" err="1" smtClean="0"/>
              <a:t>correctanswer</a:t>
            </a:r>
            <a:r>
              <a:rPr lang="en-US" dirty="0" smtClean="0"/>
              <a:t> , points</a:t>
            </a:r>
          </a:p>
          <a:p>
            <a:r>
              <a:rPr lang="en-US" dirty="0" err="1" smtClean="0"/>
              <a:t>correctAnswer</a:t>
            </a:r>
            <a:r>
              <a:rPr lang="en-US" dirty="0" smtClean="0"/>
              <a:t> -&gt; points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9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</TotalTime>
  <Words>476</Words>
  <Application>Microsoft Office PowerPoint</Application>
  <PresentationFormat>On-screen Show (4:3)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Constantia</vt:lpstr>
      <vt:lpstr>Wingdings 2</vt:lpstr>
      <vt:lpstr>Flow</vt:lpstr>
      <vt:lpstr>NORMALIZATION</vt:lpstr>
      <vt:lpstr>       1st Normal Form(1 NF)</vt:lpstr>
      <vt:lpstr>PowerPoint Presentation</vt:lpstr>
      <vt:lpstr>           2nd Normal Form(2 NF)</vt:lpstr>
      <vt:lpstr>PowerPoint Presentation</vt:lpstr>
      <vt:lpstr>PowerPoint Presentation</vt:lpstr>
      <vt:lpstr>PowerPoint Presentation</vt:lpstr>
      <vt:lpstr>           3rd Normal Form(3 NF)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parshant</dc:creator>
  <cp:lastModifiedBy>ram</cp:lastModifiedBy>
  <cp:revision>18</cp:revision>
  <dcterms:created xsi:type="dcterms:W3CDTF">2016-04-26T23:22:29Z</dcterms:created>
  <dcterms:modified xsi:type="dcterms:W3CDTF">2016-04-27T08:44:48Z</dcterms:modified>
</cp:coreProperties>
</file>