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47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79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6930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5" name="Diagonal Stripe 14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44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59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9" name="Diagonal Stripe 18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725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03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7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217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2134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95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9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424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916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935202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02106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0832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18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4797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481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1631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4876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050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236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68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1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0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778993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329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7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79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7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8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5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79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FDA658EC-78A6-4CF4-AFB5-0069ACAA7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56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list" TargetMode="External"/><Relationship Id="rId2" Type="http://schemas.openxmlformats.org/officeDocument/2006/relationships/hyperlink" Target="https://www.javatpoint.com/java-arraylis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javatpoint.com/java-priorityque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36102" y="1924332"/>
          <a:ext cx="10304892" cy="4072608"/>
        </p:xfrm>
        <a:graphic>
          <a:graphicData uri="http://schemas.openxmlformats.org/drawingml/2006/table">
            <a:tbl>
              <a:tblPr/>
              <a:tblGrid>
                <a:gridCol w="5152446">
                  <a:extLst>
                    <a:ext uri="{9D8B030D-6E8A-4147-A177-3AD203B41FA5}">
                      <a16:colId xmlns:a16="http://schemas.microsoft.com/office/drawing/2014/main" val="1180586932"/>
                    </a:ext>
                  </a:extLst>
                </a:gridCol>
                <a:gridCol w="5152446">
                  <a:extLst>
                    <a:ext uri="{9D8B030D-6E8A-4147-A177-3AD203B41FA5}">
                      <a16:colId xmlns:a16="http://schemas.microsoft.com/office/drawing/2014/main" val="3161620394"/>
                    </a:ext>
                  </a:extLst>
                </a:gridCol>
              </a:tblGrid>
              <a:tr h="38550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List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154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ordered collection of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unordered collection of elements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4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3418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Preserves the insertion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3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Doesn't preserves the insertion order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32541"/>
                  </a:ext>
                </a:extLst>
              </a:tr>
              <a:tr h="38550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Duplicate values are allowed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307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7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Duplicate values are not allowed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307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195667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Any number of null values can be stored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7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Only one null values can be stored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7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37543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ListIterator can be used to traverse the List in any direction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8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ListIterator cannot be used to traverse a Set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7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79275"/>
                  </a:ext>
                </a:extLst>
              </a:tr>
              <a:tr h="65239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Contains a legacy class called vector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Doesn't contains any legacy class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7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4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0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01862" y="2049780"/>
          <a:ext cx="10145866" cy="3200400"/>
        </p:xfrm>
        <a:graphic>
          <a:graphicData uri="http://schemas.openxmlformats.org/drawingml/2006/table">
            <a:tbl>
              <a:tblPr/>
              <a:tblGrid>
                <a:gridCol w="5072933">
                  <a:extLst>
                    <a:ext uri="{9D8B030D-6E8A-4147-A177-3AD203B41FA5}">
                      <a16:colId xmlns:a16="http://schemas.microsoft.com/office/drawing/2014/main" val="3843614383"/>
                    </a:ext>
                  </a:extLst>
                </a:gridCol>
                <a:gridCol w="5072933">
                  <a:extLst>
                    <a:ext uri="{9D8B030D-6E8A-4147-A177-3AD203B41FA5}">
                      <a16:colId xmlns:a16="http://schemas.microsoft.com/office/drawing/2014/main" val="102286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Hashmap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6A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0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Hashtable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70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7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is not synchronized.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071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6B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synchronized.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6B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C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41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HashMap</a:t>
                      </a:r>
                      <a:r>
                        <a:rPr lang="en-US" dirty="0">
                          <a:effectLst/>
                        </a:rPr>
                        <a:t> allows one key as a null value.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006E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0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HashTable does not allow null values.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70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Iterator is used to traverse HashMap.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A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Either Iterator or Enumerator is used for traversing a HashTable.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6A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6D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9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be used for both HashTable, HashMap and is fail-fast.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6B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be used with HashTable and is fail-safe.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6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7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HashMap</a:t>
                      </a:r>
                      <a:r>
                        <a:rPr lang="en-US" dirty="0">
                          <a:effectLst/>
                        </a:rPr>
                        <a:t> perform faster than the </a:t>
                      </a:r>
                      <a:r>
                        <a:rPr lang="en-US" dirty="0" err="1">
                          <a:effectLst/>
                        </a:rPr>
                        <a:t>HashTable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6B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A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6F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Hashtable</a:t>
                      </a:r>
                      <a:r>
                        <a:rPr lang="en-US" dirty="0">
                          <a:effectLst/>
                        </a:rPr>
                        <a:t> is not much faster as compared to </a:t>
                      </a:r>
                      <a:r>
                        <a:rPr lang="en-US" dirty="0" err="1">
                          <a:effectLst/>
                        </a:rPr>
                        <a:t>HashMap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6A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B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Collection in Java</a:t>
            </a:r>
            <a:r>
              <a:rPr lang="en-US" dirty="0"/>
              <a:t> is a framework that provides an architecture to store and manipulate the group of objects.</a:t>
            </a:r>
          </a:p>
          <a:p>
            <a:r>
              <a:rPr lang="en-US" dirty="0"/>
              <a:t>Java Collections can achieve all the operations that you perform on a data such as searching, sorting, insertion, manipulation, and deletion.</a:t>
            </a:r>
          </a:p>
          <a:p>
            <a:r>
              <a:rPr lang="en-US" dirty="0"/>
              <a:t>Java Collection means a single unit of objects. Java Collection framework provides many interfaces (Set, List, Queue, </a:t>
            </a:r>
            <a:r>
              <a:rPr lang="en-US" dirty="0" err="1"/>
              <a:t>Deque</a:t>
            </a:r>
            <a:r>
              <a:rPr lang="en-US" dirty="0"/>
              <a:t>) and classes (</a:t>
            </a:r>
            <a:r>
              <a:rPr lang="en-US" dirty="0" err="1">
                <a:hlinkClick r:id="rId2"/>
              </a:rPr>
              <a:t>ArrayList</a:t>
            </a:r>
            <a:r>
              <a:rPr lang="en-US" dirty="0"/>
              <a:t>, Vector, </a:t>
            </a:r>
            <a:r>
              <a:rPr lang="en-US" dirty="0" err="1">
                <a:hlinkClick r:id="rId3"/>
              </a:rPr>
              <a:t>LinkedList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PriorityQueue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2762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is Collection in Java</a:t>
            </a:r>
          </a:p>
          <a:p>
            <a:r>
              <a:rPr lang="en-US" dirty="0"/>
              <a:t>A Collection represents a single unit of objects, i.e., a group.</a:t>
            </a:r>
          </a:p>
          <a:p>
            <a:r>
              <a:rPr lang="en-US" b="1" dirty="0"/>
              <a:t>What is a framework in Java</a:t>
            </a:r>
          </a:p>
          <a:p>
            <a:r>
              <a:rPr lang="en-US" dirty="0"/>
              <a:t>It provides readymade architecture.</a:t>
            </a:r>
          </a:p>
          <a:p>
            <a:r>
              <a:rPr lang="en-US" dirty="0"/>
              <a:t>It represents a set of classes and interfaces.</a:t>
            </a:r>
          </a:p>
          <a:p>
            <a:r>
              <a:rPr lang="en-US" dirty="0"/>
              <a:t>It is optional.</a:t>
            </a:r>
          </a:p>
          <a:p>
            <a:r>
              <a:rPr lang="en-US" b="1" dirty="0"/>
              <a:t>What is Collection framework</a:t>
            </a:r>
          </a:p>
          <a:p>
            <a:r>
              <a:rPr lang="en-US" dirty="0"/>
              <a:t>The Collection framework represents a unified architecture for storing and manipulating a group of objects. It has:</a:t>
            </a:r>
          </a:p>
          <a:p>
            <a:r>
              <a:rPr lang="en-US" dirty="0"/>
              <a:t>Interfaces and its implementations, i.e., classes</a:t>
            </a:r>
          </a:p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0946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Unified architecture for representing and manipulating collections. </a:t>
            </a:r>
          </a:p>
          <a:p>
            <a:r>
              <a:rPr lang="en-US" altLang="en-US" sz="2800" dirty="0"/>
              <a:t>A collections framework contains three things</a:t>
            </a:r>
          </a:p>
          <a:p>
            <a:pPr lvl="1"/>
            <a:r>
              <a:rPr lang="en-US" altLang="en-US" sz="2400" dirty="0"/>
              <a:t>Interfaces</a:t>
            </a:r>
          </a:p>
          <a:p>
            <a:pPr lvl="1"/>
            <a:r>
              <a:rPr lang="en-US" altLang="en-US" sz="2400" dirty="0"/>
              <a:t>Implementations</a:t>
            </a:r>
          </a:p>
          <a:p>
            <a:pPr lvl="1"/>
            <a:r>
              <a:rPr lang="en-US" altLang="en-US" sz="2400" dirty="0"/>
              <a:t>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ierarchy of Java Collection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8" y="389614"/>
            <a:ext cx="8181892" cy="578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9570" y="783012"/>
          <a:ext cx="9207612" cy="2255520"/>
        </p:xfrm>
        <a:graphic>
          <a:graphicData uri="http://schemas.openxmlformats.org/drawingml/2006/table">
            <a:tbl>
              <a:tblPr/>
              <a:tblGrid>
                <a:gridCol w="4603806">
                  <a:extLst>
                    <a:ext uri="{9D8B030D-6E8A-4147-A177-3AD203B41FA5}">
                      <a16:colId xmlns:a16="http://schemas.microsoft.com/office/drawing/2014/main" val="622293104"/>
                    </a:ext>
                  </a:extLst>
                </a:gridCol>
                <a:gridCol w="4603806">
                  <a:extLst>
                    <a:ext uri="{9D8B030D-6E8A-4147-A177-3AD203B41FA5}">
                      <a16:colId xmlns:a16="http://schemas.microsoft.com/office/drawing/2014/main" val="3251196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ArrayList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3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Vector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21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ArrayList</a:t>
                      </a:r>
                      <a:r>
                        <a:rPr lang="en-US" dirty="0">
                          <a:effectLst/>
                        </a:rPr>
                        <a:t> is cannot be synchronized.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Vector can be is synchronized.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7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not a legacy class.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0F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a legacy class.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0F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67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increase its size by 50% of the size of the array.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F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increase its size by doubling the size of the array.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9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ArrayList is not thread-safe.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90F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Vector is a thread-safe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0F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D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17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19914" y="3774018"/>
          <a:ext cx="8666924" cy="2529840"/>
        </p:xfrm>
        <a:graphic>
          <a:graphicData uri="http://schemas.openxmlformats.org/drawingml/2006/table">
            <a:tbl>
              <a:tblPr/>
              <a:tblGrid>
                <a:gridCol w="4333462">
                  <a:extLst>
                    <a:ext uri="{9D8B030D-6E8A-4147-A177-3AD203B41FA5}">
                      <a16:colId xmlns:a16="http://schemas.microsoft.com/office/drawing/2014/main" val="172216858"/>
                    </a:ext>
                  </a:extLst>
                </a:gridCol>
                <a:gridCol w="4333462">
                  <a:extLst>
                    <a:ext uri="{9D8B030D-6E8A-4147-A177-3AD203B41FA5}">
                      <a16:colId xmlns:a16="http://schemas.microsoft.com/office/drawing/2014/main" val="125256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ArrayList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F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3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LinkedList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03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18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uses a dynamic array.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000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5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uses a doubly-linked list.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05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8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ArrayList is not preferable for manipulation.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FE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E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LinkedList</a:t>
                      </a:r>
                      <a:r>
                        <a:rPr lang="en-US" dirty="0">
                          <a:effectLst/>
                        </a:rPr>
                        <a:t> is preferable for manipulation.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FE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ArrayList provides random access.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0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F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LinkedList does not provide random access.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FF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592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ArrayList s stores only objects hence it takes less overhead of memory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05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5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LinkedList</a:t>
                      </a:r>
                      <a:r>
                        <a:rPr lang="en-US" dirty="0">
                          <a:effectLst/>
                        </a:rPr>
                        <a:t> stores object as well as address object; hence, it takes more overhead of memory.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05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A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F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8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0016" y="179899"/>
          <a:ext cx="6427660" cy="2956560"/>
        </p:xfrm>
        <a:graphic>
          <a:graphicData uri="http://schemas.openxmlformats.org/drawingml/2006/table">
            <a:tbl>
              <a:tblPr/>
              <a:tblGrid>
                <a:gridCol w="3213830">
                  <a:extLst>
                    <a:ext uri="{9D8B030D-6E8A-4147-A177-3AD203B41FA5}">
                      <a16:colId xmlns:a16="http://schemas.microsoft.com/office/drawing/2014/main" val="2309315742"/>
                    </a:ext>
                  </a:extLst>
                </a:gridCol>
                <a:gridCol w="3213830">
                  <a:extLst>
                    <a:ext uri="{9D8B030D-6E8A-4147-A177-3AD203B41FA5}">
                      <a16:colId xmlns:a16="http://schemas.microsoft.com/office/drawing/2014/main" val="847709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Iterator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ListIterator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3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9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Iterator can traverse the array elements in the forward direction.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ListIterator can traverse the array elements in backward as well as forward directions.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0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9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45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be used in Queue, List, and Set.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5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be used in List.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3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can perform only remove operation.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01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can perform add, remove, and set operation while traversing the collection.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101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0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2235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449924" y="3329277"/>
          <a:ext cx="6427660" cy="3352800"/>
        </p:xfrm>
        <a:graphic>
          <a:graphicData uri="http://schemas.openxmlformats.org/drawingml/2006/table">
            <a:tbl>
              <a:tblPr/>
              <a:tblGrid>
                <a:gridCol w="3213830">
                  <a:extLst>
                    <a:ext uri="{9D8B030D-6E8A-4147-A177-3AD203B41FA5}">
                      <a16:colId xmlns:a16="http://schemas.microsoft.com/office/drawing/2014/main" val="160594236"/>
                    </a:ext>
                  </a:extLst>
                </a:gridCol>
                <a:gridCol w="3213830">
                  <a:extLst>
                    <a:ext uri="{9D8B030D-6E8A-4147-A177-3AD203B41FA5}">
                      <a16:colId xmlns:a16="http://schemas.microsoft.com/office/drawing/2014/main" val="1649309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Iterator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EE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Enumeration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392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Iterator can traverse both legacies as well as non-legacy elements.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00F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Enumeration can traverse only legacy elements.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87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Iterator is fail-fast.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Enumeration is not fail-fast.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0F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F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2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Iterator is very slow compare to Enumeration.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60F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Enumeration is fast compare to Iterator.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00F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92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Iterator can perform remove operation while traversing the collection.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2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Enumeration can perform only traverse operation on the collection.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FB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5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2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46204" y="636105"/>
          <a:ext cx="9454102" cy="5988484"/>
        </p:xfrm>
        <a:graphic>
          <a:graphicData uri="http://schemas.openxmlformats.org/drawingml/2006/table">
            <a:tbl>
              <a:tblPr/>
              <a:tblGrid>
                <a:gridCol w="4727051">
                  <a:extLst>
                    <a:ext uri="{9D8B030D-6E8A-4147-A177-3AD203B41FA5}">
                      <a16:colId xmlns:a16="http://schemas.microsoft.com/office/drawing/2014/main" val="3761153511"/>
                    </a:ext>
                  </a:extLst>
                </a:gridCol>
                <a:gridCol w="4727051">
                  <a:extLst>
                    <a:ext uri="{9D8B030D-6E8A-4147-A177-3AD203B41FA5}">
                      <a16:colId xmlns:a16="http://schemas.microsoft.com/office/drawing/2014/main" val="2779850991"/>
                    </a:ext>
                  </a:extLst>
                </a:gridCol>
              </a:tblGrid>
              <a:tr h="3718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Comparable</a:t>
                      </a:r>
                      <a:endParaRPr lang="en-US" sz="1600">
                        <a:effectLst/>
                      </a:endParaRP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9011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D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Comparator</a:t>
                      </a:r>
                      <a:endParaRPr lang="en-US" sz="1600">
                        <a:effectLst/>
                      </a:endParaRP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900D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4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64623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Comparable provides </a:t>
                      </a:r>
                      <a:r>
                        <a:rPr lang="en-US" sz="1600" dirty="0" err="1">
                          <a:effectLst/>
                        </a:rPr>
                        <a:t>compareTo</a:t>
                      </a:r>
                      <a:r>
                        <a:rPr lang="en-US" sz="1600" dirty="0">
                          <a:effectLst/>
                        </a:rPr>
                        <a:t>() method to sort elements in Java.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F00E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Comparator provides compare() method to sort elements in Java.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1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E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85139"/>
                  </a:ext>
                </a:extLst>
              </a:tr>
              <a:tr h="423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Comparable interface is present in java.lang package.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Comparator interface is present in java. util package.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B01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25978"/>
                  </a:ext>
                </a:extLst>
              </a:tr>
              <a:tr h="7699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logic of sorting must be in the same class whose object you are going to sort.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901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logic of sorting should be in a separate class to write different sorting based on different attributes of objects.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7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80452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class whose objects you want to sort must implement the comparable interface.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1016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Class, whose objects you want to sort, do not need to implement a comparator interface.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B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33120"/>
                  </a:ext>
                </a:extLst>
              </a:tr>
              <a:tr h="423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provides single sorting sequences.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701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provides multiple sorting sequences.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B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5167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This method can sort the data according to the natural sorting order.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501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This method sorts the data according to the customized sorting order.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5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34543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affects the original class. i.e., the actual class is altered.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5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doesn't affect the original class, i.e., the actual class is not altered.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D01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F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11670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frequently in the API</a:t>
                      </a:r>
                      <a:r>
                        <a:rPr lang="en-US" sz="1600" b="1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by Calendar, Wrapper classes, Date, and String.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9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is implemented to sort instances of third-party classes.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D01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74865"/>
                  </a:ext>
                </a:extLst>
              </a:tr>
              <a:tr h="666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 wrapper classes and String class implement the comparable interface.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D019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only implemented classes of Comparator are Collator and </a:t>
                      </a:r>
                      <a:r>
                        <a:rPr lang="en-US" sz="1600" dirty="0" err="1">
                          <a:effectLst/>
                        </a:rPr>
                        <a:t>RuleBasedColator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31840" marR="31840" marT="31840" marB="31840">
                    <a:lnL w="12700" cap="flat" cmpd="sng" algn="ctr">
                      <a:solidFill>
                        <a:srgbClr val="9018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7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1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183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3B9082E4-88F0-42BB-B49E-F75DD5A017B0}" vid="{0D65B664-1BD6-457F-980F-1A1F0FAC7A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0</TotalTime>
  <Words>743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CiscoSans ExtraLight</vt:lpstr>
      <vt:lpstr>Gill Sans SemiBold</vt:lpstr>
      <vt:lpstr>Times New Roman</vt:lpstr>
      <vt:lpstr>Theme3</vt:lpstr>
      <vt:lpstr>PowerPoint Presentation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 Madake</dc:creator>
  <cp:lastModifiedBy>Shital Madake</cp:lastModifiedBy>
  <cp:revision>1</cp:revision>
  <dcterms:created xsi:type="dcterms:W3CDTF">2021-06-08T09:56:39Z</dcterms:created>
  <dcterms:modified xsi:type="dcterms:W3CDTF">2021-06-08T09:56:53Z</dcterms:modified>
</cp:coreProperties>
</file>