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4"/>
  </p:notesMasterIdLst>
  <p:sldIdLst>
    <p:sldId id="256" r:id="rId2"/>
    <p:sldId id="302" r:id="rId3"/>
    <p:sldId id="301" r:id="rId4"/>
    <p:sldId id="306" r:id="rId5"/>
    <p:sldId id="322" r:id="rId6"/>
    <p:sldId id="257" r:id="rId7"/>
    <p:sldId id="357" r:id="rId8"/>
    <p:sldId id="259" r:id="rId9"/>
    <p:sldId id="294" r:id="rId10"/>
    <p:sldId id="326" r:id="rId11"/>
    <p:sldId id="312" r:id="rId12"/>
    <p:sldId id="327" r:id="rId13"/>
    <p:sldId id="328" r:id="rId14"/>
    <p:sldId id="329" r:id="rId15"/>
    <p:sldId id="330" r:id="rId16"/>
    <p:sldId id="313" r:id="rId17"/>
    <p:sldId id="331" r:id="rId18"/>
    <p:sldId id="332" r:id="rId19"/>
    <p:sldId id="333" r:id="rId20"/>
    <p:sldId id="334" r:id="rId21"/>
    <p:sldId id="314" r:id="rId22"/>
    <p:sldId id="335" r:id="rId23"/>
    <p:sldId id="336" r:id="rId24"/>
    <p:sldId id="338" r:id="rId25"/>
    <p:sldId id="337" r:id="rId26"/>
    <p:sldId id="316" r:id="rId27"/>
    <p:sldId id="342" r:id="rId28"/>
    <p:sldId id="343" r:id="rId29"/>
    <p:sldId id="340" r:id="rId30"/>
    <p:sldId id="341" r:id="rId31"/>
    <p:sldId id="290" r:id="rId32"/>
    <p:sldId id="321" r:id="rId33"/>
    <p:sldId id="319" r:id="rId34"/>
    <p:sldId id="344" r:id="rId35"/>
    <p:sldId id="345" r:id="rId36"/>
    <p:sldId id="346" r:id="rId37"/>
    <p:sldId id="347" r:id="rId38"/>
    <p:sldId id="348" r:id="rId39"/>
    <p:sldId id="320" r:id="rId40"/>
    <p:sldId id="349" r:id="rId41"/>
    <p:sldId id="350" r:id="rId42"/>
    <p:sldId id="351" r:id="rId43"/>
    <p:sldId id="291" r:id="rId44"/>
    <p:sldId id="295" r:id="rId45"/>
    <p:sldId id="317" r:id="rId46"/>
    <p:sldId id="352" r:id="rId47"/>
    <p:sldId id="353" r:id="rId48"/>
    <p:sldId id="355" r:id="rId49"/>
    <p:sldId id="356" r:id="rId50"/>
    <p:sldId id="354" r:id="rId51"/>
    <p:sldId id="311" r:id="rId52"/>
    <p:sldId id="307" r:id="rId53"/>
  </p:sldIdLst>
  <p:sldSz cx="9144000" cy="5143500" type="screen16x9"/>
  <p:notesSz cx="6858000" cy="9144000"/>
  <p:embeddedFontLst>
    <p:embeddedFont>
      <p:font typeface="Bebas Neue" panose="02020500000000000000" charset="0"/>
      <p:regular r:id="rId55"/>
    </p:embeddedFont>
    <p:embeddedFont>
      <p:font typeface="Cabin" panose="02020500000000000000" charset="0"/>
      <p:regular r:id="rId56"/>
      <p:bold r:id="rId57"/>
      <p:italic r:id="rId58"/>
      <p:boldItalic r:id="rId59"/>
    </p:embeddedFont>
    <p:embeddedFont>
      <p:font typeface="Days One" panose="02020500000000000000" charset="0"/>
      <p:regular r:id="rId60"/>
    </p:embeddedFont>
    <p:embeddedFont>
      <p:font typeface="微軟正黑體" panose="020B0604030504040204" pitchFamily="34" charset="-120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9E0D3E-2A85-4104-8F9D-153933CE4207}">
  <a:tblStyle styleId="{829E0D3E-2A85-4104-8F9D-153933CE4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8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58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61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67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50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9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34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08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83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27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780255391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780255391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6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998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446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910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165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181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598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04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611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02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3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707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548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269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34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015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786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330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433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654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509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2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60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050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05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155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261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8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932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18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59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87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99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4730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556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04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2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5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2392500" y="3718425"/>
            <a:ext cx="43590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1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03" name="Google Shape;603;p18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18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976550" y="1705238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567400" y="1454925"/>
            <a:ext cx="1528800" cy="133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3976550" y="3932550"/>
            <a:ext cx="4167600" cy="45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6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92" name="Google Shape;192;p6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6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6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28" name="Google Shape;228;p7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29" name="Google Shape;229;p7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7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7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7"/>
          <p:cNvSpPr>
            <a:spLocks noGrp="1"/>
          </p:cNvSpPr>
          <p:nvPr>
            <p:ph type="pic" idx="2"/>
          </p:nvPr>
        </p:nvSpPr>
        <p:spPr>
          <a:xfrm>
            <a:off x="5308700" y="1486750"/>
            <a:ext cx="3026100" cy="2745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3" name="Google Shape;263;p7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4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66" name="Google Shape;266;p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67" name="Google Shape;267;p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9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01" name="Google Shape;301;p9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9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22" name="Google Shape;322;p9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3" name="Google Shape;3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9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1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41" name="Google Shape;341;p11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42" name="Google Shape;342;p11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2" name="Google Shape;3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11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78" name="Google Shape;378;p1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1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99" name="Google Shape;399;p1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" name="Google Shape;409;p13"/>
          <p:cNvSpPr txBox="1">
            <a:spLocks noGrp="1"/>
          </p:cNvSpPr>
          <p:nvPr>
            <p:ph type="title" hasCustomPrompt="1"/>
          </p:nvPr>
        </p:nvSpPr>
        <p:spPr>
          <a:xfrm>
            <a:off x="14879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"/>
          </p:nvPr>
        </p:nvSpPr>
        <p:spPr>
          <a:xfrm>
            <a:off x="7200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2" hasCustomPrompt="1"/>
          </p:nvPr>
        </p:nvSpPr>
        <p:spPr>
          <a:xfrm>
            <a:off x="41716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3"/>
          </p:nvPr>
        </p:nvSpPr>
        <p:spPr>
          <a:xfrm>
            <a:off x="34038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4" hasCustomPrompt="1"/>
          </p:nvPr>
        </p:nvSpPr>
        <p:spPr>
          <a:xfrm>
            <a:off x="68554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5"/>
          </p:nvPr>
        </p:nvSpPr>
        <p:spPr>
          <a:xfrm>
            <a:off x="60876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6"/>
          </p:nvPr>
        </p:nvSpPr>
        <p:spPr>
          <a:xfrm>
            <a:off x="720000" y="544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7"/>
          </p:nvPr>
        </p:nvSpPr>
        <p:spPr>
          <a:xfrm>
            <a:off x="7151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8"/>
          </p:nvPr>
        </p:nvSpPr>
        <p:spPr>
          <a:xfrm>
            <a:off x="34038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subTitle" idx="9"/>
          </p:nvPr>
        </p:nvSpPr>
        <p:spPr>
          <a:xfrm>
            <a:off x="60925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420" name="Google Shape;420;p13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bhrtgbrt/Finalprojec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/>
          <p:nvPr/>
        </p:nvGrpSpPr>
        <p:grpSpPr>
          <a:xfrm>
            <a:off x="5677573" y="2004956"/>
            <a:ext cx="3261491" cy="3261491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9" name="Google Shape;619;p22"/>
          <p:cNvSpPr txBox="1">
            <a:spLocks noGrp="1"/>
          </p:cNvSpPr>
          <p:nvPr>
            <p:ph type="subTitle" idx="1"/>
          </p:nvPr>
        </p:nvSpPr>
        <p:spPr>
          <a:xfrm>
            <a:off x="2392500" y="3718424"/>
            <a:ext cx="4359000" cy="91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111360107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鄭佑安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111360114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呂亦杰</a:t>
            </a: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111360118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丁政傑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0" name="Google Shape;620;p22"/>
          <p:cNvCxnSpPr/>
          <p:nvPr/>
        </p:nvCxnSpPr>
        <p:spPr>
          <a:xfrm>
            <a:off x="1417100" y="117172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22"/>
          <p:cNvCxnSpPr/>
          <p:nvPr/>
        </p:nvCxnSpPr>
        <p:spPr>
          <a:xfrm>
            <a:off x="1417100" y="332077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月曆顯示與更新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顯示月曆，每格代表一天，支援滑動切換月份與點擊查看詳情。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日期與月份資訊動態更新，包含農曆、待辦事項摘要與節日顯示。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點擊特定日期進入詳細頁面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，查看該日的所有待辦事項。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支援新增待辦事項功能，使用浮動按鈕觸發跳轉至新增頁面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手勢切換月份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實現左右滑動切換月曆的功能，讓使用者可以快速瀏覽其他月份。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資料即時更新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註冊廣播接收器，當待辦事項被添加或刪除後，自動刷新月曆視圖。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0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月曆相關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setupCalendar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初始化日曆並設置當前日期。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更新日曆顯示。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計算當前月份與年份，更新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的資料源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將年月顯示更新至標籤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onItemClick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處理月曆格點擊事件，跳轉至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，並傳遞點擊日期的詳細資料。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6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手勢操作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setupGestureDetector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設置手勢偵測器，支援左右滑動以切換月份。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SwipeGestureListener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判斷滑動方向，向左滑切換至下一月，向右滑切換至上一月。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560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廣播接收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registerReceiver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註冊廣播接收器，監聽待辦事項更新的事件。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收到更新廣播後，觸發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adapter.notifyDataSetChanged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刷新日曆。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8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setupAddButton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設置浮動按鈕，點擊後跳轉至新增待辦事項頁面。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onActivityResult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當新增頁面返回後，取得新增的待辦事項資料，並更新日曆顯示。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0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：用於日期計算與月份管理。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：負責頁面跳轉，並在不同活動間傳遞資料。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BroadcastReceiver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：監聽與接收應用內廣播，實現數據更新。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GestureDetectorCompat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：提供手勢偵測，實現滑動操作。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：顯示日曆格，每格對應一個日期。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：提供向下兼容的活動基類。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：提供新增待辦事項的快速操作按鈕。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：自定義適配器，負責日曆格數據綁定與顯示邏輯。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13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月曆格的動態生成與顯示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計算每個格子的日期（包括當月、上月與下月的日期），並根據需求動態顯示。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支援顯示國曆、農曆、待辦事項摘要以及節日資訊。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數據綁定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提供的接口，將計算出的日期與日曆格綁定，並根據不同情況動態更新顯示內容。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類別進行農曆轉換，顯示每格的農曆日期。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顯示國曆與農曆的節日資訊。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待辦事項摘要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存取指定日期的待辦事項，並在日曆格中顯示摘要。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35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日期計算相關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calculateDate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根據格子位置計算對應的日期（包括上月、當月與下月的日期）。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設置當月第一天，並根據位置偏移進行計算。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getTaskKey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根據年、月、日生成唯一鍵值，用於從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中查找待辦事項。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0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getLunarDayText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根據農曆的月份與日期返回對應的中文描述（如「正月初一」或「十五」）。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當農曆日期為每月初一時，返回月份名稱（如「正月」、「臘月」）。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HolidayManager.getHoliday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查找指定日期是否為節日，並返回節日名稱。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702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視圖更新相關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position, View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ViewGroup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parent)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動態綁定數據至日曆格，根據日期顯示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曆、農曆、節日與待辦事項摘要。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針對不同月份（上月、當月、下月）的日期設置不同樣式。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day, String task)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將新的待辦事項加入指定日期，並保存到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更新資料後通知介面刷新。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0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4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3" name="Google Shape;653;p24"/>
          <p:cNvSpPr txBox="1">
            <a:spLocks noGrp="1"/>
          </p:cNvSpPr>
          <p:nvPr>
            <p:ph type="title" idx="6"/>
          </p:nvPr>
        </p:nvSpPr>
        <p:spPr>
          <a:xfrm>
            <a:off x="1717519" y="2285400"/>
            <a:ext cx="23678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Google Shape;635;p23">
            <a:extLst>
              <a:ext uri="{FF2B5EF4-FFF2-40B4-BE49-F238E27FC236}">
                <a16:creationId xmlns:a16="http://schemas.microsoft.com/office/drawing/2014/main" id="{3569F65D-340A-44B6-9143-4F066A26B040}"/>
              </a:ext>
            </a:extLst>
          </p:cNvPr>
          <p:cNvGrpSpPr/>
          <p:nvPr/>
        </p:nvGrpSpPr>
        <p:grpSpPr>
          <a:xfrm>
            <a:off x="1895138" y="2454670"/>
            <a:ext cx="234160" cy="234160"/>
            <a:chOff x="209945" y="1501725"/>
            <a:chExt cx="2838300" cy="2838300"/>
          </a:xfrm>
        </p:grpSpPr>
        <p:sp>
          <p:nvSpPr>
            <p:cNvPr id="41" name="Google Shape;636;p23">
              <a:extLst>
                <a:ext uri="{FF2B5EF4-FFF2-40B4-BE49-F238E27FC236}">
                  <a16:creationId xmlns:a16="http://schemas.microsoft.com/office/drawing/2014/main" id="{20A47510-E2E9-4E73-B2D9-B48EC00A6607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7;p23">
              <a:extLst>
                <a:ext uri="{FF2B5EF4-FFF2-40B4-BE49-F238E27FC236}">
                  <a16:creationId xmlns:a16="http://schemas.microsoft.com/office/drawing/2014/main" id="{BDED4586-11A9-4FBC-833F-2AC24634865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38;p23">
            <a:extLst>
              <a:ext uri="{FF2B5EF4-FFF2-40B4-BE49-F238E27FC236}">
                <a16:creationId xmlns:a16="http://schemas.microsoft.com/office/drawing/2014/main" id="{C731125E-32A3-4283-9731-AA6B8E1809FC}"/>
              </a:ext>
            </a:extLst>
          </p:cNvPr>
          <p:cNvGrpSpPr/>
          <p:nvPr/>
        </p:nvGrpSpPr>
        <p:grpSpPr>
          <a:xfrm>
            <a:off x="3623843" y="2454670"/>
            <a:ext cx="234160" cy="234160"/>
            <a:chOff x="209945" y="1501725"/>
            <a:chExt cx="2838300" cy="2838300"/>
          </a:xfrm>
        </p:grpSpPr>
        <p:sp>
          <p:nvSpPr>
            <p:cNvPr id="44" name="Google Shape;639;p23">
              <a:extLst>
                <a:ext uri="{FF2B5EF4-FFF2-40B4-BE49-F238E27FC236}">
                  <a16:creationId xmlns:a16="http://schemas.microsoft.com/office/drawing/2014/main" id="{879BCE09-4B00-4F61-AE9A-0574082CDD9E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0;p23">
              <a:extLst>
                <a:ext uri="{FF2B5EF4-FFF2-40B4-BE49-F238E27FC236}">
                  <a16:creationId xmlns:a16="http://schemas.microsoft.com/office/drawing/2014/main" id="{1897B495-29CC-4BCF-8633-A78FD14AE5B3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D2DE6C-3992-4102-965E-E82AC7331549}"/>
              </a:ext>
            </a:extLst>
          </p:cNvPr>
          <p:cNvSpPr txBox="1"/>
          <p:nvPr/>
        </p:nvSpPr>
        <p:spPr>
          <a:xfrm>
            <a:off x="4742638" y="1585112"/>
            <a:ext cx="2802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algn="just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日常生活中總是有很多重要的節日、事件，但我們的大腦通常無法記下所有的事情。因此我們想設計一個日曆</a:t>
            </a: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，來幫助我們更好的規劃日常行程。此日曆必須能夠擁有國曆及農曆的各種節日，且能夠在需要紀錄的日期記下各種事項。</a:t>
            </a:r>
          </a:p>
        </p:txBody>
      </p:sp>
    </p:spTree>
    <p:extLst>
      <p:ext uri="{BB962C8B-B14F-4D97-AF65-F5344CB8AC3E}">
        <p14:creationId xmlns:p14="http://schemas.microsoft.com/office/powerpoint/2010/main" val="1241506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：用於日期計算與月份管理。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：本地存儲待辦事項，根據日期鍵值查找相關內容。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LayoutInflater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：動態加載日曆格的佈局檔案。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：用於管理與更新每個日曆格的顯示。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自定義類別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：用於計算農曆日期並轉換為中文描述。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：管理與查找陽曆與農曆節日。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78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農曆日期計算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將國曆日期轉換為農曆日期，支持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2100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年的農曆轉換。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計算並提供農曆年、月、日資訊，包含閏月處理。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根據農曆年份計算該年的干支（如「甲子」）與生肖（如「鼠」）。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農曆資料管理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基於靜態數據表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LUNAR_INFO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記錄每年的農曆信息，包括平年與閏年、每月天數等。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5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Lunar(Calendar solar)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核心建構函數，將輸入的公曆日期轉換為農曆日期。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計算過程包括：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計算公曆日期距離基準日期（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日）的天數。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根據農曆年份的總天數確定農曆年。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判斷農曆月與日，處理閏月情況。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getLunarYearDays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計算指定年份的農曆總天數（包括閏月天數）。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返回指定年份與月份的天數（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29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42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判斷指定年份是否有閏月，返回閏月的數字編號（如無閏月則返回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返回指定年份閏月的天數（若有閏月）。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44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getCyclical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計算農曆年份的干支（如「甲子」）。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getZodiac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返回農曆年份對應的生肖。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0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：用於操作公曆日期，例如計算基準日期與輸入日期的天數差。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自定義靜態數據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LUNAR_INFO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：記錄每年的農曆信息，包括是否有閏月與每月的天數。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靜態字串資料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CELESTIAL_STEMS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：記錄十天干（甲、乙、丙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TERRESTRIAL_BRANCHES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：記錄十二地支（子、丑、寅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318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提供公曆固定節日的數據（如元旦、勞動節），通過查詢特定日期快速返回對應的節日名稱。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支援農曆節日的計算與查詢（如春節、端午節），結合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類別進行判斷。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節日查詢功能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提供靜態方法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，判斷指定日期是否為公曆或農曆節日，並返回節日名稱。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41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主查詢函數，判斷指定日期是否為節日。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檢查固定節日：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將輸入日期格式化為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格式，查詢固定節日的資料表。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檢查農曆節日：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類別將日期轉為農曆，並與農曆節日資料表比對。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返回節日名稱（若無節日則返回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44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LunarHoliday.matches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(Lunar lunar)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比對農曆日期是否符合指定的農曆節日（如「正月初一」）。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02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靜態數據初始化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fixedHolidays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儲存公曆固定節日，格式為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儲存農曆節日名稱與對應的月份和日期。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96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功能比較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31" name="Google Shape;631;p23"/>
          <p:cNvGraphicFramePr/>
          <p:nvPr>
            <p:extLst>
              <p:ext uri="{D42A27DB-BD31-4B8C-83A1-F6EECF244321}">
                <p14:modId xmlns:p14="http://schemas.microsoft.com/office/powerpoint/2010/main" val="2364257074"/>
              </p:ext>
            </p:extLst>
          </p:nvPr>
        </p:nvGraphicFramePr>
        <p:xfrm>
          <a:off x="720000" y="1290612"/>
          <a:ext cx="7704000" cy="3304248"/>
        </p:xfrm>
        <a:graphic>
          <a:graphicData uri="http://schemas.openxmlformats.org/drawingml/2006/table">
            <a:tbl>
              <a:tblPr>
                <a:noFill/>
                <a:tableStyleId>{829E0D3E-2A85-4104-8F9D-153933CE4207}</a:tableStyleId>
              </a:tblPr>
              <a:tblGrid>
                <a:gridCol w="157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3071479683"/>
                    </a:ext>
                  </a:extLst>
                </a:gridCol>
              </a:tblGrid>
              <a:tr h="4822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My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Google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日期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國曆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95903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X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85449"/>
                  </a:ext>
                </a:extLst>
              </a:tr>
              <a:tr h="482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狀態欄提醒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358403"/>
                  </a:ext>
                </a:extLst>
              </a:tr>
            </a:tbl>
          </a:graphicData>
        </a:graphic>
      </p:graphicFrame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90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：處理日期資訊，將輸入日期轉換為公曆格式。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自定義類別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：計算農曆日期，用於判斷農曆節日。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：自定義內部類別，用於記錄農曆節日的月份與日期。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 Collections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：用於存儲固定節日與農曆節日，提供快速查詢功能。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04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058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12EF0FD-5E33-445A-8097-648EFB88B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14318" y="160544"/>
            <a:ext cx="2314575" cy="4822411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0FA96B23-5513-49A2-B1BE-EAB1916AB9BC}"/>
              </a:ext>
            </a:extLst>
          </p:cNvPr>
          <p:cNvGrpSpPr>
            <a:grpSpLocks noChangeAspect="1"/>
          </p:cNvGrpSpPr>
          <p:nvPr/>
        </p:nvGrpSpPr>
        <p:grpSpPr>
          <a:xfrm>
            <a:off x="4597425" y="160544"/>
            <a:ext cx="1512000" cy="812371"/>
            <a:chOff x="6938843" y="773583"/>
            <a:chExt cx="1960698" cy="1053448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A6BAEF9-8DAE-4B98-ACA3-0A680A597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532" r="34453" b="40702"/>
            <a:stretch/>
          </p:blipFill>
          <p:spPr>
            <a:xfrm>
              <a:off x="6938845" y="1234530"/>
              <a:ext cx="1960695" cy="204787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016F1EF5-9F3B-441B-A6D9-E58CBCD9C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1206"/>
            <a:stretch/>
          </p:blipFill>
          <p:spPr>
            <a:xfrm>
              <a:off x="6938844" y="1419409"/>
              <a:ext cx="1960695" cy="21663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127280D-525B-4478-9D35-DEE4D70AB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r="34019" b="86322"/>
            <a:stretch/>
          </p:blipFill>
          <p:spPr>
            <a:xfrm>
              <a:off x="6938846" y="773583"/>
              <a:ext cx="1960695" cy="2176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06EF336C-2D0F-42D2-BEC7-7187D634D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70390" r="34019" b="14017"/>
            <a:stretch/>
          </p:blipFill>
          <p:spPr>
            <a:xfrm>
              <a:off x="6938846" y="991183"/>
              <a:ext cx="1960695" cy="24806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50B77CCB-244E-4E27-BDA4-D9AE48DAC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28" r="33820" b="2578"/>
            <a:stretch/>
          </p:blipFill>
          <p:spPr>
            <a:xfrm>
              <a:off x="6938843" y="1610396"/>
              <a:ext cx="1960695" cy="216635"/>
            </a:xfrm>
            <a:prstGeom prst="rect">
              <a:avLst/>
            </a:prstGeom>
          </p:spPr>
        </p:pic>
      </p:grpSp>
      <p:sp>
        <p:nvSpPr>
          <p:cNvPr id="27" name="Google Shape;690;p26">
            <a:extLst>
              <a:ext uri="{FF2B5EF4-FFF2-40B4-BE49-F238E27FC236}">
                <a16:creationId xmlns:a16="http://schemas.microsoft.com/office/drawing/2014/main" id="{4C5B0D1D-8891-4A53-A317-DB4E7177F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待辦事項頁面由輸入待辦事項、選擇日期、選擇時間、選擇重複紀錄以及提醒功能組成。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先輸入要記錄的文字，選擇日期及時間，選擇要不要重複，然後再選擇是否要提醒，最後按下右下角的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按鈕即可添加在主畫面。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oogle Shape;692;p26">
            <a:extLst>
              <a:ext uri="{FF2B5EF4-FFF2-40B4-BE49-F238E27FC236}">
                <a16:creationId xmlns:a16="http://schemas.microsoft.com/office/drawing/2014/main" id="{C9CF4EB0-1204-4E9B-8FDF-4C0BF45E85EF}"/>
              </a:ext>
            </a:extLst>
          </p:cNvPr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29" name="Google Shape;693;p26">
              <a:extLst>
                <a:ext uri="{FF2B5EF4-FFF2-40B4-BE49-F238E27FC236}">
                  <a16:creationId xmlns:a16="http://schemas.microsoft.com/office/drawing/2014/main" id="{1DF5371C-1EE9-4E94-89AC-86A88DA9A98C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4;p26">
              <a:extLst>
                <a:ext uri="{FF2B5EF4-FFF2-40B4-BE49-F238E27FC236}">
                  <a16:creationId xmlns:a16="http://schemas.microsoft.com/office/drawing/2014/main" id="{33275F90-A9FE-43A6-A4BF-172985BC31CA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172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提供簡潔的介面讓使用者輸入待辦事項的名稱、日期、時間及提醒設定。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支援重複事件設置，包含每日、每週、每月及每年的重複選項。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通知提醒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設定提醒，讓使用者根據需要選擇提醒時間（如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小時前等）。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動態權限檢查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版本動態檢查與請求權限（如通知權限及精確鬧鐘權限）。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將待辦事項儲存到本地。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2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初始化頁面與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元件，包含日期選擇器、時間選擇器與下拉選單。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設置點擊事件處理器（如儲存按鈕點擊）。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初始化主要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元件，如輸入框（待辦事項名稱）、日期選擇器（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EditText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）、時間選擇器（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設置日期選擇器的點擊事件，觸發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顯示日期選擇器。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setupSpinners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設置下拉選單的選項，提供重複選擇（每日、每週等）及提醒選擇（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小時等）。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156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驗證輸入內容是否完整，確認提醒設定是否需要權限。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根據重複設定（如每日、每週）呼叫對應函數儲存待辦事項。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proceedWithSaveTask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儲存待辦事項至本地，並根據重複模式（每日、每週、每月、每年）呼叫不同函數進行處理。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saveSingleTask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將單次待辦事項以鍵值對的形式存入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0154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提醒與通知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scheduleNotification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設定提醒時間，觸發系統通知。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計算提醒時間點（如設置提醒時間為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分鐘前），並設置鬧鐘。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checkAndRequestPermissions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動態檢查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12/13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的通知與精確鬧鐘權限，若未授權則提示用戶。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93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日期選擇器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，讓使用者選擇日期並更新至日期輸入框。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553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：用於設置提醒通知。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：將待辦事項本地化儲存。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：提供時間選擇功能。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：用於日期與時間的計算與操作。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 Design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：顯示現代化的日期選擇器。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MaterialAlertDialogBuilder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：用於顯示權限請求對話框。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ActivityResultContracts.RequestPermission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：動態處理通知與鬧鐘權限請求。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19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NotificationReceiver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接收提醒通知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發出的廣播，根據設定的提醒時間觸發通知。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生成系統通知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創建與顯示通知，包含待辦事項的標題與時間，讓使用者即時獲取提醒資訊。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適配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及以上），自動創建通知頻道，確保通知正常顯示。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27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271B1B8-548C-4C19-87FB-99E799B1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18" y="1121340"/>
            <a:ext cx="4084764" cy="38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3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接收廣播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Intent intent)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當鬧鐘時間到達時接收廣播，提取待辦事項資訊並觸發通知。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確保通知頻道已建立（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中提取待辦事項標題與時間資訊。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顯示通知。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203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context)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中建立通知頻道，確保通知可以正確顯示。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判斷系統版本是否為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或以上。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建立帶有高重要性（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IMPORTANCE_HIGH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）的通知頻道。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設置頻道的描述、燈光效果與震動。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註冊頻道。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184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BroadcastReceiver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：接收由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發出的廣播，用於觸發通知邏輯。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：負責管理與顯示系統通知。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NotificationChannel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）：用於創建與管理通知頻道。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NotificationCompat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：向下兼容的通知構建工具，用於設置通知標題、內容、圖標與優先級。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222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2602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備忘錄頁面由年份、月份、日期以及待辦事項組成。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長按待辦事項即可刪除該事件。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B7A12016-6624-4123-8E92-B0A653597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03816" y="160544"/>
            <a:ext cx="2314575" cy="4822411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0F987A89-CC74-4ECC-89CC-FD3252D30961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160544"/>
            <a:ext cx="1512000" cy="488810"/>
            <a:chOff x="6938845" y="2195514"/>
            <a:chExt cx="1960696" cy="633868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A20BAF2-80D2-451C-843D-C2E3BCB1D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602" r="34453" b="39603"/>
            <a:stretch/>
          </p:blipFill>
          <p:spPr>
            <a:xfrm>
              <a:off x="6938845" y="2412156"/>
              <a:ext cx="1960695" cy="21664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475F1C2-DB98-4704-9008-B0808F09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58" t="85904" r="34019" b="478"/>
            <a:stretch/>
          </p:blipFill>
          <p:spPr>
            <a:xfrm>
              <a:off x="6938846" y="2195514"/>
              <a:ext cx="1960695" cy="21664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E40D1F7-3E16-4330-92DF-87FD5BEAF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473" r="34453" b="732"/>
            <a:stretch/>
          </p:blipFill>
          <p:spPr>
            <a:xfrm>
              <a:off x="6938845" y="2612739"/>
              <a:ext cx="1960695" cy="216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366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查看指定日期的待辦事項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根據用戶點擊的日期，顯示該日的所有待辦事項。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如果無待辦事項，顯示「無代辦事項」。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支援長按待辦事項進行刪除操作，並更新資料與介面。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返回主日曆頁面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提供返回按鈕，方便使用者快速回到主日曆頁面。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584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初始化頁面並調用多個功能函數，包括顯示日期、讀取並顯示待辦事項。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元件，包括顯示日期的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和待辦事項列表的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中提取用戶選擇的日期（年、月、日）。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723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displayTaskDetails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根據日期從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中讀取待辦事項，並更新列表顯示。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如果該日期無待辦事項，顯示「無代辦事項」。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updateTasksList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tasks)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將待辦事項拆分為清單格式，按每一條的名稱與時間顯示。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268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setupTaskDeletion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為待辦事項列表設置長按事件監聽器，點擊時彈出刪除確認對話框。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showDeleteConfirmationDialog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顯示確認對話框，提示用戶是否確定刪除該事項。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deleteTask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中刪除指定位置的待辦事項，並更新顯示。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發送廣播通知主頁更新日曆。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10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返回功能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setupBackButton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設置返回按鈕的點擊事件，直接結束當前活動並返回主頁。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604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AF24A22-7791-4400-8AFD-A7AF329C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43" y="1273283"/>
            <a:ext cx="4698914" cy="38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08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：用於本地儲存與讀取待辦事項。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AlertDialog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：顯示刪除確認對話框。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：用於接收日期資訊並通知主頁更新。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：顯示待辦事項的列表，支援長按事件。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：提供兼容性活動基類。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ArrayAdapter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：用於管理與顯示待辦事項列表。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Material Design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：返回按鈕，提供快速操作。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816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DEEMO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04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0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856D52-E966-44F8-BAA4-E204FB20AA95}"/>
              </a:ext>
            </a:extLst>
          </p:cNvPr>
          <p:cNvSpPr txBox="1"/>
          <p:nvPr/>
        </p:nvSpPr>
        <p:spPr>
          <a:xfrm>
            <a:off x="2686900" y="1212046"/>
            <a:ext cx="37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https://github.com/bhrtgbrt/Finalproject</a:t>
            </a:r>
            <a:endParaRPr lang="zh-TW" altLang="en-US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64DB4F-E14F-4389-A33D-84135ACED131}"/>
              </a:ext>
            </a:extLst>
          </p:cNvPr>
          <p:cNvGrpSpPr/>
          <p:nvPr/>
        </p:nvGrpSpPr>
        <p:grpSpPr>
          <a:xfrm>
            <a:off x="1820833" y="1610529"/>
            <a:ext cx="5502333" cy="3103418"/>
            <a:chOff x="1831303" y="1600208"/>
            <a:chExt cx="5502333" cy="31034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98F1C87-F1A6-4769-8712-C4E6462C0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35" b="1"/>
            <a:stretch/>
          </p:blipFill>
          <p:spPr>
            <a:xfrm>
              <a:off x="1831303" y="1600208"/>
              <a:ext cx="2798665" cy="3103417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94B6E43-D662-4223-8124-7059E1681802}"/>
                </a:ext>
              </a:extLst>
            </p:cNvPr>
            <p:cNvGrpSpPr/>
            <p:nvPr/>
          </p:nvGrpSpPr>
          <p:grpSpPr>
            <a:xfrm>
              <a:off x="4609027" y="1600208"/>
              <a:ext cx="2724609" cy="3103418"/>
              <a:chOff x="4796506" y="-435042"/>
              <a:chExt cx="3627485" cy="4131823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9056FF57-4992-45A6-AF29-C60399355D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1388" t="24271" r="4883"/>
              <a:stretch/>
            </p:blipFill>
            <p:spPr>
              <a:xfrm>
                <a:off x="4799989" y="-435042"/>
                <a:ext cx="1877944" cy="1806223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F26052A-F435-4D67-B304-D42BEBB68A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63" r="2577"/>
              <a:stretch/>
            </p:blipFill>
            <p:spPr>
              <a:xfrm>
                <a:off x="4796506" y="1371181"/>
                <a:ext cx="1881427" cy="140894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2002E6D-2E9F-4A2E-ABFD-2FAEB97B72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05" b="54593"/>
              <a:stretch/>
            </p:blipFill>
            <p:spPr>
              <a:xfrm>
                <a:off x="4796506" y="2780125"/>
                <a:ext cx="1881427" cy="916656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432D23E-BCAD-4760-9F30-767288F19E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317"/>
              <a:stretch/>
            </p:blipFill>
            <p:spPr>
              <a:xfrm>
                <a:off x="6681606" y="-435042"/>
                <a:ext cx="1742385" cy="2305909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4A88E1DC-0943-4FA3-BD5F-6D6776EAF6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971"/>
              <a:stretch/>
            </p:blipFill>
            <p:spPr>
              <a:xfrm>
                <a:off x="6681606" y="1830074"/>
                <a:ext cx="1738712" cy="186670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04EFBFF-3653-4BF6-8073-45665948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0" y="1453842"/>
            <a:ext cx="6855740" cy="22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5" y="1906650"/>
            <a:ext cx="15288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主頁面由年份、月份以及日期構成。其中日期又分為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7*6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個格子，每個格子之中又包含了國曆日期、農曆日期、國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曆節日以及新增的待辦事項。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左滑和右滑可以控制日曆往下個月或上個月。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點擊日期按鈕會跳到備忘錄頁面。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按鈕會跳到待辦事項頁面。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6A763CE-5ED6-46AA-9067-23BF55F0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03816" y="160544"/>
            <a:ext cx="2314575" cy="482241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BE7CEE37-EDE2-4887-B4D1-A7415ABFF044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160544"/>
            <a:ext cx="1512000" cy="1158262"/>
            <a:chOff x="6938846" y="1833954"/>
            <a:chExt cx="1960697" cy="1501985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5222FB7-72A7-4EDF-AC71-87B45AA80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067" r="34453" b="60745"/>
            <a:stretch/>
          </p:blipFill>
          <p:spPr>
            <a:xfrm>
              <a:off x="6938847" y="2717874"/>
              <a:ext cx="1960695" cy="198121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83B7358A-6DA1-4A7E-9794-0E7AF2B391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0756"/>
            <a:stretch/>
          </p:blipFill>
          <p:spPr>
            <a:xfrm>
              <a:off x="6938846" y="3114116"/>
              <a:ext cx="1960695" cy="22182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F37C06E3-4E2E-4D69-B300-53A93C0EF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14447" r="34019" b="29993"/>
            <a:stretch/>
          </p:blipFill>
          <p:spPr>
            <a:xfrm>
              <a:off x="6938848" y="1833954"/>
              <a:ext cx="1960695" cy="88392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FB242BE1-402F-4900-ACF1-6DB8EA196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405" r="34453" b="22257"/>
            <a:stretch/>
          </p:blipFill>
          <p:spPr>
            <a:xfrm>
              <a:off x="6938846" y="2915995"/>
              <a:ext cx="1960695" cy="199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2407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usiness Basic Template by Slidesgo">
  <a:themeElements>
    <a:clrScheme name="Simple Light">
      <a:dk1>
        <a:srgbClr val="000000"/>
      </a:dk1>
      <a:lt1>
        <a:srgbClr val="FFFFFF"/>
      </a:lt1>
      <a:dk2>
        <a:srgbClr val="F0EDE5"/>
      </a:dk2>
      <a:lt2>
        <a:srgbClr val="25C59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3150</Words>
  <Application>Microsoft Office PowerPoint</Application>
  <PresentationFormat>如螢幕大小 (16:9)</PresentationFormat>
  <Paragraphs>231</Paragraphs>
  <Slides>52</Slides>
  <Notes>52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Bebas Neue</vt:lpstr>
      <vt:lpstr>Cabin</vt:lpstr>
      <vt:lpstr>Days One</vt:lpstr>
      <vt:lpstr>Arial</vt:lpstr>
      <vt:lpstr>Modern Business Basic Template by Slidesgo</vt:lpstr>
      <vt:lpstr>日曆</vt:lpstr>
      <vt:lpstr>動機</vt:lpstr>
      <vt:lpstr>功能比較</vt:lpstr>
      <vt:lpstr>流程圖</vt:lpstr>
      <vt:lpstr>架構圖</vt:lpstr>
      <vt:lpstr>分工</vt:lpstr>
      <vt:lpstr>分支圖</vt:lpstr>
      <vt:lpstr>01</vt:lpstr>
      <vt:lpstr>頁面設計</vt:lpstr>
      <vt:lpstr>MainActivity</vt:lpstr>
      <vt:lpstr>月曆相關</vt:lpstr>
      <vt:lpstr>手勢操作</vt:lpstr>
      <vt:lpstr>廣播接收</vt:lpstr>
      <vt:lpstr>新增待辦事項</vt:lpstr>
      <vt:lpstr>使用的套件</vt:lpstr>
      <vt:lpstr>CalendarAdapter</vt:lpstr>
      <vt:lpstr>日期計算相關</vt:lpstr>
      <vt:lpstr>農曆與節日相關</vt:lpstr>
      <vt:lpstr>視圖更新相關</vt:lpstr>
      <vt:lpstr>使用的套件</vt:lpstr>
      <vt:lpstr>Lunar</vt:lpstr>
      <vt:lpstr>日期轉換相關</vt:lpstr>
      <vt:lpstr>日期轉換相關</vt:lpstr>
      <vt:lpstr>干支與生肖計算</vt:lpstr>
      <vt:lpstr>使用的套件</vt:lpstr>
      <vt:lpstr>HolidayManager</vt:lpstr>
      <vt:lpstr>節日查詢</vt:lpstr>
      <vt:lpstr>農曆節日管理</vt:lpstr>
      <vt:lpstr>靜態數據初始化</vt:lpstr>
      <vt:lpstr>使用的套件</vt:lpstr>
      <vt:lpstr>02</vt:lpstr>
      <vt:lpstr>頁面設計</vt:lpstr>
      <vt:lpstr>AddTaskActivity</vt:lpstr>
      <vt:lpstr>初始化與 UI 設置</vt:lpstr>
      <vt:lpstr>新增待辦事項</vt:lpstr>
      <vt:lpstr>提醒與通知</vt:lpstr>
      <vt:lpstr>日期選擇器</vt:lpstr>
      <vt:lpstr>使用的套件</vt:lpstr>
      <vt:lpstr>NotificationReceiver</vt:lpstr>
      <vt:lpstr>接收廣播</vt:lpstr>
      <vt:lpstr>通知頻道管理</vt:lpstr>
      <vt:lpstr>使用的套件</vt:lpstr>
      <vt:lpstr>03</vt:lpstr>
      <vt:lpstr>頁面設計</vt:lpstr>
      <vt:lpstr>TaskDetailActivity</vt:lpstr>
      <vt:lpstr>初始化與 UI 設置</vt:lpstr>
      <vt:lpstr>顯示待辦事項</vt:lpstr>
      <vt:lpstr>刪除待辦事項</vt:lpstr>
      <vt:lpstr>返回功能</vt:lpstr>
      <vt:lpstr>使用的套件</vt:lpstr>
      <vt:lpstr>DEEMO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日曆</dc:title>
  <dc:creator>鄭佑安</dc:creator>
  <cp:lastModifiedBy>佑安 鄭</cp:lastModifiedBy>
  <cp:revision>86</cp:revision>
  <dcterms:modified xsi:type="dcterms:W3CDTF">2024-12-26T11:39:51Z</dcterms:modified>
</cp:coreProperties>
</file>