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0" r:id="rId4"/>
    <p:sldId id="259" r:id="rId5"/>
    <p:sldId id="262" r:id="rId6"/>
    <p:sldId id="264" r:id="rId7"/>
    <p:sldId id="265" r:id="rId8"/>
    <p:sldId id="263" r:id="rId9"/>
    <p:sldId id="266" r:id="rId10"/>
    <p:sldId id="267" r:id="rId11"/>
    <p:sldId id="272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7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6" r:id="rId29"/>
    <p:sldId id="285" r:id="rId30"/>
    <p:sldId id="258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6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8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9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3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1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7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9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2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3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82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spc="7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10/30/2022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7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900" spc="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66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 spc="1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3148A4-EAE8-49C7-89F1-8E48B3A26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577C72-0EE2-812E-55DC-27465230C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828" y="4111201"/>
            <a:ext cx="8654267" cy="1124073"/>
          </a:xfrm>
        </p:spPr>
        <p:txBody>
          <a:bodyPr anchor="b">
            <a:normAutofit/>
          </a:bodyPr>
          <a:lstStyle/>
          <a:p>
            <a:r>
              <a:rPr lang="ko-KR" altLang="en-US" dirty="0" err="1"/>
              <a:t>매장별</a:t>
            </a:r>
            <a:r>
              <a:rPr lang="ko-KR" altLang="en-US" dirty="0"/>
              <a:t> 커피 관리 프로그램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6C97DE-07FF-3C92-5C84-ABD6320B5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2038" y="5371605"/>
            <a:ext cx="8656058" cy="672412"/>
          </a:xfrm>
        </p:spPr>
        <p:txBody>
          <a:bodyPr anchor="t">
            <a:normAutofit/>
          </a:bodyPr>
          <a:lstStyle/>
          <a:p>
            <a:r>
              <a:rPr lang="ko-KR" altLang="en-US" b="1" dirty="0"/>
              <a:t>방현식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96FDE2F-8352-4200-8537-0E8FC365F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3495110" cy="3414822"/>
          </a:xfrm>
          <a:custGeom>
            <a:avLst/>
            <a:gdLst>
              <a:gd name="connsiteX0" fmla="*/ 3495110 w 3495110"/>
              <a:gd name="connsiteY0" fmla="*/ 3414822 h 3414822"/>
              <a:gd name="connsiteX1" fmla="*/ 26047 w 3495110"/>
              <a:gd name="connsiteY1" fmla="*/ 3414822 h 3414822"/>
              <a:gd name="connsiteX2" fmla="*/ 192248 w 3495110"/>
              <a:gd name="connsiteY2" fmla="*/ 3410701 h 3414822"/>
              <a:gd name="connsiteX3" fmla="*/ 3495109 w 3495110"/>
              <a:gd name="connsiteY3" fmla="*/ 320 h 3414822"/>
              <a:gd name="connsiteX4" fmla="*/ 13063 w 3495110"/>
              <a:gd name="connsiteY4" fmla="*/ 320 h 3414822"/>
              <a:gd name="connsiteX5" fmla="*/ 13063 w 3495110"/>
              <a:gd name="connsiteY5" fmla="*/ 3414822 h 3414822"/>
              <a:gd name="connsiteX6" fmla="*/ 13062 w 3495110"/>
              <a:gd name="connsiteY6" fmla="*/ 3414822 h 3414822"/>
              <a:gd name="connsiteX7" fmla="*/ 13062 w 3495110"/>
              <a:gd name="connsiteY7" fmla="*/ 322 h 3414822"/>
              <a:gd name="connsiteX8" fmla="*/ 0 w 3495110"/>
              <a:gd name="connsiteY8" fmla="*/ 322 h 3414822"/>
              <a:gd name="connsiteX9" fmla="*/ 0 w 3495110"/>
              <a:gd name="connsiteY9" fmla="*/ 0 h 3414822"/>
              <a:gd name="connsiteX10" fmla="*/ 3495110 w 3495110"/>
              <a:gd name="connsiteY10" fmla="*/ 0 h 341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95110" h="3414822">
                <a:moveTo>
                  <a:pt x="3495110" y="3414822"/>
                </a:moveTo>
                <a:lnTo>
                  <a:pt x="26047" y="3414822"/>
                </a:lnTo>
                <a:lnTo>
                  <a:pt x="192248" y="3410701"/>
                </a:lnTo>
                <a:cubicBezTo>
                  <a:pt x="2032056" y="3319241"/>
                  <a:pt x="3495109" y="1827339"/>
                  <a:pt x="3495109" y="320"/>
                </a:cubicBezTo>
                <a:lnTo>
                  <a:pt x="13063" y="320"/>
                </a:lnTo>
                <a:lnTo>
                  <a:pt x="13063" y="3414822"/>
                </a:lnTo>
                <a:lnTo>
                  <a:pt x="13062" y="3414822"/>
                </a:lnTo>
                <a:lnTo>
                  <a:pt x="13062" y="322"/>
                </a:lnTo>
                <a:lnTo>
                  <a:pt x="0" y="322"/>
                </a:lnTo>
                <a:lnTo>
                  <a:pt x="0" y="0"/>
                </a:lnTo>
                <a:lnTo>
                  <a:pt x="349511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3AE3B-3A9F-4A74-A626-EA434E9E0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696893" y="0"/>
            <a:ext cx="3498943" cy="34148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다채로운 기하학적 모양의 모자이크">
            <a:extLst>
              <a:ext uri="{FF2B5EF4-FFF2-40B4-BE49-F238E27FC236}">
                <a16:creationId xmlns:a16="http://schemas.microsoft.com/office/drawing/2014/main" id="{48C78FCD-F07A-EA3A-694F-339200222D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935" r="1" b="15219"/>
          <a:stretch/>
        </p:blipFill>
        <p:spPr>
          <a:xfrm>
            <a:off x="-1" y="10"/>
            <a:ext cx="8707925" cy="3414814"/>
          </a:xfrm>
          <a:custGeom>
            <a:avLst/>
            <a:gdLst/>
            <a:ahLst/>
            <a:cxnLst/>
            <a:rect l="l" t="t" r="r" b="b"/>
            <a:pathLst>
              <a:path w="8724646" h="3414824">
                <a:moveTo>
                  <a:pt x="3488733" y="0"/>
                </a:moveTo>
                <a:lnTo>
                  <a:pt x="8724646" y="0"/>
                </a:lnTo>
                <a:lnTo>
                  <a:pt x="8724646" y="3414822"/>
                </a:lnTo>
                <a:lnTo>
                  <a:pt x="3488733" y="3414822"/>
                </a:lnTo>
                <a:close/>
                <a:moveTo>
                  <a:pt x="3488732" y="0"/>
                </a:moveTo>
                <a:lnTo>
                  <a:pt x="3488732" y="3414824"/>
                </a:lnTo>
                <a:lnTo>
                  <a:pt x="0" y="3414824"/>
                </a:lnTo>
                <a:cubicBezTo>
                  <a:pt x="0" y="1528869"/>
                  <a:pt x="1561959" y="0"/>
                  <a:pt x="3488732" y="0"/>
                </a:cubicBezTo>
                <a:close/>
              </a:path>
            </a:pathLst>
          </a:custGeom>
        </p:spPr>
      </p:pic>
      <p:sp>
        <p:nvSpPr>
          <p:cNvPr id="15" name="Rectangle 34">
            <a:extLst>
              <a:ext uri="{FF2B5EF4-FFF2-40B4-BE49-F238E27FC236}">
                <a16:creationId xmlns:a16="http://schemas.microsoft.com/office/drawing/2014/main" id="{C4616447-380A-4DF1-834B-15E0529F4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7925" y="0"/>
            <a:ext cx="3495111" cy="3415146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19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01065-BFC6-F4C1-071C-0881450D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948" y="171794"/>
            <a:ext cx="9950103" cy="1507376"/>
          </a:xfrm>
        </p:spPr>
        <p:txBody>
          <a:bodyPr anchor="ctr"/>
          <a:lstStyle/>
          <a:p>
            <a:pPr algn="ctr"/>
            <a:r>
              <a:rPr lang="ko-KR" altLang="en-US" dirty="0"/>
              <a:t>상품 등록 화면</a:t>
            </a:r>
            <a:r>
              <a:rPr lang="en-US" altLang="ko-KR" dirty="0"/>
              <a:t> (</a:t>
            </a:r>
            <a:r>
              <a:rPr lang="en-US" altLang="ko-KR" dirty="0" err="1"/>
              <a:t>m_join.jsp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E5A068-5793-197A-DAB1-1B0E511F4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378" y="1679170"/>
            <a:ext cx="8555242" cy="49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5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01065-BFC6-F4C1-071C-0881450D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948" y="171794"/>
            <a:ext cx="9950103" cy="1507376"/>
          </a:xfrm>
        </p:spPr>
        <p:txBody>
          <a:bodyPr anchor="ctr"/>
          <a:lstStyle/>
          <a:p>
            <a:pPr algn="ctr"/>
            <a:r>
              <a:rPr lang="ko-KR" altLang="en-US" dirty="0"/>
              <a:t>상품 등록 화면</a:t>
            </a:r>
            <a:r>
              <a:rPr lang="en-US" altLang="ko-KR" dirty="0"/>
              <a:t> (</a:t>
            </a:r>
            <a:r>
              <a:rPr lang="en-US" altLang="ko-KR" dirty="0" err="1"/>
              <a:t>m_join.jsp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F4C494-77A3-0F9B-CD20-7C1F96A14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411" y="1679170"/>
            <a:ext cx="8529178" cy="492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8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01065-BFC6-F4C1-071C-0881450D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948" y="171794"/>
            <a:ext cx="9950103" cy="1507376"/>
          </a:xfrm>
        </p:spPr>
        <p:txBody>
          <a:bodyPr anchor="ctr"/>
          <a:lstStyle/>
          <a:p>
            <a:pPr algn="ctr"/>
            <a:r>
              <a:rPr lang="ko-KR" altLang="en-US" dirty="0"/>
              <a:t>상품목록 조회 화면</a:t>
            </a:r>
            <a:r>
              <a:rPr lang="en-US" altLang="ko-KR" dirty="0"/>
              <a:t> (</a:t>
            </a:r>
            <a:r>
              <a:rPr lang="en-US" altLang="ko-KR" dirty="0" err="1"/>
              <a:t>m_list.jsp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894307-7CFC-AA86-B435-1F5EF1BD3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236" y="1679170"/>
            <a:ext cx="8625526" cy="476436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E243C64-35BC-D345-6EA7-BF30AC321A60}"/>
              </a:ext>
            </a:extLst>
          </p:cNvPr>
          <p:cNvSpPr/>
          <p:nvPr/>
        </p:nvSpPr>
        <p:spPr>
          <a:xfrm>
            <a:off x="5642774" y="3603931"/>
            <a:ext cx="938253" cy="11727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0D3E7C-5FE5-CC93-B87B-209D435C04F4}"/>
              </a:ext>
            </a:extLst>
          </p:cNvPr>
          <p:cNvSpPr/>
          <p:nvPr/>
        </p:nvSpPr>
        <p:spPr>
          <a:xfrm>
            <a:off x="3203049" y="1855970"/>
            <a:ext cx="732847" cy="10005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292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57A50A3-95D7-D152-786F-5AC816045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074" y="1679170"/>
            <a:ext cx="8693461" cy="479686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C701065-BFC6-F4C1-071C-0881450D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948" y="171794"/>
            <a:ext cx="9950103" cy="1507376"/>
          </a:xfrm>
        </p:spPr>
        <p:txBody>
          <a:bodyPr anchor="ctr"/>
          <a:lstStyle/>
          <a:p>
            <a:pPr algn="ctr"/>
            <a:r>
              <a:rPr lang="ko-KR" altLang="en-US" dirty="0"/>
              <a:t>매장목록 조회 화면 </a:t>
            </a:r>
            <a:r>
              <a:rPr lang="en-US" altLang="ko-KR" dirty="0"/>
              <a:t>(</a:t>
            </a:r>
            <a:r>
              <a:rPr lang="en-US" altLang="ko-KR" dirty="0" err="1"/>
              <a:t>b_list.jsp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243C64-35BC-D345-6EA7-BF30AC321A60}"/>
              </a:ext>
            </a:extLst>
          </p:cNvPr>
          <p:cNvSpPr/>
          <p:nvPr/>
        </p:nvSpPr>
        <p:spPr>
          <a:xfrm>
            <a:off x="5626873" y="3119955"/>
            <a:ext cx="336606" cy="13212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589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3FD9F5D-39C2-4BCC-C2C1-54EE04685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99" y="1679170"/>
            <a:ext cx="8229600" cy="483294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C701065-BFC6-F4C1-071C-0881450D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948" y="171794"/>
            <a:ext cx="9950103" cy="1507376"/>
          </a:xfrm>
        </p:spPr>
        <p:txBody>
          <a:bodyPr anchor="ctr"/>
          <a:lstStyle/>
          <a:p>
            <a:pPr algn="ctr"/>
            <a:r>
              <a:rPr lang="ko-KR" altLang="en-US" dirty="0"/>
              <a:t>매장 정보 수정 화면 </a:t>
            </a:r>
            <a:r>
              <a:rPr lang="en-US" altLang="ko-KR" dirty="0"/>
              <a:t>(</a:t>
            </a:r>
            <a:r>
              <a:rPr lang="en-US" altLang="ko-KR" dirty="0" err="1"/>
              <a:t>b_modify.jsp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243C64-35BC-D345-6EA7-BF30AC321A60}"/>
              </a:ext>
            </a:extLst>
          </p:cNvPr>
          <p:cNvSpPr/>
          <p:nvPr/>
        </p:nvSpPr>
        <p:spPr>
          <a:xfrm>
            <a:off x="5905168" y="2653613"/>
            <a:ext cx="198783" cy="11344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01709D0-6C11-2BA6-CD51-B76A670844C4}"/>
              </a:ext>
            </a:extLst>
          </p:cNvPr>
          <p:cNvGrpSpPr/>
          <p:nvPr/>
        </p:nvGrpSpPr>
        <p:grpSpPr>
          <a:xfrm>
            <a:off x="6750657" y="2445159"/>
            <a:ext cx="2027582" cy="246221"/>
            <a:chOff x="6623436" y="2405403"/>
            <a:chExt cx="2027582" cy="246221"/>
          </a:xfrm>
        </p:grpSpPr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E2059433-3BD6-AFBD-4D86-2FF1800F3369}"/>
                </a:ext>
              </a:extLst>
            </p:cNvPr>
            <p:cNvCxnSpPr>
              <a:cxnSpLocks/>
            </p:cNvCxnSpPr>
            <p:nvPr/>
          </p:nvCxnSpPr>
          <p:spPr>
            <a:xfrm>
              <a:off x="6623436" y="2528514"/>
              <a:ext cx="318053" cy="0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C2C986-F3D6-826E-09B9-A6F6D408B9EC}"/>
                </a:ext>
              </a:extLst>
            </p:cNvPr>
            <p:cNvSpPr txBox="1"/>
            <p:nvPr/>
          </p:nvSpPr>
          <p:spPr>
            <a:xfrm>
              <a:off x="6974617" y="2405403"/>
              <a:ext cx="16764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매장이름을 울산점으로 변경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961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01065-BFC6-F4C1-071C-0881450D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948" y="171794"/>
            <a:ext cx="9950103" cy="1507376"/>
          </a:xfrm>
        </p:spPr>
        <p:txBody>
          <a:bodyPr anchor="ctr"/>
          <a:lstStyle/>
          <a:p>
            <a:pPr algn="ctr"/>
            <a:r>
              <a:rPr lang="ko-KR" altLang="en-US" dirty="0"/>
              <a:t>매장 정보 수정 화면 </a:t>
            </a:r>
            <a:r>
              <a:rPr lang="en-US" altLang="ko-KR" dirty="0"/>
              <a:t>(</a:t>
            </a:r>
            <a:r>
              <a:rPr lang="en-US" altLang="ko-KR" dirty="0" err="1"/>
              <a:t>b_modify.jsp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C53339-31AC-961A-668D-9789F6347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602" y="1679170"/>
            <a:ext cx="8712793" cy="500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51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01065-BFC6-F4C1-071C-0881450D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948" y="171794"/>
            <a:ext cx="9950103" cy="1507376"/>
          </a:xfrm>
        </p:spPr>
        <p:txBody>
          <a:bodyPr anchor="ctr"/>
          <a:lstStyle/>
          <a:p>
            <a:pPr algn="ctr"/>
            <a:r>
              <a:rPr lang="ko-KR" altLang="en-US" dirty="0"/>
              <a:t>매장목록 조회 화면 </a:t>
            </a:r>
            <a:r>
              <a:rPr lang="en-US" altLang="ko-KR" dirty="0"/>
              <a:t>(</a:t>
            </a:r>
            <a:r>
              <a:rPr lang="en-US" altLang="ko-KR" dirty="0" err="1"/>
              <a:t>b_list.jsp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B90993-84E9-6F6B-BC34-8E000B4BF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261" y="1679170"/>
            <a:ext cx="8889476" cy="492361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AF834C1-8780-B8C4-D101-35948CAD3131}"/>
              </a:ext>
            </a:extLst>
          </p:cNvPr>
          <p:cNvSpPr/>
          <p:nvPr/>
        </p:nvSpPr>
        <p:spPr>
          <a:xfrm>
            <a:off x="5769996" y="3164620"/>
            <a:ext cx="694416" cy="11131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5C89AE-29E4-916D-AF09-F6D28A4EA3C1}"/>
              </a:ext>
            </a:extLst>
          </p:cNvPr>
          <p:cNvSpPr/>
          <p:nvPr/>
        </p:nvSpPr>
        <p:spPr>
          <a:xfrm>
            <a:off x="2781630" y="1853980"/>
            <a:ext cx="351184" cy="10999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05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01065-BFC6-F4C1-071C-0881450D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948" y="171794"/>
            <a:ext cx="9950103" cy="1507376"/>
          </a:xfrm>
        </p:spPr>
        <p:txBody>
          <a:bodyPr anchor="ctr"/>
          <a:lstStyle/>
          <a:p>
            <a:pPr algn="ctr"/>
            <a:r>
              <a:rPr lang="ko-KR" altLang="en-US" dirty="0"/>
              <a:t>매장 등록 화면 </a:t>
            </a:r>
            <a:r>
              <a:rPr lang="en-US" altLang="ko-KR" dirty="0"/>
              <a:t>(</a:t>
            </a:r>
            <a:r>
              <a:rPr lang="en-US" altLang="ko-KR" dirty="0" err="1"/>
              <a:t>b_join.jsp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73FDE2-9F9D-5A5C-D48E-8C774DB5B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560" y="1679170"/>
            <a:ext cx="9030878" cy="500703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6107F291-B0E9-E509-A5C2-ED4890746F9D}"/>
              </a:ext>
            </a:extLst>
          </p:cNvPr>
          <p:cNvGrpSpPr/>
          <p:nvPr/>
        </p:nvGrpSpPr>
        <p:grpSpPr>
          <a:xfrm>
            <a:off x="6989196" y="2478879"/>
            <a:ext cx="1853978" cy="246221"/>
            <a:chOff x="6623436" y="2405403"/>
            <a:chExt cx="1853978" cy="246221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5C28E54B-306A-29D6-0DC9-238F70284B86}"/>
                </a:ext>
              </a:extLst>
            </p:cNvPr>
            <p:cNvCxnSpPr>
              <a:cxnSpLocks/>
            </p:cNvCxnSpPr>
            <p:nvPr/>
          </p:nvCxnSpPr>
          <p:spPr>
            <a:xfrm>
              <a:off x="6623436" y="2528514"/>
              <a:ext cx="318053" cy="0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DED978A-30D5-E1FB-779B-88481BB68B6D}"/>
                </a:ext>
              </a:extLst>
            </p:cNvPr>
            <p:cNvSpPr txBox="1"/>
            <p:nvPr/>
          </p:nvSpPr>
          <p:spPr>
            <a:xfrm>
              <a:off x="6974618" y="2405403"/>
              <a:ext cx="15027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/>
                <a:t>논현점</a:t>
              </a:r>
              <a:endParaRPr lang="ko-KR" altLang="en-US" sz="1000" b="1" dirty="0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4370E3-F35B-E6C9-DC2A-5D50087C19C2}"/>
              </a:ext>
            </a:extLst>
          </p:cNvPr>
          <p:cNvSpPr/>
          <p:nvPr/>
        </p:nvSpPr>
        <p:spPr>
          <a:xfrm>
            <a:off x="5905168" y="2693368"/>
            <a:ext cx="198783" cy="11344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685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01065-BFC6-F4C1-071C-0881450D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948" y="171794"/>
            <a:ext cx="9950103" cy="1507376"/>
          </a:xfrm>
        </p:spPr>
        <p:txBody>
          <a:bodyPr anchor="ctr"/>
          <a:lstStyle/>
          <a:p>
            <a:pPr algn="ctr"/>
            <a:r>
              <a:rPr lang="ko-KR" altLang="en-US" dirty="0"/>
              <a:t>매장 등록 화면 </a:t>
            </a:r>
            <a:r>
              <a:rPr lang="en-US" altLang="ko-KR" dirty="0"/>
              <a:t>(</a:t>
            </a:r>
            <a:r>
              <a:rPr lang="en-US" altLang="ko-KR" dirty="0" err="1"/>
              <a:t>b_join.jsp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4BFE45-6CC1-794A-F397-753CA8B9A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812" y="1679170"/>
            <a:ext cx="8702374" cy="498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5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01065-BFC6-F4C1-071C-0881450D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948" y="171794"/>
            <a:ext cx="9950103" cy="1507376"/>
          </a:xfrm>
        </p:spPr>
        <p:txBody>
          <a:bodyPr anchor="ctr"/>
          <a:lstStyle/>
          <a:p>
            <a:pPr algn="ctr"/>
            <a:r>
              <a:rPr lang="ko-KR" altLang="en-US" dirty="0"/>
              <a:t>매장 등록 화면 </a:t>
            </a:r>
            <a:r>
              <a:rPr lang="en-US" altLang="ko-KR" dirty="0"/>
              <a:t>(</a:t>
            </a:r>
            <a:r>
              <a:rPr lang="en-US" altLang="ko-KR" dirty="0" err="1"/>
              <a:t>b_join.jsp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68AA8E-7EF9-8AD7-C523-46036D2AD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426" y="1679171"/>
            <a:ext cx="8939146" cy="500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6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01065-BFC6-F4C1-071C-0881450D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1" y="386479"/>
            <a:ext cx="9950103" cy="1507376"/>
          </a:xfrm>
        </p:spPr>
        <p:txBody>
          <a:bodyPr anchor="ctr"/>
          <a:lstStyle/>
          <a:p>
            <a:pPr algn="ctr"/>
            <a:r>
              <a:rPr lang="ko-KR" altLang="en-US" dirty="0"/>
              <a:t>환경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3FD77-5D5B-BB5E-0A83-BB8A3922E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작업 및 실행 환경 </a:t>
            </a:r>
            <a:r>
              <a:rPr lang="en-US" altLang="ko-KR" b="1" dirty="0"/>
              <a:t>– Eclipse</a:t>
            </a:r>
          </a:p>
          <a:p>
            <a:r>
              <a:rPr lang="ko-KR" altLang="en-US" b="1" dirty="0"/>
              <a:t>서버 </a:t>
            </a:r>
            <a:r>
              <a:rPr lang="en-US" altLang="ko-KR" b="1" dirty="0"/>
              <a:t>- apache-tomcat-9.0.64-windows-x64</a:t>
            </a:r>
          </a:p>
          <a:p>
            <a:r>
              <a:rPr lang="en-US" altLang="ko-KR" b="1" dirty="0"/>
              <a:t>DB - oracle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08856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01065-BFC6-F4C1-071C-0881450D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948" y="171794"/>
            <a:ext cx="9950103" cy="1507376"/>
          </a:xfrm>
        </p:spPr>
        <p:txBody>
          <a:bodyPr anchor="ctr"/>
          <a:lstStyle/>
          <a:p>
            <a:pPr algn="ctr"/>
            <a:r>
              <a:rPr lang="ko-KR" altLang="en-US" dirty="0"/>
              <a:t>매장 목록 조회 화면 </a:t>
            </a:r>
            <a:r>
              <a:rPr lang="en-US" altLang="ko-KR" dirty="0"/>
              <a:t>(</a:t>
            </a:r>
            <a:r>
              <a:rPr lang="en-US" altLang="ko-KR" dirty="0" err="1"/>
              <a:t>b_list.jsp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86A1DB-430A-1CD3-CDD1-4BDD44344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870" y="1679170"/>
            <a:ext cx="8884259" cy="489540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53536D7-EC30-3C42-B8E0-627BDB211E90}"/>
              </a:ext>
            </a:extLst>
          </p:cNvPr>
          <p:cNvSpPr/>
          <p:nvPr/>
        </p:nvSpPr>
        <p:spPr>
          <a:xfrm>
            <a:off x="5769996" y="3283886"/>
            <a:ext cx="694416" cy="11131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E00EC8-8DE8-4524-BBBE-704E304E75F8}"/>
              </a:ext>
            </a:extLst>
          </p:cNvPr>
          <p:cNvSpPr/>
          <p:nvPr/>
        </p:nvSpPr>
        <p:spPr>
          <a:xfrm>
            <a:off x="4236718" y="1846028"/>
            <a:ext cx="677187" cy="11794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626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01065-BFC6-F4C1-071C-0881450D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948" y="171794"/>
            <a:ext cx="9950103" cy="1507376"/>
          </a:xfrm>
        </p:spPr>
        <p:txBody>
          <a:bodyPr anchor="ctr"/>
          <a:lstStyle/>
          <a:p>
            <a:pPr algn="ctr"/>
            <a:r>
              <a:rPr lang="ko-KR" altLang="en-US" dirty="0"/>
              <a:t>판매목록 조회 화면 </a:t>
            </a:r>
            <a:r>
              <a:rPr lang="en-US" altLang="ko-KR" dirty="0"/>
              <a:t>(</a:t>
            </a:r>
            <a:r>
              <a:rPr lang="en-US" altLang="ko-KR" dirty="0" err="1"/>
              <a:t>s_list.jsp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B4ED952-8297-444D-87E6-DD0630D65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124" y="1679170"/>
            <a:ext cx="8531750" cy="470563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4B0B24-9C3E-FB92-2DEA-B5D133F45779}"/>
              </a:ext>
            </a:extLst>
          </p:cNvPr>
          <p:cNvSpPr/>
          <p:nvPr/>
        </p:nvSpPr>
        <p:spPr>
          <a:xfrm>
            <a:off x="5102087" y="4169528"/>
            <a:ext cx="336606" cy="13212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458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01065-BFC6-F4C1-071C-0881450D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948" y="171794"/>
            <a:ext cx="9950103" cy="1507376"/>
          </a:xfrm>
        </p:spPr>
        <p:txBody>
          <a:bodyPr anchor="ctr"/>
          <a:lstStyle/>
          <a:p>
            <a:pPr algn="ctr"/>
            <a:r>
              <a:rPr lang="ko-KR" altLang="en-US" dirty="0"/>
              <a:t>판매 정보 수정 화면 </a:t>
            </a:r>
            <a:r>
              <a:rPr lang="en-US" altLang="ko-KR" dirty="0"/>
              <a:t>(</a:t>
            </a:r>
            <a:r>
              <a:rPr lang="en-US" altLang="ko-KR" dirty="0" err="1"/>
              <a:t>s_modify.jsp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166E6B-A5A8-A50F-069D-AF0A33D32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35" y="1679170"/>
            <a:ext cx="8766928" cy="484862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E405F2ED-7817-05F6-09CF-2A4A48D73140}"/>
              </a:ext>
            </a:extLst>
          </p:cNvPr>
          <p:cNvGrpSpPr/>
          <p:nvPr/>
        </p:nvGrpSpPr>
        <p:grpSpPr>
          <a:xfrm>
            <a:off x="6774510" y="2739358"/>
            <a:ext cx="1853978" cy="246221"/>
            <a:chOff x="6623436" y="2405403"/>
            <a:chExt cx="1853978" cy="246221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00D3B6C5-EFC0-B55A-DCD2-8CE460B0CDE3}"/>
                </a:ext>
              </a:extLst>
            </p:cNvPr>
            <p:cNvCxnSpPr>
              <a:cxnSpLocks/>
            </p:cNvCxnSpPr>
            <p:nvPr/>
          </p:nvCxnSpPr>
          <p:spPr>
            <a:xfrm>
              <a:off x="6623436" y="2528514"/>
              <a:ext cx="318053" cy="0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CAB8003-5E6B-0089-B107-987CF67B7DDB}"/>
                </a:ext>
              </a:extLst>
            </p:cNvPr>
            <p:cNvSpPr txBox="1"/>
            <p:nvPr/>
          </p:nvSpPr>
          <p:spPr>
            <a:xfrm>
              <a:off x="6974618" y="2405403"/>
              <a:ext cx="15027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수량을 </a:t>
              </a:r>
              <a:r>
                <a:rPr lang="en-US" altLang="ko-KR" sz="1000" b="1" dirty="0"/>
                <a:t>77</a:t>
              </a:r>
              <a:r>
                <a:rPr lang="ko-KR" altLang="en-US" sz="1000" b="1" dirty="0"/>
                <a:t>으로 변경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9F2F50-F4DD-CDAA-C7D4-33359291C831}"/>
              </a:ext>
            </a:extLst>
          </p:cNvPr>
          <p:cNvSpPr/>
          <p:nvPr/>
        </p:nvSpPr>
        <p:spPr>
          <a:xfrm>
            <a:off x="5922391" y="2928647"/>
            <a:ext cx="173608" cy="12976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96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01065-BFC6-F4C1-071C-0881450D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948" y="171794"/>
            <a:ext cx="9950103" cy="1507376"/>
          </a:xfrm>
        </p:spPr>
        <p:txBody>
          <a:bodyPr anchor="ctr"/>
          <a:lstStyle/>
          <a:p>
            <a:pPr algn="ctr"/>
            <a:r>
              <a:rPr lang="ko-KR" altLang="en-US" dirty="0"/>
              <a:t>판매 정보 수정 화면 </a:t>
            </a:r>
            <a:r>
              <a:rPr lang="en-US" altLang="ko-KR" dirty="0"/>
              <a:t>(</a:t>
            </a:r>
            <a:r>
              <a:rPr lang="en-US" altLang="ko-KR" dirty="0" err="1"/>
              <a:t>s_modify.jsp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166E6B-A5A8-A50F-069D-AF0A33D32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35" y="1679170"/>
            <a:ext cx="8766928" cy="484862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E405F2ED-7817-05F6-09CF-2A4A48D73140}"/>
              </a:ext>
            </a:extLst>
          </p:cNvPr>
          <p:cNvGrpSpPr/>
          <p:nvPr/>
        </p:nvGrpSpPr>
        <p:grpSpPr>
          <a:xfrm>
            <a:off x="6774510" y="2739358"/>
            <a:ext cx="1853978" cy="246221"/>
            <a:chOff x="6623436" y="2405403"/>
            <a:chExt cx="1853978" cy="246221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00D3B6C5-EFC0-B55A-DCD2-8CE460B0CDE3}"/>
                </a:ext>
              </a:extLst>
            </p:cNvPr>
            <p:cNvCxnSpPr>
              <a:cxnSpLocks/>
            </p:cNvCxnSpPr>
            <p:nvPr/>
          </p:nvCxnSpPr>
          <p:spPr>
            <a:xfrm>
              <a:off x="6623436" y="2528514"/>
              <a:ext cx="318053" cy="0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CAB8003-5E6B-0089-B107-987CF67B7DDB}"/>
                </a:ext>
              </a:extLst>
            </p:cNvPr>
            <p:cNvSpPr txBox="1"/>
            <p:nvPr/>
          </p:nvSpPr>
          <p:spPr>
            <a:xfrm>
              <a:off x="6974618" y="2405403"/>
              <a:ext cx="15027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수량을 </a:t>
              </a:r>
              <a:r>
                <a:rPr lang="en-US" altLang="ko-KR" sz="1000" b="1" dirty="0"/>
                <a:t>77</a:t>
              </a:r>
              <a:r>
                <a:rPr lang="ko-KR" altLang="en-US" sz="1000" b="1" dirty="0"/>
                <a:t>으로 변경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9F2F50-F4DD-CDAA-C7D4-33359291C831}"/>
              </a:ext>
            </a:extLst>
          </p:cNvPr>
          <p:cNvSpPr/>
          <p:nvPr/>
        </p:nvSpPr>
        <p:spPr>
          <a:xfrm>
            <a:off x="5922391" y="2928647"/>
            <a:ext cx="173608" cy="12976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759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01065-BFC6-F4C1-071C-0881450D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948" y="171794"/>
            <a:ext cx="9950103" cy="1507376"/>
          </a:xfrm>
        </p:spPr>
        <p:txBody>
          <a:bodyPr anchor="ctr"/>
          <a:lstStyle/>
          <a:p>
            <a:pPr algn="ctr"/>
            <a:r>
              <a:rPr lang="ko-KR" altLang="en-US" dirty="0"/>
              <a:t>판매 정보 수정 화면 </a:t>
            </a:r>
            <a:r>
              <a:rPr lang="en-US" altLang="ko-KR" dirty="0"/>
              <a:t>(</a:t>
            </a:r>
            <a:r>
              <a:rPr lang="en-US" altLang="ko-KR" dirty="0" err="1"/>
              <a:t>s_modify.jsp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396FA8-A39C-884C-D907-E5C4D50D5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622" y="1679170"/>
            <a:ext cx="8408756" cy="488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66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01065-BFC6-F4C1-071C-0881450D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948" y="171794"/>
            <a:ext cx="9950103" cy="1507376"/>
          </a:xfrm>
        </p:spPr>
        <p:txBody>
          <a:bodyPr anchor="ctr"/>
          <a:lstStyle/>
          <a:p>
            <a:pPr algn="ctr"/>
            <a:r>
              <a:rPr lang="ko-KR" altLang="en-US" dirty="0"/>
              <a:t>판매목록 조회 화면 </a:t>
            </a:r>
            <a:r>
              <a:rPr lang="en-US" altLang="ko-KR" dirty="0"/>
              <a:t>(</a:t>
            </a:r>
            <a:r>
              <a:rPr lang="en-US" altLang="ko-KR" dirty="0" err="1"/>
              <a:t>s_list.jsp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99D1A7-34BD-44D1-E15A-07D6449CB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968" y="1679170"/>
            <a:ext cx="8814062" cy="487566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A110FD1-3E1E-7095-843E-34945414DBCF}"/>
              </a:ext>
            </a:extLst>
          </p:cNvPr>
          <p:cNvSpPr/>
          <p:nvPr/>
        </p:nvSpPr>
        <p:spPr>
          <a:xfrm>
            <a:off x="5078232" y="4269846"/>
            <a:ext cx="2054088" cy="11927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1027EE-28F9-9FF4-C068-FE737729FD47}"/>
              </a:ext>
            </a:extLst>
          </p:cNvPr>
          <p:cNvSpPr/>
          <p:nvPr/>
        </p:nvSpPr>
        <p:spPr>
          <a:xfrm>
            <a:off x="3863007" y="1861930"/>
            <a:ext cx="367088" cy="9409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137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01065-BFC6-F4C1-071C-0881450D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948" y="171794"/>
            <a:ext cx="9950103" cy="1507376"/>
          </a:xfrm>
        </p:spPr>
        <p:txBody>
          <a:bodyPr anchor="ctr"/>
          <a:lstStyle/>
          <a:p>
            <a:pPr algn="ctr"/>
            <a:r>
              <a:rPr lang="ko-KR" altLang="en-US" dirty="0"/>
              <a:t>판매 등록 화면 </a:t>
            </a:r>
            <a:r>
              <a:rPr lang="en-US" altLang="ko-KR" dirty="0"/>
              <a:t>(</a:t>
            </a:r>
            <a:r>
              <a:rPr lang="en-US" altLang="ko-KR" dirty="0" err="1"/>
              <a:t>s_join.jsp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4299179-5041-8189-0DD7-13DD2183E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675" y="1679170"/>
            <a:ext cx="8738647" cy="4838528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DB94EC9E-00B5-16BA-E15F-8122F58F4E69}"/>
              </a:ext>
            </a:extLst>
          </p:cNvPr>
          <p:cNvGrpSpPr/>
          <p:nvPr/>
        </p:nvGrpSpPr>
        <p:grpSpPr>
          <a:xfrm>
            <a:off x="6941488" y="2479149"/>
            <a:ext cx="1853978" cy="500393"/>
            <a:chOff x="6941488" y="2479149"/>
            <a:chExt cx="1853978" cy="500393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4E93C90-E22C-32CE-0AA6-5830CDB40757}"/>
                </a:ext>
              </a:extLst>
            </p:cNvPr>
            <p:cNvGrpSpPr/>
            <p:nvPr/>
          </p:nvGrpSpPr>
          <p:grpSpPr>
            <a:xfrm>
              <a:off x="6941488" y="2733321"/>
              <a:ext cx="1853978" cy="246221"/>
              <a:chOff x="6623436" y="2405403"/>
              <a:chExt cx="1853978" cy="246221"/>
            </a:xfrm>
          </p:grpSpPr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192CE81E-0F06-ADD2-F11B-F6A39EC3CA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3436" y="2528514"/>
                <a:ext cx="318053" cy="0"/>
              </a:xfrm>
              <a:prstGeom prst="straightConnector1">
                <a:avLst/>
              </a:prstGeom>
              <a:ln w="127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B489BA-EC07-6D46-94F0-9390B589352F}"/>
                  </a:ext>
                </a:extLst>
              </p:cNvPr>
              <p:cNvSpPr txBox="1"/>
              <p:nvPr/>
            </p:nvSpPr>
            <p:spPr>
              <a:xfrm>
                <a:off x="6974618" y="2405403"/>
                <a:ext cx="150279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/>
                  <a:t>100</a:t>
                </a:r>
                <a:endParaRPr lang="ko-KR" altLang="en-US" sz="1000" b="1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5DCBC6C-4097-935A-726C-FBBBD2CE944D}"/>
                </a:ext>
              </a:extLst>
            </p:cNvPr>
            <p:cNvGrpSpPr/>
            <p:nvPr/>
          </p:nvGrpSpPr>
          <p:grpSpPr>
            <a:xfrm>
              <a:off x="6941488" y="2606100"/>
              <a:ext cx="1853978" cy="246221"/>
              <a:chOff x="6623436" y="2405403"/>
              <a:chExt cx="1853978" cy="246221"/>
            </a:xfrm>
          </p:grpSpPr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C4CF0FD5-73BA-CCDD-608C-14AF1EB67E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3436" y="2528514"/>
                <a:ext cx="318053" cy="0"/>
              </a:xfrm>
              <a:prstGeom prst="straightConnector1">
                <a:avLst/>
              </a:prstGeom>
              <a:ln w="127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70F09E-7FD7-EC86-FBB8-F615E0A48FEB}"/>
                  </a:ext>
                </a:extLst>
              </p:cNvPr>
              <p:cNvSpPr txBox="1"/>
              <p:nvPr/>
            </p:nvSpPr>
            <p:spPr>
              <a:xfrm>
                <a:off x="6974618" y="2405403"/>
                <a:ext cx="150279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/>
                  <a:t>107</a:t>
                </a:r>
                <a:endParaRPr lang="ko-KR" altLang="en-US" sz="1000" b="1" dirty="0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EBD8353-BBD8-DC39-6E9F-1F3360C0EEBF}"/>
                </a:ext>
              </a:extLst>
            </p:cNvPr>
            <p:cNvGrpSpPr/>
            <p:nvPr/>
          </p:nvGrpSpPr>
          <p:grpSpPr>
            <a:xfrm>
              <a:off x="6941488" y="2479149"/>
              <a:ext cx="1853978" cy="246221"/>
              <a:chOff x="6623436" y="2405403"/>
              <a:chExt cx="1853978" cy="246221"/>
            </a:xfrm>
          </p:grpSpPr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70388F3B-FE75-E811-4FF7-6B2FD007F6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3436" y="2528514"/>
                <a:ext cx="318053" cy="0"/>
              </a:xfrm>
              <a:prstGeom prst="straightConnector1">
                <a:avLst/>
              </a:prstGeom>
              <a:ln w="127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395D91-0971-697D-9E90-44E504A29364}"/>
                  </a:ext>
                </a:extLst>
              </p:cNvPr>
              <p:cNvSpPr txBox="1"/>
              <p:nvPr/>
            </p:nvSpPr>
            <p:spPr>
              <a:xfrm>
                <a:off x="6974618" y="2405403"/>
                <a:ext cx="150279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b="1" dirty="0"/>
                  <a:t>1010</a:t>
                </a:r>
                <a:endParaRPr lang="ko-KR" altLang="en-US" sz="1000" b="1" dirty="0"/>
              </a:p>
            </p:txBody>
          </p:sp>
        </p:grp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A1D372-7F93-EF37-FEB3-68B52C8B721B}"/>
              </a:ext>
            </a:extLst>
          </p:cNvPr>
          <p:cNvSpPr/>
          <p:nvPr/>
        </p:nvSpPr>
        <p:spPr>
          <a:xfrm>
            <a:off x="5906489" y="2920696"/>
            <a:ext cx="173608" cy="12976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896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01065-BFC6-F4C1-071C-0881450D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948" y="171794"/>
            <a:ext cx="9950103" cy="1507376"/>
          </a:xfrm>
        </p:spPr>
        <p:txBody>
          <a:bodyPr anchor="ctr"/>
          <a:lstStyle/>
          <a:p>
            <a:pPr algn="ctr"/>
            <a:r>
              <a:rPr lang="ko-KR" altLang="en-US" dirty="0"/>
              <a:t>판매 등록 화면 </a:t>
            </a:r>
            <a:r>
              <a:rPr lang="en-US" altLang="ko-KR" dirty="0"/>
              <a:t>(</a:t>
            </a:r>
            <a:r>
              <a:rPr lang="en-US" altLang="ko-KR" dirty="0" err="1"/>
              <a:t>s_join.jsp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E3EA33-9975-F0E0-4F8D-1F9D1512E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716" y="1679170"/>
            <a:ext cx="8716566" cy="499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01065-BFC6-F4C1-071C-0881450D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948" y="171794"/>
            <a:ext cx="9950103" cy="1507376"/>
          </a:xfrm>
        </p:spPr>
        <p:txBody>
          <a:bodyPr anchor="ctr"/>
          <a:lstStyle/>
          <a:p>
            <a:pPr algn="ctr"/>
            <a:r>
              <a:rPr lang="ko-KR" altLang="en-US" dirty="0"/>
              <a:t>판매 등록 화면 </a:t>
            </a:r>
            <a:r>
              <a:rPr lang="en-US" altLang="ko-KR" dirty="0"/>
              <a:t>(</a:t>
            </a:r>
            <a:r>
              <a:rPr lang="en-US" altLang="ko-KR" dirty="0" err="1"/>
              <a:t>s_join.jsp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2C649A-273D-7F9F-5C03-5AE035DC6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677" y="1679170"/>
            <a:ext cx="8340644" cy="480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0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01065-BFC6-F4C1-071C-0881450D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948" y="171794"/>
            <a:ext cx="9950103" cy="1507376"/>
          </a:xfrm>
        </p:spPr>
        <p:txBody>
          <a:bodyPr anchor="ctr"/>
          <a:lstStyle/>
          <a:p>
            <a:pPr algn="ctr"/>
            <a:r>
              <a:rPr lang="ko-KR" altLang="en-US" dirty="0"/>
              <a:t>판매목록 조회 화면 </a:t>
            </a:r>
            <a:r>
              <a:rPr lang="en-US" altLang="ko-KR" dirty="0"/>
              <a:t>(</a:t>
            </a:r>
            <a:r>
              <a:rPr lang="en-US" altLang="ko-KR" dirty="0" err="1"/>
              <a:t>s_list.jsp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2B00BC-0222-EA7D-C87F-BEB6E0C09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407" y="1679170"/>
            <a:ext cx="8927184" cy="492889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5E945F4-D4B3-559C-797F-A23AC53F056F}"/>
              </a:ext>
            </a:extLst>
          </p:cNvPr>
          <p:cNvSpPr/>
          <p:nvPr/>
        </p:nvSpPr>
        <p:spPr>
          <a:xfrm>
            <a:off x="5068955" y="4420919"/>
            <a:ext cx="2095170" cy="14312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696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01065-BFC6-F4C1-071C-0881450D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289572"/>
            <a:ext cx="9950103" cy="1507376"/>
          </a:xfrm>
        </p:spPr>
        <p:txBody>
          <a:bodyPr anchor="ctr"/>
          <a:lstStyle/>
          <a:p>
            <a:pPr algn="ctr"/>
            <a:r>
              <a:rPr lang="en-US" altLang="ko-KR" dirty="0"/>
              <a:t>DB </a:t>
            </a:r>
            <a:r>
              <a:rPr lang="ko-KR" altLang="en-US" dirty="0"/>
              <a:t>테이블 구성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8CABC9B-7613-0E08-CCA0-0246FDA2E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421845"/>
              </p:ext>
            </p:extLst>
          </p:nvPr>
        </p:nvGraphicFramePr>
        <p:xfrm>
          <a:off x="552576" y="2588436"/>
          <a:ext cx="5327904" cy="1285748"/>
        </p:xfrm>
        <a:graphic>
          <a:graphicData uri="http://schemas.openxmlformats.org/drawingml/2006/table">
            <a:tbl>
              <a:tblPr/>
              <a:tblGrid>
                <a:gridCol w="887984">
                  <a:extLst>
                    <a:ext uri="{9D8B030D-6E8A-4147-A177-3AD203B41FA5}">
                      <a16:colId xmlns:a16="http://schemas.microsoft.com/office/drawing/2014/main" val="2443147163"/>
                    </a:ext>
                  </a:extLst>
                </a:gridCol>
                <a:gridCol w="1139571">
                  <a:extLst>
                    <a:ext uri="{9D8B030D-6E8A-4147-A177-3AD203B41FA5}">
                      <a16:colId xmlns:a16="http://schemas.microsoft.com/office/drawing/2014/main" val="837353327"/>
                    </a:ext>
                  </a:extLst>
                </a:gridCol>
                <a:gridCol w="852043">
                  <a:extLst>
                    <a:ext uri="{9D8B030D-6E8A-4147-A177-3AD203B41FA5}">
                      <a16:colId xmlns:a16="http://schemas.microsoft.com/office/drawing/2014/main" val="1132716922"/>
                    </a:ext>
                  </a:extLst>
                </a:gridCol>
                <a:gridCol w="672338">
                  <a:extLst>
                    <a:ext uri="{9D8B030D-6E8A-4147-A177-3AD203B41FA5}">
                      <a16:colId xmlns:a16="http://schemas.microsoft.com/office/drawing/2014/main" val="3658754327"/>
                    </a:ext>
                  </a:extLst>
                </a:gridCol>
                <a:gridCol w="887984">
                  <a:extLst>
                    <a:ext uri="{9D8B030D-6E8A-4147-A177-3AD203B41FA5}">
                      <a16:colId xmlns:a16="http://schemas.microsoft.com/office/drawing/2014/main" val="693006808"/>
                    </a:ext>
                  </a:extLst>
                </a:gridCol>
                <a:gridCol w="887984">
                  <a:extLst>
                    <a:ext uri="{9D8B030D-6E8A-4147-A177-3AD203B41FA5}">
                      <a16:colId xmlns:a16="http://schemas.microsoft.com/office/drawing/2014/main" val="3707126743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컬럼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ID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컬럼명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형태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길이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비고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238606"/>
                  </a:ext>
                </a:extLst>
              </a:tr>
              <a:tr h="3065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pcode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상품코드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number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Not Null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primary key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910871"/>
                  </a:ext>
                </a:extLst>
              </a:tr>
              <a:tr h="3065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name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상품명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20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203985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cost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가격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number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90373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C69D34E-EBF3-8507-38A2-8F43B4848DDE}"/>
              </a:ext>
            </a:extLst>
          </p:cNvPr>
          <p:cNvSpPr txBox="1"/>
          <p:nvPr/>
        </p:nvSpPr>
        <p:spPr>
          <a:xfrm>
            <a:off x="552576" y="1972908"/>
            <a:ext cx="416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상품테이블 </a:t>
            </a:r>
            <a:r>
              <a:rPr lang="en-US" altLang="ko-KR" b="1" dirty="0"/>
              <a:t>(</a:t>
            </a:r>
            <a:r>
              <a:rPr lang="ko-KR" altLang="en-US" b="1" dirty="0"/>
              <a:t>테이블명 </a:t>
            </a:r>
            <a:r>
              <a:rPr lang="en-US" altLang="ko-KR" b="1" dirty="0"/>
              <a:t>: tbl_product_01)</a:t>
            </a:r>
            <a:r>
              <a:rPr lang="ko-KR" altLang="en-US" b="1" dirty="0"/>
              <a:t>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DCD479E-7479-233C-733E-17AB73625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91987"/>
              </p:ext>
            </p:extLst>
          </p:nvPr>
        </p:nvGraphicFramePr>
        <p:xfrm>
          <a:off x="552576" y="5212365"/>
          <a:ext cx="5327904" cy="919734"/>
        </p:xfrm>
        <a:graphic>
          <a:graphicData uri="http://schemas.openxmlformats.org/drawingml/2006/table">
            <a:tbl>
              <a:tblPr/>
              <a:tblGrid>
                <a:gridCol w="887984">
                  <a:extLst>
                    <a:ext uri="{9D8B030D-6E8A-4147-A177-3AD203B41FA5}">
                      <a16:colId xmlns:a16="http://schemas.microsoft.com/office/drawing/2014/main" val="2443147163"/>
                    </a:ext>
                  </a:extLst>
                </a:gridCol>
                <a:gridCol w="1139571">
                  <a:extLst>
                    <a:ext uri="{9D8B030D-6E8A-4147-A177-3AD203B41FA5}">
                      <a16:colId xmlns:a16="http://schemas.microsoft.com/office/drawing/2014/main" val="837353327"/>
                    </a:ext>
                  </a:extLst>
                </a:gridCol>
                <a:gridCol w="852043">
                  <a:extLst>
                    <a:ext uri="{9D8B030D-6E8A-4147-A177-3AD203B41FA5}">
                      <a16:colId xmlns:a16="http://schemas.microsoft.com/office/drawing/2014/main" val="1132716922"/>
                    </a:ext>
                  </a:extLst>
                </a:gridCol>
                <a:gridCol w="672338">
                  <a:extLst>
                    <a:ext uri="{9D8B030D-6E8A-4147-A177-3AD203B41FA5}">
                      <a16:colId xmlns:a16="http://schemas.microsoft.com/office/drawing/2014/main" val="3658754327"/>
                    </a:ext>
                  </a:extLst>
                </a:gridCol>
                <a:gridCol w="887984">
                  <a:extLst>
                    <a:ext uri="{9D8B030D-6E8A-4147-A177-3AD203B41FA5}">
                      <a16:colId xmlns:a16="http://schemas.microsoft.com/office/drawing/2014/main" val="693006808"/>
                    </a:ext>
                  </a:extLst>
                </a:gridCol>
                <a:gridCol w="887984">
                  <a:extLst>
                    <a:ext uri="{9D8B030D-6E8A-4147-A177-3AD203B41FA5}">
                      <a16:colId xmlns:a16="http://schemas.microsoft.com/office/drawing/2014/main" val="3707126743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컬럼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ID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컬럼명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형태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길이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비고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238606"/>
                  </a:ext>
                </a:extLst>
              </a:tr>
              <a:tr h="3065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scode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매장코드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number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Not Null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primary key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910871"/>
                  </a:ext>
                </a:extLst>
              </a:tr>
              <a:tr h="3065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sname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매장이름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varchar2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20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20398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6BCC21A-86EF-F83E-3A74-AF4A18C2FDDA}"/>
              </a:ext>
            </a:extLst>
          </p:cNvPr>
          <p:cNvSpPr txBox="1"/>
          <p:nvPr/>
        </p:nvSpPr>
        <p:spPr>
          <a:xfrm>
            <a:off x="552576" y="4596837"/>
            <a:ext cx="373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매장테이블 </a:t>
            </a:r>
            <a:r>
              <a:rPr lang="en-US" altLang="ko-KR" b="1" dirty="0"/>
              <a:t>(</a:t>
            </a:r>
            <a:r>
              <a:rPr lang="ko-KR" altLang="en-US" b="1" dirty="0"/>
              <a:t>테이블명 </a:t>
            </a:r>
            <a:r>
              <a:rPr lang="en-US" altLang="ko-KR" b="1" dirty="0"/>
              <a:t>: tbl_shop_01)</a:t>
            </a:r>
            <a:r>
              <a:rPr lang="ko-KR" altLang="en-US" b="1" dirty="0"/>
              <a:t> 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D245D48-79AE-7FFF-79BE-FCC431F80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480688"/>
              </p:ext>
            </p:extLst>
          </p:nvPr>
        </p:nvGraphicFramePr>
        <p:xfrm>
          <a:off x="6311520" y="2589421"/>
          <a:ext cx="5327904" cy="1424178"/>
        </p:xfrm>
        <a:graphic>
          <a:graphicData uri="http://schemas.openxmlformats.org/drawingml/2006/table">
            <a:tbl>
              <a:tblPr/>
              <a:tblGrid>
                <a:gridCol w="887984">
                  <a:extLst>
                    <a:ext uri="{9D8B030D-6E8A-4147-A177-3AD203B41FA5}">
                      <a16:colId xmlns:a16="http://schemas.microsoft.com/office/drawing/2014/main" val="2443147163"/>
                    </a:ext>
                  </a:extLst>
                </a:gridCol>
                <a:gridCol w="1139571">
                  <a:extLst>
                    <a:ext uri="{9D8B030D-6E8A-4147-A177-3AD203B41FA5}">
                      <a16:colId xmlns:a16="http://schemas.microsoft.com/office/drawing/2014/main" val="837353327"/>
                    </a:ext>
                  </a:extLst>
                </a:gridCol>
                <a:gridCol w="852043">
                  <a:extLst>
                    <a:ext uri="{9D8B030D-6E8A-4147-A177-3AD203B41FA5}">
                      <a16:colId xmlns:a16="http://schemas.microsoft.com/office/drawing/2014/main" val="1132716922"/>
                    </a:ext>
                  </a:extLst>
                </a:gridCol>
                <a:gridCol w="672338">
                  <a:extLst>
                    <a:ext uri="{9D8B030D-6E8A-4147-A177-3AD203B41FA5}">
                      <a16:colId xmlns:a16="http://schemas.microsoft.com/office/drawing/2014/main" val="3658754327"/>
                    </a:ext>
                  </a:extLst>
                </a:gridCol>
                <a:gridCol w="887984">
                  <a:extLst>
                    <a:ext uri="{9D8B030D-6E8A-4147-A177-3AD203B41FA5}">
                      <a16:colId xmlns:a16="http://schemas.microsoft.com/office/drawing/2014/main" val="693006808"/>
                    </a:ext>
                  </a:extLst>
                </a:gridCol>
                <a:gridCol w="887984">
                  <a:extLst>
                    <a:ext uri="{9D8B030D-6E8A-4147-A177-3AD203B41FA5}">
                      <a16:colId xmlns:a16="http://schemas.microsoft.com/office/drawing/2014/main" val="3707126743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컬럼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ID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컬럼명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형태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길이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NULL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비고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5238606"/>
                  </a:ext>
                </a:extLst>
              </a:tr>
              <a:tr h="3065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saleno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판매코드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number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Not Null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primary key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910871"/>
                  </a:ext>
                </a:extLst>
              </a:tr>
              <a:tr h="30657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pcode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상품코드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number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203985"/>
                  </a:ext>
                </a:extLst>
              </a:tr>
              <a:tr h="18300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scode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매장코드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number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7903733"/>
                  </a:ext>
                </a:extLst>
              </a:tr>
              <a:tr h="18300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amount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수량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number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10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22271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CC3AC01-987C-EBBB-526A-50A63B5764C5}"/>
              </a:ext>
            </a:extLst>
          </p:cNvPr>
          <p:cNvSpPr txBox="1"/>
          <p:nvPr/>
        </p:nvSpPr>
        <p:spPr>
          <a:xfrm>
            <a:off x="6311520" y="1973893"/>
            <a:ext cx="373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판매테이블 </a:t>
            </a:r>
            <a:r>
              <a:rPr lang="en-US" altLang="ko-KR" b="1" dirty="0"/>
              <a:t>(</a:t>
            </a:r>
            <a:r>
              <a:rPr lang="ko-KR" altLang="en-US" b="1" dirty="0"/>
              <a:t>테이블명 </a:t>
            </a:r>
            <a:r>
              <a:rPr lang="en-US" altLang="ko-KR" b="1" dirty="0"/>
              <a:t>: tbl_salelist_01)</a:t>
            </a:r>
            <a:r>
              <a:rPr lang="ko-KR" alt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233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9648A-80C0-CF34-A927-2444F963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감사합니다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975743-B487-5B39-3D5E-3528028D7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51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01065-BFC6-F4C1-071C-0881450D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948" y="171794"/>
            <a:ext cx="9950103" cy="1507376"/>
          </a:xfrm>
        </p:spPr>
        <p:txBody>
          <a:bodyPr anchor="ctr"/>
          <a:lstStyle/>
          <a:p>
            <a:pPr algn="ctr"/>
            <a:r>
              <a:rPr lang="ko-KR" altLang="en-US" dirty="0" err="1"/>
              <a:t>메인화면</a:t>
            </a:r>
            <a:r>
              <a:rPr lang="en-US" altLang="ko-KR" dirty="0"/>
              <a:t>(</a:t>
            </a:r>
            <a:r>
              <a:rPr lang="en-US" altLang="ko-KR" dirty="0" err="1"/>
              <a:t>index.jsp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BB5AC39-A472-129A-495C-413ED0E2D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778" y="1679170"/>
            <a:ext cx="8314441" cy="45944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AF68759-748C-AB61-5E86-D684B39DEDA5}"/>
              </a:ext>
            </a:extLst>
          </p:cNvPr>
          <p:cNvSpPr/>
          <p:nvPr/>
        </p:nvSpPr>
        <p:spPr>
          <a:xfrm>
            <a:off x="2337683" y="1823984"/>
            <a:ext cx="636105" cy="1479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56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01065-BFC6-F4C1-071C-0881450D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948" y="171794"/>
            <a:ext cx="9950103" cy="1507376"/>
          </a:xfrm>
        </p:spPr>
        <p:txBody>
          <a:bodyPr anchor="ctr"/>
          <a:lstStyle/>
          <a:p>
            <a:pPr algn="ctr"/>
            <a:r>
              <a:rPr lang="ko-KR" altLang="en-US" dirty="0"/>
              <a:t>상품목록 조회 화면</a:t>
            </a:r>
            <a:r>
              <a:rPr lang="en-US" altLang="ko-KR" dirty="0"/>
              <a:t>(</a:t>
            </a:r>
            <a:r>
              <a:rPr lang="en-US" altLang="ko-KR" dirty="0" err="1"/>
              <a:t>m_list.jsp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6283BE-0516-E7F5-FE39-478A0D2D1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63" y="1679170"/>
            <a:ext cx="8481667" cy="459440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927E791-55E8-6B46-E49D-37F1AB0220E8}"/>
              </a:ext>
            </a:extLst>
          </p:cNvPr>
          <p:cNvSpPr/>
          <p:nvPr/>
        </p:nvSpPr>
        <p:spPr>
          <a:xfrm>
            <a:off x="5661329" y="3289012"/>
            <a:ext cx="341906" cy="12408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117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01065-BFC6-F4C1-071C-0881450D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948" y="171794"/>
            <a:ext cx="9950103" cy="1507376"/>
          </a:xfrm>
        </p:spPr>
        <p:txBody>
          <a:bodyPr anchor="ctr"/>
          <a:lstStyle/>
          <a:p>
            <a:pPr algn="ctr"/>
            <a:r>
              <a:rPr lang="ko-KR" altLang="en-US" dirty="0"/>
              <a:t>상품목록 수정 화면</a:t>
            </a:r>
            <a:r>
              <a:rPr lang="en-US" altLang="ko-KR" dirty="0"/>
              <a:t> (</a:t>
            </a:r>
            <a:r>
              <a:rPr lang="en-US" altLang="ko-KR" dirty="0" err="1"/>
              <a:t>m_modify.jsp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1AA661-8FDC-EB6D-86F4-68C026552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855" y="1558569"/>
            <a:ext cx="7927450" cy="457850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927E791-55E8-6B46-E49D-37F1AB0220E8}"/>
              </a:ext>
            </a:extLst>
          </p:cNvPr>
          <p:cNvSpPr/>
          <p:nvPr/>
        </p:nvSpPr>
        <p:spPr>
          <a:xfrm>
            <a:off x="5829627" y="2589580"/>
            <a:ext cx="173608" cy="12976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ECF02B7-C6EA-4332-7DC0-EE27D4B3E597}"/>
              </a:ext>
            </a:extLst>
          </p:cNvPr>
          <p:cNvGrpSpPr/>
          <p:nvPr/>
        </p:nvGrpSpPr>
        <p:grpSpPr>
          <a:xfrm>
            <a:off x="6623436" y="2405403"/>
            <a:ext cx="1853978" cy="246221"/>
            <a:chOff x="6623436" y="2405403"/>
            <a:chExt cx="1853978" cy="246221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9E590F20-BFB2-2921-605E-D865AE402B51}"/>
                </a:ext>
              </a:extLst>
            </p:cNvPr>
            <p:cNvCxnSpPr>
              <a:cxnSpLocks/>
            </p:cNvCxnSpPr>
            <p:nvPr/>
          </p:nvCxnSpPr>
          <p:spPr>
            <a:xfrm>
              <a:off x="6623436" y="2528514"/>
              <a:ext cx="318053" cy="0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3B06AB-469A-69DE-3F9F-4D1F1118FA0E}"/>
                </a:ext>
              </a:extLst>
            </p:cNvPr>
            <p:cNvSpPr txBox="1"/>
            <p:nvPr/>
          </p:nvSpPr>
          <p:spPr>
            <a:xfrm>
              <a:off x="6974618" y="2405403"/>
              <a:ext cx="15027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가격을 </a:t>
              </a:r>
              <a:r>
                <a:rPr lang="en-US" altLang="ko-KR" sz="1000" b="1" dirty="0"/>
                <a:t>6000</a:t>
              </a:r>
              <a:r>
                <a:rPr lang="ko-KR" altLang="en-US" sz="1000" b="1" dirty="0"/>
                <a:t>원으로 변경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24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01065-BFC6-F4C1-071C-0881450D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948" y="171794"/>
            <a:ext cx="9950103" cy="1507376"/>
          </a:xfrm>
        </p:spPr>
        <p:txBody>
          <a:bodyPr anchor="ctr"/>
          <a:lstStyle/>
          <a:p>
            <a:pPr algn="ctr"/>
            <a:r>
              <a:rPr lang="ko-KR" altLang="en-US" dirty="0"/>
              <a:t>상품목록 수정 화면</a:t>
            </a:r>
            <a:r>
              <a:rPr lang="en-US" altLang="ko-KR" dirty="0"/>
              <a:t> (</a:t>
            </a:r>
            <a:r>
              <a:rPr lang="en-US" altLang="ko-KR" dirty="0" err="1"/>
              <a:t>m_modify.jsp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831F3D-97CF-719E-0345-BCAD227DC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409" y="1679170"/>
            <a:ext cx="8449180" cy="486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3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01065-BFC6-F4C1-071C-0881450D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948" y="171794"/>
            <a:ext cx="9950103" cy="1507376"/>
          </a:xfrm>
        </p:spPr>
        <p:txBody>
          <a:bodyPr anchor="ctr"/>
          <a:lstStyle/>
          <a:p>
            <a:pPr algn="ctr"/>
            <a:r>
              <a:rPr lang="ko-KR" altLang="en-US" dirty="0"/>
              <a:t>상품목록 조회 화면</a:t>
            </a:r>
            <a:r>
              <a:rPr lang="en-US" altLang="ko-KR" dirty="0"/>
              <a:t> (</a:t>
            </a:r>
            <a:r>
              <a:rPr lang="en-US" altLang="ko-KR" dirty="0" err="1"/>
              <a:t>m_list.jsp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AE211C-8E3F-881A-7B37-588F8CB79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341" y="1679170"/>
            <a:ext cx="8929315" cy="493474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927E791-55E8-6B46-E49D-37F1AB0220E8}"/>
              </a:ext>
            </a:extLst>
          </p:cNvPr>
          <p:cNvSpPr/>
          <p:nvPr/>
        </p:nvSpPr>
        <p:spPr>
          <a:xfrm>
            <a:off x="5637476" y="3421050"/>
            <a:ext cx="938253" cy="11727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428C29-7507-B5D6-BDF9-E3CFD24BA6CD}"/>
              </a:ext>
            </a:extLst>
          </p:cNvPr>
          <p:cNvSpPr/>
          <p:nvPr/>
        </p:nvSpPr>
        <p:spPr>
          <a:xfrm>
            <a:off x="1639292" y="1840065"/>
            <a:ext cx="404193" cy="13185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361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5756690-F5E6-8F48-3BB8-4D2AEBB10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465" y="1679170"/>
            <a:ext cx="8643067" cy="478713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C701065-BFC6-F4C1-071C-0881450D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948" y="171794"/>
            <a:ext cx="9950103" cy="1507376"/>
          </a:xfrm>
        </p:spPr>
        <p:txBody>
          <a:bodyPr anchor="ctr"/>
          <a:lstStyle/>
          <a:p>
            <a:pPr algn="ctr"/>
            <a:r>
              <a:rPr lang="ko-KR" altLang="en-US" dirty="0"/>
              <a:t>상품 등록 화면</a:t>
            </a:r>
            <a:r>
              <a:rPr lang="en-US" altLang="ko-KR" dirty="0"/>
              <a:t> (</a:t>
            </a:r>
            <a:r>
              <a:rPr lang="en-US" altLang="ko-KR" dirty="0" err="1"/>
              <a:t>m_join.jsp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AAABB22-64C1-21F7-2886-829AB65A9149}"/>
              </a:ext>
            </a:extLst>
          </p:cNvPr>
          <p:cNvGrpSpPr/>
          <p:nvPr/>
        </p:nvGrpSpPr>
        <p:grpSpPr>
          <a:xfrm>
            <a:off x="6941489" y="2437207"/>
            <a:ext cx="1853978" cy="246221"/>
            <a:chOff x="6623436" y="2405403"/>
            <a:chExt cx="1853978" cy="246221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112C17DB-8B7F-AB70-E38D-EEAD2039889B}"/>
                </a:ext>
              </a:extLst>
            </p:cNvPr>
            <p:cNvCxnSpPr>
              <a:cxnSpLocks/>
            </p:cNvCxnSpPr>
            <p:nvPr/>
          </p:nvCxnSpPr>
          <p:spPr>
            <a:xfrm>
              <a:off x="6623436" y="2528514"/>
              <a:ext cx="318053" cy="0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F52B34-E395-7E48-4884-B1E87A0CB163}"/>
                </a:ext>
              </a:extLst>
            </p:cNvPr>
            <p:cNvSpPr txBox="1"/>
            <p:nvPr/>
          </p:nvSpPr>
          <p:spPr>
            <a:xfrm>
              <a:off x="6974618" y="2405403"/>
              <a:ext cx="15027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XEHUB</a:t>
              </a:r>
              <a:r>
                <a:rPr lang="ko-KR" altLang="en-US" sz="1000" b="1" dirty="0"/>
                <a:t>티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F7644B1-86FE-C270-68B7-784DDB6B2E3A}"/>
              </a:ext>
            </a:extLst>
          </p:cNvPr>
          <p:cNvGrpSpPr/>
          <p:nvPr/>
        </p:nvGrpSpPr>
        <p:grpSpPr>
          <a:xfrm>
            <a:off x="6941489" y="2582245"/>
            <a:ext cx="1853978" cy="246221"/>
            <a:chOff x="6623436" y="2405403"/>
            <a:chExt cx="1853978" cy="246221"/>
          </a:xfrm>
        </p:grpSpPr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7E39D133-6D91-C2F0-FCAB-523F74AC049A}"/>
                </a:ext>
              </a:extLst>
            </p:cNvPr>
            <p:cNvCxnSpPr>
              <a:cxnSpLocks/>
            </p:cNvCxnSpPr>
            <p:nvPr/>
          </p:nvCxnSpPr>
          <p:spPr>
            <a:xfrm>
              <a:off x="6623436" y="2528514"/>
              <a:ext cx="318053" cy="0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E32BA27-93D1-5784-926F-8AFCF037047E}"/>
                </a:ext>
              </a:extLst>
            </p:cNvPr>
            <p:cNvSpPr txBox="1"/>
            <p:nvPr/>
          </p:nvSpPr>
          <p:spPr>
            <a:xfrm>
              <a:off x="6974618" y="2405403"/>
              <a:ext cx="15027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7000</a:t>
              </a:r>
              <a:endParaRPr lang="ko-KR" altLang="en-US" sz="1000" b="1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CB287D-FF96-312D-538E-9D9C0E2E4F28}"/>
              </a:ext>
            </a:extLst>
          </p:cNvPr>
          <p:cNvSpPr/>
          <p:nvPr/>
        </p:nvSpPr>
        <p:spPr>
          <a:xfrm>
            <a:off x="5914439" y="2779485"/>
            <a:ext cx="173608" cy="12976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069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Blocks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Avenir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406</Words>
  <Application>Microsoft Office PowerPoint</Application>
  <PresentationFormat>와이드스크린</PresentationFormat>
  <Paragraphs>107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Microsoft GothicNeo</vt:lpstr>
      <vt:lpstr>Microsoft GothicNeo Light</vt:lpstr>
      <vt:lpstr>한컴바탕</vt:lpstr>
      <vt:lpstr>Arial</vt:lpstr>
      <vt:lpstr>BlocksVTI</vt:lpstr>
      <vt:lpstr>매장별 커피 관리 프로그램</vt:lpstr>
      <vt:lpstr>환경 구성</vt:lpstr>
      <vt:lpstr>DB 테이블 구성</vt:lpstr>
      <vt:lpstr>메인화면(index.jsp)</vt:lpstr>
      <vt:lpstr>상품목록 조회 화면(m_list.jsp)</vt:lpstr>
      <vt:lpstr>상품목록 수정 화면 (m_modify.jsp)</vt:lpstr>
      <vt:lpstr>상품목록 수정 화면 (m_modify.jsp)</vt:lpstr>
      <vt:lpstr>상품목록 조회 화면 (m_list.jsp)</vt:lpstr>
      <vt:lpstr>상품 등록 화면 (m_join.jsp)</vt:lpstr>
      <vt:lpstr>상품 등록 화면 (m_join.jsp)</vt:lpstr>
      <vt:lpstr>상품 등록 화면 (m_join.jsp)</vt:lpstr>
      <vt:lpstr>상품목록 조회 화면 (m_list.jsp)</vt:lpstr>
      <vt:lpstr>매장목록 조회 화면 (b_list.jsp)</vt:lpstr>
      <vt:lpstr>매장 정보 수정 화면 (b_modify.jsp)</vt:lpstr>
      <vt:lpstr>매장 정보 수정 화면 (b_modify.jsp)</vt:lpstr>
      <vt:lpstr>매장목록 조회 화면 (b_list.jsp)</vt:lpstr>
      <vt:lpstr>매장 등록 화면 (b_join.jsp)</vt:lpstr>
      <vt:lpstr>매장 등록 화면 (b_join.jsp)</vt:lpstr>
      <vt:lpstr>매장 등록 화면 (b_join.jsp)</vt:lpstr>
      <vt:lpstr>매장 목록 조회 화면 (b_list.jsp)</vt:lpstr>
      <vt:lpstr>판매목록 조회 화면 (s_list.jsp)</vt:lpstr>
      <vt:lpstr>판매 정보 수정 화면 (s_modify.jsp)</vt:lpstr>
      <vt:lpstr>판매 정보 수정 화면 (s_modify.jsp)</vt:lpstr>
      <vt:lpstr>판매 정보 수정 화면 (s_modify.jsp)</vt:lpstr>
      <vt:lpstr>판매목록 조회 화면 (s_list.jsp)</vt:lpstr>
      <vt:lpstr>판매 등록 화면 (s_join.jsp)</vt:lpstr>
      <vt:lpstr>판매 등록 화면 (s_join.jsp)</vt:lpstr>
      <vt:lpstr>판매 등록 화면 (s_join.jsp)</vt:lpstr>
      <vt:lpstr>판매목록 조회 화면 (s_list.jsp)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매장별 커피 관리 프로그램</dc:title>
  <dc:creator>현식</dc:creator>
  <cp:lastModifiedBy>현식</cp:lastModifiedBy>
  <cp:revision>104</cp:revision>
  <dcterms:created xsi:type="dcterms:W3CDTF">2022-10-30T07:15:10Z</dcterms:created>
  <dcterms:modified xsi:type="dcterms:W3CDTF">2022-10-30T11:49:16Z</dcterms:modified>
</cp:coreProperties>
</file>