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5" autoAdjust="0"/>
  </p:normalViewPr>
  <p:slideViewPr>
    <p:cSldViewPr snapToGrid="0">
      <p:cViewPr>
        <p:scale>
          <a:sx n="66" d="100"/>
          <a:sy n="66" d="100"/>
        </p:scale>
        <p:origin x="-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完成百分比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clip" horzOverflow="clip" vert="horz" wrap="square" lIns="38100" tIns="19050" rIns="38100" bIns="1905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</c:ext>
            </c:extLst>
          </c:dLbls>
          <c:cat>
            <c:strLit>
              <c:ptCount val="14"/>
              <c:pt idx="0">
                <c:v>软件需求分析</c:v>
              </c:pt>
              <c:pt idx="1">
                <c:v>软件需求评审</c:v>
              </c:pt>
              <c:pt idx="2">
                <c:v> 搭设Hadoop集群</c:v>
              </c:pt>
              <c:pt idx="3">
                <c:v>撰写数据词典</c:v>
              </c:pt>
              <c:pt idx="4">
                <c:v>软件项目统计分析</c:v>
              </c:pt>
              <c:pt idx="5">
                <c:v>软件需求复评审</c:v>
              </c:pt>
              <c:pt idx="6">
                <c:v>软件产品改进与展示</c:v>
              </c:pt>
              <c:pt idx="7">
                <c:v>软件测试</c:v>
              </c:pt>
              <c:pt idx="8">
                <c:v>软件测试评审</c:v>
              </c:pt>
              <c:pt idx="9">
                <c:v>软件测评复评审</c:v>
              </c:pt>
              <c:pt idx="10">
                <c:v>软件演示与测评</c:v>
              </c:pt>
              <c:pt idx="11">
                <c:v>综合实验分析</c:v>
              </c:pt>
              <c:pt idx="12">
                <c:v>综合实验总结</c:v>
              </c:pt>
              <c:pt idx="13">
                <c:v>工作进度计划</c:v>
              </c:pt>
            </c:strLit>
          </c:cat>
          <c:val>
            <c:numLit>
              <c:formatCode>#,##0"%"</c:formatCode>
              <c:ptCount val="14"/>
              <c:pt idx="0">
                <c:v>100</c:v>
              </c:pt>
              <c:pt idx="1">
                <c:v>99</c:v>
              </c:pt>
              <c:pt idx="2">
                <c:v>100</c:v>
              </c:pt>
              <c:pt idx="3">
                <c:v>100</c:v>
              </c:pt>
              <c:pt idx="4">
                <c:v>99</c:v>
              </c:pt>
              <c:pt idx="5">
                <c:v>99</c:v>
              </c:pt>
              <c:pt idx="6">
                <c:v>99</c:v>
              </c:pt>
              <c:pt idx="7">
                <c:v>100</c:v>
              </c:pt>
              <c:pt idx="8">
                <c:v>100</c:v>
              </c:pt>
              <c:pt idx="9">
                <c:v>100</c:v>
              </c:pt>
              <c:pt idx="10">
                <c:v>99</c:v>
              </c:pt>
              <c:pt idx="11">
                <c:v>50</c:v>
              </c:pt>
              <c:pt idx="12">
                <c:v>0</c:v>
              </c:pt>
              <c:pt idx="13">
                <c:v>78</c:v>
              </c:pt>
            </c:numLit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5904576"/>
        <c:axId val="616443600"/>
      </c:barChart>
      <c:catAx>
        <c:axId val="34590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43600"/>
        <c:crosses val="autoZero"/>
        <c:auto val="1"/>
        <c:lblAlgn val="ctr"/>
        <c:lblOffset val="100"/>
        <c:noMultiLvlLbl val="0"/>
      </c:catAx>
      <c:valAx>
        <c:axId val="61644360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59045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  <c:extLst/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剩余累计工时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16/3/14</c:v>
              </c:pt>
              <c:pt idx="1">
                <c:v>16/3/28</c:v>
              </c:pt>
              <c:pt idx="2">
                <c:v>16/4/11</c:v>
              </c:pt>
              <c:pt idx="3">
                <c:v>16/4/25</c:v>
              </c:pt>
              <c:pt idx="4">
                <c:v>16/5/9</c:v>
              </c:pt>
              <c:pt idx="5">
                <c:v>16/5/23</c:v>
              </c:pt>
              <c:pt idx="6">
                <c:v>16/6/6</c:v>
              </c:pt>
            </c:strLit>
          </c:cat>
          <c:val>
            <c:numLit>
              <c:formatCode>#,##0_ "工时"</c:formatCode>
              <c:ptCount val="7"/>
              <c:pt idx="0">
                <c:v>7170</c:v>
              </c:pt>
              <c:pt idx="1">
                <c:v>5696</c:v>
              </c:pt>
              <c:pt idx="2">
                <c:v>4328</c:v>
              </c:pt>
              <c:pt idx="3">
                <c:v>3064</c:v>
              </c:pt>
              <c:pt idx="4">
                <c:v>1968</c:v>
              </c:pt>
              <c:pt idx="5">
                <c:v>912</c:v>
              </c:pt>
              <c:pt idx="6">
                <c:v>0</c:v>
              </c:pt>
            </c:numLit>
          </c:val>
          <c:smooth val="0"/>
        </c:ser>
        <c:ser>
          <c:idx val="1"/>
          <c:order val="1"/>
          <c:tx>
            <c:v>剩余累计实际工时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16/3/14</c:v>
              </c:pt>
              <c:pt idx="1">
                <c:v>16/3/28</c:v>
              </c:pt>
              <c:pt idx="2">
                <c:v>16/4/11</c:v>
              </c:pt>
              <c:pt idx="3">
                <c:v>16/4/25</c:v>
              </c:pt>
              <c:pt idx="4">
                <c:v>16/5/9</c:v>
              </c:pt>
              <c:pt idx="5">
                <c:v>16/5/23</c:v>
              </c:pt>
              <c:pt idx="6">
                <c:v>16/6/6</c:v>
              </c:pt>
            </c:strLit>
          </c:cat>
          <c:val>
            <c:numLit>
              <c:formatCode>#,##0_ "工时"</c:formatCode>
              <c:ptCount val="7"/>
              <c:pt idx="0">
                <c:v>7170</c:v>
              </c:pt>
              <c:pt idx="1">
                <c:v>6094.2166666666662</c:v>
              </c:pt>
              <c:pt idx="2">
                <c:v>5078.2166666666662</c:v>
              </c:pt>
              <c:pt idx="3">
                <c:v>4255.1000000000004</c:v>
              </c:pt>
              <c:pt idx="4">
                <c:v>3178.3</c:v>
              </c:pt>
              <c:pt idx="5">
                <c:v>2631.1</c:v>
              </c:pt>
              <c:pt idx="6">
                <c:v>2528.6999999999998</c:v>
              </c:pt>
            </c:numLit>
          </c:val>
          <c:smooth val="0"/>
        </c:ser>
        <c:ser>
          <c:idx val="2"/>
          <c:order val="2"/>
          <c:tx>
            <c:v>基线剩余累计工时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16/3/14</c:v>
              </c:pt>
              <c:pt idx="1">
                <c:v>16/3/28</c:v>
              </c:pt>
              <c:pt idx="2">
                <c:v>16/4/11</c:v>
              </c:pt>
              <c:pt idx="3">
                <c:v>16/4/25</c:v>
              </c:pt>
              <c:pt idx="4">
                <c:v>16/5/9</c:v>
              </c:pt>
              <c:pt idx="5">
                <c:v>16/5/23</c:v>
              </c:pt>
              <c:pt idx="6">
                <c:v>16/6/6</c:v>
              </c:pt>
            </c:strLit>
          </c:cat>
          <c:val>
            <c:numLit>
              <c:formatCode>#,##0_ "工时"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47200"/>
        <c:axId val="229148832"/>
      </c:lineChart>
      <c:catAx>
        <c:axId val="2291472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148832"/>
        <c:crosses val="autoZero"/>
        <c:auto val="1"/>
        <c:lblAlgn val="ctr"/>
        <c:lblOffset val="100"/>
        <c:noMultiLvlLbl val="0"/>
      </c:catAx>
      <c:valAx>
        <c:axId val="22914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14720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基线剩余任务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16/3/14</c:v>
              </c:pt>
              <c:pt idx="1">
                <c:v>16/3/28</c:v>
              </c:pt>
              <c:pt idx="2">
                <c:v>16/4/11</c:v>
              </c:pt>
              <c:pt idx="3">
                <c:v>16/4/25</c:v>
              </c:pt>
              <c:pt idx="4">
                <c:v>16/5/9</c:v>
              </c:pt>
              <c:pt idx="5">
                <c:v>16/5/23</c:v>
              </c:pt>
              <c:pt idx="6">
                <c:v>16/6/6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smooth val="0"/>
        </c:ser>
        <c:ser>
          <c:idx val="1"/>
          <c:order val="1"/>
          <c:tx>
            <c:v>其余任务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16/3/14</c:v>
              </c:pt>
              <c:pt idx="1">
                <c:v>16/3/28</c:v>
              </c:pt>
              <c:pt idx="2">
                <c:v>16/4/11</c:v>
              </c:pt>
              <c:pt idx="3">
                <c:v>16/4/25</c:v>
              </c:pt>
              <c:pt idx="4">
                <c:v>16/5/9</c:v>
              </c:pt>
              <c:pt idx="5">
                <c:v>16/5/23</c:v>
              </c:pt>
              <c:pt idx="6">
                <c:v>16/6/6</c:v>
              </c:pt>
            </c:strLit>
          </c:cat>
          <c:val>
            <c:numLit>
              <c:formatCode>General</c:formatCode>
              <c:ptCount val="7"/>
              <c:pt idx="0">
                <c:v>52</c:v>
              </c:pt>
              <c:pt idx="1">
                <c:v>39</c:v>
              </c:pt>
              <c:pt idx="2">
                <c:v>32</c:v>
              </c:pt>
              <c:pt idx="3">
                <c:v>24</c:v>
              </c:pt>
              <c:pt idx="4">
                <c:v>17</c:v>
              </c:pt>
              <c:pt idx="5">
                <c:v>10</c:v>
              </c:pt>
              <c:pt idx="6">
                <c:v>0</c:v>
              </c:pt>
            </c:numLit>
          </c:val>
          <c:smooth val="0"/>
        </c:ser>
        <c:ser>
          <c:idx val="2"/>
          <c:order val="2"/>
          <c:tx>
            <c:v>剩余实际任务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16/3/14</c:v>
              </c:pt>
              <c:pt idx="1">
                <c:v>16/3/28</c:v>
              </c:pt>
              <c:pt idx="2">
                <c:v>16/4/11</c:v>
              </c:pt>
              <c:pt idx="3">
                <c:v>16/4/25</c:v>
              </c:pt>
              <c:pt idx="4">
                <c:v>16/5/9</c:v>
              </c:pt>
              <c:pt idx="5">
                <c:v>16/5/23</c:v>
              </c:pt>
              <c:pt idx="6">
                <c:v>16/6/6</c:v>
              </c:pt>
            </c:strLit>
          </c:cat>
          <c:val>
            <c:numLit>
              <c:formatCode>General</c:formatCode>
              <c:ptCount val="7"/>
              <c:pt idx="0">
                <c:v>52</c:v>
              </c:pt>
              <c:pt idx="1">
                <c:v>39</c:v>
              </c:pt>
              <c:pt idx="2">
                <c:v>32</c:v>
              </c:pt>
              <c:pt idx="3">
                <c:v>24</c:v>
              </c:pt>
              <c:pt idx="4">
                <c:v>17</c:v>
              </c:pt>
              <c:pt idx="5">
                <c:v>10</c:v>
              </c:pt>
              <c:pt idx="6">
                <c:v>9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6439792"/>
        <c:axId val="616444688"/>
      </c:lineChart>
      <c:catAx>
        <c:axId val="6164397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44688"/>
        <c:crosses val="autoZero"/>
        <c:auto val="1"/>
        <c:lblAlgn val="ctr"/>
        <c:lblOffset val="100"/>
        <c:noMultiLvlLbl val="0"/>
      </c:catAx>
      <c:valAx>
        <c:axId val="61644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39792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马宇晴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文字</c:v>
                </c:pt>
                <c:pt idx="1">
                  <c:v>图表</c:v>
                </c:pt>
                <c:pt idx="2">
                  <c:v>代码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44.4</c:v>
                </c:pt>
                <c:pt idx="1">
                  <c:v>9</c:v>
                </c:pt>
                <c:pt idx="2">
                  <c:v>4.2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李嘉艺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文字</c:v>
                </c:pt>
                <c:pt idx="1">
                  <c:v>图表</c:v>
                </c:pt>
                <c:pt idx="2">
                  <c:v>代码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22.41</c:v>
                </c:pt>
                <c:pt idx="1">
                  <c:v>21</c:v>
                </c:pt>
                <c:pt idx="2">
                  <c:v>23.3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杨云龙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文字</c:v>
                </c:pt>
                <c:pt idx="1">
                  <c:v>图表</c:v>
                </c:pt>
                <c:pt idx="2">
                  <c:v>代码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14.66</c:v>
                </c:pt>
                <c:pt idx="1">
                  <c:v>9</c:v>
                </c:pt>
                <c:pt idx="2">
                  <c:v>49.3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陈昆度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文字</c:v>
                </c:pt>
                <c:pt idx="1">
                  <c:v>图表</c:v>
                </c:pt>
                <c:pt idx="2">
                  <c:v>代码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17.579999999999998</c:v>
                </c:pt>
                <c:pt idx="1">
                  <c:v>47</c:v>
                </c:pt>
                <c:pt idx="2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9809936"/>
        <c:axId val="229811568"/>
      </c:barChart>
      <c:catAx>
        <c:axId val="22980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811568"/>
        <c:crosses val="autoZero"/>
        <c:auto val="1"/>
        <c:lblAlgn val="ctr"/>
        <c:lblOffset val="100"/>
        <c:noMultiLvlLbl val="0"/>
      </c:catAx>
      <c:valAx>
        <c:axId val="22981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80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22088-86D6-403A-998C-71B40C50475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B343-55C6-45BF-A09B-8F2C9582A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5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CB343-55C6-45BF-A09B-8F2C9582AE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8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CB343-55C6-45BF-A09B-8F2C9582AE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09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CB343-55C6-45BF-A09B-8F2C9582AE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5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4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3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3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8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0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2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E568-83BC-46D9-98EE-D3AB14F80E8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133C-259E-4038-B091-85AE86EB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6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配置管理与测试结果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42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96705" y="30273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配置管理统计数据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92239" y="523206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600904" y="2316517"/>
            <a:ext cx="703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软件开发计划书：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个版本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600904" y="3201473"/>
            <a:ext cx="703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软件需求说明书：</a:t>
            </a:r>
            <a:r>
              <a:rPr lang="en-US" altLang="zh-CN" sz="3200" dirty="0"/>
              <a:t>6</a:t>
            </a:r>
            <a:r>
              <a:rPr lang="zh-CN" altLang="en-US" sz="3200" dirty="0" smtClean="0"/>
              <a:t>个版本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00904" y="4086429"/>
            <a:ext cx="703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软件测试说明书，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个版本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01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96705" y="30273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配置管理统计数据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92239" y="523206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分工</a:t>
            </a:r>
            <a:endParaRPr lang="en-US" altLang="zh-CN" dirty="0" smtClean="0"/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156585216"/>
              </p:ext>
            </p:extLst>
          </p:nvPr>
        </p:nvGraphicFramePr>
        <p:xfrm>
          <a:off x="2032000" y="1601765"/>
          <a:ext cx="8128000" cy="4145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46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172" y="24842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0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5" y="545910"/>
            <a:ext cx="9144000" cy="129902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配置管理与测试结果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04884" y="1844936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 smtClean="0">
                <a:solidFill>
                  <a:srgbClr val="FF0000"/>
                </a:solidFill>
              </a:rPr>
              <a:t>1</a:t>
            </a:r>
            <a:r>
              <a:rPr lang="en-US" altLang="zh-CN" sz="4800" dirty="0" smtClean="0"/>
              <a:t>-</a:t>
            </a:r>
            <a:r>
              <a:rPr lang="zh-CN" altLang="en-US" sz="4800" dirty="0" smtClean="0"/>
              <a:t>测试问题修正情况</a:t>
            </a:r>
            <a:endParaRPr lang="en-US" altLang="zh-CN" sz="48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04884" y="3143962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 smtClean="0">
                <a:solidFill>
                  <a:srgbClr val="FF0000"/>
                </a:solidFill>
              </a:rPr>
              <a:t>2</a:t>
            </a:r>
            <a:r>
              <a:rPr lang="en-US" altLang="zh-CN" sz="4800" dirty="0" smtClean="0"/>
              <a:t>-</a:t>
            </a:r>
            <a:r>
              <a:rPr lang="zh-CN" altLang="en-US" sz="4800" dirty="0" smtClean="0"/>
              <a:t>配置管理统计数据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2576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96705" y="30273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测试问题修正情况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92239" y="523206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数据排序</a:t>
            </a:r>
            <a:r>
              <a:rPr lang="en-US" altLang="zh-CN" dirty="0" smtClean="0"/>
              <a:t>BUG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85881" y="2214368"/>
            <a:ext cx="3509749" cy="24050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导致的原因是数据出现了标签异常，如图所示。</a:t>
            </a:r>
            <a:endParaRPr lang="en-US" altLang="zh-CN" dirty="0" smtClean="0"/>
          </a:p>
          <a:p>
            <a:r>
              <a:rPr lang="zh-CN" altLang="en-US" dirty="0"/>
              <a:t>修正</a:t>
            </a:r>
            <a:r>
              <a:rPr lang="zh-CN" altLang="en-US" dirty="0" smtClean="0"/>
              <a:t>标签之后数据恢复正常。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05" y="1760011"/>
            <a:ext cx="5423066" cy="3890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56096" y="2590800"/>
            <a:ext cx="3691264" cy="3657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6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96705" y="30273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测试问题修正情况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92239" y="523206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BUG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92239" y="2214367"/>
            <a:ext cx="9503391" cy="3017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因为变量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中已经定义过了，和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类型有冲突，这个问题已经纠正，能够成功编译。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602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96705" y="30273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测试问题修正情况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92239" y="523206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BUG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888480" y="2214368"/>
            <a:ext cx="4603390" cy="3017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因为变量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中已经定义过了，和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类型有冲突，这个问题已经纠正，能够成功编译。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3" y="1910485"/>
            <a:ext cx="5905921" cy="36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96705" y="30273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测试问题修正情况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92239" y="523206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运行时间</a:t>
            </a:r>
            <a:endParaRPr lang="en-US" altLang="zh-CN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712720" y="1908066"/>
            <a:ext cx="7147560" cy="3017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目前运行时间是</a:t>
            </a:r>
            <a:r>
              <a:rPr lang="en-US" altLang="zh-CN" dirty="0" smtClean="0"/>
              <a:t>18s</a:t>
            </a:r>
            <a:r>
              <a:rPr lang="zh-CN" altLang="en-US" dirty="0" smtClean="0"/>
              <a:t>，相较于原来的</a:t>
            </a:r>
            <a:r>
              <a:rPr lang="en-US" altLang="zh-CN" dirty="0" smtClean="0"/>
              <a:t>30s</a:t>
            </a:r>
            <a:r>
              <a:rPr lang="zh-CN" altLang="en-US" dirty="0" smtClean="0"/>
              <a:t>有明显的提高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0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96705" y="30273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配置管理统计数据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92239" y="523206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91" y="1601765"/>
            <a:ext cx="6773228" cy="41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2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96705" y="30273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配置管理统计数据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92239" y="523206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mpp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87967"/>
              </p:ext>
            </p:extLst>
          </p:nvPr>
        </p:nvGraphicFramePr>
        <p:xfrm>
          <a:off x="925284" y="1869168"/>
          <a:ext cx="4546601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  <a:extLst>
                  <a:ext uri="{22025989-CF43-496F-970E-345718F48C19}">
                    <pj15:dataQuery xmlns:pj15="http://schemas.microsoft.com/projectml/2012/main" type="pjTasks" grouping="不分组" filter="所有任务" outlineLvl="0" showHierarchy="0" summaryResourceAssignment="1">
                      <pj15:fieldItemLst>
                        <pj15:fieldItem field="188743712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4546601"/>
              </a:tblGrid>
              <a:tr h="195263">
                <a:tc>
                  <a:txBody>
                    <a:bodyPr/>
                    <a:lstStyle/>
                    <a:p>
                      <a:r>
                        <a:rPr lang="en-US" sz="900" cap="all" baseline="0" dirty="0" err="1">
                          <a:solidFill>
                            <a:schemeClr val="bg1"/>
                          </a:solidFill>
                        </a:rPr>
                        <a:t>完成百分比</a:t>
                      </a:r>
                      <a:endParaRPr lang="en-US" sz="900" cap="all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391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79%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758341"/>
              </p:ext>
            </p:extLst>
          </p:nvPr>
        </p:nvGraphicFramePr>
        <p:xfrm>
          <a:off x="5675760" y="1950330"/>
          <a:ext cx="5514753" cy="3637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69341"/>
              </p:ext>
            </p:extLst>
          </p:nvPr>
        </p:nvGraphicFramePr>
        <p:xfrm>
          <a:off x="925283" y="2930927"/>
          <a:ext cx="4430488" cy="26570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  <a:extLst>
                  <a:ext uri="{22025989-CF43-496F-970E-345718F48C19}">
                    <pj15:dataQuery xmlns:pj15="http://schemas.microsoft.com/projectml/2012/main" type="pjTasks" grouping="不分组" filter="延迟的任务" outlineLvl="-1" showHierarchy="0" summaryResourceAssignment="1">
                      <pj15:fieldItemLst>
                        <pj15:fieldItem field="188743694" customName=""/>
                        <pj15:fieldItem field="188744965" customName=""/>
                        <pj15:fieldItem field="188744966" customName=""/>
                        <pj15:fieldItem field="188744967" customName=""/>
                        <pj15:fieldItem field="188743712" customName=""/>
                        <pj15:fieldItem field="188743729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980552"/>
                <a:gridCol w="720404"/>
                <a:gridCol w="728667"/>
                <a:gridCol w="592074"/>
                <a:gridCol w="668970"/>
                <a:gridCol w="739821"/>
              </a:tblGrid>
              <a:tr h="458117">
                <a:tc>
                  <a:txBody>
                    <a:bodyPr/>
                    <a:lstStyle/>
                    <a:p>
                      <a:r>
                        <a:rPr lang="en-US" sz="900" dirty="0" err="1"/>
                        <a:t>名称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开始时间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完成时间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完成百分比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资源名称</a:t>
                      </a:r>
                    </a:p>
                  </a:txBody>
                  <a:tcPr/>
                </a:tc>
              </a:tr>
              <a:tr h="732985">
                <a:tc>
                  <a:txBody>
                    <a:bodyPr/>
                    <a:lstStyle/>
                    <a:p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工作日志、进度控制跟踪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2016年3月18日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2016年6月15日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64 个工作日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李嘉艺</a:t>
                      </a:r>
                    </a:p>
                  </a:txBody>
                  <a:tcPr/>
                </a:tc>
              </a:tr>
              <a:tr h="732985">
                <a:tc>
                  <a:txBody>
                    <a:bodyPr/>
                    <a:lstStyle/>
                    <a:p>
                      <a:r>
                        <a:rPr lang="en-US" sz="900"/>
                        <a:t>会议记录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2016年3月18日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2016年6月15日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64 个工作日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马宇晴</a:t>
                      </a:r>
                    </a:p>
                  </a:txBody>
                  <a:tcPr/>
                </a:tc>
              </a:tr>
              <a:tr h="732985">
                <a:tc>
                  <a:txBody>
                    <a:bodyPr/>
                    <a:lstStyle/>
                    <a:p>
                      <a:r>
                        <a:rPr lang="en-US" sz="900"/>
                        <a:t> 整理和改进，以及跟踪工作计划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2016年3月18日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2016年6月15日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64 个工作日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陈昆度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2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96705" y="30273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配置管理统计数据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92239" y="5232069"/>
            <a:ext cx="9144000" cy="129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mpp</a:t>
            </a:r>
            <a:endParaRPr lang="en-US" altLang="zh-CN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554952"/>
              </p:ext>
            </p:extLst>
          </p:nvPr>
        </p:nvGraphicFramePr>
        <p:xfrm>
          <a:off x="1200244" y="19288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176"/>
          <p:cNvSpPr txBox="1"/>
          <p:nvPr/>
        </p:nvSpPr>
        <p:spPr>
          <a:xfrm>
            <a:off x="1108456" y="4865723"/>
            <a:ext cx="4663440" cy="6730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382" tIns="45690" rIns="91382" bIns="45690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显示您已完成的工时和剩余的工时。如果剩余累计工时线更陡峭，则项目可能延迟。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基线是否为零? </a:t>
            </a:r>
            <a:endParaRPr lang="en-US" sz="800" u="sng" dirty="0">
              <a:solidFill>
                <a:srgbClr val="3F72C5"/>
              </a:solidFill>
            </a:endParaRPr>
          </a:p>
        </p:txBody>
      </p:sp>
      <p:graphicFrame>
        <p:nvGraphicFramePr>
          <p:cNvPr id="11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689053"/>
              </p:ext>
            </p:extLst>
          </p:nvPr>
        </p:nvGraphicFramePr>
        <p:xfrm>
          <a:off x="6300882" y="19288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76"/>
          <p:cNvSpPr txBox="1"/>
          <p:nvPr/>
        </p:nvSpPr>
        <p:spPr>
          <a:xfrm>
            <a:off x="6208195" y="4871007"/>
            <a:ext cx="4846320" cy="6400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382" tIns="45690" rIns="91382" bIns="45690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显示您已完成的任务数和剩余的任务数。如果剩余任务线更陡峭，则您的项目可能延迟。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280</Words>
  <Application>Microsoft Office PowerPoint</Application>
  <PresentationFormat>宽屏</PresentationFormat>
  <Paragraphs>62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B-配置管理与测试结果</vt:lpstr>
      <vt:lpstr>B-配置管理与测试结果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B-配置管理与测试结果</dc:title>
  <dc:creator>Zorrot UI</dc:creator>
  <cp:lastModifiedBy>Zorrot UI</cp:lastModifiedBy>
  <cp:revision>8</cp:revision>
  <dcterms:created xsi:type="dcterms:W3CDTF">2016-06-03T08:29:43Z</dcterms:created>
  <dcterms:modified xsi:type="dcterms:W3CDTF">2016-06-03T10:05:53Z</dcterms:modified>
</cp:coreProperties>
</file>