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67" r:id="rId4"/>
    <p:sldId id="268" r:id="rId5"/>
    <p:sldId id="269" r:id="rId6"/>
    <p:sldId id="260" r:id="rId7"/>
    <p:sldId id="261" r:id="rId8"/>
    <p:sldId id="270" r:id="rId9"/>
    <p:sldId id="272" r:id="rId10"/>
    <p:sldId id="273" r:id="rId11"/>
    <p:sldId id="276" r:id="rId12"/>
    <p:sldId id="277" r:id="rId13"/>
    <p:sldId id="278" r:id="rId14"/>
    <p:sldId id="279" r:id="rId15"/>
    <p:sldId id="280" r:id="rId16"/>
    <p:sldId id="281" r:id="rId17"/>
    <p:sldId id="282" r:id="rId18"/>
    <p:sldId id="283" r:id="rId19"/>
    <p:sldId id="284" r:id="rId20"/>
    <p:sldId id="285" r:id="rId21"/>
    <p:sldId id="286" r:id="rId22"/>
    <p:sldId id="274" r:id="rId23"/>
    <p:sldId id="275" r:id="rId24"/>
    <p:sldId id="265" r:id="rId25"/>
    <p:sldId id="287" r:id="rId26"/>
    <p:sldId id="288" r:id="rId27"/>
    <p:sldId id="289" r:id="rId28"/>
    <p:sldId id="290"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726"/>
    <p:restoredTop sz="80046" autoAdjust="0"/>
  </p:normalViewPr>
  <p:slideViewPr>
    <p:cSldViewPr>
      <p:cViewPr varScale="1">
        <p:scale>
          <a:sx n="75" d="100"/>
          <a:sy n="75" d="100"/>
        </p:scale>
        <p:origin x="-56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6F6E25-9D37-4D99-9DCD-164F752BFE5F}" type="datetimeFigureOut">
              <a:rPr lang="zh-CN" altLang="en-US" smtClean="0"/>
              <a:t>2016/6/24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33E825-9181-4BFA-B6BF-DDEE82E5F87C}" type="slidenum">
              <a:rPr lang="zh-CN" altLang="en-US" smtClean="0"/>
              <a:t>‹#›</a:t>
            </a:fld>
            <a:endParaRPr lang="zh-CN" altLang="en-US"/>
          </a:p>
        </p:txBody>
      </p:sp>
    </p:spTree>
    <p:extLst>
      <p:ext uri="{BB962C8B-B14F-4D97-AF65-F5344CB8AC3E}">
        <p14:creationId xmlns:p14="http://schemas.microsoft.com/office/powerpoint/2010/main" val="3390525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133E825-9181-4BFA-B6BF-DDEE82E5F87C}" type="slidenum">
              <a:rPr lang="zh-CN" altLang="en-US" smtClean="0"/>
              <a:t>1</a:t>
            </a:fld>
            <a:endParaRPr lang="zh-CN" altLang="en-US"/>
          </a:p>
        </p:txBody>
      </p:sp>
    </p:spTree>
    <p:extLst>
      <p:ext uri="{BB962C8B-B14F-4D97-AF65-F5344CB8AC3E}">
        <p14:creationId xmlns:p14="http://schemas.microsoft.com/office/powerpoint/2010/main" val="33689114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软件的开发主要分为三部分，界面、配置读取与修改、状态监控。出于效率的缘故，把三部分分别分配给四人，商定好接口，较为独立地各自开发。</a:t>
            </a:r>
            <a:r>
              <a:rPr lang="zh-CN"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D133E825-9181-4BFA-B6BF-DDEE82E5F87C}" type="slidenum">
              <a:rPr lang="zh-CN" altLang="en-US" smtClean="0"/>
              <a:t>14</a:t>
            </a:fld>
            <a:endParaRPr lang="zh-CN" altLang="en-US"/>
          </a:p>
        </p:txBody>
      </p:sp>
    </p:spTree>
    <p:extLst>
      <p:ext uri="{BB962C8B-B14F-4D97-AF65-F5344CB8AC3E}">
        <p14:creationId xmlns:p14="http://schemas.microsoft.com/office/powerpoint/2010/main" val="2058341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在测试需求阶段，我们将测试需求分为</a:t>
            </a:r>
            <a:r>
              <a:rPr lang="en-US" altLang="zh-CN" sz="1200" kern="1200" dirty="0" smtClean="0">
                <a:solidFill>
                  <a:schemeClr val="tx1"/>
                </a:solidFill>
                <a:effectLst/>
                <a:latin typeface="+mn-lt"/>
                <a:ea typeface="+mn-ea"/>
                <a:cs typeface="+mn-cs"/>
              </a:rPr>
              <a:t>7</a:t>
            </a:r>
            <a:r>
              <a:rPr lang="zh-CN" altLang="zh-CN" sz="1200" kern="1200" dirty="0" smtClean="0">
                <a:solidFill>
                  <a:schemeClr val="tx1"/>
                </a:solidFill>
                <a:effectLst/>
                <a:latin typeface="+mn-lt"/>
                <a:ea typeface="+mn-ea"/>
                <a:cs typeface="+mn-cs"/>
              </a:rPr>
              <a:t>大类，再依据难度和工作量较为均匀地分配给每人。总的来说，工作量比较平均。</a:t>
            </a:r>
            <a:r>
              <a:rPr lang="zh-CN"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D133E825-9181-4BFA-B6BF-DDEE82E5F87C}" type="slidenum">
              <a:rPr lang="zh-CN" altLang="en-US" smtClean="0"/>
              <a:t>15</a:t>
            </a:fld>
            <a:endParaRPr lang="zh-CN" altLang="en-US"/>
          </a:p>
        </p:txBody>
      </p:sp>
    </p:spTree>
    <p:extLst>
      <p:ext uri="{BB962C8B-B14F-4D97-AF65-F5344CB8AC3E}">
        <p14:creationId xmlns:p14="http://schemas.microsoft.com/office/powerpoint/2010/main" val="1796037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在测试评审阶段，我们对于收到的意见做出了修改，工作量不是特别一致，测试阶段的负责人余锋伟同学的工作量最多。</a:t>
            </a:r>
            <a:r>
              <a:rPr lang="zh-CN"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D133E825-9181-4BFA-B6BF-DDEE82E5F87C}" type="slidenum">
              <a:rPr lang="zh-CN" altLang="en-US" smtClean="0"/>
              <a:t>16</a:t>
            </a:fld>
            <a:endParaRPr lang="zh-CN" altLang="en-US"/>
          </a:p>
        </p:txBody>
      </p:sp>
    </p:spTree>
    <p:extLst>
      <p:ext uri="{BB962C8B-B14F-4D97-AF65-F5344CB8AC3E}">
        <p14:creationId xmlns:p14="http://schemas.microsoft.com/office/powerpoint/2010/main" val="774627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对于各个实验及其细化任务的计划和工作情况，详情都在</a:t>
            </a:r>
            <a:r>
              <a:rPr lang="en-US" altLang="zh-CN" sz="1200" kern="1200" dirty="0" err="1" smtClean="0">
                <a:solidFill>
                  <a:schemeClr val="tx1"/>
                </a:solidFill>
                <a:effectLst/>
                <a:latin typeface="+mn-lt"/>
                <a:ea typeface="+mn-ea"/>
                <a:cs typeface="+mn-cs"/>
              </a:rPr>
              <a:t>mpp</a:t>
            </a:r>
            <a:r>
              <a:rPr lang="zh-CN" altLang="zh-CN" sz="1200" kern="1200" dirty="0" smtClean="0">
                <a:solidFill>
                  <a:schemeClr val="tx1"/>
                </a:solidFill>
                <a:effectLst/>
                <a:latin typeface="+mn-lt"/>
                <a:ea typeface="+mn-ea"/>
                <a:cs typeface="+mn-cs"/>
              </a:rPr>
              <a:t>文件中，这里我们展示了一些统计性图表以供分析。</a:t>
            </a:r>
            <a:r>
              <a:rPr lang="zh-CN"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D133E825-9181-4BFA-B6BF-DDEE82E5F87C}" type="slidenum">
              <a:rPr lang="zh-CN" altLang="en-US" smtClean="0"/>
              <a:t>17</a:t>
            </a:fld>
            <a:endParaRPr lang="zh-CN" altLang="en-US"/>
          </a:p>
        </p:txBody>
      </p:sp>
    </p:spTree>
    <p:extLst>
      <p:ext uri="{BB962C8B-B14F-4D97-AF65-F5344CB8AC3E}">
        <p14:creationId xmlns:p14="http://schemas.microsoft.com/office/powerpoint/2010/main" val="335433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从成员用时图中可以看出，我们组的各成员工作量较为均匀。</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D133E825-9181-4BFA-B6BF-DDEE82E5F87C}" type="slidenum">
              <a:rPr lang="zh-CN" altLang="en-US" smtClean="0"/>
              <a:t>18</a:t>
            </a:fld>
            <a:endParaRPr lang="zh-CN" altLang="en-US"/>
          </a:p>
        </p:txBody>
      </p:sp>
    </p:spTree>
    <p:extLst>
      <p:ext uri="{BB962C8B-B14F-4D97-AF65-F5344CB8AC3E}">
        <p14:creationId xmlns:p14="http://schemas.microsoft.com/office/powerpoint/2010/main" val="13400791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由燃尽图可以看出，我们整个实验过程中，计划与实际完成情况较为一致。</a:t>
            </a:r>
            <a:r>
              <a:rPr lang="zh-CN" altLang="zh-CN" dirty="0" smtClean="0">
                <a:effectLst/>
              </a:rPr>
              <a:t> </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D133E825-9181-4BFA-B6BF-DDEE82E5F87C}" type="slidenum">
              <a:rPr lang="zh-CN" altLang="en-US" smtClean="0"/>
              <a:t>19</a:t>
            </a:fld>
            <a:endParaRPr lang="zh-CN" altLang="en-US"/>
          </a:p>
        </p:txBody>
      </p:sp>
    </p:spTree>
    <p:extLst>
      <p:ext uri="{BB962C8B-B14F-4D97-AF65-F5344CB8AC3E}">
        <p14:creationId xmlns:p14="http://schemas.microsoft.com/office/powerpoint/2010/main" val="13778000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由分实验用时图可以看出，我们在软件产品改进与展示上花了最多的时间。说明我们在开发上投入较多。</a:t>
            </a:r>
            <a:r>
              <a:rPr lang="zh-CN" altLang="zh-CN" dirty="0" smtClean="0">
                <a:effectLst/>
              </a:rPr>
              <a:t> </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D133E825-9181-4BFA-B6BF-DDEE82E5F87C}" type="slidenum">
              <a:rPr lang="zh-CN" altLang="en-US" smtClean="0"/>
              <a:t>20</a:t>
            </a:fld>
            <a:endParaRPr lang="zh-CN" altLang="en-US"/>
          </a:p>
        </p:txBody>
      </p:sp>
    </p:spTree>
    <p:extLst>
      <p:ext uri="{BB962C8B-B14F-4D97-AF65-F5344CB8AC3E}">
        <p14:creationId xmlns:p14="http://schemas.microsoft.com/office/powerpoint/2010/main" val="2041333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从以上各个阶段的任务分析及完成情况，和从</a:t>
            </a:r>
            <a:r>
              <a:rPr lang="en-US" altLang="zh-CN" sz="1200" kern="1200" dirty="0" err="1" smtClean="0">
                <a:solidFill>
                  <a:schemeClr val="tx1"/>
                </a:solidFill>
                <a:effectLst/>
                <a:latin typeface="+mn-lt"/>
                <a:ea typeface="+mn-ea"/>
                <a:cs typeface="+mn-cs"/>
              </a:rPr>
              <a:t>mpp</a:t>
            </a:r>
            <a:r>
              <a:rPr lang="zh-CN" altLang="zh-CN" sz="1200" kern="1200" dirty="0" smtClean="0">
                <a:solidFill>
                  <a:schemeClr val="tx1"/>
                </a:solidFill>
                <a:effectLst/>
                <a:latin typeface="+mn-lt"/>
                <a:ea typeface="+mn-ea"/>
                <a:cs typeface="+mn-cs"/>
              </a:rPr>
              <a:t>中得到的统计图表中，我们可以总结出以下的特点：</a:t>
            </a:r>
          </a:p>
          <a:p>
            <a:pPr lvl="0"/>
            <a:r>
              <a:rPr lang="zh-CN" altLang="zh-CN" sz="1200" kern="1200" dirty="0" smtClean="0">
                <a:solidFill>
                  <a:schemeClr val="tx1"/>
                </a:solidFill>
                <a:effectLst/>
                <a:latin typeface="+mn-lt"/>
                <a:ea typeface="+mn-ea"/>
                <a:cs typeface="+mn-cs"/>
              </a:rPr>
              <a:t>我们组总体来说的计划与实际较为吻合。这得益于我们每周都会有会议讨论下一周的任务分配的安排。</a:t>
            </a:r>
          </a:p>
          <a:p>
            <a:pPr lvl="0"/>
            <a:r>
              <a:rPr lang="zh-CN" altLang="zh-CN" sz="1200" kern="1200" dirty="0" smtClean="0">
                <a:solidFill>
                  <a:schemeClr val="tx1"/>
                </a:solidFill>
                <a:effectLst/>
                <a:latin typeface="+mn-lt"/>
                <a:ea typeface="+mn-ea"/>
                <a:cs typeface="+mn-cs"/>
              </a:rPr>
              <a:t>我们组人员的任务较为均匀。有关这一点，我们每次在组会讨论时，都会尽量保证大家的工作量比较相近。</a:t>
            </a:r>
            <a:endParaRPr lang="zh-CN" altLang="en-US" sz="1200" kern="1200" dirty="0" smtClean="0">
              <a:solidFill>
                <a:schemeClr val="tx1"/>
              </a:solidFill>
              <a:effectLst/>
              <a:latin typeface="+mn-lt"/>
              <a:ea typeface="+mn-ea"/>
              <a:cs typeface="+mn-cs"/>
            </a:endParaRPr>
          </a:p>
          <a:p>
            <a:pPr lvl="0"/>
            <a:endParaRPr lang="zh-CN" altLang="en-US" sz="1200" kern="1200" dirty="0" smtClean="0">
              <a:solidFill>
                <a:schemeClr val="tx1"/>
              </a:solidFill>
              <a:effectLst/>
              <a:latin typeface="+mn-lt"/>
              <a:ea typeface="+mn-ea"/>
              <a:cs typeface="+mn-cs"/>
            </a:endParaRPr>
          </a:p>
          <a:p>
            <a:pPr lvl="0"/>
            <a:r>
              <a:rPr lang="zh-CN" altLang="en-US" sz="1200" kern="1200" dirty="0" smtClean="0">
                <a:solidFill>
                  <a:schemeClr val="tx1"/>
                </a:solidFill>
                <a:effectLst/>
                <a:latin typeface="+mn-lt"/>
                <a:ea typeface="+mn-ea"/>
                <a:cs typeface="+mn-cs"/>
              </a:rPr>
              <a:t>后面的有效方法会说这俩。</a:t>
            </a:r>
          </a:p>
          <a:p>
            <a:pPr lvl="0"/>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在工作量的统计上，我们也存在着问题。我们没有严格记录每项任务的起始时间。最后，我们根据</a:t>
            </a:r>
            <a:r>
              <a:rPr lang="en-US" altLang="zh-CN" sz="1200" kern="1200" dirty="0" err="1" smtClean="0">
                <a:solidFill>
                  <a:schemeClr val="tx1"/>
                </a:solidFill>
                <a:effectLst/>
                <a:latin typeface="+mn-lt"/>
                <a:ea typeface="+mn-ea"/>
                <a:cs typeface="+mn-cs"/>
              </a:rPr>
              <a:t>github</a:t>
            </a:r>
            <a:r>
              <a:rPr lang="zh-CN" altLang="zh-CN" sz="1200" kern="1200" dirty="0" smtClean="0">
                <a:solidFill>
                  <a:schemeClr val="tx1"/>
                </a:solidFill>
                <a:effectLst/>
                <a:latin typeface="+mn-lt"/>
                <a:ea typeface="+mn-ea"/>
                <a:cs typeface="+mn-cs"/>
              </a:rPr>
              <a:t>上的一些提交间隔时间，以及一些群讨论记录等等，各自估计了各项任务实际花费的时间。</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D133E825-9181-4BFA-B6BF-DDEE82E5F87C}" type="slidenum">
              <a:rPr lang="zh-CN" altLang="en-US" smtClean="0"/>
              <a:t>21</a:t>
            </a:fld>
            <a:endParaRPr lang="zh-CN" altLang="en-US"/>
          </a:p>
        </p:txBody>
      </p:sp>
    </p:spTree>
    <p:extLst>
      <p:ext uri="{BB962C8B-B14F-4D97-AF65-F5344CB8AC3E}">
        <p14:creationId xmlns:p14="http://schemas.microsoft.com/office/powerpoint/2010/main" val="17379153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133E825-9181-4BFA-B6BF-DDEE82E5F87C}" type="slidenum">
              <a:rPr lang="zh-CN" altLang="en-US" smtClean="0"/>
              <a:t>25</a:t>
            </a:fld>
            <a:endParaRPr lang="zh-CN" altLang="en-US"/>
          </a:p>
        </p:txBody>
      </p:sp>
    </p:spTree>
    <p:extLst>
      <p:ext uri="{BB962C8B-B14F-4D97-AF65-F5344CB8AC3E}">
        <p14:creationId xmlns:p14="http://schemas.microsoft.com/office/powerpoint/2010/main" val="9450824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在我们完成项目的过程中，为每个成员合理的分配任务，是按时完成任务的重要环节。在分配任务时，我们首先要考虑成员的能力与特长，然后合理的估计工作量，再将任务进行合理的分解与分配。我们的基本方法是在每次课后讨论下一周安排，在会议过程中，我们能详细讨论任务的分解与分配，把任务合理地安排到个人，保证任务有质量并按时完成。</a:t>
            </a:r>
            <a:r>
              <a:rPr lang="zh-CN" altLang="zh-CN" dirty="0" smtClean="0">
                <a:effectLst/>
              </a:rPr>
              <a:t> </a:t>
            </a:r>
            <a:endParaRPr lang="zh-CN" altLang="en-US" dirty="0" smtClean="0">
              <a:effectLst/>
            </a:endParaRPr>
          </a:p>
          <a:p>
            <a:endParaRPr kumimoji="1" lang="zh-CN" altLang="en-US" dirty="0" smtClean="0">
              <a:effectLst/>
            </a:endParaRPr>
          </a:p>
          <a:p>
            <a:r>
              <a:rPr lang="zh-CN" altLang="zh-CN" sz="1200" kern="1200" dirty="0" smtClean="0">
                <a:solidFill>
                  <a:schemeClr val="tx1"/>
                </a:solidFill>
                <a:effectLst/>
                <a:latin typeface="+mn-lt"/>
                <a:ea typeface="+mn-ea"/>
                <a:cs typeface="+mn-cs"/>
              </a:rPr>
              <a:t>我们小组的工作分配均按照以上方法进行。我们小组也一直保证任务的按时、有效进行，所以我们的方法是比较有效的。在最后进行工作量统计与分析的时候，我们也发现，各成员的工作量较为均匀，也印证了我们方法的有效性。</a:t>
            </a:r>
            <a:r>
              <a:rPr lang="zh-CN"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D133E825-9181-4BFA-B6BF-DDEE82E5F87C}" type="slidenum">
              <a:rPr lang="zh-CN" altLang="en-US" smtClean="0"/>
              <a:t>26</a:t>
            </a:fld>
            <a:endParaRPr lang="zh-CN" altLang="en-US"/>
          </a:p>
        </p:txBody>
      </p:sp>
    </p:spTree>
    <p:extLst>
      <p:ext uri="{BB962C8B-B14F-4D97-AF65-F5344CB8AC3E}">
        <p14:creationId xmlns:p14="http://schemas.microsoft.com/office/powerpoint/2010/main" val="1430099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133E825-9181-4BFA-B6BF-DDEE82E5F87C}" type="slidenum">
              <a:rPr lang="zh-CN" altLang="en-US" smtClean="0"/>
              <a:t>3</a:t>
            </a:fld>
            <a:endParaRPr lang="zh-CN" altLang="en-US"/>
          </a:p>
        </p:txBody>
      </p:sp>
    </p:spTree>
    <p:extLst>
      <p:ext uri="{BB962C8B-B14F-4D97-AF65-F5344CB8AC3E}">
        <p14:creationId xmlns:p14="http://schemas.microsoft.com/office/powerpoint/2010/main" val="18341252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进度的控制是能按时完成实验的关键。我们需要有合理而有效的方法来保证我们的计划任务按时执行。我们的基本方法是在每次课后讨论下一周安排，并指定这一周任务的总负责人进行监督。</a:t>
            </a:r>
            <a:endParaRPr lang="zh-CN" alt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我们项目的进度控制都按照以上方法完成。通过这种方法，我们每周的任务都得到了及时、有质量的完成。并保证了实际的项目进度与试验计划的相符。因此我们的方法是比较有效的。在最后进行工作量统计与分析的时候，我们也发现，从燃尽图上看，我们的计划与完成情况比较一致，也印证了我们方法的有效性。</a:t>
            </a:r>
          </a:p>
          <a:p>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D133E825-9181-4BFA-B6BF-DDEE82E5F87C}" type="slidenum">
              <a:rPr lang="zh-CN" altLang="en-US" smtClean="0"/>
              <a:t>27</a:t>
            </a:fld>
            <a:endParaRPr lang="zh-CN" altLang="en-US"/>
          </a:p>
        </p:txBody>
      </p:sp>
    </p:spTree>
    <p:extLst>
      <p:ext uri="{BB962C8B-B14F-4D97-AF65-F5344CB8AC3E}">
        <p14:creationId xmlns:p14="http://schemas.microsoft.com/office/powerpoint/2010/main" val="9580638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在项目进行中，有时我们会遇到一些突发情况。比如老师在周中提出了一些新的要求，或者某一成员发现自己的任务实际工作量较大。面对这些情况，我们需要根据具体的问题，在本周总负责人的领导下，进行组内协商，分析讨论应对措施，保证项目整体的进度不受影响。</a:t>
            </a:r>
            <a:endParaRPr lang="zh-CN" altLang="en-US" sz="1200" kern="1200" dirty="0" smtClean="0">
              <a:solidFill>
                <a:schemeClr val="tx1"/>
              </a:solidFill>
              <a:effectLst/>
              <a:latin typeface="+mn-lt"/>
              <a:ea typeface="+mn-ea"/>
              <a:cs typeface="+mn-cs"/>
            </a:endParaRPr>
          </a:p>
          <a:p>
            <a:r>
              <a:rPr lang="zh-CN" altLang="zh-CN" dirty="0" smtClean="0">
                <a:effectLst/>
              </a:rPr>
              <a:t> </a:t>
            </a:r>
            <a:endParaRPr lang="zh-CN" altLang="en-US" dirty="0" smtClean="0">
              <a:effectLst/>
            </a:endParaRPr>
          </a:p>
          <a:p>
            <a:r>
              <a:rPr lang="zh-CN" altLang="zh-CN" sz="1200" kern="1200" dirty="0" smtClean="0">
                <a:solidFill>
                  <a:schemeClr val="tx1"/>
                </a:solidFill>
                <a:effectLst/>
                <a:latin typeface="+mn-lt"/>
                <a:ea typeface="+mn-ea"/>
                <a:cs typeface="+mn-cs"/>
              </a:rPr>
              <a:t>我们小组对于突发任务等都按照以上方法处理。我们一直保证了项目的按时、有效完成，所以能够证明该方法的有效性。 </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D133E825-9181-4BFA-B6BF-DDEE82E5F87C}" type="slidenum">
              <a:rPr lang="zh-CN" altLang="en-US" smtClean="0"/>
              <a:t>28</a:t>
            </a:fld>
            <a:endParaRPr lang="zh-CN" altLang="en-US"/>
          </a:p>
        </p:txBody>
      </p:sp>
    </p:spTree>
    <p:extLst>
      <p:ext uri="{BB962C8B-B14F-4D97-AF65-F5344CB8AC3E}">
        <p14:creationId xmlns:p14="http://schemas.microsoft.com/office/powerpoint/2010/main" val="1228402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33E825-9181-4BFA-B6BF-DDEE82E5F87C}" type="slidenum">
              <a:rPr lang="zh-CN" altLang="en-US" smtClean="0"/>
              <a:t>4</a:t>
            </a:fld>
            <a:endParaRPr lang="zh-CN" altLang="en-US"/>
          </a:p>
        </p:txBody>
      </p:sp>
    </p:spTree>
    <p:extLst>
      <p:ext uri="{BB962C8B-B14F-4D97-AF65-F5344CB8AC3E}">
        <p14:creationId xmlns:p14="http://schemas.microsoft.com/office/powerpoint/2010/main" val="1162538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通过每周组会，可以很好地让团队里每个人都清楚其他人的工作。对于任务过程中的突发情况，及时调整计划或者增派人员，能较好地确保任务的完成。</a:t>
            </a:r>
          </a:p>
          <a:p>
            <a:r>
              <a:rPr lang="zh-CN" altLang="zh-CN" sz="1200" kern="1200" dirty="0" smtClean="0">
                <a:solidFill>
                  <a:schemeClr val="tx1"/>
                </a:solidFill>
                <a:effectLst/>
                <a:latin typeface="+mn-lt"/>
                <a:ea typeface="+mn-ea"/>
                <a:cs typeface="+mn-cs"/>
              </a:rPr>
              <a:t>在项目进展过程中，主要影响项目进程的有以下几个方面：</a:t>
            </a:r>
          </a:p>
          <a:p>
            <a:pPr lvl="0"/>
            <a:r>
              <a:rPr lang="zh-CN" altLang="zh-CN" sz="1200" kern="1200" dirty="0" smtClean="0">
                <a:solidFill>
                  <a:schemeClr val="tx1"/>
                </a:solidFill>
                <a:effectLst/>
                <a:latin typeface="+mn-lt"/>
                <a:ea typeface="+mn-ea"/>
                <a:cs typeface="+mn-cs"/>
              </a:rPr>
              <a:t>人员：在软件工程项目过程中，无法保证每个参与者都能全身心投入到项目中，现实有各种突发情况会影响每个人员每周的进度。</a:t>
            </a:r>
          </a:p>
          <a:p>
            <a:pPr lvl="0"/>
            <a:r>
              <a:rPr lang="zh-CN" altLang="zh-CN" sz="1200" kern="1200" dirty="0" smtClean="0">
                <a:solidFill>
                  <a:schemeClr val="tx1"/>
                </a:solidFill>
                <a:effectLst/>
                <a:latin typeface="+mn-lt"/>
                <a:ea typeface="+mn-ea"/>
                <a:cs typeface="+mn-cs"/>
              </a:rPr>
              <a:t>项目难度估计：由于软件工程过程带有一定实验性质，并不能完全保证计划的每个功能都能按期完成，甚至有些功能完成难度较大。如若难度估计错误，将会影响整个团队的进度。</a:t>
            </a:r>
          </a:p>
          <a:p>
            <a:pPr lvl="0"/>
            <a:r>
              <a:rPr lang="zh-CN" altLang="zh-CN" sz="1200" kern="1200" dirty="0" smtClean="0">
                <a:solidFill>
                  <a:schemeClr val="tx1"/>
                </a:solidFill>
                <a:effectLst/>
                <a:latin typeface="+mn-lt"/>
                <a:ea typeface="+mn-ea"/>
                <a:cs typeface="+mn-cs"/>
              </a:rPr>
              <a:t>甲方变更需求：在本实验中，甲方为任课老师。在进行过程中，老师可能会根据同学的反馈情况进行一些细微的课程设置和要求的调整。</a:t>
            </a:r>
          </a:p>
          <a:p>
            <a:endParaRPr lang="zh-CN" altLang="en-US" dirty="0"/>
          </a:p>
        </p:txBody>
      </p:sp>
      <p:sp>
        <p:nvSpPr>
          <p:cNvPr id="4" name="灯片编号占位符 3"/>
          <p:cNvSpPr>
            <a:spLocks noGrp="1"/>
          </p:cNvSpPr>
          <p:nvPr>
            <p:ph type="sldNum" sz="quarter" idx="10"/>
          </p:nvPr>
        </p:nvSpPr>
        <p:spPr/>
        <p:txBody>
          <a:bodyPr/>
          <a:lstStyle/>
          <a:p>
            <a:fld id="{D133E825-9181-4BFA-B6BF-DDEE82E5F87C}" type="slidenum">
              <a:rPr lang="zh-CN" altLang="en-US" smtClean="0"/>
              <a:t>7</a:t>
            </a:fld>
            <a:endParaRPr lang="zh-CN" altLang="en-US"/>
          </a:p>
        </p:txBody>
      </p:sp>
    </p:spTree>
    <p:extLst>
      <p:ext uri="{BB962C8B-B14F-4D97-AF65-F5344CB8AC3E}">
        <p14:creationId xmlns:p14="http://schemas.microsoft.com/office/powerpoint/2010/main" val="3290409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133E825-9181-4BFA-B6BF-DDEE82E5F87C}" type="slidenum">
              <a:rPr lang="zh-CN" altLang="en-US" smtClean="0"/>
              <a:t>8</a:t>
            </a:fld>
            <a:endParaRPr lang="zh-CN" altLang="en-US"/>
          </a:p>
        </p:txBody>
      </p:sp>
    </p:spTree>
    <p:extLst>
      <p:ext uri="{BB962C8B-B14F-4D97-AF65-F5344CB8AC3E}">
        <p14:creationId xmlns:p14="http://schemas.microsoft.com/office/powerpoint/2010/main" val="1878693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133E825-9181-4BFA-B6BF-DDEE82E5F87C}" type="slidenum">
              <a:rPr lang="zh-CN" altLang="en-US" smtClean="0"/>
              <a:t>10</a:t>
            </a:fld>
            <a:endParaRPr lang="zh-CN" altLang="en-US"/>
          </a:p>
        </p:txBody>
      </p:sp>
    </p:spTree>
    <p:extLst>
      <p:ext uri="{BB962C8B-B14F-4D97-AF65-F5344CB8AC3E}">
        <p14:creationId xmlns:p14="http://schemas.microsoft.com/office/powerpoint/2010/main" val="18829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本组人员的编程能力总体不错，但对于系统的了解度有限。因为能力相近，在分配任务时，大家可以较为均衡的分配。</a:t>
            </a:r>
            <a:r>
              <a:rPr lang="zh-CN" altLang="zh-CN" dirty="0" smtClean="0">
                <a:effectLst/>
              </a:rPr>
              <a:t> </a:t>
            </a:r>
            <a:endParaRPr lang="zh-CN" altLang="en-US" dirty="0"/>
          </a:p>
        </p:txBody>
      </p:sp>
      <p:sp>
        <p:nvSpPr>
          <p:cNvPr id="4" name="灯片编号占位符 3"/>
          <p:cNvSpPr>
            <a:spLocks noGrp="1"/>
          </p:cNvSpPr>
          <p:nvPr>
            <p:ph type="sldNum" sz="quarter" idx="10"/>
          </p:nvPr>
        </p:nvSpPr>
        <p:spPr/>
        <p:txBody>
          <a:bodyPr/>
          <a:lstStyle/>
          <a:p>
            <a:fld id="{D133E825-9181-4BFA-B6BF-DDEE82E5F87C}" type="slidenum">
              <a:rPr lang="zh-CN" altLang="en-US" smtClean="0"/>
              <a:t>11</a:t>
            </a:fld>
            <a:endParaRPr lang="zh-CN" altLang="en-US"/>
          </a:p>
        </p:txBody>
      </p:sp>
    </p:spTree>
    <p:extLst>
      <p:ext uri="{BB962C8B-B14F-4D97-AF65-F5344CB8AC3E}">
        <p14:creationId xmlns:p14="http://schemas.microsoft.com/office/powerpoint/2010/main" val="91838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在需求分析阶段，我们完成了</a:t>
            </a:r>
            <a:r>
              <a:rPr lang="en-US" altLang="zh-CN" sz="1200" kern="1200" dirty="0" smtClean="0">
                <a:solidFill>
                  <a:schemeClr val="tx1"/>
                </a:solidFill>
                <a:effectLst/>
                <a:latin typeface="+mn-lt"/>
                <a:ea typeface="+mn-ea"/>
                <a:cs typeface="+mn-cs"/>
              </a:rPr>
              <a:t>6</a:t>
            </a:r>
            <a:r>
              <a:rPr lang="zh-CN" altLang="zh-CN" sz="1200" kern="1200" dirty="0" smtClean="0">
                <a:solidFill>
                  <a:schemeClr val="tx1"/>
                </a:solidFill>
                <a:effectLst/>
                <a:latin typeface="+mn-lt"/>
                <a:ea typeface="+mn-ea"/>
                <a:cs typeface="+mn-cs"/>
              </a:rPr>
              <a:t>个用例，以及</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个非功能需求。</a:t>
            </a:r>
          </a:p>
          <a:p>
            <a:r>
              <a:rPr lang="zh-CN" altLang="zh-CN" sz="1200" kern="1200" dirty="0" smtClean="0">
                <a:solidFill>
                  <a:schemeClr val="tx1"/>
                </a:solidFill>
                <a:effectLst/>
                <a:latin typeface="+mn-lt"/>
                <a:ea typeface="+mn-ea"/>
                <a:cs typeface="+mn-cs"/>
              </a:rPr>
              <a:t>大家的工作量比较均衡，在进行会议讨论过后，各自负责完成需求报告的一部分。</a:t>
            </a:r>
          </a:p>
          <a:p>
            <a:endParaRPr kumimoji="1" lang="zh-CN" altLang="en-US" dirty="0"/>
          </a:p>
        </p:txBody>
      </p:sp>
      <p:sp>
        <p:nvSpPr>
          <p:cNvPr id="4" name="幻灯片编号占位符 3"/>
          <p:cNvSpPr>
            <a:spLocks noGrp="1"/>
          </p:cNvSpPr>
          <p:nvPr>
            <p:ph type="sldNum" sz="quarter" idx="10"/>
          </p:nvPr>
        </p:nvSpPr>
        <p:spPr/>
        <p:txBody>
          <a:bodyPr/>
          <a:lstStyle/>
          <a:p>
            <a:fld id="{D133E825-9181-4BFA-B6BF-DDEE82E5F87C}" type="slidenum">
              <a:rPr lang="zh-CN" altLang="en-US" smtClean="0"/>
              <a:t>12</a:t>
            </a:fld>
            <a:endParaRPr lang="zh-CN" altLang="en-US"/>
          </a:p>
        </p:txBody>
      </p:sp>
    </p:spTree>
    <p:extLst>
      <p:ext uri="{BB962C8B-B14F-4D97-AF65-F5344CB8AC3E}">
        <p14:creationId xmlns:p14="http://schemas.microsoft.com/office/powerpoint/2010/main" val="798545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在需求评审阶段，我们收到了</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个意见，并且都做了相应修改。</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各自的工作量不是十分一致，因为首先是按照谁负责的部分谁修改的原则进行的。</a:t>
            </a:r>
            <a:r>
              <a:rPr lang="zh-CN"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D133E825-9181-4BFA-B6BF-DDEE82E5F87C}" type="slidenum">
              <a:rPr lang="zh-CN" altLang="en-US" smtClean="0"/>
              <a:t>13</a:t>
            </a:fld>
            <a:endParaRPr lang="zh-CN" altLang="en-US"/>
          </a:p>
        </p:txBody>
      </p:sp>
    </p:spTree>
    <p:extLst>
      <p:ext uri="{BB962C8B-B14F-4D97-AF65-F5344CB8AC3E}">
        <p14:creationId xmlns:p14="http://schemas.microsoft.com/office/powerpoint/2010/main" val="220408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2016/6/24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2016/6/24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2016/6/24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2016/6/24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2016/6/24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2016/6/24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2016/6/24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2016/6/24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软件工程综合实验</a:t>
            </a:r>
            <a:r>
              <a:rPr lang="en-US" altLang="zh-CN" dirty="0" smtClean="0"/>
              <a:t/>
            </a:r>
            <a:br>
              <a:rPr lang="en-US" altLang="zh-CN" dirty="0" smtClean="0"/>
            </a:br>
            <a:r>
              <a:rPr lang="en-US" altLang="zh-CN" dirty="0" smtClean="0"/>
              <a:t>--</a:t>
            </a:r>
            <a:r>
              <a:rPr lang="zh-CN" altLang="en-US" dirty="0" smtClean="0"/>
              <a:t>项目</a:t>
            </a:r>
            <a:r>
              <a:rPr lang="zh-CN" altLang="en-US" dirty="0"/>
              <a:t>总结</a:t>
            </a:r>
          </a:p>
        </p:txBody>
      </p:sp>
      <p:sp>
        <p:nvSpPr>
          <p:cNvPr id="3" name="副标题 2"/>
          <p:cNvSpPr>
            <a:spLocks noGrp="1"/>
          </p:cNvSpPr>
          <p:nvPr>
            <p:ph type="subTitle" idx="1"/>
          </p:nvPr>
        </p:nvSpPr>
        <p:spPr>
          <a:xfrm>
            <a:off x="2483768" y="4653136"/>
            <a:ext cx="5288632" cy="985664"/>
          </a:xfrm>
        </p:spPr>
        <p:txBody>
          <a:bodyPr/>
          <a:lstStyle/>
          <a:p>
            <a:r>
              <a:rPr lang="en-US" altLang="zh-CN" dirty="0" smtClean="0"/>
              <a:t>C</a:t>
            </a:r>
            <a:r>
              <a:rPr lang="zh-CN" altLang="en-US" dirty="0" smtClean="0"/>
              <a:t>组</a:t>
            </a:r>
            <a:r>
              <a:rPr lang="en-US" altLang="zh-CN" dirty="0" smtClean="0"/>
              <a:t>-</a:t>
            </a:r>
            <a:r>
              <a:rPr lang="en-US" altLang="zh-CN" dirty="0" err="1" smtClean="0"/>
              <a:t>Nginx</a:t>
            </a:r>
            <a:r>
              <a:rPr lang="zh-CN" altLang="en-US" dirty="0" smtClean="0"/>
              <a:t>测试与开发</a:t>
            </a:r>
            <a:endParaRPr lang="zh-CN" altLang="en-US" dirty="0"/>
          </a:p>
        </p:txBody>
      </p:sp>
    </p:spTree>
    <p:extLst>
      <p:ext uri="{BB962C8B-B14F-4D97-AF65-F5344CB8AC3E}">
        <p14:creationId xmlns:p14="http://schemas.microsoft.com/office/powerpoint/2010/main" val="2989284064"/>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实验</a:t>
            </a:r>
            <a:r>
              <a:rPr lang="en-US" altLang="zh-CN" dirty="0"/>
              <a:t>6</a:t>
            </a:r>
            <a:r>
              <a:rPr lang="zh-CN" altLang="en-US" dirty="0"/>
              <a:t>：软件进度计划与控制（</a:t>
            </a:r>
            <a:r>
              <a:rPr lang="zh-CN" altLang="en-US" dirty="0" smtClean="0"/>
              <a:t>续）</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628800"/>
            <a:ext cx="7992888" cy="4901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3632598"/>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a:t>
            </a:r>
            <a:r>
              <a:rPr lang="en-US" altLang="zh-CN" dirty="0" smtClean="0"/>
              <a:t>7</a:t>
            </a:r>
            <a:r>
              <a:rPr lang="zh-CN" altLang="en-US" dirty="0" smtClean="0"/>
              <a:t>：工作量统计与分析</a:t>
            </a:r>
            <a:endParaRPr lang="zh-CN" altLang="en-US" dirty="0"/>
          </a:p>
        </p:txBody>
      </p:sp>
      <p:sp>
        <p:nvSpPr>
          <p:cNvPr id="3" name="内容占位符 2"/>
          <p:cNvSpPr>
            <a:spLocks noGrp="1"/>
          </p:cNvSpPr>
          <p:nvPr>
            <p:ph idx="1"/>
          </p:nvPr>
        </p:nvSpPr>
        <p:spPr/>
        <p:txBody>
          <a:bodyPr>
            <a:normAutofit/>
          </a:bodyPr>
          <a:lstStyle/>
          <a:p>
            <a:r>
              <a:rPr lang="zh-CN" altLang="zh-CN" dirty="0"/>
              <a:t>人员能力估计 </a:t>
            </a:r>
            <a:endParaRPr lang="zh-CN" altLang="en-US" dirty="0" smtClean="0"/>
          </a:p>
        </p:txBody>
      </p:sp>
      <p:graphicFrame>
        <p:nvGraphicFramePr>
          <p:cNvPr id="4" name="表格 3"/>
          <p:cNvGraphicFramePr>
            <a:graphicFrameLocks noGrp="1"/>
          </p:cNvGraphicFramePr>
          <p:nvPr/>
        </p:nvGraphicFramePr>
        <p:xfrm>
          <a:off x="683568" y="2708920"/>
          <a:ext cx="7571183" cy="3240360"/>
        </p:xfrm>
        <a:graphic>
          <a:graphicData uri="http://schemas.openxmlformats.org/drawingml/2006/table">
            <a:tbl>
              <a:tblPr firstRow="1" firstCol="1" bandRow="1"/>
              <a:tblGrid>
                <a:gridCol w="1521809"/>
                <a:gridCol w="1164448"/>
                <a:gridCol w="2702912"/>
                <a:gridCol w="1338585"/>
                <a:gridCol w="843429"/>
              </a:tblGrid>
              <a:tr h="648072">
                <a:tc>
                  <a:txBody>
                    <a:bodyPr/>
                    <a:lstStyle/>
                    <a:p>
                      <a:pPr algn="ctr">
                        <a:lnSpc>
                          <a:spcPts val="2100"/>
                        </a:lnSpc>
                        <a:spcAft>
                          <a:spcPts val="0"/>
                        </a:spcAft>
                      </a:pPr>
                      <a:r>
                        <a:rPr lang="zh-CN" sz="1600" kern="100" dirty="0">
                          <a:effectLst/>
                          <a:latin typeface="Calibri" charset="0"/>
                          <a:ea typeface="宋体" charset="0"/>
                          <a:cs typeface="Times New Roman" charset="0"/>
                        </a:rPr>
                        <a:t>组内成员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ts val="2100"/>
                        </a:lnSpc>
                        <a:spcAft>
                          <a:spcPts val="0"/>
                        </a:spcAft>
                      </a:pPr>
                      <a:r>
                        <a:rPr lang="zh-CN" sz="1600" kern="100">
                          <a:effectLst/>
                          <a:latin typeface="Calibri" charset="0"/>
                          <a:ea typeface="宋体" charset="0"/>
                          <a:cs typeface="Times New Roman" charset="0"/>
                        </a:rPr>
                        <a:t>专业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ts val="2100"/>
                        </a:lnSpc>
                        <a:spcAft>
                          <a:spcPts val="0"/>
                        </a:spcAft>
                      </a:pPr>
                      <a:r>
                        <a:rPr lang="zh-CN" sz="1600" kern="100">
                          <a:effectLst/>
                          <a:latin typeface="Calibri" charset="0"/>
                          <a:ea typeface="宋体" charset="0"/>
                          <a:cs typeface="Times New Roman" charset="0"/>
                        </a:rPr>
                        <a:t>事先系统了解度</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ts val="2100"/>
                        </a:lnSpc>
                        <a:spcAft>
                          <a:spcPts val="0"/>
                        </a:spcAft>
                      </a:pPr>
                      <a:r>
                        <a:rPr lang="zh-CN" sz="1600" kern="100">
                          <a:effectLst/>
                          <a:latin typeface="Calibri" charset="0"/>
                          <a:ea typeface="宋体" charset="0"/>
                          <a:cs typeface="Times New Roman" charset="0"/>
                        </a:rPr>
                        <a:t>编程能力</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ts val="2100"/>
                        </a:lnSpc>
                        <a:spcAft>
                          <a:spcPts val="0"/>
                        </a:spcAft>
                      </a:pPr>
                      <a:r>
                        <a:rPr lang="zh-CN" sz="1600" kern="100">
                          <a:effectLst/>
                          <a:latin typeface="Calibri" charset="0"/>
                          <a:ea typeface="宋体" charset="0"/>
                          <a:cs typeface="Times New Roman" charset="0"/>
                        </a:rPr>
                        <a:t>备注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648072">
                <a:tc>
                  <a:txBody>
                    <a:bodyPr/>
                    <a:lstStyle/>
                    <a:p>
                      <a:pPr algn="ctr">
                        <a:lnSpc>
                          <a:spcPts val="2100"/>
                        </a:lnSpc>
                        <a:spcAft>
                          <a:spcPts val="0"/>
                        </a:spcAft>
                      </a:pPr>
                      <a:r>
                        <a:rPr lang="zh-CN" sz="1600" kern="100">
                          <a:effectLst/>
                          <a:latin typeface="Calibri" charset="0"/>
                          <a:ea typeface="宋体" charset="0"/>
                          <a:cs typeface="Times New Roman" charset="0"/>
                        </a:rPr>
                        <a:t>黄新越</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ts val="2100"/>
                        </a:lnSpc>
                        <a:spcAft>
                          <a:spcPts val="0"/>
                        </a:spcAft>
                      </a:pPr>
                      <a:r>
                        <a:rPr lang="zh-CN" sz="1600" kern="100">
                          <a:effectLst/>
                          <a:latin typeface="Calibri" charset="0"/>
                          <a:ea typeface="宋体" charset="0"/>
                          <a:cs typeface="Times New Roman" charset="0"/>
                        </a:rPr>
                        <a:t>软件工程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ts val="2100"/>
                        </a:lnSpc>
                        <a:spcAft>
                          <a:spcPts val="0"/>
                        </a:spcAft>
                      </a:pPr>
                      <a:r>
                        <a:rPr lang="zh-CN" sz="1600" kern="100">
                          <a:effectLst/>
                          <a:latin typeface="Calibri" charset="0"/>
                          <a:ea typeface="宋体" charset="0"/>
                          <a:cs typeface="Times New Roman" charset="0"/>
                        </a:rPr>
                        <a:t>较少</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ts val="2100"/>
                        </a:lnSpc>
                        <a:spcAft>
                          <a:spcPts val="0"/>
                        </a:spcAft>
                      </a:pPr>
                      <a:r>
                        <a:rPr lang="zh-CN" sz="1600" kern="100">
                          <a:effectLst/>
                          <a:latin typeface="Calibri" charset="0"/>
                          <a:ea typeface="宋体" charset="0"/>
                          <a:cs typeface="Times New Roman" charset="0"/>
                        </a:rPr>
                        <a:t>中等</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ts val="2100"/>
                        </a:lnSpc>
                        <a:spcAft>
                          <a:spcPts val="0"/>
                        </a:spcAft>
                      </a:pPr>
                      <a:r>
                        <a:rPr lang="zh-CN" sz="1600" kern="100">
                          <a:effectLst/>
                          <a:latin typeface="Calibri" charset="0"/>
                          <a:ea typeface="宋体" charset="0"/>
                          <a:cs typeface="Times New Roman" charset="0"/>
                        </a:rPr>
                        <a:t>组长</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648072">
                <a:tc>
                  <a:txBody>
                    <a:bodyPr/>
                    <a:lstStyle/>
                    <a:p>
                      <a:pPr algn="ctr">
                        <a:lnSpc>
                          <a:spcPts val="2100"/>
                        </a:lnSpc>
                        <a:spcAft>
                          <a:spcPts val="0"/>
                        </a:spcAft>
                      </a:pPr>
                      <a:r>
                        <a:rPr lang="zh-CN" sz="1600" kern="100" dirty="0">
                          <a:effectLst/>
                          <a:latin typeface="Calibri" charset="0"/>
                          <a:ea typeface="宋体" charset="0"/>
                          <a:cs typeface="Times New Roman" charset="0"/>
                        </a:rPr>
                        <a:t>李晓聪</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ts val="2100"/>
                        </a:lnSpc>
                        <a:spcAft>
                          <a:spcPts val="0"/>
                        </a:spcAft>
                      </a:pPr>
                      <a:r>
                        <a:rPr lang="zh-CN" sz="1600" kern="100">
                          <a:effectLst/>
                          <a:latin typeface="Calibri" charset="0"/>
                          <a:ea typeface="宋体" charset="0"/>
                          <a:cs typeface="Times New Roman" charset="0"/>
                        </a:rPr>
                        <a:t>软件工程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ts val="2100"/>
                        </a:lnSpc>
                        <a:spcAft>
                          <a:spcPts val="0"/>
                        </a:spcAft>
                      </a:pPr>
                      <a:r>
                        <a:rPr lang="zh-CN" sz="1600" kern="100">
                          <a:effectLst/>
                          <a:latin typeface="Calibri" charset="0"/>
                          <a:ea typeface="宋体" charset="0"/>
                          <a:cs typeface="Times New Roman" charset="0"/>
                        </a:rPr>
                        <a:t>对</a:t>
                      </a:r>
                      <a:r>
                        <a:rPr lang="en-US" sz="1600" kern="100">
                          <a:effectLst/>
                          <a:latin typeface="Calibri" charset="0"/>
                          <a:ea typeface="宋体" charset="0"/>
                          <a:cs typeface="Times New Roman" charset="0"/>
                        </a:rPr>
                        <a:t>Nginx</a:t>
                      </a:r>
                      <a:r>
                        <a:rPr lang="zh-CN" sz="1600" kern="100">
                          <a:effectLst/>
                          <a:latin typeface="Calibri" charset="0"/>
                          <a:ea typeface="宋体" charset="0"/>
                          <a:cs typeface="Times New Roman" charset="0"/>
                        </a:rPr>
                        <a:t>有使用经验</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ts val="2100"/>
                        </a:lnSpc>
                        <a:spcAft>
                          <a:spcPts val="0"/>
                        </a:spcAft>
                      </a:pPr>
                      <a:r>
                        <a:rPr lang="zh-CN" sz="1600" kern="100">
                          <a:effectLst/>
                          <a:latin typeface="Calibri" charset="0"/>
                          <a:ea typeface="宋体" charset="0"/>
                          <a:cs typeface="Times New Roman" charset="0"/>
                        </a:rPr>
                        <a:t>中等</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ts val="2100"/>
                        </a:lnSpc>
                        <a:spcAft>
                          <a:spcPts val="0"/>
                        </a:spcAft>
                      </a:pPr>
                      <a:r>
                        <a:rPr lang="en-US" sz="1600" kern="100">
                          <a:effectLst/>
                          <a:latin typeface="Calibri" charset="0"/>
                          <a:ea typeface="宋体" charset="0"/>
                          <a:cs typeface="Times New Roman" charset="0"/>
                        </a:rPr>
                        <a:t> </a:t>
                      </a:r>
                      <a:endParaRPr lang="zh-CN" sz="16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648072">
                <a:tc>
                  <a:txBody>
                    <a:bodyPr/>
                    <a:lstStyle/>
                    <a:p>
                      <a:pPr algn="ctr">
                        <a:lnSpc>
                          <a:spcPts val="2100"/>
                        </a:lnSpc>
                        <a:spcAft>
                          <a:spcPts val="0"/>
                        </a:spcAft>
                      </a:pPr>
                      <a:r>
                        <a:rPr lang="zh-CN" sz="1600" kern="100">
                          <a:effectLst/>
                          <a:latin typeface="Calibri" charset="0"/>
                          <a:ea typeface="宋体" charset="0"/>
                          <a:cs typeface="Times New Roman" charset="0"/>
                        </a:rPr>
                        <a:t>杨云</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ts val="2100"/>
                        </a:lnSpc>
                        <a:spcAft>
                          <a:spcPts val="0"/>
                        </a:spcAft>
                      </a:pPr>
                      <a:r>
                        <a:rPr lang="zh-CN" sz="1600" kern="100">
                          <a:effectLst/>
                          <a:latin typeface="Calibri" charset="0"/>
                          <a:ea typeface="宋体" charset="0"/>
                          <a:cs typeface="Times New Roman" charset="0"/>
                        </a:rPr>
                        <a:t>软件工程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ts val="2100"/>
                        </a:lnSpc>
                        <a:spcAft>
                          <a:spcPts val="0"/>
                        </a:spcAft>
                      </a:pPr>
                      <a:r>
                        <a:rPr lang="zh-CN" sz="1600" kern="100">
                          <a:effectLst/>
                          <a:latin typeface="Calibri" charset="0"/>
                          <a:ea typeface="宋体" charset="0"/>
                          <a:cs typeface="Times New Roman" charset="0"/>
                        </a:rPr>
                        <a:t>较少</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ts val="2100"/>
                        </a:lnSpc>
                        <a:spcAft>
                          <a:spcPts val="0"/>
                        </a:spcAft>
                        <a:tabLst>
                          <a:tab pos="421005" algn="l"/>
                        </a:tabLst>
                      </a:pPr>
                      <a:r>
                        <a:rPr lang="zh-CN" sz="1600" kern="100">
                          <a:effectLst/>
                          <a:latin typeface="Calibri" charset="0"/>
                          <a:ea typeface="宋体" charset="0"/>
                          <a:cs typeface="Times New Roman" charset="0"/>
                        </a:rPr>
                        <a:t>中等</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ts val="2100"/>
                        </a:lnSpc>
                        <a:spcAft>
                          <a:spcPts val="0"/>
                        </a:spcAft>
                      </a:pPr>
                      <a:r>
                        <a:rPr lang="en-US" sz="1600" kern="100">
                          <a:effectLst/>
                          <a:latin typeface="Calibri" charset="0"/>
                          <a:ea typeface="宋体" charset="0"/>
                          <a:cs typeface="Times New Roman" charset="0"/>
                        </a:rPr>
                        <a:t> </a:t>
                      </a:r>
                      <a:endParaRPr lang="zh-CN" sz="16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648072">
                <a:tc>
                  <a:txBody>
                    <a:bodyPr/>
                    <a:lstStyle/>
                    <a:p>
                      <a:pPr algn="ctr">
                        <a:lnSpc>
                          <a:spcPts val="2100"/>
                        </a:lnSpc>
                        <a:spcAft>
                          <a:spcPts val="0"/>
                        </a:spcAft>
                      </a:pPr>
                      <a:r>
                        <a:rPr lang="zh-CN" sz="1600" kern="100">
                          <a:effectLst/>
                          <a:latin typeface="Calibri" charset="0"/>
                          <a:ea typeface="宋体" charset="0"/>
                          <a:cs typeface="Times New Roman" charset="0"/>
                        </a:rPr>
                        <a:t>余锋伟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ts val="2100"/>
                        </a:lnSpc>
                        <a:spcAft>
                          <a:spcPts val="0"/>
                        </a:spcAft>
                      </a:pPr>
                      <a:r>
                        <a:rPr lang="zh-CN" sz="1600" kern="100">
                          <a:effectLst/>
                          <a:latin typeface="Calibri" charset="0"/>
                          <a:ea typeface="宋体" charset="0"/>
                          <a:cs typeface="Times New Roman" charset="0"/>
                        </a:rPr>
                        <a:t>软件工程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ts val="2100"/>
                        </a:lnSpc>
                        <a:spcAft>
                          <a:spcPts val="0"/>
                        </a:spcAft>
                      </a:pPr>
                      <a:r>
                        <a:rPr lang="zh-CN" sz="1600" kern="100">
                          <a:effectLst/>
                          <a:latin typeface="Calibri" charset="0"/>
                          <a:ea typeface="宋体" charset="0"/>
                          <a:cs typeface="Times New Roman" charset="0"/>
                        </a:rPr>
                        <a:t>较少</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ts val="2100"/>
                        </a:lnSpc>
                        <a:spcAft>
                          <a:spcPts val="0"/>
                        </a:spcAft>
                      </a:pPr>
                      <a:r>
                        <a:rPr lang="zh-CN" sz="1600" kern="100">
                          <a:effectLst/>
                          <a:latin typeface="Calibri" charset="0"/>
                          <a:ea typeface="宋体" charset="0"/>
                          <a:cs typeface="Times New Roman" charset="0"/>
                        </a:rPr>
                        <a:t>中等</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ts val="2100"/>
                        </a:lnSpc>
                        <a:spcAft>
                          <a:spcPts val="0"/>
                        </a:spcAft>
                      </a:pPr>
                      <a:r>
                        <a:rPr lang="en-US" sz="1600" kern="100" dirty="0">
                          <a:effectLst/>
                          <a:latin typeface="Calibri" charset="0"/>
                          <a:ea typeface="宋体" charset="0"/>
                          <a:cs typeface="Times New Roman" charset="0"/>
                        </a:rPr>
                        <a:t> </a:t>
                      </a:r>
                      <a:endParaRPr lang="zh-CN" sz="1600" kern="100" dirty="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9958223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a:t>
            </a:r>
            <a:r>
              <a:rPr lang="en-US" altLang="zh-CN" dirty="0"/>
              <a:t>7</a:t>
            </a:r>
            <a:r>
              <a:rPr lang="zh-CN" altLang="en-US" dirty="0"/>
              <a:t>：工作量统计与</a:t>
            </a:r>
            <a:r>
              <a:rPr lang="zh-CN" altLang="en-US" dirty="0" smtClean="0"/>
              <a:t>分析（续）</a:t>
            </a:r>
            <a:endParaRPr kumimoji="1" lang="zh-CN" altLang="en-US" dirty="0"/>
          </a:p>
        </p:txBody>
      </p:sp>
      <p:sp>
        <p:nvSpPr>
          <p:cNvPr id="3" name="内容占位符 2"/>
          <p:cNvSpPr>
            <a:spLocks noGrp="1"/>
          </p:cNvSpPr>
          <p:nvPr>
            <p:ph idx="1"/>
          </p:nvPr>
        </p:nvSpPr>
        <p:spPr/>
        <p:txBody>
          <a:bodyPr/>
          <a:lstStyle/>
          <a:p>
            <a:r>
              <a:rPr kumimoji="1" lang="zh-CN" altLang="en-US" dirty="0" smtClean="0"/>
              <a:t>需求阶段数据分析</a:t>
            </a:r>
            <a:endParaRPr kumimoji="1" lang="zh-CN" altLang="en-US" dirty="0"/>
          </a:p>
        </p:txBody>
      </p:sp>
      <p:graphicFrame>
        <p:nvGraphicFramePr>
          <p:cNvPr id="4" name="表格 3"/>
          <p:cNvGraphicFramePr>
            <a:graphicFrameLocks noGrp="1"/>
          </p:cNvGraphicFramePr>
          <p:nvPr/>
        </p:nvGraphicFramePr>
        <p:xfrm>
          <a:off x="611560" y="2375443"/>
          <a:ext cx="7498972" cy="4297102"/>
        </p:xfrm>
        <a:graphic>
          <a:graphicData uri="http://schemas.openxmlformats.org/drawingml/2006/table">
            <a:tbl>
              <a:tblPr firstRow="1" firstCol="1" bandRow="1"/>
              <a:tblGrid>
                <a:gridCol w="1910886"/>
                <a:gridCol w="2794043"/>
                <a:gridCol w="2794043"/>
              </a:tblGrid>
              <a:tr h="396176">
                <a:tc gridSpan="3">
                  <a:txBody>
                    <a:bodyPr/>
                    <a:lstStyle/>
                    <a:p>
                      <a:pPr algn="just">
                        <a:lnSpc>
                          <a:spcPct val="150000"/>
                        </a:lnSpc>
                        <a:spcAft>
                          <a:spcPts val="0"/>
                        </a:spcAft>
                      </a:pPr>
                      <a:r>
                        <a:rPr lang="en-US" sz="1600" kern="100" dirty="0">
                          <a:effectLst/>
                          <a:latin typeface="Calibri" charset="0"/>
                          <a:ea typeface="宋体" charset="0"/>
                          <a:cs typeface="Times New Roman" charset="0"/>
                        </a:rPr>
                        <a:t>E1-</a:t>
                      </a:r>
                      <a:r>
                        <a:rPr lang="zh-CN" sz="1600" kern="100" dirty="0">
                          <a:effectLst/>
                          <a:latin typeface="Calibri" charset="0"/>
                          <a:ea typeface="宋体" charset="0"/>
                          <a:cs typeface="Times New Roman" charset="0"/>
                        </a:rPr>
                        <a:t>需求</a:t>
                      </a:r>
                      <a:r>
                        <a:rPr lang="zh-CN" sz="1600" kern="100" dirty="0" smtClean="0">
                          <a:effectLst/>
                          <a:latin typeface="Calibri" charset="0"/>
                          <a:ea typeface="宋体" charset="0"/>
                          <a:cs typeface="Times New Roman" charset="0"/>
                        </a:rPr>
                        <a:t>分析</a:t>
                      </a:r>
                      <a:endParaRPr lang="zh-CN" sz="1600" kern="100" dirty="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r>
              <a:tr h="396176">
                <a:tc rowSpan="3">
                  <a:txBody>
                    <a:bodyPr/>
                    <a:lstStyle/>
                    <a:p>
                      <a:pPr algn="just">
                        <a:lnSpc>
                          <a:spcPct val="150000"/>
                        </a:lnSpc>
                        <a:spcAft>
                          <a:spcPts val="0"/>
                        </a:spcAft>
                      </a:pPr>
                      <a:r>
                        <a:rPr lang="zh-CN" sz="1600" kern="100">
                          <a:effectLst/>
                          <a:latin typeface="Calibri" charset="0"/>
                          <a:ea typeface="宋体" charset="0"/>
                          <a:cs typeface="Times New Roman" charset="0"/>
                        </a:rPr>
                        <a:t>小组工作评估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zh-CN" sz="1600" kern="100">
                          <a:effectLst/>
                          <a:latin typeface="Calibri" charset="0"/>
                          <a:ea typeface="宋体" charset="0"/>
                          <a:cs typeface="Times New Roman" charset="0"/>
                        </a:rPr>
                        <a:t>用例个数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n-US" sz="1600" kern="100">
                          <a:effectLst/>
                          <a:latin typeface="Calibri" charset="0"/>
                          <a:ea typeface="宋体" charset="0"/>
                          <a:cs typeface="Times New Roman" charset="0"/>
                        </a:rPr>
                        <a:t>6</a:t>
                      </a:r>
                      <a:endParaRPr lang="zh-CN" sz="1600" kern="10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96176">
                <a:tc vMerge="1">
                  <a:txBody>
                    <a:bodyPr/>
                    <a:lstStyle/>
                    <a:p>
                      <a:endParaRPr lang="zh-CN" altLang="en-US"/>
                    </a:p>
                  </a:txBody>
                  <a:tcPr/>
                </a:tc>
                <a:tc>
                  <a:txBody>
                    <a:bodyPr/>
                    <a:lstStyle/>
                    <a:p>
                      <a:pPr algn="just">
                        <a:lnSpc>
                          <a:spcPct val="150000"/>
                        </a:lnSpc>
                        <a:spcAft>
                          <a:spcPts val="0"/>
                        </a:spcAft>
                      </a:pPr>
                      <a:r>
                        <a:rPr lang="zh-CN" sz="1600" kern="100">
                          <a:effectLst/>
                          <a:latin typeface="Calibri" charset="0"/>
                          <a:ea typeface="宋体" charset="0"/>
                          <a:cs typeface="Times New Roman" charset="0"/>
                        </a:rPr>
                        <a:t>非功能需求个数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n-US" sz="1600" kern="100">
                          <a:effectLst/>
                          <a:latin typeface="Calibri" charset="0"/>
                          <a:ea typeface="宋体" charset="0"/>
                          <a:cs typeface="Times New Roman" charset="0"/>
                        </a:rPr>
                        <a:t>3</a:t>
                      </a:r>
                      <a:endParaRPr lang="zh-CN" sz="1600" kern="10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96176">
                <a:tc vMerge="1">
                  <a:txBody>
                    <a:bodyPr/>
                    <a:lstStyle/>
                    <a:p>
                      <a:endParaRPr lang="zh-CN" altLang="en-US"/>
                    </a:p>
                  </a:txBody>
                  <a:tcPr/>
                </a:tc>
                <a:tc>
                  <a:txBody>
                    <a:bodyPr/>
                    <a:lstStyle/>
                    <a:p>
                      <a:pPr algn="just">
                        <a:lnSpc>
                          <a:spcPct val="150000"/>
                        </a:lnSpc>
                        <a:spcAft>
                          <a:spcPts val="0"/>
                        </a:spcAft>
                      </a:pPr>
                      <a:r>
                        <a:rPr lang="zh-CN" sz="1600" kern="100">
                          <a:effectLst/>
                          <a:latin typeface="Calibri" charset="0"/>
                          <a:ea typeface="宋体" charset="0"/>
                          <a:cs typeface="Times New Roman" charset="0"/>
                        </a:rPr>
                        <a:t>需求报告字数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n-US" sz="1600" kern="100">
                          <a:effectLst/>
                          <a:latin typeface="Calibri" charset="0"/>
                          <a:ea typeface="宋体" charset="0"/>
                          <a:cs typeface="Times New Roman" charset="0"/>
                        </a:rPr>
                        <a:t>1345</a:t>
                      </a:r>
                      <a:endParaRPr lang="zh-CN" sz="1600" kern="10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792351">
                <a:tc rowSpan="4">
                  <a:txBody>
                    <a:bodyPr/>
                    <a:lstStyle/>
                    <a:p>
                      <a:pPr algn="just">
                        <a:lnSpc>
                          <a:spcPct val="150000"/>
                        </a:lnSpc>
                        <a:spcAft>
                          <a:spcPts val="0"/>
                        </a:spcAft>
                      </a:pPr>
                      <a:r>
                        <a:rPr lang="zh-CN" sz="1600" kern="100" dirty="0">
                          <a:effectLst/>
                          <a:latin typeface="Calibri" charset="0"/>
                          <a:ea typeface="宋体" charset="0"/>
                          <a:cs typeface="Times New Roman" charset="0"/>
                        </a:rPr>
                        <a:t>组员工作量评估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zh-CN" sz="1600" kern="100">
                          <a:effectLst/>
                          <a:latin typeface="Calibri" charset="0"/>
                          <a:ea typeface="宋体" charset="0"/>
                          <a:cs typeface="Times New Roman" charset="0"/>
                        </a:rPr>
                        <a:t>余锋伟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zh-CN" sz="1600" kern="100">
                          <a:effectLst/>
                          <a:latin typeface="Calibri" charset="0"/>
                          <a:ea typeface="宋体" charset="0"/>
                          <a:cs typeface="Times New Roman" charset="0"/>
                        </a:rPr>
                        <a:t>完成</a:t>
                      </a:r>
                      <a:r>
                        <a:rPr lang="en-US" sz="1600" kern="100">
                          <a:effectLst/>
                          <a:latin typeface="Calibri" charset="0"/>
                          <a:ea typeface="宋体" charset="0"/>
                          <a:cs typeface="Times New Roman" charset="0"/>
                        </a:rPr>
                        <a:t>300</a:t>
                      </a:r>
                      <a:r>
                        <a:rPr lang="zh-CN" sz="1600" kern="100">
                          <a:effectLst/>
                          <a:latin typeface="Calibri" charset="0"/>
                          <a:ea typeface="宋体" charset="0"/>
                          <a:cs typeface="Times New Roman" charset="0"/>
                        </a:rPr>
                        <a:t>字；中等难度；另有</a:t>
                      </a:r>
                      <a:r>
                        <a:rPr lang="en-US" sz="1600" kern="100">
                          <a:effectLst/>
                          <a:latin typeface="Calibri" charset="0"/>
                          <a:ea typeface="宋体" charset="0"/>
                          <a:cs typeface="Times New Roman" charset="0"/>
                        </a:rPr>
                        <a:t>mpp</a:t>
                      </a:r>
                      <a:r>
                        <a:rPr lang="zh-CN" sz="1600" kern="100">
                          <a:effectLst/>
                          <a:latin typeface="Calibri" charset="0"/>
                          <a:ea typeface="宋体" charset="0"/>
                          <a:cs typeface="Times New Roman" charset="0"/>
                        </a:rPr>
                        <a:t>计划</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96176">
                <a:tc vMerge="1">
                  <a:txBody>
                    <a:bodyPr/>
                    <a:lstStyle/>
                    <a:p>
                      <a:endParaRPr lang="zh-CN" altLang="en-US"/>
                    </a:p>
                  </a:txBody>
                  <a:tcPr/>
                </a:tc>
                <a:tc>
                  <a:txBody>
                    <a:bodyPr/>
                    <a:lstStyle/>
                    <a:p>
                      <a:pPr algn="just">
                        <a:lnSpc>
                          <a:spcPct val="150000"/>
                        </a:lnSpc>
                        <a:spcAft>
                          <a:spcPts val="0"/>
                        </a:spcAft>
                      </a:pPr>
                      <a:r>
                        <a:rPr lang="zh-CN" sz="1600" kern="100">
                          <a:effectLst/>
                          <a:latin typeface="Calibri" charset="0"/>
                          <a:ea typeface="宋体" charset="0"/>
                          <a:cs typeface="Times New Roman" charset="0"/>
                        </a:rPr>
                        <a:t>李晓聪</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zh-CN" sz="1600" kern="100">
                          <a:effectLst/>
                          <a:latin typeface="Calibri" charset="0"/>
                          <a:ea typeface="宋体" charset="0"/>
                          <a:cs typeface="Times New Roman" charset="0"/>
                        </a:rPr>
                        <a:t>完成</a:t>
                      </a:r>
                      <a:r>
                        <a:rPr lang="en-US" sz="1600" kern="100">
                          <a:effectLst/>
                          <a:latin typeface="Calibri" charset="0"/>
                          <a:ea typeface="宋体" charset="0"/>
                          <a:cs typeface="Times New Roman" charset="0"/>
                        </a:rPr>
                        <a:t>200</a:t>
                      </a:r>
                      <a:r>
                        <a:rPr lang="zh-CN" sz="1600" kern="100">
                          <a:effectLst/>
                          <a:latin typeface="Calibri" charset="0"/>
                          <a:ea typeface="宋体" charset="0"/>
                          <a:cs typeface="Times New Roman" charset="0"/>
                        </a:rPr>
                        <a:t>字；</a:t>
                      </a:r>
                      <a:r>
                        <a:rPr lang="en-US" sz="1600" kern="100">
                          <a:effectLst/>
                          <a:latin typeface="Calibri" charset="0"/>
                          <a:ea typeface="宋体" charset="0"/>
                          <a:cs typeface="Times New Roman" charset="0"/>
                        </a:rPr>
                        <a:t>4</a:t>
                      </a:r>
                      <a:r>
                        <a:rPr lang="zh-CN" sz="1600" kern="100">
                          <a:effectLst/>
                          <a:latin typeface="Calibri" charset="0"/>
                          <a:ea typeface="宋体" charset="0"/>
                          <a:cs typeface="Times New Roman" charset="0"/>
                        </a:rPr>
                        <a:t>个图表；中等难度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96176">
                <a:tc vMerge="1">
                  <a:txBody>
                    <a:bodyPr/>
                    <a:lstStyle/>
                    <a:p>
                      <a:endParaRPr lang="zh-CN" altLang="en-US"/>
                    </a:p>
                  </a:txBody>
                  <a:tcPr/>
                </a:tc>
                <a:tc>
                  <a:txBody>
                    <a:bodyPr/>
                    <a:lstStyle/>
                    <a:p>
                      <a:pPr algn="just">
                        <a:lnSpc>
                          <a:spcPct val="150000"/>
                        </a:lnSpc>
                        <a:spcAft>
                          <a:spcPts val="0"/>
                        </a:spcAft>
                      </a:pPr>
                      <a:r>
                        <a:rPr lang="zh-CN" sz="1600" kern="100">
                          <a:effectLst/>
                          <a:latin typeface="Calibri" charset="0"/>
                          <a:ea typeface="宋体" charset="0"/>
                          <a:cs typeface="Times New Roman" charset="0"/>
                        </a:rPr>
                        <a:t>杨云</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zh-CN" sz="1600" kern="100">
                          <a:effectLst/>
                          <a:latin typeface="Calibri" charset="0"/>
                          <a:ea typeface="宋体" charset="0"/>
                          <a:cs typeface="Times New Roman" charset="0"/>
                        </a:rPr>
                        <a:t>完成</a:t>
                      </a:r>
                      <a:r>
                        <a:rPr lang="en-US" sz="1600" kern="100">
                          <a:effectLst/>
                          <a:latin typeface="Calibri" charset="0"/>
                          <a:ea typeface="宋体" charset="0"/>
                          <a:cs typeface="Times New Roman" charset="0"/>
                        </a:rPr>
                        <a:t>600</a:t>
                      </a:r>
                      <a:r>
                        <a:rPr lang="zh-CN" sz="1600" kern="100">
                          <a:effectLst/>
                          <a:latin typeface="Calibri" charset="0"/>
                          <a:ea typeface="宋体" charset="0"/>
                          <a:cs typeface="Times New Roman" charset="0"/>
                        </a:rPr>
                        <a:t>字；中等难度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792351">
                <a:tc vMerge="1">
                  <a:txBody>
                    <a:bodyPr/>
                    <a:lstStyle/>
                    <a:p>
                      <a:endParaRPr lang="zh-CN" altLang="en-US"/>
                    </a:p>
                  </a:txBody>
                  <a:tcPr/>
                </a:tc>
                <a:tc>
                  <a:txBody>
                    <a:bodyPr/>
                    <a:lstStyle/>
                    <a:p>
                      <a:pPr algn="just">
                        <a:lnSpc>
                          <a:spcPct val="150000"/>
                        </a:lnSpc>
                        <a:spcAft>
                          <a:spcPts val="0"/>
                        </a:spcAft>
                      </a:pPr>
                      <a:r>
                        <a:rPr lang="zh-CN" sz="1600" kern="100">
                          <a:effectLst/>
                          <a:latin typeface="Calibri" charset="0"/>
                          <a:ea typeface="宋体" charset="0"/>
                          <a:cs typeface="Times New Roman" charset="0"/>
                        </a:rPr>
                        <a:t>黄新越</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zh-CN" sz="1600" kern="100" dirty="0">
                          <a:effectLst/>
                          <a:latin typeface="Calibri" charset="0"/>
                          <a:ea typeface="宋体" charset="0"/>
                          <a:cs typeface="Times New Roman" charset="0"/>
                        </a:rPr>
                        <a:t>完成</a:t>
                      </a:r>
                      <a:r>
                        <a:rPr lang="en-US" sz="1600" kern="100" dirty="0">
                          <a:effectLst/>
                          <a:latin typeface="Calibri" charset="0"/>
                          <a:ea typeface="宋体" charset="0"/>
                          <a:cs typeface="Times New Roman" charset="0"/>
                        </a:rPr>
                        <a:t>200</a:t>
                      </a:r>
                      <a:r>
                        <a:rPr lang="zh-CN" sz="1600" kern="100" dirty="0">
                          <a:effectLst/>
                          <a:latin typeface="Calibri" charset="0"/>
                          <a:ea typeface="宋体" charset="0"/>
                          <a:cs typeface="Times New Roman" charset="0"/>
                        </a:rPr>
                        <a:t>字；</a:t>
                      </a:r>
                      <a:r>
                        <a:rPr lang="en-US" sz="1600" kern="100" dirty="0">
                          <a:effectLst/>
                          <a:latin typeface="Calibri" charset="0"/>
                          <a:ea typeface="宋体" charset="0"/>
                          <a:cs typeface="Times New Roman" charset="0"/>
                        </a:rPr>
                        <a:t>3</a:t>
                      </a:r>
                      <a:r>
                        <a:rPr lang="zh-CN" sz="1600" kern="100" dirty="0">
                          <a:effectLst/>
                          <a:latin typeface="Calibri" charset="0"/>
                          <a:ea typeface="宋体" charset="0"/>
                          <a:cs typeface="Times New Roman" charset="0"/>
                        </a:rPr>
                        <a:t>个图表；汇总；中等难度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6343941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a:t>
            </a:r>
            <a:r>
              <a:rPr lang="en-US" altLang="zh-CN" dirty="0"/>
              <a:t>7</a:t>
            </a:r>
            <a:r>
              <a:rPr lang="zh-CN" altLang="en-US" dirty="0"/>
              <a:t>：工作量统计与</a:t>
            </a:r>
            <a:r>
              <a:rPr lang="zh-CN" altLang="en-US" dirty="0" smtClean="0"/>
              <a:t>分析</a:t>
            </a:r>
            <a:r>
              <a:rPr lang="zh-CN" altLang="en-US" dirty="0"/>
              <a:t>（续）</a:t>
            </a:r>
            <a:endParaRPr kumimoji="1" lang="zh-CN" altLang="en-US" dirty="0"/>
          </a:p>
        </p:txBody>
      </p:sp>
      <p:sp>
        <p:nvSpPr>
          <p:cNvPr id="3" name="内容占位符 2"/>
          <p:cNvSpPr>
            <a:spLocks noGrp="1"/>
          </p:cNvSpPr>
          <p:nvPr>
            <p:ph idx="1"/>
          </p:nvPr>
        </p:nvSpPr>
        <p:spPr/>
        <p:txBody>
          <a:bodyPr/>
          <a:lstStyle/>
          <a:p>
            <a:r>
              <a:rPr kumimoji="1" lang="zh-CN" altLang="en-US" dirty="0" smtClean="0"/>
              <a:t>需求阶段数据分析</a:t>
            </a:r>
            <a:endParaRPr kumimoji="1" lang="zh-CN" altLang="en-US" dirty="0"/>
          </a:p>
        </p:txBody>
      </p:sp>
      <p:graphicFrame>
        <p:nvGraphicFramePr>
          <p:cNvPr id="5" name="表格 4"/>
          <p:cNvGraphicFramePr>
            <a:graphicFrameLocks noGrp="1"/>
          </p:cNvGraphicFramePr>
          <p:nvPr/>
        </p:nvGraphicFramePr>
        <p:xfrm>
          <a:off x="827584" y="2685272"/>
          <a:ext cx="7293293" cy="3405661"/>
        </p:xfrm>
        <a:graphic>
          <a:graphicData uri="http://schemas.openxmlformats.org/drawingml/2006/table">
            <a:tbl>
              <a:tblPr firstRow="1" firstCol="1" bandRow="1"/>
              <a:tblGrid>
                <a:gridCol w="1858475"/>
                <a:gridCol w="2717409"/>
                <a:gridCol w="2717409"/>
              </a:tblGrid>
              <a:tr h="486523">
                <a:tc gridSpan="3">
                  <a:txBody>
                    <a:bodyPr/>
                    <a:lstStyle/>
                    <a:p>
                      <a:pPr algn="just">
                        <a:lnSpc>
                          <a:spcPct val="150000"/>
                        </a:lnSpc>
                        <a:spcAft>
                          <a:spcPts val="0"/>
                        </a:spcAft>
                      </a:pPr>
                      <a:r>
                        <a:rPr lang="en-US" sz="1600" kern="100">
                          <a:effectLst/>
                          <a:latin typeface="Calibri" charset="0"/>
                          <a:ea typeface="宋体" charset="0"/>
                          <a:cs typeface="Times New Roman" charset="0"/>
                        </a:rPr>
                        <a:t>E2-</a:t>
                      </a:r>
                      <a:r>
                        <a:rPr lang="zh-CN" sz="1600" kern="100">
                          <a:effectLst/>
                          <a:latin typeface="Calibri" charset="0"/>
                          <a:ea typeface="宋体" charset="0"/>
                          <a:cs typeface="Times New Roman" charset="0"/>
                        </a:rPr>
                        <a:t>需求评审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r>
              <a:tr h="486523">
                <a:tc rowSpan="2">
                  <a:txBody>
                    <a:bodyPr/>
                    <a:lstStyle/>
                    <a:p>
                      <a:pPr algn="just">
                        <a:lnSpc>
                          <a:spcPct val="150000"/>
                        </a:lnSpc>
                        <a:spcAft>
                          <a:spcPts val="0"/>
                        </a:spcAft>
                      </a:pPr>
                      <a:r>
                        <a:rPr lang="zh-CN" sz="1600" kern="100">
                          <a:effectLst/>
                          <a:latin typeface="Calibri" charset="0"/>
                          <a:ea typeface="宋体" charset="0"/>
                          <a:cs typeface="Times New Roman" charset="0"/>
                        </a:rPr>
                        <a:t>小组工作评估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zh-CN" sz="1600" kern="100">
                          <a:effectLst/>
                          <a:latin typeface="Calibri" charset="0"/>
                          <a:ea typeface="宋体" charset="0"/>
                          <a:cs typeface="Times New Roman" charset="0"/>
                        </a:rPr>
                        <a:t>收到意见个数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n-US" sz="1600" kern="100">
                          <a:effectLst/>
                          <a:latin typeface="Calibri" charset="0"/>
                          <a:ea typeface="宋体" charset="0"/>
                          <a:cs typeface="Times New Roman" charset="0"/>
                        </a:rPr>
                        <a:t>4</a:t>
                      </a:r>
                      <a:endParaRPr lang="zh-CN" sz="1600" kern="10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86523">
                <a:tc vMerge="1">
                  <a:txBody>
                    <a:bodyPr/>
                    <a:lstStyle/>
                    <a:p>
                      <a:endParaRPr lang="zh-CN" altLang="en-US"/>
                    </a:p>
                  </a:txBody>
                  <a:tcPr/>
                </a:tc>
                <a:tc>
                  <a:txBody>
                    <a:bodyPr/>
                    <a:lstStyle/>
                    <a:p>
                      <a:pPr algn="just">
                        <a:lnSpc>
                          <a:spcPct val="150000"/>
                        </a:lnSpc>
                        <a:spcAft>
                          <a:spcPts val="0"/>
                        </a:spcAft>
                      </a:pPr>
                      <a:r>
                        <a:rPr lang="zh-CN" sz="1600" kern="100">
                          <a:effectLst/>
                          <a:latin typeface="Calibri" charset="0"/>
                          <a:ea typeface="宋体" charset="0"/>
                          <a:cs typeface="Times New Roman" charset="0"/>
                        </a:rPr>
                        <a:t>修改个数与比例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n-US" sz="1600" kern="100">
                          <a:effectLst/>
                          <a:latin typeface="Calibri" charset="0"/>
                          <a:ea typeface="宋体" charset="0"/>
                          <a:cs typeface="Times New Roman" charset="0"/>
                        </a:rPr>
                        <a:t>4</a:t>
                      </a:r>
                      <a:r>
                        <a:rPr lang="zh-CN" sz="1600" kern="100">
                          <a:effectLst/>
                          <a:latin typeface="Calibri" charset="0"/>
                          <a:ea typeface="宋体" charset="0"/>
                          <a:cs typeface="Times New Roman" charset="0"/>
                        </a:rPr>
                        <a:t>，</a:t>
                      </a:r>
                      <a:r>
                        <a:rPr lang="en-US" sz="1600" kern="100">
                          <a:effectLst/>
                          <a:latin typeface="Calibri" charset="0"/>
                          <a:ea typeface="宋体" charset="0"/>
                          <a:cs typeface="Times New Roman" charset="0"/>
                        </a:rPr>
                        <a:t>100%</a:t>
                      </a:r>
                      <a:endParaRPr lang="zh-CN" sz="1600" kern="10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86523">
                <a:tc rowSpan="4">
                  <a:txBody>
                    <a:bodyPr/>
                    <a:lstStyle/>
                    <a:p>
                      <a:pPr algn="just">
                        <a:lnSpc>
                          <a:spcPct val="150000"/>
                        </a:lnSpc>
                        <a:spcAft>
                          <a:spcPts val="0"/>
                        </a:spcAft>
                      </a:pPr>
                      <a:r>
                        <a:rPr lang="zh-CN" sz="1600" kern="100">
                          <a:effectLst/>
                          <a:latin typeface="Calibri" charset="0"/>
                          <a:ea typeface="宋体" charset="0"/>
                          <a:cs typeface="Times New Roman" charset="0"/>
                        </a:rPr>
                        <a:t>组员工作量评估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zh-CN" sz="1600" kern="100">
                          <a:effectLst/>
                          <a:latin typeface="Calibri" charset="0"/>
                          <a:ea typeface="宋体" charset="0"/>
                          <a:cs typeface="Times New Roman" charset="0"/>
                        </a:rPr>
                        <a:t>余锋伟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zh-CN" sz="1600" kern="100">
                          <a:effectLst/>
                          <a:latin typeface="Calibri" charset="0"/>
                          <a:ea typeface="宋体" charset="0"/>
                          <a:cs typeface="Times New Roman" charset="0"/>
                        </a:rPr>
                        <a:t>修改</a:t>
                      </a:r>
                      <a:r>
                        <a:rPr lang="en-US" sz="1600" kern="100">
                          <a:effectLst/>
                          <a:latin typeface="Calibri" charset="0"/>
                          <a:ea typeface="宋体" charset="0"/>
                          <a:cs typeface="Times New Roman" charset="0"/>
                        </a:rPr>
                        <a:t>mpp</a:t>
                      </a:r>
                      <a:r>
                        <a:rPr lang="zh-CN" sz="1600" kern="100">
                          <a:effectLst/>
                          <a:latin typeface="Calibri" charset="0"/>
                          <a:ea typeface="宋体" charset="0"/>
                          <a:cs typeface="Times New Roman" charset="0"/>
                        </a:rPr>
                        <a:t>计划；中等难度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86523">
                <a:tc vMerge="1">
                  <a:txBody>
                    <a:bodyPr/>
                    <a:lstStyle/>
                    <a:p>
                      <a:endParaRPr lang="zh-CN" altLang="en-US"/>
                    </a:p>
                  </a:txBody>
                  <a:tcPr/>
                </a:tc>
                <a:tc>
                  <a:txBody>
                    <a:bodyPr/>
                    <a:lstStyle/>
                    <a:p>
                      <a:pPr algn="just">
                        <a:lnSpc>
                          <a:spcPct val="150000"/>
                        </a:lnSpc>
                        <a:spcAft>
                          <a:spcPts val="0"/>
                        </a:spcAft>
                      </a:pPr>
                      <a:r>
                        <a:rPr lang="zh-CN" sz="1600" kern="100">
                          <a:effectLst/>
                          <a:latin typeface="Calibri" charset="0"/>
                          <a:ea typeface="宋体" charset="0"/>
                          <a:cs typeface="Times New Roman" charset="0"/>
                        </a:rPr>
                        <a:t>李晓聪</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zh-CN" sz="1600" kern="100">
                          <a:effectLst/>
                          <a:latin typeface="Calibri" charset="0"/>
                          <a:ea typeface="宋体" charset="0"/>
                          <a:cs typeface="Times New Roman" charset="0"/>
                        </a:rPr>
                        <a:t>修改</a:t>
                      </a:r>
                      <a:r>
                        <a:rPr lang="en-US" sz="1600" kern="100">
                          <a:effectLst/>
                          <a:latin typeface="Calibri" charset="0"/>
                          <a:ea typeface="宋体" charset="0"/>
                          <a:cs typeface="Times New Roman" charset="0"/>
                        </a:rPr>
                        <a:t>4</a:t>
                      </a:r>
                      <a:r>
                        <a:rPr lang="zh-CN" sz="1600" kern="100">
                          <a:effectLst/>
                          <a:latin typeface="Calibri" charset="0"/>
                          <a:ea typeface="宋体" charset="0"/>
                          <a:cs typeface="Times New Roman" charset="0"/>
                        </a:rPr>
                        <a:t>个图表；中上难度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86523">
                <a:tc vMerge="1">
                  <a:txBody>
                    <a:bodyPr/>
                    <a:lstStyle/>
                    <a:p>
                      <a:endParaRPr lang="zh-CN" altLang="en-US"/>
                    </a:p>
                  </a:txBody>
                  <a:tcPr/>
                </a:tc>
                <a:tc>
                  <a:txBody>
                    <a:bodyPr/>
                    <a:lstStyle/>
                    <a:p>
                      <a:pPr algn="just">
                        <a:lnSpc>
                          <a:spcPct val="150000"/>
                        </a:lnSpc>
                        <a:spcAft>
                          <a:spcPts val="0"/>
                        </a:spcAft>
                      </a:pPr>
                      <a:r>
                        <a:rPr lang="zh-CN" sz="1600" kern="100">
                          <a:effectLst/>
                          <a:latin typeface="Calibri" charset="0"/>
                          <a:ea typeface="宋体" charset="0"/>
                          <a:cs typeface="Times New Roman" charset="0"/>
                        </a:rPr>
                        <a:t>杨云</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zh-CN" sz="1600" kern="100">
                          <a:effectLst/>
                          <a:latin typeface="Calibri" charset="0"/>
                          <a:ea typeface="宋体" charset="0"/>
                          <a:cs typeface="Times New Roman" charset="0"/>
                        </a:rPr>
                        <a:t>修改</a:t>
                      </a:r>
                      <a:r>
                        <a:rPr lang="en-US" sz="1600" kern="100">
                          <a:effectLst/>
                          <a:latin typeface="Calibri" charset="0"/>
                          <a:ea typeface="宋体" charset="0"/>
                          <a:cs typeface="Times New Roman" charset="0"/>
                        </a:rPr>
                        <a:t>200</a:t>
                      </a:r>
                      <a:r>
                        <a:rPr lang="zh-CN" sz="1600" kern="100">
                          <a:effectLst/>
                          <a:latin typeface="Calibri" charset="0"/>
                          <a:ea typeface="宋体" charset="0"/>
                          <a:cs typeface="Times New Roman" charset="0"/>
                        </a:rPr>
                        <a:t>字；中等难度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86523">
                <a:tc vMerge="1">
                  <a:txBody>
                    <a:bodyPr/>
                    <a:lstStyle/>
                    <a:p>
                      <a:endParaRPr lang="zh-CN" altLang="en-US"/>
                    </a:p>
                  </a:txBody>
                  <a:tcPr/>
                </a:tc>
                <a:tc>
                  <a:txBody>
                    <a:bodyPr/>
                    <a:lstStyle/>
                    <a:p>
                      <a:pPr algn="just">
                        <a:lnSpc>
                          <a:spcPct val="150000"/>
                        </a:lnSpc>
                        <a:spcAft>
                          <a:spcPts val="0"/>
                        </a:spcAft>
                      </a:pPr>
                      <a:r>
                        <a:rPr lang="zh-CN" sz="1600" kern="100">
                          <a:effectLst/>
                          <a:latin typeface="Calibri" charset="0"/>
                          <a:ea typeface="宋体" charset="0"/>
                          <a:cs typeface="Times New Roman" charset="0"/>
                        </a:rPr>
                        <a:t>黄新越</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zh-CN" sz="1600" kern="100" dirty="0">
                          <a:effectLst/>
                          <a:latin typeface="Calibri" charset="0"/>
                          <a:ea typeface="宋体" charset="0"/>
                          <a:cs typeface="Times New Roman" charset="0"/>
                        </a:rPr>
                        <a:t>修改</a:t>
                      </a:r>
                      <a:r>
                        <a:rPr lang="en-US" sz="1600" kern="100" dirty="0">
                          <a:effectLst/>
                          <a:latin typeface="Calibri" charset="0"/>
                          <a:ea typeface="宋体" charset="0"/>
                          <a:cs typeface="Times New Roman" charset="0"/>
                        </a:rPr>
                        <a:t>200</a:t>
                      </a:r>
                      <a:r>
                        <a:rPr lang="zh-CN" sz="1600" kern="100" dirty="0">
                          <a:effectLst/>
                          <a:latin typeface="Calibri" charset="0"/>
                          <a:ea typeface="宋体" charset="0"/>
                          <a:cs typeface="Times New Roman" charset="0"/>
                        </a:rPr>
                        <a:t>字；中等难度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5242192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a:t>
            </a:r>
            <a:r>
              <a:rPr lang="en-US" altLang="zh-CN" dirty="0"/>
              <a:t>7</a:t>
            </a:r>
            <a:r>
              <a:rPr lang="zh-CN" altLang="en-US" dirty="0"/>
              <a:t>：工作量统计与</a:t>
            </a:r>
            <a:r>
              <a:rPr lang="zh-CN" altLang="en-US" dirty="0" smtClean="0"/>
              <a:t>分析</a:t>
            </a:r>
            <a:r>
              <a:rPr lang="zh-CN" altLang="en-US" dirty="0"/>
              <a:t>（续）</a:t>
            </a:r>
            <a:endParaRPr kumimoji="1" lang="zh-CN" altLang="en-US" dirty="0"/>
          </a:p>
        </p:txBody>
      </p:sp>
      <p:sp>
        <p:nvSpPr>
          <p:cNvPr id="3" name="内容占位符 2"/>
          <p:cNvSpPr>
            <a:spLocks noGrp="1"/>
          </p:cNvSpPr>
          <p:nvPr>
            <p:ph idx="1"/>
          </p:nvPr>
        </p:nvSpPr>
        <p:spPr/>
        <p:txBody>
          <a:bodyPr/>
          <a:lstStyle/>
          <a:p>
            <a:r>
              <a:rPr kumimoji="1" lang="zh-CN" altLang="en-US" dirty="0"/>
              <a:t>软件开发工作量</a:t>
            </a:r>
          </a:p>
        </p:txBody>
      </p:sp>
      <p:graphicFrame>
        <p:nvGraphicFramePr>
          <p:cNvPr id="4" name="表格 3"/>
          <p:cNvGraphicFramePr>
            <a:graphicFrameLocks noGrp="1"/>
          </p:cNvGraphicFramePr>
          <p:nvPr/>
        </p:nvGraphicFramePr>
        <p:xfrm>
          <a:off x="1043608" y="2420888"/>
          <a:ext cx="6768751" cy="3887835"/>
        </p:xfrm>
        <a:graphic>
          <a:graphicData uri="http://schemas.openxmlformats.org/drawingml/2006/table">
            <a:tbl>
              <a:tblPr firstRow="1" firstCol="1" bandRow="1"/>
              <a:tblGrid>
                <a:gridCol w="1724811"/>
                <a:gridCol w="2521970"/>
                <a:gridCol w="2521970"/>
              </a:tblGrid>
              <a:tr h="555405">
                <a:tc gridSpan="3">
                  <a:txBody>
                    <a:bodyPr/>
                    <a:lstStyle/>
                    <a:p>
                      <a:pPr algn="just">
                        <a:lnSpc>
                          <a:spcPct val="150000"/>
                        </a:lnSpc>
                        <a:spcAft>
                          <a:spcPts val="0"/>
                        </a:spcAft>
                      </a:pPr>
                      <a:r>
                        <a:rPr lang="en-US" sz="1600" kern="100">
                          <a:effectLst/>
                          <a:latin typeface="Calibri" charset="0"/>
                          <a:ea typeface="宋体" charset="0"/>
                          <a:cs typeface="Times New Roman" charset="0"/>
                        </a:rPr>
                        <a:t>E5-</a:t>
                      </a:r>
                      <a:r>
                        <a:rPr lang="zh-CN" sz="1600" kern="100">
                          <a:effectLst/>
                          <a:latin typeface="Calibri" charset="0"/>
                          <a:ea typeface="宋体" charset="0"/>
                          <a:cs typeface="Times New Roman" charset="0"/>
                        </a:rPr>
                        <a:t>更新或展示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r>
              <a:tr h="555405">
                <a:tc rowSpan="2">
                  <a:txBody>
                    <a:bodyPr/>
                    <a:lstStyle/>
                    <a:p>
                      <a:pPr algn="just">
                        <a:lnSpc>
                          <a:spcPct val="150000"/>
                        </a:lnSpc>
                        <a:spcAft>
                          <a:spcPts val="0"/>
                        </a:spcAft>
                      </a:pPr>
                      <a:r>
                        <a:rPr lang="zh-CN" sz="1600" kern="100">
                          <a:effectLst/>
                          <a:latin typeface="Calibri" charset="0"/>
                          <a:ea typeface="宋体" charset="0"/>
                          <a:cs typeface="Times New Roman" charset="0"/>
                        </a:rPr>
                        <a:t>小组工作评估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zh-CN" sz="1600" kern="100">
                          <a:effectLst/>
                          <a:latin typeface="Calibri" charset="0"/>
                          <a:ea typeface="宋体" charset="0"/>
                          <a:cs typeface="Times New Roman" charset="0"/>
                        </a:rPr>
                        <a:t>开发代码行数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n-US" sz="1600" kern="100">
                          <a:effectLst/>
                          <a:latin typeface="Calibri" charset="0"/>
                          <a:ea typeface="宋体" charset="0"/>
                          <a:cs typeface="Times New Roman" charset="0"/>
                        </a:rPr>
                        <a:t>793 loc</a:t>
                      </a:r>
                      <a:endParaRPr lang="zh-CN" sz="1600" kern="10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55405">
                <a:tc vMerge="1">
                  <a:txBody>
                    <a:bodyPr/>
                    <a:lstStyle/>
                    <a:p>
                      <a:endParaRPr lang="zh-CN" altLang="en-US"/>
                    </a:p>
                  </a:txBody>
                  <a:tcPr/>
                </a:tc>
                <a:tc>
                  <a:txBody>
                    <a:bodyPr/>
                    <a:lstStyle/>
                    <a:p>
                      <a:pPr algn="just">
                        <a:lnSpc>
                          <a:spcPct val="150000"/>
                        </a:lnSpc>
                        <a:spcAft>
                          <a:spcPts val="0"/>
                        </a:spcAft>
                      </a:pPr>
                      <a:r>
                        <a:rPr lang="zh-CN" sz="1600" kern="100">
                          <a:effectLst/>
                          <a:latin typeface="Calibri" charset="0"/>
                          <a:ea typeface="宋体" charset="0"/>
                          <a:cs typeface="Times New Roman" charset="0"/>
                        </a:rPr>
                        <a:t>类的个数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n-US" sz="1600" kern="100">
                          <a:effectLst/>
                          <a:latin typeface="Calibri" charset="0"/>
                          <a:ea typeface="宋体" charset="0"/>
                          <a:cs typeface="Times New Roman" charset="0"/>
                        </a:rPr>
                        <a:t>14</a:t>
                      </a:r>
                      <a:endParaRPr lang="zh-CN" sz="1600" kern="10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55405">
                <a:tc rowSpan="4">
                  <a:txBody>
                    <a:bodyPr/>
                    <a:lstStyle/>
                    <a:p>
                      <a:pPr algn="just">
                        <a:lnSpc>
                          <a:spcPct val="150000"/>
                        </a:lnSpc>
                        <a:spcAft>
                          <a:spcPts val="0"/>
                        </a:spcAft>
                      </a:pPr>
                      <a:r>
                        <a:rPr lang="zh-CN" sz="1600" kern="100" dirty="0">
                          <a:effectLst/>
                          <a:latin typeface="Calibri" charset="0"/>
                          <a:ea typeface="宋体" charset="0"/>
                          <a:cs typeface="Times New Roman" charset="0"/>
                        </a:rPr>
                        <a:t>组员工作量评估</a:t>
                      </a:r>
                    </a:p>
                    <a:p>
                      <a:pPr algn="just">
                        <a:lnSpc>
                          <a:spcPct val="150000"/>
                        </a:lnSpc>
                        <a:spcAft>
                          <a:spcPts val="0"/>
                        </a:spcAft>
                      </a:pPr>
                      <a:r>
                        <a:rPr lang="en-US" sz="1600" kern="100" dirty="0">
                          <a:effectLst/>
                          <a:latin typeface="Calibri" charset="0"/>
                          <a:ea typeface="宋体" charset="0"/>
                          <a:cs typeface="Times New Roman" charset="0"/>
                        </a:rPr>
                        <a:t> </a:t>
                      </a:r>
                      <a:endParaRPr lang="zh-CN" sz="1600" kern="100" dirty="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zh-CN" sz="1600" kern="100">
                          <a:effectLst/>
                          <a:latin typeface="Calibri" charset="0"/>
                          <a:ea typeface="宋体" charset="0"/>
                          <a:cs typeface="Times New Roman" charset="0"/>
                        </a:rPr>
                        <a:t>余锋伟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zh-CN" sz="1600" kern="100">
                          <a:effectLst/>
                          <a:latin typeface="Calibri" charset="0"/>
                          <a:ea typeface="宋体" charset="0"/>
                          <a:cs typeface="Times New Roman" charset="0"/>
                        </a:rPr>
                        <a:t>完成</a:t>
                      </a:r>
                      <a:r>
                        <a:rPr lang="en-US" sz="1600" kern="100">
                          <a:effectLst/>
                          <a:latin typeface="Calibri" charset="0"/>
                          <a:ea typeface="宋体" charset="0"/>
                          <a:cs typeface="Times New Roman" charset="0"/>
                        </a:rPr>
                        <a:t>512 loc</a:t>
                      </a:r>
                      <a:r>
                        <a:rPr lang="zh-CN" sz="1600" kern="100">
                          <a:effectLst/>
                          <a:latin typeface="Calibri" charset="0"/>
                          <a:ea typeface="宋体" charset="0"/>
                          <a:cs typeface="Times New Roman" charset="0"/>
                        </a:rPr>
                        <a:t>；中上难度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55405">
                <a:tc vMerge="1">
                  <a:txBody>
                    <a:bodyPr/>
                    <a:lstStyle/>
                    <a:p>
                      <a:endParaRPr lang="zh-CN" altLang="en-US"/>
                    </a:p>
                  </a:txBody>
                  <a:tcPr/>
                </a:tc>
                <a:tc>
                  <a:txBody>
                    <a:bodyPr/>
                    <a:lstStyle/>
                    <a:p>
                      <a:pPr algn="just">
                        <a:lnSpc>
                          <a:spcPct val="150000"/>
                        </a:lnSpc>
                        <a:spcAft>
                          <a:spcPts val="0"/>
                        </a:spcAft>
                      </a:pPr>
                      <a:r>
                        <a:rPr lang="zh-CN" sz="1600" kern="100">
                          <a:effectLst/>
                          <a:latin typeface="Calibri" charset="0"/>
                          <a:ea typeface="宋体" charset="0"/>
                          <a:cs typeface="Times New Roman" charset="0"/>
                        </a:rPr>
                        <a:t>李晓聪</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zh-CN" sz="1600" kern="100">
                          <a:effectLst/>
                          <a:latin typeface="Calibri" charset="0"/>
                          <a:ea typeface="宋体" charset="0"/>
                          <a:cs typeface="Times New Roman" charset="0"/>
                        </a:rPr>
                        <a:t>完成</a:t>
                      </a:r>
                      <a:r>
                        <a:rPr lang="en-US" sz="1600" kern="100">
                          <a:effectLst/>
                          <a:latin typeface="Calibri" charset="0"/>
                          <a:ea typeface="宋体" charset="0"/>
                          <a:cs typeface="Times New Roman" charset="0"/>
                        </a:rPr>
                        <a:t>262 loc</a:t>
                      </a:r>
                      <a:r>
                        <a:rPr lang="zh-CN" sz="1600" kern="100">
                          <a:effectLst/>
                          <a:latin typeface="Calibri" charset="0"/>
                          <a:ea typeface="宋体" charset="0"/>
                          <a:cs typeface="Times New Roman" charset="0"/>
                        </a:rPr>
                        <a:t>；中上难度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55405">
                <a:tc vMerge="1">
                  <a:txBody>
                    <a:bodyPr/>
                    <a:lstStyle/>
                    <a:p>
                      <a:endParaRPr lang="zh-CN" altLang="en-US"/>
                    </a:p>
                  </a:txBody>
                  <a:tcPr/>
                </a:tc>
                <a:tc>
                  <a:txBody>
                    <a:bodyPr/>
                    <a:lstStyle/>
                    <a:p>
                      <a:pPr algn="just">
                        <a:lnSpc>
                          <a:spcPct val="150000"/>
                        </a:lnSpc>
                        <a:spcAft>
                          <a:spcPts val="0"/>
                        </a:spcAft>
                      </a:pPr>
                      <a:r>
                        <a:rPr lang="zh-CN" sz="1600" kern="100">
                          <a:effectLst/>
                          <a:latin typeface="Calibri" charset="0"/>
                          <a:ea typeface="宋体" charset="0"/>
                          <a:cs typeface="Times New Roman" charset="0"/>
                        </a:rPr>
                        <a:t>杨云</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zh-CN" sz="1600" kern="100">
                          <a:effectLst/>
                          <a:latin typeface="Calibri" charset="0"/>
                          <a:ea typeface="宋体" charset="0"/>
                          <a:cs typeface="Times New Roman" charset="0"/>
                        </a:rPr>
                        <a:t>完成</a:t>
                      </a:r>
                      <a:r>
                        <a:rPr lang="en-US" sz="1600" kern="100">
                          <a:effectLst/>
                          <a:latin typeface="Calibri" charset="0"/>
                          <a:ea typeface="宋体" charset="0"/>
                          <a:cs typeface="Times New Roman" charset="0"/>
                        </a:rPr>
                        <a:t>56 loc</a:t>
                      </a:r>
                      <a:r>
                        <a:rPr lang="zh-CN" sz="1600" kern="100">
                          <a:effectLst/>
                          <a:latin typeface="Calibri" charset="0"/>
                          <a:ea typeface="宋体" charset="0"/>
                          <a:cs typeface="Times New Roman" charset="0"/>
                        </a:rPr>
                        <a:t>；中等难度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55405">
                <a:tc vMerge="1">
                  <a:txBody>
                    <a:bodyPr/>
                    <a:lstStyle/>
                    <a:p>
                      <a:endParaRPr lang="zh-CN" altLang="en-US"/>
                    </a:p>
                  </a:txBody>
                  <a:tcPr/>
                </a:tc>
                <a:tc>
                  <a:txBody>
                    <a:bodyPr/>
                    <a:lstStyle/>
                    <a:p>
                      <a:pPr algn="just">
                        <a:lnSpc>
                          <a:spcPct val="150000"/>
                        </a:lnSpc>
                        <a:spcAft>
                          <a:spcPts val="0"/>
                        </a:spcAft>
                      </a:pPr>
                      <a:r>
                        <a:rPr lang="zh-CN" sz="1600" kern="100">
                          <a:effectLst/>
                          <a:latin typeface="Calibri" charset="0"/>
                          <a:ea typeface="宋体" charset="0"/>
                          <a:cs typeface="Times New Roman" charset="0"/>
                        </a:rPr>
                        <a:t>黄新越</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zh-CN" sz="1600" kern="100" dirty="0">
                          <a:effectLst/>
                          <a:latin typeface="Calibri" charset="0"/>
                          <a:ea typeface="宋体" charset="0"/>
                          <a:cs typeface="Times New Roman" charset="0"/>
                        </a:rPr>
                        <a:t>完成</a:t>
                      </a:r>
                      <a:r>
                        <a:rPr lang="en-US" sz="1600" kern="100" dirty="0">
                          <a:effectLst/>
                          <a:latin typeface="Calibri" charset="0"/>
                          <a:ea typeface="宋体" charset="0"/>
                          <a:cs typeface="Times New Roman" charset="0"/>
                        </a:rPr>
                        <a:t>19 </a:t>
                      </a:r>
                      <a:r>
                        <a:rPr lang="en-US" sz="1600" kern="100" dirty="0" err="1">
                          <a:effectLst/>
                          <a:latin typeface="Calibri" charset="0"/>
                          <a:ea typeface="宋体" charset="0"/>
                          <a:cs typeface="Times New Roman" charset="0"/>
                        </a:rPr>
                        <a:t>loc</a:t>
                      </a:r>
                      <a:r>
                        <a:rPr lang="zh-CN" sz="1600" kern="100" dirty="0">
                          <a:effectLst/>
                          <a:latin typeface="Calibri" charset="0"/>
                          <a:ea typeface="宋体" charset="0"/>
                          <a:cs typeface="Times New Roman" charset="0"/>
                        </a:rPr>
                        <a:t>；中等难度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1668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a:t>
            </a:r>
            <a:r>
              <a:rPr lang="en-US" altLang="zh-CN" dirty="0"/>
              <a:t>7</a:t>
            </a:r>
            <a:r>
              <a:rPr lang="zh-CN" altLang="en-US" dirty="0"/>
              <a:t>：工作量统计与</a:t>
            </a:r>
            <a:r>
              <a:rPr lang="zh-CN" altLang="en-US" dirty="0" smtClean="0"/>
              <a:t>分析</a:t>
            </a:r>
            <a:r>
              <a:rPr lang="zh-CN" altLang="en-US" dirty="0"/>
              <a:t>（续）</a:t>
            </a:r>
            <a:endParaRPr kumimoji="1" lang="zh-CN" altLang="en-US" dirty="0"/>
          </a:p>
        </p:txBody>
      </p:sp>
      <p:sp>
        <p:nvSpPr>
          <p:cNvPr id="3" name="内容占位符 2"/>
          <p:cNvSpPr>
            <a:spLocks noGrp="1"/>
          </p:cNvSpPr>
          <p:nvPr>
            <p:ph idx="1"/>
          </p:nvPr>
        </p:nvSpPr>
        <p:spPr/>
        <p:txBody>
          <a:bodyPr/>
          <a:lstStyle/>
          <a:p>
            <a:r>
              <a:rPr kumimoji="1" lang="zh-CN" altLang="en-US" dirty="0" smtClean="0"/>
              <a:t>测试阶段数据分析</a:t>
            </a:r>
            <a:endParaRPr kumimoji="1" lang="zh-CN" altLang="en-US" dirty="0"/>
          </a:p>
        </p:txBody>
      </p:sp>
      <p:graphicFrame>
        <p:nvGraphicFramePr>
          <p:cNvPr id="5" name="表格 4"/>
          <p:cNvGraphicFramePr>
            <a:graphicFrameLocks noGrp="1"/>
          </p:cNvGraphicFramePr>
          <p:nvPr/>
        </p:nvGraphicFramePr>
        <p:xfrm>
          <a:off x="1043609" y="2492897"/>
          <a:ext cx="6706884" cy="3815826"/>
        </p:xfrm>
        <a:graphic>
          <a:graphicData uri="http://schemas.openxmlformats.org/drawingml/2006/table">
            <a:tbl>
              <a:tblPr firstRow="1" firstCol="1" bandRow="1"/>
              <a:tblGrid>
                <a:gridCol w="1709046"/>
                <a:gridCol w="2498919"/>
                <a:gridCol w="2498919"/>
              </a:tblGrid>
              <a:tr h="545118">
                <a:tc gridSpan="3">
                  <a:txBody>
                    <a:bodyPr/>
                    <a:lstStyle/>
                    <a:p>
                      <a:pPr algn="just">
                        <a:lnSpc>
                          <a:spcPct val="150000"/>
                        </a:lnSpc>
                        <a:spcAft>
                          <a:spcPts val="0"/>
                        </a:spcAft>
                      </a:pPr>
                      <a:r>
                        <a:rPr lang="en-US" sz="1600" kern="100">
                          <a:effectLst/>
                          <a:latin typeface="Calibri" charset="0"/>
                          <a:ea typeface="宋体" charset="0"/>
                          <a:cs typeface="Times New Roman" charset="0"/>
                        </a:rPr>
                        <a:t>E3-</a:t>
                      </a:r>
                      <a:r>
                        <a:rPr lang="zh-CN" sz="1600" kern="100">
                          <a:effectLst/>
                          <a:latin typeface="Calibri" charset="0"/>
                          <a:ea typeface="宋体" charset="0"/>
                          <a:cs typeface="Times New Roman" charset="0"/>
                        </a:rPr>
                        <a:t>测试需求分析</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r>
              <a:tr h="545118">
                <a:tc rowSpan="2">
                  <a:txBody>
                    <a:bodyPr/>
                    <a:lstStyle/>
                    <a:p>
                      <a:pPr algn="just">
                        <a:lnSpc>
                          <a:spcPct val="150000"/>
                        </a:lnSpc>
                        <a:spcAft>
                          <a:spcPts val="0"/>
                        </a:spcAft>
                      </a:pPr>
                      <a:r>
                        <a:rPr lang="zh-CN" sz="1600" kern="100">
                          <a:effectLst/>
                          <a:latin typeface="Calibri" charset="0"/>
                          <a:ea typeface="宋体" charset="0"/>
                          <a:cs typeface="Times New Roman" charset="0"/>
                        </a:rPr>
                        <a:t>小组工作评估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zh-CN" sz="1600" kern="100">
                          <a:effectLst/>
                          <a:latin typeface="Calibri" charset="0"/>
                          <a:ea typeface="宋体" charset="0"/>
                          <a:cs typeface="Times New Roman" charset="0"/>
                        </a:rPr>
                        <a:t>测试用例个数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n-US" sz="1600" kern="100">
                          <a:effectLst/>
                          <a:latin typeface="Calibri" charset="0"/>
                          <a:ea typeface="宋体" charset="0"/>
                          <a:cs typeface="Times New Roman" charset="0"/>
                        </a:rPr>
                        <a:t>39</a:t>
                      </a:r>
                      <a:endParaRPr lang="zh-CN" sz="1600" kern="10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45118">
                <a:tc vMerge="1">
                  <a:txBody>
                    <a:bodyPr/>
                    <a:lstStyle/>
                    <a:p>
                      <a:endParaRPr lang="zh-CN" altLang="en-US"/>
                    </a:p>
                  </a:txBody>
                  <a:tcPr/>
                </a:tc>
                <a:tc>
                  <a:txBody>
                    <a:bodyPr/>
                    <a:lstStyle/>
                    <a:p>
                      <a:pPr algn="just">
                        <a:lnSpc>
                          <a:spcPct val="150000"/>
                        </a:lnSpc>
                        <a:spcAft>
                          <a:spcPts val="0"/>
                        </a:spcAft>
                      </a:pPr>
                      <a:r>
                        <a:rPr lang="en-US" sz="1600" kern="100">
                          <a:effectLst/>
                          <a:latin typeface="Calibri" charset="0"/>
                          <a:ea typeface="宋体" charset="0"/>
                          <a:cs typeface="Times New Roman" charset="0"/>
                        </a:rPr>
                        <a:t>bug</a:t>
                      </a:r>
                      <a:r>
                        <a:rPr lang="zh-CN" sz="1600" kern="100">
                          <a:effectLst/>
                          <a:latin typeface="Calibri" charset="0"/>
                          <a:ea typeface="宋体" charset="0"/>
                          <a:cs typeface="Times New Roman" charset="0"/>
                        </a:rPr>
                        <a:t>个数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n-US" sz="1600" kern="100">
                          <a:effectLst/>
                          <a:latin typeface="Calibri" charset="0"/>
                          <a:ea typeface="宋体" charset="0"/>
                          <a:cs typeface="Times New Roman" charset="0"/>
                        </a:rPr>
                        <a:t>2</a:t>
                      </a:r>
                      <a:endParaRPr lang="zh-CN" sz="1600" kern="10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45118">
                <a:tc rowSpan="4">
                  <a:txBody>
                    <a:bodyPr/>
                    <a:lstStyle/>
                    <a:p>
                      <a:pPr algn="just">
                        <a:lnSpc>
                          <a:spcPct val="150000"/>
                        </a:lnSpc>
                        <a:spcAft>
                          <a:spcPts val="0"/>
                        </a:spcAft>
                      </a:pPr>
                      <a:r>
                        <a:rPr lang="zh-CN" sz="1600" kern="100" dirty="0">
                          <a:effectLst/>
                          <a:latin typeface="Calibri" charset="0"/>
                          <a:ea typeface="宋体" charset="0"/>
                          <a:cs typeface="Times New Roman" charset="0"/>
                        </a:rPr>
                        <a:t>组员工作量评估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zh-CN" sz="1600" kern="100">
                          <a:effectLst/>
                          <a:latin typeface="Calibri" charset="0"/>
                          <a:ea typeface="宋体" charset="0"/>
                          <a:cs typeface="Times New Roman" charset="0"/>
                        </a:rPr>
                        <a:t>余锋伟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n-US" sz="1600" kern="100">
                          <a:effectLst/>
                          <a:latin typeface="Calibri" charset="0"/>
                          <a:ea typeface="宋体" charset="0"/>
                          <a:cs typeface="Times New Roman" charset="0"/>
                        </a:rPr>
                        <a:t>6</a:t>
                      </a:r>
                      <a:r>
                        <a:rPr lang="zh-CN" sz="1600" kern="100">
                          <a:effectLst/>
                          <a:latin typeface="Calibri" charset="0"/>
                          <a:ea typeface="宋体" charset="0"/>
                          <a:cs typeface="Times New Roman" charset="0"/>
                        </a:rPr>
                        <a:t>个用例；中上难度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45118">
                <a:tc vMerge="1">
                  <a:txBody>
                    <a:bodyPr/>
                    <a:lstStyle/>
                    <a:p>
                      <a:endParaRPr lang="zh-CN" altLang="en-US"/>
                    </a:p>
                  </a:txBody>
                  <a:tcPr/>
                </a:tc>
                <a:tc>
                  <a:txBody>
                    <a:bodyPr/>
                    <a:lstStyle/>
                    <a:p>
                      <a:pPr algn="just">
                        <a:lnSpc>
                          <a:spcPct val="150000"/>
                        </a:lnSpc>
                        <a:spcAft>
                          <a:spcPts val="0"/>
                        </a:spcAft>
                      </a:pPr>
                      <a:r>
                        <a:rPr lang="zh-CN" sz="1600" kern="100">
                          <a:effectLst/>
                          <a:latin typeface="Calibri" charset="0"/>
                          <a:ea typeface="宋体" charset="0"/>
                          <a:cs typeface="Times New Roman" charset="0"/>
                        </a:rPr>
                        <a:t>李晓聪</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n-US" sz="1600" kern="100">
                          <a:effectLst/>
                          <a:latin typeface="Calibri" charset="0"/>
                          <a:ea typeface="宋体" charset="0"/>
                          <a:cs typeface="Times New Roman" charset="0"/>
                        </a:rPr>
                        <a:t>14</a:t>
                      </a:r>
                      <a:r>
                        <a:rPr lang="zh-CN" sz="1600" kern="100">
                          <a:effectLst/>
                          <a:latin typeface="Calibri" charset="0"/>
                          <a:ea typeface="宋体" charset="0"/>
                          <a:cs typeface="Times New Roman" charset="0"/>
                        </a:rPr>
                        <a:t>个用例；中等难度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45118">
                <a:tc vMerge="1">
                  <a:txBody>
                    <a:bodyPr/>
                    <a:lstStyle/>
                    <a:p>
                      <a:endParaRPr lang="zh-CN" altLang="en-US"/>
                    </a:p>
                  </a:txBody>
                  <a:tcPr/>
                </a:tc>
                <a:tc>
                  <a:txBody>
                    <a:bodyPr/>
                    <a:lstStyle/>
                    <a:p>
                      <a:pPr algn="just">
                        <a:lnSpc>
                          <a:spcPct val="150000"/>
                        </a:lnSpc>
                        <a:spcAft>
                          <a:spcPts val="0"/>
                        </a:spcAft>
                      </a:pPr>
                      <a:r>
                        <a:rPr lang="zh-CN" sz="1600" kern="100">
                          <a:effectLst/>
                          <a:latin typeface="Calibri" charset="0"/>
                          <a:ea typeface="宋体" charset="0"/>
                          <a:cs typeface="Times New Roman" charset="0"/>
                        </a:rPr>
                        <a:t>杨云</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n-US" sz="1600" kern="100">
                          <a:effectLst/>
                          <a:latin typeface="Calibri" charset="0"/>
                          <a:ea typeface="宋体" charset="0"/>
                          <a:cs typeface="Times New Roman" charset="0"/>
                        </a:rPr>
                        <a:t>7</a:t>
                      </a:r>
                      <a:r>
                        <a:rPr lang="zh-CN" sz="1600" kern="100">
                          <a:effectLst/>
                          <a:latin typeface="Calibri" charset="0"/>
                          <a:ea typeface="宋体" charset="0"/>
                          <a:cs typeface="Times New Roman" charset="0"/>
                        </a:rPr>
                        <a:t>个用例；中等难度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45118">
                <a:tc vMerge="1">
                  <a:txBody>
                    <a:bodyPr/>
                    <a:lstStyle/>
                    <a:p>
                      <a:endParaRPr lang="zh-CN" altLang="en-US"/>
                    </a:p>
                  </a:txBody>
                  <a:tcPr/>
                </a:tc>
                <a:tc>
                  <a:txBody>
                    <a:bodyPr/>
                    <a:lstStyle/>
                    <a:p>
                      <a:pPr algn="just">
                        <a:lnSpc>
                          <a:spcPct val="150000"/>
                        </a:lnSpc>
                        <a:spcAft>
                          <a:spcPts val="0"/>
                        </a:spcAft>
                      </a:pPr>
                      <a:r>
                        <a:rPr lang="zh-CN" sz="1600" kern="100">
                          <a:effectLst/>
                          <a:latin typeface="Calibri" charset="0"/>
                          <a:ea typeface="宋体" charset="0"/>
                          <a:cs typeface="Times New Roman" charset="0"/>
                        </a:rPr>
                        <a:t>黄新越</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n-US" sz="1600" kern="100" dirty="0">
                          <a:effectLst/>
                          <a:latin typeface="Calibri" charset="0"/>
                          <a:ea typeface="宋体" charset="0"/>
                          <a:cs typeface="Times New Roman" charset="0"/>
                        </a:rPr>
                        <a:t>12</a:t>
                      </a:r>
                      <a:r>
                        <a:rPr lang="zh-CN" sz="1600" kern="100" dirty="0">
                          <a:effectLst/>
                          <a:latin typeface="Calibri" charset="0"/>
                          <a:ea typeface="宋体" charset="0"/>
                          <a:cs typeface="Times New Roman" charset="0"/>
                        </a:rPr>
                        <a:t>个用例；中等难度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7319915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a:t>
            </a:r>
            <a:r>
              <a:rPr lang="en-US" altLang="zh-CN" dirty="0"/>
              <a:t>7</a:t>
            </a:r>
            <a:r>
              <a:rPr lang="zh-CN" altLang="en-US" dirty="0"/>
              <a:t>：工作量统计与</a:t>
            </a:r>
            <a:r>
              <a:rPr lang="zh-CN" altLang="en-US" dirty="0" smtClean="0"/>
              <a:t>分析</a:t>
            </a:r>
            <a:r>
              <a:rPr lang="zh-CN" altLang="en-US" dirty="0"/>
              <a:t>（续）</a:t>
            </a:r>
            <a:endParaRPr kumimoji="1" lang="zh-CN" altLang="en-US" dirty="0"/>
          </a:p>
        </p:txBody>
      </p:sp>
      <p:sp>
        <p:nvSpPr>
          <p:cNvPr id="3" name="内容占位符 2"/>
          <p:cNvSpPr>
            <a:spLocks noGrp="1"/>
          </p:cNvSpPr>
          <p:nvPr>
            <p:ph idx="1"/>
          </p:nvPr>
        </p:nvSpPr>
        <p:spPr/>
        <p:txBody>
          <a:bodyPr/>
          <a:lstStyle/>
          <a:p>
            <a:r>
              <a:rPr kumimoji="1" lang="zh-CN" altLang="en-US" dirty="0" smtClean="0"/>
              <a:t>测试阶段数据分析</a:t>
            </a:r>
            <a:endParaRPr kumimoji="1" lang="zh-CN" altLang="en-US" dirty="0"/>
          </a:p>
        </p:txBody>
      </p:sp>
      <p:graphicFrame>
        <p:nvGraphicFramePr>
          <p:cNvPr id="4" name="表格 3"/>
          <p:cNvGraphicFramePr>
            <a:graphicFrameLocks noGrp="1"/>
          </p:cNvGraphicFramePr>
          <p:nvPr/>
        </p:nvGraphicFramePr>
        <p:xfrm>
          <a:off x="971602" y="2492896"/>
          <a:ext cx="6778891" cy="3815826"/>
        </p:xfrm>
        <a:graphic>
          <a:graphicData uri="http://schemas.openxmlformats.org/drawingml/2006/table">
            <a:tbl>
              <a:tblPr firstRow="1" firstCol="1" bandRow="1"/>
              <a:tblGrid>
                <a:gridCol w="1727395"/>
                <a:gridCol w="2525748"/>
                <a:gridCol w="2525748"/>
              </a:tblGrid>
              <a:tr h="545118">
                <a:tc gridSpan="3">
                  <a:txBody>
                    <a:bodyPr/>
                    <a:lstStyle/>
                    <a:p>
                      <a:pPr algn="just">
                        <a:lnSpc>
                          <a:spcPct val="150000"/>
                        </a:lnSpc>
                        <a:spcAft>
                          <a:spcPts val="0"/>
                        </a:spcAft>
                      </a:pPr>
                      <a:r>
                        <a:rPr lang="en-US" sz="1600" kern="100">
                          <a:effectLst/>
                          <a:latin typeface="Calibri" charset="0"/>
                          <a:ea typeface="宋体" charset="0"/>
                          <a:cs typeface="Times New Roman" charset="0"/>
                        </a:rPr>
                        <a:t>E4-</a:t>
                      </a:r>
                      <a:r>
                        <a:rPr lang="zh-CN" sz="1600" kern="100">
                          <a:effectLst/>
                          <a:latin typeface="Calibri" charset="0"/>
                          <a:ea typeface="宋体" charset="0"/>
                          <a:cs typeface="Times New Roman" charset="0"/>
                        </a:rPr>
                        <a:t>测试评审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r>
              <a:tr h="545118">
                <a:tc rowSpan="2">
                  <a:txBody>
                    <a:bodyPr/>
                    <a:lstStyle/>
                    <a:p>
                      <a:pPr algn="just">
                        <a:lnSpc>
                          <a:spcPct val="150000"/>
                        </a:lnSpc>
                        <a:spcAft>
                          <a:spcPts val="0"/>
                        </a:spcAft>
                      </a:pPr>
                      <a:r>
                        <a:rPr lang="zh-CN" sz="1600" kern="100">
                          <a:effectLst/>
                          <a:latin typeface="Calibri" charset="0"/>
                          <a:ea typeface="宋体" charset="0"/>
                          <a:cs typeface="Times New Roman" charset="0"/>
                        </a:rPr>
                        <a:t>小组工作评估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zh-CN" sz="1600" kern="100">
                          <a:effectLst/>
                          <a:latin typeface="Calibri" charset="0"/>
                          <a:ea typeface="宋体" charset="0"/>
                          <a:cs typeface="Times New Roman" charset="0"/>
                        </a:rPr>
                        <a:t>收到意见个数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n-US" sz="1600" kern="100">
                          <a:effectLst/>
                          <a:latin typeface="Calibri" charset="0"/>
                          <a:ea typeface="宋体" charset="0"/>
                          <a:cs typeface="Times New Roman" charset="0"/>
                        </a:rPr>
                        <a:t>30</a:t>
                      </a:r>
                      <a:endParaRPr lang="zh-CN" sz="1600" kern="10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45118">
                <a:tc vMerge="1">
                  <a:txBody>
                    <a:bodyPr/>
                    <a:lstStyle/>
                    <a:p>
                      <a:endParaRPr lang="zh-CN" altLang="en-US"/>
                    </a:p>
                  </a:txBody>
                  <a:tcPr/>
                </a:tc>
                <a:tc>
                  <a:txBody>
                    <a:bodyPr/>
                    <a:lstStyle/>
                    <a:p>
                      <a:pPr algn="just">
                        <a:lnSpc>
                          <a:spcPct val="150000"/>
                        </a:lnSpc>
                        <a:spcAft>
                          <a:spcPts val="0"/>
                        </a:spcAft>
                      </a:pPr>
                      <a:r>
                        <a:rPr lang="zh-CN" sz="1600" kern="100">
                          <a:effectLst/>
                          <a:latin typeface="Calibri" charset="0"/>
                          <a:ea typeface="宋体" charset="0"/>
                          <a:cs typeface="Times New Roman" charset="0"/>
                        </a:rPr>
                        <a:t>修改个数与比例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n-US" sz="1600" kern="100">
                          <a:effectLst/>
                          <a:latin typeface="Calibri" charset="0"/>
                          <a:ea typeface="宋体" charset="0"/>
                          <a:cs typeface="Times New Roman" charset="0"/>
                        </a:rPr>
                        <a:t>26</a:t>
                      </a:r>
                      <a:endParaRPr lang="zh-CN" sz="1600" kern="10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45118">
                <a:tc rowSpan="4">
                  <a:txBody>
                    <a:bodyPr/>
                    <a:lstStyle/>
                    <a:p>
                      <a:pPr algn="just">
                        <a:lnSpc>
                          <a:spcPct val="150000"/>
                        </a:lnSpc>
                        <a:spcAft>
                          <a:spcPts val="0"/>
                        </a:spcAft>
                      </a:pPr>
                      <a:r>
                        <a:rPr lang="zh-CN" sz="1600" kern="100">
                          <a:effectLst/>
                          <a:latin typeface="Calibri" charset="0"/>
                          <a:ea typeface="宋体" charset="0"/>
                          <a:cs typeface="Times New Roman" charset="0"/>
                        </a:rPr>
                        <a:t>组员工作量评估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zh-CN" sz="1600" kern="100">
                          <a:effectLst/>
                          <a:latin typeface="Calibri" charset="0"/>
                          <a:ea typeface="宋体" charset="0"/>
                          <a:cs typeface="Times New Roman" charset="0"/>
                        </a:rPr>
                        <a:t>余锋伟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zh-CN" sz="1600" kern="100">
                          <a:effectLst/>
                          <a:latin typeface="Calibri" charset="0"/>
                          <a:ea typeface="宋体" charset="0"/>
                          <a:cs typeface="Times New Roman" charset="0"/>
                        </a:rPr>
                        <a:t>修改</a:t>
                      </a:r>
                      <a:r>
                        <a:rPr lang="en-US" sz="1600" kern="100">
                          <a:effectLst/>
                          <a:latin typeface="Calibri" charset="0"/>
                          <a:ea typeface="宋体" charset="0"/>
                          <a:cs typeface="Times New Roman" charset="0"/>
                        </a:rPr>
                        <a:t>11</a:t>
                      </a:r>
                      <a:r>
                        <a:rPr lang="zh-CN" sz="1600" kern="100">
                          <a:effectLst/>
                          <a:latin typeface="Calibri" charset="0"/>
                          <a:ea typeface="宋体" charset="0"/>
                          <a:cs typeface="Times New Roman" charset="0"/>
                        </a:rPr>
                        <a:t>个意见；中上难度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45118">
                <a:tc vMerge="1">
                  <a:txBody>
                    <a:bodyPr/>
                    <a:lstStyle/>
                    <a:p>
                      <a:endParaRPr lang="zh-CN" altLang="en-US"/>
                    </a:p>
                  </a:txBody>
                  <a:tcPr/>
                </a:tc>
                <a:tc>
                  <a:txBody>
                    <a:bodyPr/>
                    <a:lstStyle/>
                    <a:p>
                      <a:pPr algn="just">
                        <a:lnSpc>
                          <a:spcPct val="150000"/>
                        </a:lnSpc>
                        <a:spcAft>
                          <a:spcPts val="0"/>
                        </a:spcAft>
                      </a:pPr>
                      <a:r>
                        <a:rPr lang="zh-CN" sz="1600" kern="100">
                          <a:effectLst/>
                          <a:latin typeface="Calibri" charset="0"/>
                          <a:ea typeface="宋体" charset="0"/>
                          <a:cs typeface="Times New Roman" charset="0"/>
                        </a:rPr>
                        <a:t>李晓聪</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zh-CN" sz="1600" kern="100">
                          <a:effectLst/>
                          <a:latin typeface="Calibri" charset="0"/>
                          <a:ea typeface="宋体" charset="0"/>
                          <a:cs typeface="Times New Roman" charset="0"/>
                        </a:rPr>
                        <a:t>修改</a:t>
                      </a:r>
                      <a:r>
                        <a:rPr lang="en-US" sz="1600" kern="100">
                          <a:effectLst/>
                          <a:latin typeface="Calibri" charset="0"/>
                          <a:ea typeface="宋体" charset="0"/>
                          <a:cs typeface="Times New Roman" charset="0"/>
                        </a:rPr>
                        <a:t>4</a:t>
                      </a:r>
                      <a:r>
                        <a:rPr lang="zh-CN" sz="1600" kern="100">
                          <a:effectLst/>
                          <a:latin typeface="Calibri" charset="0"/>
                          <a:ea typeface="宋体" charset="0"/>
                          <a:cs typeface="Times New Roman" charset="0"/>
                        </a:rPr>
                        <a:t>个意见；中等难度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45118">
                <a:tc vMerge="1">
                  <a:txBody>
                    <a:bodyPr/>
                    <a:lstStyle/>
                    <a:p>
                      <a:endParaRPr lang="zh-CN" altLang="en-US"/>
                    </a:p>
                  </a:txBody>
                  <a:tcPr/>
                </a:tc>
                <a:tc>
                  <a:txBody>
                    <a:bodyPr/>
                    <a:lstStyle/>
                    <a:p>
                      <a:pPr algn="just">
                        <a:lnSpc>
                          <a:spcPct val="150000"/>
                        </a:lnSpc>
                        <a:spcAft>
                          <a:spcPts val="0"/>
                        </a:spcAft>
                      </a:pPr>
                      <a:r>
                        <a:rPr lang="zh-CN" sz="1600" kern="100">
                          <a:effectLst/>
                          <a:latin typeface="Calibri" charset="0"/>
                          <a:ea typeface="宋体" charset="0"/>
                          <a:cs typeface="Times New Roman" charset="0"/>
                        </a:rPr>
                        <a:t>杨云</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zh-CN" sz="1600" kern="100">
                          <a:effectLst/>
                          <a:latin typeface="Calibri" charset="0"/>
                          <a:ea typeface="宋体" charset="0"/>
                          <a:cs typeface="Times New Roman" charset="0"/>
                        </a:rPr>
                        <a:t>修改</a:t>
                      </a:r>
                      <a:r>
                        <a:rPr lang="en-US" sz="1600" kern="100">
                          <a:effectLst/>
                          <a:latin typeface="Calibri" charset="0"/>
                          <a:ea typeface="宋体" charset="0"/>
                          <a:cs typeface="Times New Roman" charset="0"/>
                        </a:rPr>
                        <a:t>4</a:t>
                      </a:r>
                      <a:r>
                        <a:rPr lang="zh-CN" sz="1600" kern="100">
                          <a:effectLst/>
                          <a:latin typeface="Calibri" charset="0"/>
                          <a:ea typeface="宋体" charset="0"/>
                          <a:cs typeface="Times New Roman" charset="0"/>
                        </a:rPr>
                        <a:t>个意见；中等难度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45118">
                <a:tc vMerge="1">
                  <a:txBody>
                    <a:bodyPr/>
                    <a:lstStyle/>
                    <a:p>
                      <a:endParaRPr lang="zh-CN" altLang="en-US"/>
                    </a:p>
                  </a:txBody>
                  <a:tcPr/>
                </a:tc>
                <a:tc>
                  <a:txBody>
                    <a:bodyPr/>
                    <a:lstStyle/>
                    <a:p>
                      <a:pPr algn="just">
                        <a:lnSpc>
                          <a:spcPct val="150000"/>
                        </a:lnSpc>
                        <a:spcAft>
                          <a:spcPts val="0"/>
                        </a:spcAft>
                      </a:pPr>
                      <a:r>
                        <a:rPr lang="zh-CN" sz="1600" kern="100">
                          <a:effectLst/>
                          <a:latin typeface="Calibri" charset="0"/>
                          <a:ea typeface="宋体" charset="0"/>
                          <a:cs typeface="Times New Roman" charset="0"/>
                        </a:rPr>
                        <a:t>黄新越</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zh-CN" sz="1600" kern="100" dirty="0">
                          <a:effectLst/>
                          <a:latin typeface="Calibri" charset="0"/>
                          <a:ea typeface="宋体" charset="0"/>
                          <a:cs typeface="Times New Roman" charset="0"/>
                        </a:rPr>
                        <a:t>修改</a:t>
                      </a:r>
                      <a:r>
                        <a:rPr lang="en-US" sz="1600" kern="100" dirty="0">
                          <a:effectLst/>
                          <a:latin typeface="Calibri" charset="0"/>
                          <a:ea typeface="宋体" charset="0"/>
                          <a:cs typeface="Times New Roman" charset="0"/>
                        </a:rPr>
                        <a:t>7</a:t>
                      </a:r>
                      <a:r>
                        <a:rPr lang="zh-CN" sz="1600" kern="100" dirty="0">
                          <a:effectLst/>
                          <a:latin typeface="Calibri" charset="0"/>
                          <a:ea typeface="宋体" charset="0"/>
                          <a:cs typeface="Times New Roman" charset="0"/>
                        </a:rPr>
                        <a:t>个意见；中等难度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9703555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a:t>
            </a:r>
            <a:r>
              <a:rPr lang="en-US" altLang="zh-CN" dirty="0"/>
              <a:t>7</a:t>
            </a:r>
            <a:r>
              <a:rPr lang="zh-CN" altLang="en-US" dirty="0"/>
              <a:t>：工作量统计与</a:t>
            </a:r>
            <a:r>
              <a:rPr lang="zh-CN" altLang="en-US" dirty="0" smtClean="0"/>
              <a:t>分析</a:t>
            </a:r>
            <a:r>
              <a:rPr lang="zh-CN" altLang="en-US" dirty="0"/>
              <a:t>（续）</a:t>
            </a:r>
            <a:endParaRPr kumimoji="1" lang="zh-CN" altLang="en-US" dirty="0"/>
          </a:p>
        </p:txBody>
      </p:sp>
      <p:sp>
        <p:nvSpPr>
          <p:cNvPr id="3" name="内容占位符 2"/>
          <p:cNvSpPr>
            <a:spLocks noGrp="1"/>
          </p:cNvSpPr>
          <p:nvPr>
            <p:ph idx="1"/>
          </p:nvPr>
        </p:nvSpPr>
        <p:spPr/>
        <p:txBody>
          <a:bodyPr/>
          <a:lstStyle/>
          <a:p>
            <a:r>
              <a:rPr kumimoji="1" lang="zh-CN" altLang="en-US" dirty="0"/>
              <a:t>各项任务的计划与工作量 </a:t>
            </a:r>
            <a:endParaRPr kumimoji="1" lang="zh-CN" altLang="en-US" dirty="0" smtClean="0"/>
          </a:p>
          <a:p>
            <a:pPr lvl="1"/>
            <a:r>
              <a:rPr kumimoji="1" lang="zh-CN" altLang="en-US" dirty="0"/>
              <a:t>成员任务</a:t>
            </a:r>
            <a:r>
              <a:rPr kumimoji="1" lang="en-US" altLang="zh-CN" dirty="0"/>
              <a:t>-</a:t>
            </a:r>
            <a:r>
              <a:rPr kumimoji="1" lang="zh-CN" altLang="en-US" dirty="0"/>
              <a:t>工时详情表</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632" y="2924944"/>
            <a:ext cx="7020780" cy="3024336"/>
          </a:xfrm>
          <a:prstGeom prst="rect">
            <a:avLst/>
          </a:prstGeom>
        </p:spPr>
      </p:pic>
    </p:spTree>
    <p:extLst>
      <p:ext uri="{BB962C8B-B14F-4D97-AF65-F5344CB8AC3E}">
        <p14:creationId xmlns:p14="http://schemas.microsoft.com/office/powerpoint/2010/main" val="11237849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a:t>
            </a:r>
            <a:r>
              <a:rPr lang="en-US" altLang="zh-CN" dirty="0"/>
              <a:t>7</a:t>
            </a:r>
            <a:r>
              <a:rPr lang="zh-CN" altLang="en-US" dirty="0"/>
              <a:t>：工作量统计与</a:t>
            </a:r>
            <a:r>
              <a:rPr lang="zh-CN" altLang="en-US" dirty="0" smtClean="0"/>
              <a:t>分析</a:t>
            </a:r>
            <a:r>
              <a:rPr lang="zh-CN" altLang="en-US" dirty="0"/>
              <a:t>（续）</a:t>
            </a:r>
            <a:endParaRPr kumimoji="1" lang="zh-CN" altLang="en-US" dirty="0"/>
          </a:p>
        </p:txBody>
      </p:sp>
      <p:sp>
        <p:nvSpPr>
          <p:cNvPr id="3" name="内容占位符 2"/>
          <p:cNvSpPr>
            <a:spLocks noGrp="1"/>
          </p:cNvSpPr>
          <p:nvPr>
            <p:ph idx="1"/>
          </p:nvPr>
        </p:nvSpPr>
        <p:spPr/>
        <p:txBody>
          <a:bodyPr/>
          <a:lstStyle/>
          <a:p>
            <a:r>
              <a:rPr kumimoji="1" lang="zh-CN" altLang="en-US" dirty="0"/>
              <a:t>各项任务的计划与工作量 </a:t>
            </a:r>
            <a:endParaRPr kumimoji="1" lang="zh-CN" altLang="en-US" dirty="0" smtClean="0"/>
          </a:p>
          <a:p>
            <a:pPr lvl="1"/>
            <a:r>
              <a:rPr kumimoji="1" lang="zh-CN" altLang="en-US" dirty="0"/>
              <a:t>成员工作量统计</a:t>
            </a:r>
            <a:r>
              <a:rPr kumimoji="1" lang="zh-CN" altLang="en-US" dirty="0" smtClean="0"/>
              <a:t>图</a:t>
            </a:r>
            <a:endParaRPr kumimoji="1" lang="zh-CN" altLang="en-US" dirty="0"/>
          </a:p>
        </p:txBody>
      </p:sp>
      <p:pic>
        <p:nvPicPr>
          <p:cNvPr id="6" name="图片 5"/>
          <p:cNvPicPr/>
          <p:nvPr/>
        </p:nvPicPr>
        <p:blipFill>
          <a:blip r:embed="rId3"/>
          <a:stretch>
            <a:fillRect/>
          </a:stretch>
        </p:blipFill>
        <p:spPr>
          <a:xfrm>
            <a:off x="1691680" y="2708920"/>
            <a:ext cx="5751339" cy="3960440"/>
          </a:xfrm>
          <a:prstGeom prst="rect">
            <a:avLst/>
          </a:prstGeom>
        </p:spPr>
      </p:pic>
    </p:spTree>
    <p:extLst>
      <p:ext uri="{BB962C8B-B14F-4D97-AF65-F5344CB8AC3E}">
        <p14:creationId xmlns:p14="http://schemas.microsoft.com/office/powerpoint/2010/main" val="4791013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a:t>
            </a:r>
            <a:r>
              <a:rPr lang="en-US" altLang="zh-CN" dirty="0"/>
              <a:t>7</a:t>
            </a:r>
            <a:r>
              <a:rPr lang="zh-CN" altLang="en-US" dirty="0"/>
              <a:t>：工作量统计与</a:t>
            </a:r>
            <a:r>
              <a:rPr lang="zh-CN" altLang="en-US" dirty="0" smtClean="0"/>
              <a:t>分析</a:t>
            </a:r>
            <a:r>
              <a:rPr lang="zh-CN" altLang="en-US" dirty="0"/>
              <a:t>（续）</a:t>
            </a:r>
            <a:endParaRPr kumimoji="1" lang="zh-CN" altLang="en-US" dirty="0"/>
          </a:p>
        </p:txBody>
      </p:sp>
      <p:sp>
        <p:nvSpPr>
          <p:cNvPr id="3" name="内容占位符 2"/>
          <p:cNvSpPr>
            <a:spLocks noGrp="1"/>
          </p:cNvSpPr>
          <p:nvPr>
            <p:ph idx="1"/>
          </p:nvPr>
        </p:nvSpPr>
        <p:spPr/>
        <p:txBody>
          <a:bodyPr/>
          <a:lstStyle/>
          <a:p>
            <a:r>
              <a:rPr kumimoji="1" lang="zh-CN" altLang="en-US" dirty="0"/>
              <a:t>各项任务的计划与工作量 </a:t>
            </a:r>
            <a:endParaRPr kumimoji="1" lang="zh-CN" altLang="en-US" dirty="0" smtClean="0"/>
          </a:p>
          <a:p>
            <a:pPr lvl="1"/>
            <a:r>
              <a:rPr kumimoji="1" lang="zh-CN" altLang="en-US" dirty="0"/>
              <a:t>燃尽图 </a:t>
            </a:r>
          </a:p>
        </p:txBody>
      </p:sp>
      <p:pic>
        <p:nvPicPr>
          <p:cNvPr id="5" name="图片 4"/>
          <p:cNvPicPr/>
          <p:nvPr/>
        </p:nvPicPr>
        <p:blipFill>
          <a:blip r:embed="rId3"/>
          <a:stretch>
            <a:fillRect/>
          </a:stretch>
        </p:blipFill>
        <p:spPr>
          <a:xfrm>
            <a:off x="1331640" y="2708920"/>
            <a:ext cx="5996592" cy="3744416"/>
          </a:xfrm>
          <a:prstGeom prst="rect">
            <a:avLst/>
          </a:prstGeom>
        </p:spPr>
      </p:pic>
    </p:spTree>
    <p:extLst>
      <p:ext uri="{BB962C8B-B14F-4D97-AF65-F5344CB8AC3E}">
        <p14:creationId xmlns:p14="http://schemas.microsoft.com/office/powerpoint/2010/main" val="20500746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实验完成情况</a:t>
            </a:r>
            <a:endParaRPr lang="zh-CN" altLang="en-US" dirty="0"/>
          </a:p>
        </p:txBody>
      </p:sp>
      <p:sp>
        <p:nvSpPr>
          <p:cNvPr id="3" name="内容占位符 2"/>
          <p:cNvSpPr>
            <a:spLocks noGrp="1"/>
          </p:cNvSpPr>
          <p:nvPr>
            <p:ph idx="1"/>
          </p:nvPr>
        </p:nvSpPr>
        <p:spPr/>
        <p:txBody>
          <a:bodyPr/>
          <a:lstStyle/>
          <a:p>
            <a:r>
              <a:rPr lang="zh-CN" altLang="en-US" dirty="0" smtClean="0"/>
              <a:t>完成实验</a:t>
            </a:r>
            <a:r>
              <a:rPr lang="en-US" altLang="zh-CN" dirty="0" smtClean="0"/>
              <a:t>1-</a:t>
            </a:r>
            <a:r>
              <a:rPr lang="zh-CN" altLang="en-US" dirty="0" smtClean="0"/>
              <a:t>实验</a:t>
            </a:r>
            <a:r>
              <a:rPr lang="en-US" altLang="zh-CN" dirty="0" smtClean="0"/>
              <a:t>8</a:t>
            </a:r>
            <a:r>
              <a:rPr lang="zh-CN" altLang="en-US" dirty="0" smtClean="0"/>
              <a:t>所有内容</a:t>
            </a:r>
            <a:endParaRPr lang="en-US" altLang="zh-CN" dirty="0" smtClean="0"/>
          </a:p>
          <a:p>
            <a:r>
              <a:rPr lang="zh-CN" altLang="en-US" dirty="0" smtClean="0"/>
              <a:t>完成扩展功能设计与实现</a:t>
            </a:r>
            <a:endParaRPr lang="en-US" altLang="zh-CN" dirty="0" smtClean="0"/>
          </a:p>
          <a:p>
            <a:r>
              <a:rPr lang="zh-CN" altLang="en-US" dirty="0"/>
              <a:t>历时</a:t>
            </a:r>
            <a:r>
              <a:rPr lang="en-US" altLang="zh-CN" dirty="0"/>
              <a:t>16</a:t>
            </a:r>
            <a:r>
              <a:rPr lang="zh-CN" altLang="en-US" dirty="0"/>
              <a:t>周，平均</a:t>
            </a:r>
            <a:r>
              <a:rPr lang="zh-CN" altLang="en-US" dirty="0" smtClean="0"/>
              <a:t>每人</a:t>
            </a:r>
            <a:r>
              <a:rPr lang="en-US" altLang="zh-CN" dirty="0" smtClean="0"/>
              <a:t>300h</a:t>
            </a:r>
          </a:p>
          <a:p>
            <a:r>
              <a:rPr lang="en-US" altLang="zh-CN" dirty="0" smtClean="0"/>
              <a:t> </a:t>
            </a:r>
            <a:r>
              <a:rPr lang="en-US" altLang="zh-CN" dirty="0" err="1" smtClean="0"/>
              <a:t>github</a:t>
            </a:r>
            <a:r>
              <a:rPr lang="en-US" altLang="zh-CN" dirty="0" smtClean="0"/>
              <a:t> commit </a:t>
            </a:r>
            <a:r>
              <a:rPr lang="en-US" altLang="zh-CN" dirty="0" smtClean="0"/>
              <a:t>240</a:t>
            </a:r>
            <a:r>
              <a:rPr lang="en-US" altLang="zh-CN" dirty="0" smtClean="0"/>
              <a:t>+</a:t>
            </a:r>
            <a:r>
              <a:rPr lang="zh-CN" altLang="en-US" dirty="0" smtClean="0"/>
              <a:t>次</a:t>
            </a:r>
            <a:endParaRPr lang="zh-CN" altLang="en-US" dirty="0"/>
          </a:p>
        </p:txBody>
      </p:sp>
    </p:spTree>
    <p:extLst>
      <p:ext uri="{BB962C8B-B14F-4D97-AF65-F5344CB8AC3E}">
        <p14:creationId xmlns:p14="http://schemas.microsoft.com/office/powerpoint/2010/main" val="34271053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a:t>
            </a:r>
            <a:r>
              <a:rPr lang="en-US" altLang="zh-CN" dirty="0"/>
              <a:t>7</a:t>
            </a:r>
            <a:r>
              <a:rPr lang="zh-CN" altLang="en-US" dirty="0"/>
              <a:t>：工作量统计与</a:t>
            </a:r>
            <a:r>
              <a:rPr lang="zh-CN" altLang="en-US" dirty="0" smtClean="0"/>
              <a:t>分析</a:t>
            </a:r>
            <a:r>
              <a:rPr lang="zh-CN" altLang="en-US" dirty="0"/>
              <a:t>（续）</a:t>
            </a:r>
            <a:endParaRPr kumimoji="1" lang="zh-CN" altLang="en-US" dirty="0"/>
          </a:p>
        </p:txBody>
      </p:sp>
      <p:sp>
        <p:nvSpPr>
          <p:cNvPr id="3" name="内容占位符 2"/>
          <p:cNvSpPr>
            <a:spLocks noGrp="1"/>
          </p:cNvSpPr>
          <p:nvPr>
            <p:ph idx="1"/>
          </p:nvPr>
        </p:nvSpPr>
        <p:spPr/>
        <p:txBody>
          <a:bodyPr/>
          <a:lstStyle/>
          <a:p>
            <a:r>
              <a:rPr kumimoji="1" lang="zh-CN" altLang="en-US" dirty="0"/>
              <a:t>各项任务的计划与工作量 </a:t>
            </a:r>
            <a:endParaRPr kumimoji="1" lang="zh-CN" altLang="en-US" dirty="0" smtClean="0"/>
          </a:p>
          <a:p>
            <a:pPr lvl="1"/>
            <a:r>
              <a:rPr kumimoji="1" lang="zh-CN" altLang="en-US" dirty="0"/>
              <a:t>分实验用时图 </a:t>
            </a:r>
          </a:p>
        </p:txBody>
      </p:sp>
      <p:pic>
        <p:nvPicPr>
          <p:cNvPr id="6" name="图片 5"/>
          <p:cNvPicPr/>
          <p:nvPr/>
        </p:nvPicPr>
        <p:blipFill>
          <a:blip r:embed="rId3"/>
          <a:stretch>
            <a:fillRect/>
          </a:stretch>
        </p:blipFill>
        <p:spPr>
          <a:xfrm>
            <a:off x="1475656" y="2780928"/>
            <a:ext cx="5960811" cy="3672408"/>
          </a:xfrm>
          <a:prstGeom prst="rect">
            <a:avLst/>
          </a:prstGeom>
        </p:spPr>
      </p:pic>
    </p:spTree>
    <p:extLst>
      <p:ext uri="{BB962C8B-B14F-4D97-AF65-F5344CB8AC3E}">
        <p14:creationId xmlns:p14="http://schemas.microsoft.com/office/powerpoint/2010/main" val="3686192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a:t>
            </a:r>
            <a:r>
              <a:rPr lang="en-US" altLang="zh-CN" dirty="0"/>
              <a:t>7</a:t>
            </a:r>
            <a:r>
              <a:rPr lang="zh-CN" altLang="en-US" dirty="0"/>
              <a:t>：工作量统计与</a:t>
            </a:r>
            <a:r>
              <a:rPr lang="zh-CN" altLang="en-US" dirty="0" smtClean="0"/>
              <a:t>分析</a:t>
            </a:r>
            <a:r>
              <a:rPr lang="zh-CN" altLang="en-US" dirty="0"/>
              <a:t>（续）</a:t>
            </a:r>
            <a:endParaRPr kumimoji="1" lang="zh-CN" altLang="en-US" dirty="0"/>
          </a:p>
        </p:txBody>
      </p:sp>
      <p:sp>
        <p:nvSpPr>
          <p:cNvPr id="3" name="内容占位符 2"/>
          <p:cNvSpPr>
            <a:spLocks noGrp="1"/>
          </p:cNvSpPr>
          <p:nvPr>
            <p:ph idx="1"/>
          </p:nvPr>
        </p:nvSpPr>
        <p:spPr/>
        <p:txBody>
          <a:bodyPr>
            <a:normAutofit fontScale="92500" lnSpcReduction="10000"/>
          </a:bodyPr>
          <a:lstStyle/>
          <a:p>
            <a:pPr>
              <a:lnSpc>
                <a:spcPct val="150000"/>
              </a:lnSpc>
            </a:pPr>
            <a:r>
              <a:rPr lang="zh-CN" altLang="zh-CN" dirty="0" smtClean="0"/>
              <a:t>总结</a:t>
            </a:r>
            <a:endParaRPr lang="zh-CN" altLang="en-US" dirty="0" smtClean="0"/>
          </a:p>
          <a:p>
            <a:pPr lvl="1">
              <a:lnSpc>
                <a:spcPct val="150000"/>
              </a:lnSpc>
            </a:pPr>
            <a:r>
              <a:rPr lang="zh-CN" altLang="zh-CN" dirty="0" smtClean="0"/>
              <a:t>总体来说计划</a:t>
            </a:r>
            <a:r>
              <a:rPr lang="zh-CN" altLang="zh-CN" dirty="0"/>
              <a:t>与实际较为吻合</a:t>
            </a:r>
            <a:r>
              <a:rPr lang="zh-CN" altLang="zh-CN" dirty="0" smtClean="0"/>
              <a:t>。</a:t>
            </a:r>
            <a:endParaRPr lang="zh-CN" altLang="en-US" dirty="0" smtClean="0"/>
          </a:p>
          <a:p>
            <a:pPr lvl="1">
              <a:lnSpc>
                <a:spcPct val="150000"/>
              </a:lnSpc>
            </a:pPr>
            <a:r>
              <a:rPr lang="zh-CN" altLang="zh-CN" dirty="0" smtClean="0"/>
              <a:t>我们</a:t>
            </a:r>
            <a:r>
              <a:rPr lang="zh-CN" altLang="zh-CN" dirty="0"/>
              <a:t>组人员</a:t>
            </a:r>
            <a:r>
              <a:rPr lang="zh-CN" altLang="zh-CN" dirty="0" smtClean="0"/>
              <a:t>的</a:t>
            </a:r>
            <a:r>
              <a:rPr lang="zh-CN" altLang="en-US" dirty="0" smtClean="0"/>
              <a:t>工作量</a:t>
            </a:r>
            <a:r>
              <a:rPr lang="zh-CN" altLang="zh-CN" dirty="0" smtClean="0"/>
              <a:t>较为</a:t>
            </a:r>
            <a:r>
              <a:rPr lang="zh-CN" altLang="zh-CN" dirty="0"/>
              <a:t>均匀</a:t>
            </a:r>
            <a:r>
              <a:rPr lang="zh-CN" altLang="zh-CN" dirty="0" smtClean="0"/>
              <a:t>。</a:t>
            </a:r>
            <a:endParaRPr lang="zh-CN" altLang="en-US" dirty="0" smtClean="0"/>
          </a:p>
          <a:p>
            <a:pPr lvl="1">
              <a:lnSpc>
                <a:spcPct val="150000"/>
              </a:lnSpc>
            </a:pPr>
            <a:r>
              <a:rPr kumimoji="1" lang="zh-CN" altLang="en-US" dirty="0" smtClean="0"/>
              <a:t>问题：</a:t>
            </a:r>
            <a:r>
              <a:rPr lang="zh-CN" altLang="zh-CN" dirty="0" smtClean="0"/>
              <a:t>没有</a:t>
            </a:r>
            <a:r>
              <a:rPr lang="zh-CN" altLang="zh-CN" dirty="0"/>
              <a:t>严格记录每项任务的起始时间</a:t>
            </a:r>
            <a:r>
              <a:rPr lang="zh-CN" altLang="zh-CN" dirty="0" smtClean="0"/>
              <a:t>。</a:t>
            </a:r>
            <a:endParaRPr lang="zh-CN" altLang="en-US" dirty="0" smtClean="0"/>
          </a:p>
          <a:p>
            <a:pPr lvl="1">
              <a:lnSpc>
                <a:spcPct val="150000"/>
              </a:lnSpc>
            </a:pPr>
            <a:r>
              <a:rPr lang="zh-CN" altLang="en-US" dirty="0" smtClean="0"/>
              <a:t>解决：</a:t>
            </a:r>
            <a:r>
              <a:rPr lang="zh-CN" altLang="zh-CN" dirty="0" smtClean="0"/>
              <a:t>我们</a:t>
            </a:r>
            <a:r>
              <a:rPr lang="zh-CN" altLang="zh-CN" dirty="0"/>
              <a:t>根据</a:t>
            </a:r>
            <a:r>
              <a:rPr lang="en-US" altLang="zh-CN" dirty="0" err="1"/>
              <a:t>github</a:t>
            </a:r>
            <a:r>
              <a:rPr lang="zh-CN" altLang="zh-CN" dirty="0"/>
              <a:t>上的一些提交间隔时间，以及一些群讨论记录等等，各自估计了各项任务实际花费的时间。</a:t>
            </a:r>
          </a:p>
          <a:p>
            <a:pPr lvl="1">
              <a:lnSpc>
                <a:spcPct val="150000"/>
              </a:lnSpc>
            </a:pPr>
            <a:endParaRPr kumimoji="1" lang="zh-CN" altLang="en-US" dirty="0"/>
          </a:p>
        </p:txBody>
      </p:sp>
    </p:spTree>
    <p:extLst>
      <p:ext uri="{BB962C8B-B14F-4D97-AF65-F5344CB8AC3E}">
        <p14:creationId xmlns:p14="http://schemas.microsoft.com/office/powerpoint/2010/main" val="4981632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实验</a:t>
            </a:r>
            <a:r>
              <a:rPr lang="en-US" altLang="zh-CN" dirty="0" smtClean="0"/>
              <a:t>8</a:t>
            </a:r>
            <a:r>
              <a:rPr lang="en-US" altLang="zh-CN" dirty="0"/>
              <a:t>:</a:t>
            </a:r>
            <a:r>
              <a:rPr lang="zh-CN" altLang="en-US" dirty="0" smtClean="0"/>
              <a:t> </a:t>
            </a:r>
            <a:r>
              <a:rPr lang="zh-CN" altLang="en-US" dirty="0"/>
              <a:t>配置管理</a:t>
            </a:r>
          </a:p>
        </p:txBody>
      </p:sp>
      <p:pic>
        <p:nvPicPr>
          <p:cNvPr id="4" name="内容占位符 3"/>
          <p:cNvPicPr>
            <a:picLocks noGrp="1" noChangeAspect="1"/>
          </p:cNvPicPr>
          <p:nvPr>
            <p:ph idx="1"/>
          </p:nvPr>
        </p:nvPicPr>
        <p:blipFill>
          <a:blip r:embed="rId2"/>
          <a:stretch>
            <a:fillRect/>
          </a:stretch>
        </p:blipFill>
        <p:spPr>
          <a:xfrm>
            <a:off x="1835696" y="2564904"/>
            <a:ext cx="3744416" cy="3726500"/>
          </a:xfrm>
          <a:prstGeom prst="rect">
            <a:avLst/>
          </a:prstGeom>
        </p:spPr>
      </p:pic>
      <p:sp>
        <p:nvSpPr>
          <p:cNvPr id="5" name="文本框 4"/>
          <p:cNvSpPr txBox="1"/>
          <p:nvPr/>
        </p:nvSpPr>
        <p:spPr>
          <a:xfrm>
            <a:off x="827584" y="1196752"/>
            <a:ext cx="7704856" cy="923330"/>
          </a:xfrm>
          <a:prstGeom prst="rect">
            <a:avLst/>
          </a:prstGeom>
          <a:noFill/>
        </p:spPr>
        <p:txBody>
          <a:bodyPr wrap="square" rtlCol="0">
            <a:spAutoFit/>
          </a:bodyPr>
          <a:lstStyle/>
          <a:p>
            <a:r>
              <a:rPr lang="zh-CN" altLang="zh-CN" dirty="0" smtClean="0"/>
              <a:t>由于</a:t>
            </a:r>
            <a:r>
              <a:rPr lang="en-US" altLang="zh-CN" dirty="0" err="1"/>
              <a:t>GitHub</a:t>
            </a:r>
            <a:r>
              <a:rPr lang="zh-CN" altLang="zh-CN" dirty="0"/>
              <a:t>平台是一个代码托管平台，它提供了代码追踪机制，但是对于文档之类的非代码类文件，</a:t>
            </a:r>
            <a:r>
              <a:rPr lang="en-US" altLang="zh-CN" dirty="0" err="1"/>
              <a:t>GitHub</a:t>
            </a:r>
            <a:r>
              <a:rPr lang="zh-CN" altLang="zh-CN" dirty="0"/>
              <a:t>并不能明确快捷地让用户来进行追踪。所以，对于文档的分类组织一定要有一个清晰合理的组织结构。 </a:t>
            </a:r>
            <a:endParaRPr kumimoji="1" lang="zh-CN" altLang="en-US" dirty="0"/>
          </a:p>
        </p:txBody>
      </p:sp>
    </p:spTree>
    <p:extLst>
      <p:ext uri="{BB962C8B-B14F-4D97-AF65-F5344CB8AC3E}">
        <p14:creationId xmlns:p14="http://schemas.microsoft.com/office/powerpoint/2010/main" val="1213403591"/>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340768"/>
            <a:ext cx="3816424" cy="4525963"/>
          </a:xfrm>
        </p:spPr>
        <p:txBody>
          <a:bodyPr>
            <a:normAutofit/>
          </a:bodyPr>
          <a:lstStyle/>
          <a:p>
            <a:r>
              <a:rPr kumimoji="1" lang="zh-CN" altLang="en-US" sz="2400" dirty="0" smtClean="0"/>
              <a:t>文档提交较为规范</a:t>
            </a:r>
            <a:r>
              <a:rPr kumimoji="1" lang="en-US" altLang="zh-CN" sz="2400" dirty="0" smtClean="0"/>
              <a:t>:</a:t>
            </a:r>
            <a:r>
              <a:rPr kumimoji="1" lang="zh-CN" altLang="en-US" sz="2400" dirty="0" smtClean="0"/>
              <a:t>时间、内容、人员</a:t>
            </a:r>
            <a:endParaRPr kumimoji="1" lang="zh-CN" altLang="en-US" sz="2400" dirty="0"/>
          </a:p>
        </p:txBody>
      </p:sp>
      <p:pic>
        <p:nvPicPr>
          <p:cNvPr id="6" name="图片 5"/>
          <p:cNvPicPr>
            <a:picLocks noChangeAspect="1"/>
          </p:cNvPicPr>
          <p:nvPr/>
        </p:nvPicPr>
        <p:blipFill>
          <a:blip r:embed="rId2"/>
          <a:stretch>
            <a:fillRect/>
          </a:stretch>
        </p:blipFill>
        <p:spPr>
          <a:xfrm>
            <a:off x="395536" y="2212872"/>
            <a:ext cx="2997448" cy="3744416"/>
          </a:xfrm>
          <a:prstGeom prst="rect">
            <a:avLst/>
          </a:prstGeom>
        </p:spPr>
      </p:pic>
      <p:sp>
        <p:nvSpPr>
          <p:cNvPr id="7" name="文本框 6"/>
          <p:cNvSpPr txBox="1"/>
          <p:nvPr/>
        </p:nvSpPr>
        <p:spPr>
          <a:xfrm>
            <a:off x="4860032" y="1340768"/>
            <a:ext cx="3024336" cy="830997"/>
          </a:xfrm>
          <a:prstGeom prst="rect">
            <a:avLst/>
          </a:prstGeom>
          <a:noFill/>
        </p:spPr>
        <p:txBody>
          <a:bodyPr wrap="square" rtlCol="0">
            <a:spAutoFit/>
          </a:bodyPr>
          <a:lstStyle/>
          <a:p>
            <a:r>
              <a:rPr kumimoji="1" lang="zh-CN" altLang="en-US" sz="2400" dirty="0" smtClean="0"/>
              <a:t>文档组织命名也较为规范：</a:t>
            </a:r>
            <a:endParaRPr kumimoji="1" lang="zh-CN" altLang="en-US" sz="2400" dirty="0"/>
          </a:p>
        </p:txBody>
      </p:sp>
      <p:pic>
        <p:nvPicPr>
          <p:cNvPr id="8" name="图片 7"/>
          <p:cNvPicPr>
            <a:picLocks noChangeAspect="1"/>
          </p:cNvPicPr>
          <p:nvPr/>
        </p:nvPicPr>
        <p:blipFill>
          <a:blip r:embed="rId3"/>
          <a:stretch>
            <a:fillRect/>
          </a:stretch>
        </p:blipFill>
        <p:spPr>
          <a:xfrm>
            <a:off x="4860032" y="2171765"/>
            <a:ext cx="2448272" cy="2592997"/>
          </a:xfrm>
          <a:prstGeom prst="rect">
            <a:avLst/>
          </a:prstGeom>
        </p:spPr>
      </p:pic>
      <p:pic>
        <p:nvPicPr>
          <p:cNvPr id="9" name="图片 8"/>
          <p:cNvPicPr>
            <a:picLocks noChangeAspect="1"/>
          </p:cNvPicPr>
          <p:nvPr/>
        </p:nvPicPr>
        <p:blipFill>
          <a:blip r:embed="rId4"/>
          <a:stretch>
            <a:fillRect/>
          </a:stretch>
        </p:blipFill>
        <p:spPr>
          <a:xfrm>
            <a:off x="4880188" y="4764762"/>
            <a:ext cx="2590800" cy="1066800"/>
          </a:xfrm>
          <a:prstGeom prst="rect">
            <a:avLst/>
          </a:prstGeom>
        </p:spPr>
      </p:pic>
      <p:sp>
        <p:nvSpPr>
          <p:cNvPr id="10" name="文本框 9"/>
          <p:cNvSpPr txBox="1"/>
          <p:nvPr/>
        </p:nvSpPr>
        <p:spPr>
          <a:xfrm>
            <a:off x="971600" y="6313185"/>
            <a:ext cx="6336704" cy="369332"/>
          </a:xfrm>
          <a:prstGeom prst="rect">
            <a:avLst/>
          </a:prstGeom>
          <a:noFill/>
        </p:spPr>
        <p:txBody>
          <a:bodyPr wrap="square" rtlCol="0">
            <a:spAutoFit/>
          </a:bodyPr>
          <a:lstStyle/>
          <a:p>
            <a:r>
              <a:rPr kumimoji="1" lang="zh-CN" altLang="en-US" dirty="0" smtClean="0"/>
              <a:t>充分利用</a:t>
            </a:r>
            <a:r>
              <a:rPr kumimoji="1" lang="en-US" altLang="zh-CN" dirty="0" err="1" smtClean="0"/>
              <a:t>github</a:t>
            </a:r>
            <a:r>
              <a:rPr kumimoji="1" lang="zh-CN" altLang="en-US" dirty="0" smtClean="0"/>
              <a:t>分布式开发的特性，协同工作，提高效率</a:t>
            </a:r>
            <a:endParaRPr kumimoji="1" lang="zh-CN" altLang="en-US" dirty="0"/>
          </a:p>
        </p:txBody>
      </p:sp>
      <p:sp>
        <p:nvSpPr>
          <p:cNvPr id="11" name="标题 1"/>
          <p:cNvSpPr>
            <a:spLocks noGrp="1"/>
          </p:cNvSpPr>
          <p:nvPr>
            <p:ph type="title"/>
          </p:nvPr>
        </p:nvSpPr>
        <p:spPr>
          <a:xfrm>
            <a:off x="457200" y="274638"/>
            <a:ext cx="8229600" cy="1143000"/>
          </a:xfrm>
        </p:spPr>
        <p:txBody>
          <a:bodyPr>
            <a:normAutofit/>
          </a:bodyPr>
          <a:lstStyle/>
          <a:p>
            <a:r>
              <a:rPr lang="zh-CN" altLang="en-US" dirty="0"/>
              <a:t>实验</a:t>
            </a:r>
            <a:r>
              <a:rPr lang="en-US" altLang="zh-CN" dirty="0" smtClean="0"/>
              <a:t>8</a:t>
            </a:r>
            <a:r>
              <a:rPr lang="en-US" altLang="zh-CN" dirty="0"/>
              <a:t>:</a:t>
            </a:r>
            <a:r>
              <a:rPr lang="zh-CN" altLang="en-US" dirty="0" smtClean="0"/>
              <a:t> 配置管理（续</a:t>
            </a:r>
            <a:r>
              <a:rPr lang="zh-CN" altLang="en-US" dirty="0"/>
              <a:t>）</a:t>
            </a:r>
          </a:p>
        </p:txBody>
      </p:sp>
    </p:spTree>
    <p:extLst>
      <p:ext uri="{BB962C8B-B14F-4D97-AF65-F5344CB8AC3E}">
        <p14:creationId xmlns:p14="http://schemas.microsoft.com/office/powerpoint/2010/main" val="2170955484"/>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总评提交问题清单</a:t>
            </a:r>
            <a:endParaRPr lang="zh-CN" altLang="en-US" dirty="0"/>
          </a:p>
        </p:txBody>
      </p:sp>
      <p:sp>
        <p:nvSpPr>
          <p:cNvPr id="3" name="内容占位符 2"/>
          <p:cNvSpPr>
            <a:spLocks noGrp="1"/>
          </p:cNvSpPr>
          <p:nvPr>
            <p:ph idx="1"/>
          </p:nvPr>
        </p:nvSpPr>
        <p:spPr/>
        <p:txBody>
          <a:bodyPr/>
          <a:lstStyle/>
          <a:p>
            <a:r>
              <a:rPr lang="zh-CN" altLang="en-US" dirty="0"/>
              <a:t>总评评审意见</a:t>
            </a:r>
            <a:r>
              <a:rPr lang="zh-CN" altLang="en-US" dirty="0" smtClean="0"/>
              <a:t>单</a:t>
            </a:r>
            <a:r>
              <a:rPr lang="en-US" altLang="zh-CN" dirty="0" smtClean="0"/>
              <a:t>.</a:t>
            </a:r>
            <a:r>
              <a:rPr lang="en-US" altLang="zh-CN" dirty="0" err="1" smtClean="0"/>
              <a:t>docx</a:t>
            </a:r>
            <a:endParaRPr lang="en-US" altLang="zh-CN" dirty="0" smtClean="0"/>
          </a:p>
          <a:p>
            <a:r>
              <a:rPr lang="zh-CN" altLang="en-US" dirty="0" smtClean="0"/>
              <a:t>已上传到论坛</a:t>
            </a:r>
            <a:endParaRPr lang="en-US" altLang="zh-CN" dirty="0"/>
          </a:p>
          <a:p>
            <a:endParaRPr lang="zh-CN" altLang="en-US" dirty="0"/>
          </a:p>
        </p:txBody>
      </p:sp>
    </p:spTree>
    <p:extLst>
      <p:ext uri="{BB962C8B-B14F-4D97-AF65-F5344CB8AC3E}">
        <p14:creationId xmlns:p14="http://schemas.microsoft.com/office/powerpoint/2010/main" val="39941743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实验方法总结</a:t>
            </a:r>
            <a:endParaRPr kumimoji="1" lang="zh-CN" altLang="en-US" dirty="0"/>
          </a:p>
        </p:txBody>
      </p:sp>
      <p:sp>
        <p:nvSpPr>
          <p:cNvPr id="3" name="内容占位符 2"/>
          <p:cNvSpPr>
            <a:spLocks noGrp="1"/>
          </p:cNvSpPr>
          <p:nvPr>
            <p:ph idx="1"/>
          </p:nvPr>
        </p:nvSpPr>
        <p:spPr/>
        <p:txBody>
          <a:bodyPr/>
          <a:lstStyle/>
          <a:p>
            <a:pPr>
              <a:lnSpc>
                <a:spcPct val="150000"/>
              </a:lnSpc>
            </a:pPr>
            <a:r>
              <a:rPr lang="zh-CN" altLang="zh-CN" dirty="0" smtClean="0"/>
              <a:t>对</a:t>
            </a:r>
            <a:r>
              <a:rPr lang="zh-CN" altLang="zh-CN" dirty="0"/>
              <a:t>这学期在各个实验中用到的有效方法进行总结整理</a:t>
            </a:r>
            <a:r>
              <a:rPr lang="zh-CN" altLang="zh-CN" dirty="0" smtClean="0"/>
              <a:t>。</a:t>
            </a:r>
            <a:endParaRPr lang="zh-CN" altLang="en-US" dirty="0" smtClean="0"/>
          </a:p>
          <a:p>
            <a:pPr>
              <a:lnSpc>
                <a:spcPct val="150000"/>
              </a:lnSpc>
            </a:pPr>
            <a:endParaRPr lang="zh-CN" altLang="en-US" dirty="0" smtClean="0"/>
          </a:p>
          <a:p>
            <a:pPr>
              <a:lnSpc>
                <a:spcPct val="150000"/>
              </a:lnSpc>
            </a:pPr>
            <a:r>
              <a:rPr lang="zh-CN" altLang="en-US" dirty="0" smtClean="0"/>
              <a:t>对</a:t>
            </a:r>
            <a:r>
              <a:rPr lang="zh-CN" altLang="zh-CN" dirty="0" smtClean="0"/>
              <a:t>关键</a:t>
            </a:r>
            <a:r>
              <a:rPr lang="zh-CN" altLang="zh-CN" dirty="0"/>
              <a:t>的问题</a:t>
            </a:r>
            <a:r>
              <a:rPr lang="zh-CN" altLang="zh-CN" dirty="0" smtClean="0"/>
              <a:t>，提供</a:t>
            </a:r>
            <a:r>
              <a:rPr lang="zh-CN" altLang="zh-CN" dirty="0"/>
              <a:t>解决方法。 </a:t>
            </a:r>
            <a:endParaRPr kumimoji="1" lang="zh-CN" altLang="en-US" dirty="0" smtClean="0"/>
          </a:p>
          <a:p>
            <a:endParaRPr kumimoji="1" lang="zh-CN" altLang="en-US" dirty="0"/>
          </a:p>
        </p:txBody>
      </p:sp>
    </p:spTree>
    <p:extLst>
      <p:ext uri="{BB962C8B-B14F-4D97-AF65-F5344CB8AC3E}">
        <p14:creationId xmlns:p14="http://schemas.microsoft.com/office/powerpoint/2010/main" val="12756157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实验方法总结（续）</a:t>
            </a:r>
            <a:endParaRPr kumimoji="1" lang="zh-CN" altLang="en-US" dirty="0"/>
          </a:p>
        </p:txBody>
      </p:sp>
      <p:sp>
        <p:nvSpPr>
          <p:cNvPr id="3" name="内容占位符 2"/>
          <p:cNvSpPr>
            <a:spLocks noGrp="1"/>
          </p:cNvSpPr>
          <p:nvPr>
            <p:ph idx="1"/>
          </p:nvPr>
        </p:nvSpPr>
        <p:spPr/>
        <p:txBody>
          <a:bodyPr/>
          <a:lstStyle/>
          <a:p>
            <a:r>
              <a:rPr lang="zh-CN" altLang="zh-CN" dirty="0"/>
              <a:t>工作分配</a:t>
            </a:r>
            <a:r>
              <a:rPr lang="zh-CN" altLang="zh-CN" dirty="0" smtClean="0"/>
              <a:t>方法</a:t>
            </a:r>
            <a:endParaRPr lang="zh-CN" altLang="en-US" dirty="0" smtClean="0"/>
          </a:p>
          <a:p>
            <a:pPr lvl="1"/>
            <a:r>
              <a:rPr lang="zh-CN" altLang="en-US" dirty="0" smtClean="0"/>
              <a:t>问题概述</a:t>
            </a:r>
          </a:p>
          <a:p>
            <a:pPr lvl="1"/>
            <a:r>
              <a:rPr lang="zh-CN" altLang="en-US" dirty="0" smtClean="0"/>
              <a:t>实验方法</a:t>
            </a:r>
          </a:p>
          <a:p>
            <a:pPr lvl="1"/>
            <a:r>
              <a:rPr lang="zh-CN" altLang="en-US" dirty="0" smtClean="0"/>
              <a:t>有效性</a:t>
            </a:r>
            <a:endParaRPr kumimoji="1" lang="zh-CN" altLang="en-US" dirty="0"/>
          </a:p>
        </p:txBody>
      </p:sp>
      <p:pic>
        <p:nvPicPr>
          <p:cNvPr id="5" name="图片 4"/>
          <p:cNvPicPr>
            <a:picLocks noChangeAspect="1"/>
          </p:cNvPicPr>
          <p:nvPr/>
        </p:nvPicPr>
        <p:blipFill>
          <a:blip r:embed="rId3"/>
          <a:stretch>
            <a:fillRect/>
          </a:stretch>
        </p:blipFill>
        <p:spPr>
          <a:xfrm>
            <a:off x="2709735" y="2624512"/>
            <a:ext cx="6402711" cy="3524428"/>
          </a:xfrm>
          <a:prstGeom prst="rect">
            <a:avLst/>
          </a:prstGeom>
        </p:spPr>
      </p:pic>
    </p:spTree>
    <p:extLst>
      <p:ext uri="{BB962C8B-B14F-4D97-AF65-F5344CB8AC3E}">
        <p14:creationId xmlns:p14="http://schemas.microsoft.com/office/powerpoint/2010/main" val="12112469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实验方法总结</a:t>
            </a:r>
            <a:r>
              <a:rPr kumimoji="1" lang="zh-CN" altLang="en-US" dirty="0"/>
              <a:t>（续）</a:t>
            </a:r>
          </a:p>
        </p:txBody>
      </p:sp>
      <p:sp>
        <p:nvSpPr>
          <p:cNvPr id="3" name="内容占位符 2"/>
          <p:cNvSpPr>
            <a:spLocks noGrp="1"/>
          </p:cNvSpPr>
          <p:nvPr>
            <p:ph idx="1"/>
          </p:nvPr>
        </p:nvSpPr>
        <p:spPr/>
        <p:txBody>
          <a:bodyPr/>
          <a:lstStyle/>
          <a:p>
            <a:r>
              <a:rPr lang="zh-CN" altLang="en-US" dirty="0" smtClean="0"/>
              <a:t>进度控制</a:t>
            </a:r>
            <a:r>
              <a:rPr lang="zh-CN" altLang="zh-CN" dirty="0" smtClean="0"/>
              <a:t>方法</a:t>
            </a:r>
            <a:endParaRPr lang="zh-CN" altLang="en-US" dirty="0" smtClean="0"/>
          </a:p>
          <a:p>
            <a:pPr lvl="1"/>
            <a:r>
              <a:rPr lang="zh-CN" altLang="en-US" dirty="0" smtClean="0"/>
              <a:t>问题概述</a:t>
            </a:r>
          </a:p>
          <a:p>
            <a:pPr lvl="1"/>
            <a:r>
              <a:rPr lang="zh-CN" altLang="en-US" dirty="0" smtClean="0"/>
              <a:t>实验方法</a:t>
            </a:r>
          </a:p>
          <a:p>
            <a:pPr lvl="1"/>
            <a:r>
              <a:rPr lang="zh-CN" altLang="en-US" dirty="0" smtClean="0"/>
              <a:t>有效性</a:t>
            </a:r>
            <a:endParaRPr kumimoji="1" lang="zh-CN" altLang="en-US" dirty="0"/>
          </a:p>
        </p:txBody>
      </p:sp>
      <p:pic>
        <p:nvPicPr>
          <p:cNvPr id="5" name="图片 4"/>
          <p:cNvPicPr>
            <a:picLocks noChangeAspect="1"/>
          </p:cNvPicPr>
          <p:nvPr/>
        </p:nvPicPr>
        <p:blipFill>
          <a:blip r:embed="rId3"/>
          <a:stretch>
            <a:fillRect/>
          </a:stretch>
        </p:blipFill>
        <p:spPr>
          <a:xfrm>
            <a:off x="2827479" y="2420888"/>
            <a:ext cx="6316521" cy="4085456"/>
          </a:xfrm>
          <a:prstGeom prst="rect">
            <a:avLst/>
          </a:prstGeom>
        </p:spPr>
      </p:pic>
    </p:spTree>
    <p:extLst>
      <p:ext uri="{BB962C8B-B14F-4D97-AF65-F5344CB8AC3E}">
        <p14:creationId xmlns:p14="http://schemas.microsoft.com/office/powerpoint/2010/main" val="10466470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实验方法总结</a:t>
            </a:r>
            <a:r>
              <a:rPr kumimoji="1" lang="zh-CN" altLang="en-US" dirty="0"/>
              <a:t>（续）</a:t>
            </a:r>
          </a:p>
        </p:txBody>
      </p:sp>
      <p:sp>
        <p:nvSpPr>
          <p:cNvPr id="3" name="内容占位符 2"/>
          <p:cNvSpPr>
            <a:spLocks noGrp="1"/>
          </p:cNvSpPr>
          <p:nvPr>
            <p:ph idx="1"/>
          </p:nvPr>
        </p:nvSpPr>
        <p:spPr/>
        <p:txBody>
          <a:bodyPr/>
          <a:lstStyle/>
          <a:p>
            <a:r>
              <a:rPr lang="zh-CN" altLang="en-US" dirty="0" smtClean="0"/>
              <a:t>任务调整</a:t>
            </a:r>
            <a:r>
              <a:rPr lang="zh-CN" altLang="zh-CN" dirty="0" smtClean="0"/>
              <a:t>方法</a:t>
            </a:r>
            <a:endParaRPr lang="zh-CN" altLang="en-US" dirty="0" smtClean="0"/>
          </a:p>
          <a:p>
            <a:pPr lvl="1"/>
            <a:r>
              <a:rPr lang="zh-CN" altLang="en-US" dirty="0" smtClean="0"/>
              <a:t>问题概述</a:t>
            </a:r>
          </a:p>
          <a:p>
            <a:pPr lvl="1"/>
            <a:r>
              <a:rPr lang="zh-CN" altLang="en-US" dirty="0" smtClean="0"/>
              <a:t>实验方法</a:t>
            </a:r>
          </a:p>
          <a:p>
            <a:pPr lvl="1"/>
            <a:r>
              <a:rPr lang="zh-CN" altLang="en-US" dirty="0" smtClean="0"/>
              <a:t>有效性</a:t>
            </a:r>
            <a:endParaRPr kumimoji="1" lang="zh-CN" altLang="en-US" dirty="0"/>
          </a:p>
        </p:txBody>
      </p:sp>
      <p:pic>
        <p:nvPicPr>
          <p:cNvPr id="7" name="图片 6"/>
          <p:cNvPicPr>
            <a:picLocks noChangeAspect="1"/>
          </p:cNvPicPr>
          <p:nvPr/>
        </p:nvPicPr>
        <p:blipFill>
          <a:blip r:embed="rId3"/>
          <a:stretch>
            <a:fillRect/>
          </a:stretch>
        </p:blipFill>
        <p:spPr>
          <a:xfrm>
            <a:off x="3550796" y="1844824"/>
            <a:ext cx="5773732" cy="3024336"/>
          </a:xfrm>
          <a:prstGeom prst="rect">
            <a:avLst/>
          </a:prstGeom>
          <a:solidFill>
            <a:schemeClr val="bg1"/>
          </a:solidFill>
        </p:spPr>
      </p:pic>
      <p:pic>
        <p:nvPicPr>
          <p:cNvPr id="9" name="图片 8"/>
          <p:cNvPicPr>
            <a:picLocks noChangeAspect="1"/>
          </p:cNvPicPr>
          <p:nvPr/>
        </p:nvPicPr>
        <p:blipFill rotWithShape="1">
          <a:blip r:embed="rId4"/>
          <a:srcRect r="3926"/>
          <a:stretch/>
        </p:blipFill>
        <p:spPr>
          <a:xfrm>
            <a:off x="323529" y="3717032"/>
            <a:ext cx="5256584" cy="3140968"/>
          </a:xfrm>
          <a:prstGeom prst="rect">
            <a:avLst/>
          </a:prstGeom>
          <a:solidFill>
            <a:schemeClr val="bg1"/>
          </a:solidFill>
        </p:spPr>
      </p:pic>
    </p:spTree>
    <p:extLst>
      <p:ext uri="{BB962C8B-B14F-4D97-AF65-F5344CB8AC3E}">
        <p14:creationId xmlns:p14="http://schemas.microsoft.com/office/powerpoint/2010/main" val="3463383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a:t>
            </a:r>
            <a:r>
              <a:rPr lang="en-US" altLang="zh-CN" dirty="0" smtClean="0"/>
              <a:t>1-2</a:t>
            </a:r>
            <a:r>
              <a:rPr lang="zh-CN" altLang="en-US" dirty="0" smtClean="0"/>
              <a:t>需求分析</a:t>
            </a:r>
            <a:endParaRPr lang="zh-CN" altLang="en-US" dirty="0"/>
          </a:p>
        </p:txBody>
      </p:sp>
      <p:sp>
        <p:nvSpPr>
          <p:cNvPr id="3" name="内容占位符 2"/>
          <p:cNvSpPr>
            <a:spLocks noGrp="1"/>
          </p:cNvSpPr>
          <p:nvPr>
            <p:ph idx="1"/>
          </p:nvPr>
        </p:nvSpPr>
        <p:spPr/>
        <p:txBody>
          <a:bodyPr>
            <a:normAutofit/>
          </a:bodyPr>
          <a:lstStyle/>
          <a:p>
            <a:r>
              <a:rPr lang="en-US" altLang="zh-CN" dirty="0" err="1" smtClean="0"/>
              <a:t>Nginx</a:t>
            </a:r>
            <a:r>
              <a:rPr lang="zh-CN" altLang="en-US" dirty="0"/>
              <a:t>：</a:t>
            </a:r>
            <a:r>
              <a:rPr lang="zh-CN" altLang="zh-CN" dirty="0" smtClean="0"/>
              <a:t>一</a:t>
            </a:r>
            <a:r>
              <a:rPr lang="zh-CN" altLang="zh-CN" dirty="0"/>
              <a:t>款功能强大且高性能的</a:t>
            </a:r>
            <a:r>
              <a:rPr lang="en-US" altLang="zh-CN" dirty="0"/>
              <a:t>Web</a:t>
            </a:r>
            <a:r>
              <a:rPr lang="zh-CN" altLang="zh-CN" dirty="0"/>
              <a:t>和反向代理服务器</a:t>
            </a:r>
            <a:endParaRPr lang="en-US" altLang="zh-CN" dirty="0" smtClean="0"/>
          </a:p>
          <a:p>
            <a:r>
              <a:rPr lang="zh-CN" altLang="en-US" dirty="0" smtClean="0"/>
              <a:t>功能需求</a:t>
            </a:r>
            <a:r>
              <a:rPr lang="en-US" altLang="zh-CN" dirty="0" smtClean="0"/>
              <a:t>:HTTP</a:t>
            </a:r>
            <a:r>
              <a:rPr lang="zh-CN" altLang="en-US" dirty="0" smtClean="0"/>
              <a:t>服务，反向代理等</a:t>
            </a:r>
          </a:p>
          <a:p>
            <a:r>
              <a:rPr lang="zh-CN" altLang="en-US" dirty="0">
                <a:sym typeface="+mn-ea"/>
              </a:rPr>
              <a:t>非功</a:t>
            </a:r>
            <a:r>
              <a:rPr lang="zh-CN" altLang="en-US" dirty="0" smtClean="0">
                <a:sym typeface="+mn-ea"/>
              </a:rPr>
              <a:t>能需求</a:t>
            </a:r>
            <a:r>
              <a:rPr lang="en-US" altLang="zh-CN" dirty="0" smtClean="0">
                <a:sym typeface="+mn-ea"/>
              </a:rPr>
              <a:t>:</a:t>
            </a:r>
            <a:r>
              <a:rPr lang="zh-CN" altLang="en-US" dirty="0" smtClean="0">
                <a:sym typeface="+mn-ea"/>
              </a:rPr>
              <a:t>跨平台，高并发</a:t>
            </a:r>
            <a:endParaRPr lang="zh-CN" altLang="en-US" dirty="0" smtClean="0"/>
          </a:p>
          <a:p>
            <a:r>
              <a:rPr lang="zh-CN" altLang="en-US" dirty="0" smtClean="0"/>
              <a:t>拓展功能</a:t>
            </a:r>
            <a:r>
              <a:rPr lang="en-US" altLang="zh-CN" dirty="0" smtClean="0"/>
              <a:t>:</a:t>
            </a:r>
            <a:r>
              <a:rPr lang="zh-CN" altLang="en-US" dirty="0" smtClean="0"/>
              <a:t>图形化配置工具</a:t>
            </a:r>
          </a:p>
          <a:p>
            <a:pPr lvl="1"/>
            <a:r>
              <a:rPr lang="zh-CN" altLang="en-US" sz="2800" dirty="0" smtClean="0"/>
              <a:t>配置</a:t>
            </a:r>
          </a:p>
          <a:p>
            <a:pPr lvl="1"/>
            <a:r>
              <a:rPr lang="zh-CN" altLang="en-US" sz="2800" dirty="0" smtClean="0"/>
              <a:t>推荐</a:t>
            </a:r>
          </a:p>
          <a:p>
            <a:pPr lvl="1"/>
            <a:r>
              <a:rPr lang="zh-CN" altLang="en-US" sz="2800" dirty="0" smtClean="0"/>
              <a:t>监控</a:t>
            </a:r>
          </a:p>
          <a:p>
            <a:endParaRPr lang="zh-CN" altLang="en-US" dirty="0" smtClean="0"/>
          </a:p>
        </p:txBody>
      </p:sp>
    </p:spTree>
    <p:extLst>
      <p:ext uri="{BB962C8B-B14F-4D97-AF65-F5344CB8AC3E}">
        <p14:creationId xmlns:p14="http://schemas.microsoft.com/office/powerpoint/2010/main" val="21510860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用例图</a:t>
            </a:r>
            <a:endParaRPr lang="zh-CN" altLang="en-US" dirty="0"/>
          </a:p>
        </p:txBody>
      </p:sp>
      <p:pic>
        <p:nvPicPr>
          <p:cNvPr id="5" name="内容占位符 4" descr="图片1"/>
          <p:cNvPicPr>
            <a:picLocks noGrp="1" noChangeAspect="1"/>
          </p:cNvPicPr>
          <p:nvPr>
            <p:ph idx="1"/>
          </p:nvPr>
        </p:nvPicPr>
        <p:blipFill>
          <a:blip r:embed="rId3"/>
          <a:stretch>
            <a:fillRect/>
          </a:stretch>
        </p:blipFill>
        <p:spPr>
          <a:xfrm>
            <a:off x="260350" y="1494790"/>
            <a:ext cx="8916035" cy="5053330"/>
          </a:xfrm>
          <a:prstGeom prst="rect">
            <a:avLst/>
          </a:prstGeom>
        </p:spPr>
      </p:pic>
    </p:spTree>
    <p:extLst>
      <p:ext uri="{BB962C8B-B14F-4D97-AF65-F5344CB8AC3E}">
        <p14:creationId xmlns:p14="http://schemas.microsoft.com/office/powerpoint/2010/main" val="1498207608"/>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a:t>
            </a:r>
            <a:r>
              <a:rPr lang="en-US" altLang="zh-CN" dirty="0" smtClean="0"/>
              <a:t>3</a:t>
            </a:r>
            <a:r>
              <a:rPr lang="zh-CN" altLang="en-US" dirty="0" smtClean="0"/>
              <a:t>：实现</a:t>
            </a:r>
            <a:endParaRPr lang="zh-CN" alt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417638"/>
            <a:ext cx="3281521" cy="4525963"/>
          </a:xfrm>
        </p:spPr>
      </p:pic>
      <p:sp>
        <p:nvSpPr>
          <p:cNvPr id="6" name="内容占位符 2"/>
          <p:cNvSpPr txBox="1">
            <a:spLocks/>
          </p:cNvSpPr>
          <p:nvPr/>
        </p:nvSpPr>
        <p:spPr>
          <a:xfrm>
            <a:off x="4067944" y="1417638"/>
            <a:ext cx="4618856"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t>使用技术：</a:t>
            </a:r>
            <a:r>
              <a:rPr lang="en-US" altLang="zh-CN" dirty="0" smtClean="0"/>
              <a:t>python</a:t>
            </a:r>
            <a:endParaRPr lang="zh-CN" altLang="en-US" dirty="0" smtClean="0"/>
          </a:p>
          <a:p>
            <a:r>
              <a:rPr lang="zh-CN" altLang="en-US" dirty="0" smtClean="0"/>
              <a:t>模块设计：</a:t>
            </a:r>
          </a:p>
          <a:p>
            <a:pPr lvl="1"/>
            <a:r>
              <a:rPr lang="en-US" altLang="zh-CN" dirty="0" smtClean="0"/>
              <a:t>UI</a:t>
            </a:r>
            <a:endParaRPr lang="zh-CN" altLang="en-US" dirty="0" smtClean="0"/>
          </a:p>
          <a:p>
            <a:pPr lvl="1"/>
            <a:r>
              <a:rPr lang="zh-CN" altLang="en-US" dirty="0" smtClean="0"/>
              <a:t>配置模块</a:t>
            </a:r>
          </a:p>
          <a:p>
            <a:pPr lvl="1"/>
            <a:r>
              <a:rPr lang="zh-CN" altLang="en-US" dirty="0" smtClean="0"/>
              <a:t>控制监视模块</a:t>
            </a:r>
          </a:p>
          <a:p>
            <a:endParaRPr lang="zh-CN" altLang="en-US" dirty="0" smtClean="0"/>
          </a:p>
        </p:txBody>
      </p:sp>
    </p:spTree>
    <p:extLst>
      <p:ext uri="{BB962C8B-B14F-4D97-AF65-F5344CB8AC3E}">
        <p14:creationId xmlns:p14="http://schemas.microsoft.com/office/powerpoint/2010/main" val="395247412"/>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a:t>
            </a:r>
            <a:r>
              <a:rPr lang="en-US" altLang="zh-CN" dirty="0" smtClean="0"/>
              <a:t>4-5</a:t>
            </a:r>
            <a:r>
              <a:rPr lang="zh-CN" altLang="en-US" dirty="0" smtClean="0"/>
              <a:t>：测试</a:t>
            </a:r>
            <a:endParaRPr lang="zh-CN" altLang="en-US" dirty="0"/>
          </a:p>
        </p:txBody>
      </p:sp>
      <p:sp>
        <p:nvSpPr>
          <p:cNvPr id="3" name="内容占位符 2"/>
          <p:cNvSpPr>
            <a:spLocks noGrp="1"/>
          </p:cNvSpPr>
          <p:nvPr>
            <p:ph idx="1"/>
          </p:nvPr>
        </p:nvSpPr>
        <p:spPr>
          <a:xfrm>
            <a:off x="457200" y="1600200"/>
            <a:ext cx="8229600" cy="4997152"/>
          </a:xfrm>
        </p:spPr>
        <p:txBody>
          <a:bodyPr>
            <a:normAutofit lnSpcReduction="10000"/>
          </a:bodyPr>
          <a:lstStyle/>
          <a:p>
            <a:r>
              <a:rPr lang="zh-CN" altLang="en-US" dirty="0"/>
              <a:t>安装测试</a:t>
            </a:r>
            <a:endParaRPr lang="en-US" altLang="zh-CN" dirty="0"/>
          </a:p>
          <a:p>
            <a:pPr lvl="1"/>
            <a:r>
              <a:rPr lang="zh-CN" altLang="en-US" dirty="0"/>
              <a:t>跨平台安装（</a:t>
            </a:r>
            <a:r>
              <a:rPr lang="en-US" altLang="zh-CN" dirty="0"/>
              <a:t>3</a:t>
            </a:r>
            <a:r>
              <a:rPr lang="zh-CN" altLang="en-US" dirty="0"/>
              <a:t>）</a:t>
            </a:r>
            <a:endParaRPr lang="en-US" altLang="zh-CN" dirty="0"/>
          </a:p>
          <a:p>
            <a:r>
              <a:rPr lang="zh-CN" altLang="en-US" dirty="0"/>
              <a:t>功能测试</a:t>
            </a:r>
          </a:p>
          <a:p>
            <a:pPr lvl="1"/>
            <a:r>
              <a:rPr lang="zh-CN" altLang="en-US" dirty="0"/>
              <a:t>静态文件测试（</a:t>
            </a:r>
            <a:r>
              <a:rPr lang="en-US" altLang="zh-CN" dirty="0"/>
              <a:t>4</a:t>
            </a:r>
            <a:r>
              <a:rPr lang="zh-CN" altLang="en-US" dirty="0"/>
              <a:t>）</a:t>
            </a:r>
            <a:endParaRPr lang="en-US" altLang="zh-CN" dirty="0"/>
          </a:p>
          <a:p>
            <a:pPr lvl="1"/>
            <a:r>
              <a:rPr lang="zh-CN" altLang="en-US" dirty="0"/>
              <a:t>动态网页测试（</a:t>
            </a:r>
            <a:r>
              <a:rPr lang="en-US" altLang="zh-CN" dirty="0"/>
              <a:t>3</a:t>
            </a:r>
            <a:r>
              <a:rPr lang="zh-CN" altLang="en-US" dirty="0"/>
              <a:t>）</a:t>
            </a:r>
            <a:endParaRPr lang="en-US" altLang="zh-CN" dirty="0"/>
          </a:p>
          <a:p>
            <a:pPr lvl="1"/>
            <a:r>
              <a:rPr lang="zh-CN" altLang="en-US" dirty="0"/>
              <a:t>配置测试（</a:t>
            </a:r>
            <a:r>
              <a:rPr lang="en-US" altLang="zh-CN" dirty="0"/>
              <a:t>9</a:t>
            </a:r>
            <a:r>
              <a:rPr lang="zh-CN" altLang="en-US" dirty="0"/>
              <a:t>）</a:t>
            </a:r>
            <a:endParaRPr lang="en-US" altLang="zh-CN" dirty="0"/>
          </a:p>
          <a:p>
            <a:pPr lvl="1"/>
            <a:r>
              <a:rPr lang="zh-CN" altLang="en-US" dirty="0"/>
              <a:t>可视化模块测试（</a:t>
            </a:r>
            <a:r>
              <a:rPr lang="en-US" altLang="zh-CN" dirty="0"/>
              <a:t>14</a:t>
            </a:r>
            <a:r>
              <a:rPr lang="zh-CN" altLang="en-US" dirty="0"/>
              <a:t>）</a:t>
            </a:r>
          </a:p>
          <a:p>
            <a:pPr marL="342900" lvl="1" indent="-342900">
              <a:buFont typeface="Arial" pitchFamily="34" charset="0"/>
              <a:buChar char="•"/>
            </a:pPr>
            <a:r>
              <a:rPr lang="zh-CN" altLang="en-US" sz="3200" dirty="0"/>
              <a:t>非功能测试</a:t>
            </a:r>
            <a:endParaRPr lang="en-US" altLang="zh-CN" sz="3200" dirty="0"/>
          </a:p>
          <a:p>
            <a:pPr lvl="1"/>
            <a:r>
              <a:rPr lang="zh-CN" altLang="en-US" dirty="0"/>
              <a:t>可靠性测试（</a:t>
            </a:r>
            <a:r>
              <a:rPr lang="en-US" altLang="zh-CN" dirty="0"/>
              <a:t>2</a:t>
            </a:r>
            <a:r>
              <a:rPr lang="zh-CN" altLang="en-US" dirty="0"/>
              <a:t>）</a:t>
            </a:r>
          </a:p>
          <a:p>
            <a:pPr lvl="1"/>
            <a:r>
              <a:rPr lang="zh-CN" altLang="en-US" dirty="0"/>
              <a:t>性能测试（</a:t>
            </a:r>
            <a:r>
              <a:rPr lang="en-US" altLang="zh-CN" dirty="0"/>
              <a:t>4</a:t>
            </a:r>
            <a:r>
              <a:rPr lang="zh-CN" altLang="en-US" dirty="0" smtClean="0"/>
              <a:t>）</a:t>
            </a:r>
            <a:endParaRPr lang="en-US" altLang="zh-CN" dirty="0"/>
          </a:p>
        </p:txBody>
      </p:sp>
    </p:spTree>
    <p:extLst>
      <p:ext uri="{BB962C8B-B14F-4D97-AF65-F5344CB8AC3E}">
        <p14:creationId xmlns:p14="http://schemas.microsoft.com/office/powerpoint/2010/main" val="5750792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a:t>
            </a:r>
            <a:r>
              <a:rPr lang="en-US" altLang="zh-CN" dirty="0" smtClean="0"/>
              <a:t>6</a:t>
            </a:r>
            <a:r>
              <a:rPr lang="zh-CN" altLang="en-US" dirty="0" smtClean="0"/>
              <a:t>：软件进度计划与控制</a:t>
            </a:r>
            <a:endParaRPr lang="zh-CN" altLang="en-US" dirty="0"/>
          </a:p>
        </p:txBody>
      </p:sp>
      <p:sp>
        <p:nvSpPr>
          <p:cNvPr id="3" name="内容占位符 2"/>
          <p:cNvSpPr>
            <a:spLocks noGrp="1"/>
          </p:cNvSpPr>
          <p:nvPr>
            <p:ph idx="1"/>
          </p:nvPr>
        </p:nvSpPr>
        <p:spPr>
          <a:xfrm>
            <a:off x="457200" y="1600200"/>
            <a:ext cx="8435280" cy="5257800"/>
          </a:xfrm>
        </p:spPr>
        <p:txBody>
          <a:bodyPr>
            <a:normAutofit lnSpcReduction="10000"/>
          </a:bodyPr>
          <a:lstStyle/>
          <a:p>
            <a:r>
              <a:rPr lang="zh-CN" altLang="en-US" dirty="0" smtClean="0"/>
              <a:t>特点</a:t>
            </a:r>
            <a:endParaRPr lang="en-US" altLang="zh-CN" dirty="0" smtClean="0"/>
          </a:p>
          <a:p>
            <a:pPr lvl="1"/>
            <a:r>
              <a:rPr lang="zh-CN" altLang="en-US" dirty="0" smtClean="0"/>
              <a:t>随着实验的进行，计划不断细化</a:t>
            </a:r>
            <a:endParaRPr lang="en-US" altLang="zh-CN" dirty="0" smtClean="0"/>
          </a:p>
          <a:p>
            <a:pPr lvl="1"/>
            <a:r>
              <a:rPr lang="zh-CN" altLang="en-US" dirty="0"/>
              <a:t>按</a:t>
            </a:r>
            <a:r>
              <a:rPr lang="zh-CN" altLang="en-US" dirty="0" smtClean="0"/>
              <a:t>周为单位，每周评审</a:t>
            </a:r>
            <a:endParaRPr lang="en-US" altLang="zh-CN" dirty="0" smtClean="0"/>
          </a:p>
          <a:p>
            <a:pPr lvl="1"/>
            <a:r>
              <a:rPr lang="zh-CN" altLang="en-US" dirty="0" smtClean="0"/>
              <a:t>每</a:t>
            </a:r>
            <a:r>
              <a:rPr lang="zh-CN" altLang="en-US" dirty="0" smtClean="0"/>
              <a:t>周分配任务</a:t>
            </a:r>
            <a:endParaRPr lang="en-US" altLang="zh-CN" dirty="0" smtClean="0"/>
          </a:p>
          <a:p>
            <a:r>
              <a:rPr lang="zh-CN" altLang="en-US" dirty="0" smtClean="0"/>
              <a:t>具体实施方法</a:t>
            </a:r>
            <a:endParaRPr lang="en-US" altLang="zh-CN" dirty="0" smtClean="0"/>
          </a:p>
          <a:p>
            <a:pPr lvl="1"/>
            <a:r>
              <a:rPr lang="zh-CN" altLang="en-US" dirty="0" smtClean="0"/>
              <a:t>分实验划分大任务</a:t>
            </a:r>
            <a:endParaRPr lang="en-US" altLang="zh-CN" dirty="0" smtClean="0"/>
          </a:p>
          <a:p>
            <a:pPr lvl="1"/>
            <a:r>
              <a:rPr lang="zh-CN" altLang="en-US" dirty="0"/>
              <a:t>每</a:t>
            </a:r>
            <a:r>
              <a:rPr lang="zh-CN" altLang="en-US" dirty="0" smtClean="0"/>
              <a:t>周评审前开组会</a:t>
            </a:r>
            <a:endParaRPr lang="en-US" altLang="zh-CN" dirty="0" smtClean="0"/>
          </a:p>
          <a:p>
            <a:pPr lvl="2"/>
            <a:r>
              <a:rPr lang="zh-CN" altLang="en-US" dirty="0" smtClean="0"/>
              <a:t>确认上周分配任务完成情况，填写</a:t>
            </a:r>
            <a:r>
              <a:rPr lang="zh-CN" altLang="en-US" dirty="0"/>
              <a:t>进度</a:t>
            </a:r>
            <a:r>
              <a:rPr lang="zh-CN" altLang="en-US" dirty="0" smtClean="0"/>
              <a:t>跟踪信息</a:t>
            </a:r>
            <a:endParaRPr lang="en-US" altLang="zh-CN" dirty="0" smtClean="0"/>
          </a:p>
          <a:p>
            <a:pPr lvl="2"/>
            <a:r>
              <a:rPr lang="zh-CN" altLang="en-US" dirty="0" smtClean="0"/>
              <a:t>分析下周所需任务，对任务细化和分工</a:t>
            </a:r>
            <a:endParaRPr lang="en-US" altLang="zh-CN" dirty="0" smtClean="0"/>
          </a:p>
          <a:p>
            <a:pPr lvl="2"/>
            <a:r>
              <a:rPr lang="zh-CN" altLang="en-US" dirty="0" smtClean="0"/>
              <a:t>对于较难完成的工作或者突发情况，进行细微调整</a:t>
            </a:r>
            <a:endParaRPr lang="en-US" altLang="zh-CN" dirty="0" smtClean="0"/>
          </a:p>
          <a:p>
            <a:pPr lvl="1"/>
            <a:r>
              <a:rPr lang="zh-CN" altLang="en-US" dirty="0" smtClean="0"/>
              <a:t>评审后根据意见微调计划</a:t>
            </a:r>
            <a:endParaRPr lang="en-US" altLang="zh-CN" dirty="0"/>
          </a:p>
        </p:txBody>
      </p:sp>
    </p:spTree>
    <p:extLst>
      <p:ext uri="{BB962C8B-B14F-4D97-AF65-F5344CB8AC3E}">
        <p14:creationId xmlns:p14="http://schemas.microsoft.com/office/powerpoint/2010/main" val="37142932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实验</a:t>
            </a:r>
            <a:r>
              <a:rPr lang="en-US" altLang="zh-CN" dirty="0"/>
              <a:t>6</a:t>
            </a:r>
            <a:r>
              <a:rPr lang="zh-CN" altLang="en-US" dirty="0"/>
              <a:t>：软件进度计划与</a:t>
            </a:r>
            <a:r>
              <a:rPr lang="zh-CN" altLang="en-US" dirty="0" smtClean="0"/>
              <a:t>控制（续）</a:t>
            </a:r>
            <a:endParaRPr lang="zh-CN" altLang="en-US" dirty="0"/>
          </a:p>
        </p:txBody>
      </p:sp>
      <p:sp>
        <p:nvSpPr>
          <p:cNvPr id="3" name="内容占位符 2"/>
          <p:cNvSpPr>
            <a:spLocks noGrp="1"/>
          </p:cNvSpPr>
          <p:nvPr>
            <p:ph idx="1"/>
          </p:nvPr>
        </p:nvSpPr>
        <p:spPr>
          <a:xfrm>
            <a:off x="457200" y="1600200"/>
            <a:ext cx="8229600" cy="5257800"/>
          </a:xfrm>
        </p:spPr>
        <p:txBody>
          <a:bodyPr>
            <a:normAutofit/>
          </a:bodyPr>
          <a:lstStyle/>
          <a:p>
            <a:r>
              <a:rPr lang="zh-CN" altLang="en-US" dirty="0" smtClean="0"/>
              <a:t>存在的问题</a:t>
            </a:r>
            <a:endParaRPr lang="en-US" altLang="zh-CN" dirty="0" smtClean="0"/>
          </a:p>
          <a:p>
            <a:pPr lvl="1"/>
            <a:r>
              <a:rPr lang="en-US" altLang="zh-CN" dirty="0" smtClean="0"/>
              <a:t>MPP</a:t>
            </a:r>
            <a:r>
              <a:rPr lang="zh-CN" altLang="en-US" dirty="0" smtClean="0"/>
              <a:t>灵活性较为死板（耗时</a:t>
            </a:r>
            <a:r>
              <a:rPr lang="en-US" altLang="zh-CN" dirty="0" smtClean="0"/>
              <a:t>=</a:t>
            </a:r>
            <a:r>
              <a:rPr lang="zh-CN" altLang="en-US" dirty="0" smtClean="0"/>
              <a:t>每日工时</a:t>
            </a:r>
            <a:r>
              <a:rPr lang="en-US" altLang="zh-CN" dirty="0" smtClean="0"/>
              <a:t>*(</a:t>
            </a:r>
            <a:r>
              <a:rPr lang="zh-CN" altLang="en-US" dirty="0" smtClean="0"/>
              <a:t>结束</a:t>
            </a:r>
            <a:r>
              <a:rPr lang="en-US" altLang="zh-CN" dirty="0" smtClean="0"/>
              <a:t>-</a:t>
            </a:r>
            <a:r>
              <a:rPr lang="zh-CN" altLang="en-US" dirty="0" smtClean="0"/>
              <a:t>开始</a:t>
            </a:r>
            <a:r>
              <a:rPr lang="en-US" altLang="zh-CN" dirty="0" smtClean="0"/>
              <a:t>)</a:t>
            </a:r>
            <a:r>
              <a:rPr lang="zh-CN" altLang="en-US" dirty="0" smtClean="0"/>
              <a:t>*资源利用率）</a:t>
            </a:r>
            <a:r>
              <a:rPr lang="zh-CN" altLang="en-US" dirty="0" smtClean="0"/>
              <a:t>。</a:t>
            </a:r>
            <a:endParaRPr lang="en-US" altLang="zh-CN" dirty="0" smtClean="0"/>
          </a:p>
          <a:p>
            <a:pPr lvl="1"/>
            <a:r>
              <a:rPr lang="zh-CN" altLang="en-US" dirty="0" smtClean="0"/>
              <a:t>本实验中：</a:t>
            </a:r>
            <a:endParaRPr lang="en-US" altLang="zh-CN" dirty="0" smtClean="0"/>
          </a:p>
          <a:p>
            <a:pPr lvl="2"/>
            <a:r>
              <a:rPr lang="zh-CN" altLang="en-US" dirty="0" smtClean="0"/>
              <a:t>模式：每周分配任务</a:t>
            </a:r>
            <a:r>
              <a:rPr lang="en-US" altLang="zh-CN" dirty="0" smtClean="0">
                <a:sym typeface="Wingdings" pitchFamily="2" charset="2"/>
              </a:rPr>
              <a:t></a:t>
            </a:r>
            <a:r>
              <a:rPr lang="zh-CN" altLang="en-US" dirty="0" smtClean="0">
                <a:sym typeface="Wingdings" pitchFamily="2" charset="2"/>
              </a:rPr>
              <a:t>每周结算任务模式</a:t>
            </a:r>
            <a:endParaRPr lang="en-US" altLang="zh-CN" dirty="0" smtClean="0">
              <a:sym typeface="Wingdings" pitchFamily="2" charset="2"/>
            </a:endParaRPr>
          </a:p>
          <a:p>
            <a:pPr lvl="2"/>
            <a:r>
              <a:rPr lang="zh-CN" altLang="en-US" dirty="0" smtClean="0">
                <a:sym typeface="Wingdings" pitchFamily="2" charset="2"/>
              </a:rPr>
              <a:t>实不关心</a:t>
            </a:r>
            <a:r>
              <a:rPr lang="zh-CN" altLang="en-US" dirty="0" smtClean="0">
                <a:sym typeface="Wingdings" pitchFamily="2" charset="2"/>
              </a:rPr>
              <a:t>你到底是在这周里的什么时候</a:t>
            </a:r>
            <a:r>
              <a:rPr lang="zh-CN" altLang="en-US" dirty="0" smtClean="0">
                <a:sym typeface="Wingdings" pitchFamily="2" charset="2"/>
              </a:rPr>
              <a:t>完成</a:t>
            </a:r>
            <a:endParaRPr lang="en-US" altLang="zh-CN" dirty="0" smtClean="0">
              <a:sym typeface="Wingdings" pitchFamily="2" charset="2"/>
            </a:endParaRPr>
          </a:p>
          <a:p>
            <a:pPr lvl="2"/>
            <a:r>
              <a:rPr lang="zh-CN" altLang="en-US" dirty="0" smtClean="0">
                <a:sym typeface="Wingdings" pitchFamily="2" charset="2"/>
              </a:rPr>
              <a:t>只需</a:t>
            </a:r>
            <a:r>
              <a:rPr lang="zh-CN" altLang="en-US" dirty="0" smtClean="0">
                <a:sym typeface="Wingdings" pitchFamily="2" charset="2"/>
              </a:rPr>
              <a:t>要关心你完成任务了么，大概用了多久。</a:t>
            </a:r>
            <a:endParaRPr lang="en-US" altLang="zh-CN" dirty="0" smtClean="0">
              <a:sym typeface="Wingdings" pitchFamily="2" charset="2"/>
            </a:endParaRPr>
          </a:p>
          <a:p>
            <a:pPr lvl="2"/>
            <a:r>
              <a:rPr lang="zh-CN" altLang="en-US" dirty="0" smtClean="0">
                <a:sym typeface="Wingdings" pitchFamily="2" charset="2"/>
              </a:rPr>
              <a:t>跨整个课程的任务会出现计时问题。（最少分配每个人</a:t>
            </a:r>
            <a:r>
              <a:rPr lang="en-US" altLang="zh-CN" dirty="0" smtClean="0">
                <a:sym typeface="Wingdings" pitchFamily="2" charset="2"/>
              </a:rPr>
              <a:t>1%</a:t>
            </a:r>
            <a:r>
              <a:rPr lang="zh-CN" altLang="en-US" dirty="0" smtClean="0">
                <a:sym typeface="Wingdings" pitchFamily="2" charset="2"/>
              </a:rPr>
              <a:t>的资源</a:t>
            </a:r>
            <a:r>
              <a:rPr lang="zh-CN" altLang="en-US" dirty="0" smtClean="0">
                <a:sym typeface="Wingdings" pitchFamily="2" charset="2"/>
              </a:rPr>
              <a:t>）</a:t>
            </a:r>
            <a:endParaRPr lang="en-US" altLang="zh-CN" dirty="0" smtClean="0">
              <a:sym typeface="Wingdings" pitchFamily="2" charset="2"/>
            </a:endParaRPr>
          </a:p>
        </p:txBody>
      </p:sp>
    </p:spTree>
    <p:extLst>
      <p:ext uri="{BB962C8B-B14F-4D97-AF65-F5344CB8AC3E}">
        <p14:creationId xmlns:p14="http://schemas.microsoft.com/office/powerpoint/2010/main" val="40450593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实验</a:t>
            </a:r>
            <a:r>
              <a:rPr lang="en-US" altLang="zh-CN" dirty="0"/>
              <a:t>6</a:t>
            </a:r>
            <a:r>
              <a:rPr lang="zh-CN" altLang="en-US" dirty="0"/>
              <a:t>：软件进度计划与控制（</a:t>
            </a:r>
            <a:r>
              <a:rPr lang="zh-CN" altLang="en-US" dirty="0" smtClean="0"/>
              <a:t>续）</a:t>
            </a:r>
            <a:endParaRPr lang="zh-CN" altLang="en-US" dirty="0"/>
          </a:p>
        </p:txBody>
      </p:sp>
      <p:sp>
        <p:nvSpPr>
          <p:cNvPr id="3" name="内容占位符 2"/>
          <p:cNvSpPr>
            <a:spLocks noGrp="1"/>
          </p:cNvSpPr>
          <p:nvPr>
            <p:ph idx="1"/>
          </p:nvPr>
        </p:nvSpPr>
        <p:spPr/>
        <p:txBody>
          <a:bodyPr/>
          <a:lstStyle/>
          <a:p>
            <a:endParaRPr lang="zh-CN" alt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673" y="1700808"/>
            <a:ext cx="7085259" cy="4212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5111828"/>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2049</Words>
  <Application>Microsoft Office PowerPoint</Application>
  <PresentationFormat>全屏显示(4:3)</PresentationFormat>
  <Paragraphs>269</Paragraphs>
  <Slides>28</Slides>
  <Notes>21</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Office 主题</vt:lpstr>
      <vt:lpstr>软件工程综合实验 --项目总结</vt:lpstr>
      <vt:lpstr>实验完成情况</vt:lpstr>
      <vt:lpstr>实验1-2需求分析</vt:lpstr>
      <vt:lpstr>用例图</vt:lpstr>
      <vt:lpstr>实验3：实现</vt:lpstr>
      <vt:lpstr>实验4-5：测试</vt:lpstr>
      <vt:lpstr>实验6：软件进度计划与控制</vt:lpstr>
      <vt:lpstr>实验6：软件进度计划与控制（续）</vt:lpstr>
      <vt:lpstr>实验6：软件进度计划与控制（续）</vt:lpstr>
      <vt:lpstr>实验6：软件进度计划与控制（续）</vt:lpstr>
      <vt:lpstr>实验7：工作量统计与分析</vt:lpstr>
      <vt:lpstr>实验7：工作量统计与分析（续）</vt:lpstr>
      <vt:lpstr>实验7：工作量统计与分析（续）</vt:lpstr>
      <vt:lpstr>实验7：工作量统计与分析（续）</vt:lpstr>
      <vt:lpstr>实验7：工作量统计与分析（续）</vt:lpstr>
      <vt:lpstr>实验7：工作量统计与分析（续）</vt:lpstr>
      <vt:lpstr>实验7：工作量统计与分析（续）</vt:lpstr>
      <vt:lpstr>实验7：工作量统计与分析（续）</vt:lpstr>
      <vt:lpstr>实验7：工作量统计与分析（续）</vt:lpstr>
      <vt:lpstr>实验7：工作量统计与分析（续）</vt:lpstr>
      <vt:lpstr>实验7：工作量统计与分析（续）</vt:lpstr>
      <vt:lpstr>实验8: 配置管理</vt:lpstr>
      <vt:lpstr>实验8: 配置管理（续）</vt:lpstr>
      <vt:lpstr>总评提交问题清单</vt:lpstr>
      <vt:lpstr>实验方法总结</vt:lpstr>
      <vt:lpstr>实验方法总结（续）</vt:lpstr>
      <vt:lpstr>实验方法总结（续）</vt:lpstr>
      <vt:lpstr>实验方法总结（续）</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软件工程综合实验 --项目总结</dc:title>
  <dc:creator>forwil</dc:creator>
  <cp:lastModifiedBy>forwil</cp:lastModifiedBy>
  <cp:revision>96</cp:revision>
  <dcterms:created xsi:type="dcterms:W3CDTF">2016-06-23T18:46:16Z</dcterms:created>
  <dcterms:modified xsi:type="dcterms:W3CDTF">2016-06-24T09:28:44Z</dcterms:modified>
</cp:coreProperties>
</file>