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75" r:id="rId3"/>
    <p:sldId id="276" r:id="rId4"/>
    <p:sldId id="279" r:id="rId5"/>
    <p:sldId id="281" r:id="rId6"/>
    <p:sldId id="282" r:id="rId7"/>
    <p:sldId id="283" r:id="rId8"/>
    <p:sldId id="284" r:id="rId9"/>
    <p:sldId id="285" r:id="rId10"/>
    <p:sldId id="288" r:id="rId11"/>
    <p:sldId id="289" r:id="rId12"/>
    <p:sldId id="286" r:id="rId13"/>
    <p:sldId id="287" r:id="rId14"/>
    <p:sldId id="277" r:id="rId15"/>
    <p:sldId id="278" r:id="rId16"/>
    <p:sldId id="291" r:id="rId17"/>
    <p:sldId id="292" r:id="rId18"/>
    <p:sldId id="293" r:id="rId19"/>
    <p:sldId id="294" r:id="rId20"/>
    <p:sldId id="295" r:id="rId21"/>
    <p:sldId id="259" r:id="rId22"/>
    <p:sldId id="260" r:id="rId23"/>
    <p:sldId id="262" r:id="rId24"/>
    <p:sldId id="264" r:id="rId25"/>
    <p:sldId id="265" r:id="rId26"/>
    <p:sldId id="266" r:id="rId27"/>
    <p:sldId id="267" r:id="rId28"/>
    <p:sldId id="268" r:id="rId29"/>
    <p:sldId id="270" r:id="rId30"/>
    <p:sldId id="271" r:id="rId31"/>
    <p:sldId id="269" r:id="rId32"/>
    <p:sldId id="272" r:id="rId33"/>
    <p:sldId id="261" r:id="rId34"/>
    <p:sldId id="274" r:id="rId35"/>
    <p:sldId id="290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701" autoAdjust="0"/>
  </p:normalViewPr>
  <p:slideViewPr>
    <p:cSldViewPr snapToGrid="0" snapToObjects="1">
      <p:cViewPr varScale="1">
        <p:scale>
          <a:sx n="98" d="100"/>
          <a:sy n="98" d="100"/>
        </p:scale>
        <p:origin x="7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项目管理和配置管理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</a:t>
            </a:r>
            <a:r>
              <a:rPr lang="en-US" altLang="zh-CN" dirty="0" smtClean="0"/>
              <a:t>6</a:t>
            </a:r>
            <a:r>
              <a:rPr lang="en-US" dirty="0" smtClean="0"/>
              <a:t>软件工程实验课</a:t>
            </a:r>
          </a:p>
          <a:p>
            <a:r>
              <a:rPr lang="zh-CN" altLang="en-US" dirty="0" smtClean="0"/>
              <a:t>任 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73" y="6524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pic>
        <p:nvPicPr>
          <p:cNvPr id="6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75079" y="3153087"/>
            <a:ext cx="6374677" cy="2358707"/>
          </a:xfrm>
          <a:prstGeom prst="rect">
            <a:avLst/>
          </a:prstGeom>
        </p:spPr>
      </p:pic>
      <p:sp>
        <p:nvSpPr>
          <p:cNvPr id="8" name="右箭头 6"/>
          <p:cNvSpPr/>
          <p:nvPr/>
        </p:nvSpPr>
        <p:spPr>
          <a:xfrm rot="19795027" flipV="1">
            <a:off x="1204341" y="4350317"/>
            <a:ext cx="1643731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7"/>
          <p:cNvSpPr/>
          <p:nvPr/>
        </p:nvSpPr>
        <p:spPr>
          <a:xfrm>
            <a:off x="-52269" y="4628575"/>
            <a:ext cx="19430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任务</a:t>
            </a:r>
            <a:endParaRPr lang="zh-CN" altLang="en-US" sz="32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椭圆 8"/>
          <p:cNvSpPr/>
          <p:nvPr/>
        </p:nvSpPr>
        <p:spPr>
          <a:xfrm>
            <a:off x="4283413" y="4285052"/>
            <a:ext cx="1036320" cy="8953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9"/>
          <p:cNvSpPr/>
          <p:nvPr/>
        </p:nvSpPr>
        <p:spPr>
          <a:xfrm rot="5680420" flipV="1">
            <a:off x="4294912" y="3583282"/>
            <a:ext cx="1335013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0"/>
          <p:cNvSpPr/>
          <p:nvPr/>
        </p:nvSpPr>
        <p:spPr>
          <a:xfrm>
            <a:off x="4068055" y="2390527"/>
            <a:ext cx="19430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资源</a:t>
            </a:r>
          </a:p>
        </p:txBody>
      </p:sp>
      <p:sp>
        <p:nvSpPr>
          <p:cNvPr id="13" name="右箭头 11"/>
          <p:cNvSpPr/>
          <p:nvPr/>
        </p:nvSpPr>
        <p:spPr>
          <a:xfrm rot="17097515" flipV="1">
            <a:off x="6378194" y="5189734"/>
            <a:ext cx="791991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2"/>
          <p:cNvSpPr/>
          <p:nvPr/>
        </p:nvSpPr>
        <p:spPr>
          <a:xfrm>
            <a:off x="5605647" y="5511794"/>
            <a:ext cx="19430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依赖关系</a:t>
            </a:r>
            <a:endParaRPr lang="zh-CN" altLang="en-US" sz="32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椭圆 13"/>
          <p:cNvSpPr/>
          <p:nvPr/>
        </p:nvSpPr>
        <p:spPr>
          <a:xfrm>
            <a:off x="6417013" y="4425196"/>
            <a:ext cx="905691" cy="506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4"/>
          <p:cNvSpPr/>
          <p:nvPr/>
        </p:nvSpPr>
        <p:spPr>
          <a:xfrm>
            <a:off x="5432944" y="3454506"/>
            <a:ext cx="2420983" cy="226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5"/>
          <p:cNvSpPr/>
          <p:nvPr/>
        </p:nvSpPr>
        <p:spPr>
          <a:xfrm>
            <a:off x="7322704" y="3398518"/>
            <a:ext cx="23714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工期</a:t>
            </a:r>
            <a:endParaRPr lang="zh-CN" altLang="en-US" sz="32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485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pic>
        <p:nvPicPr>
          <p:cNvPr id="4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175055" y="1279378"/>
            <a:ext cx="6939326" cy="519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9783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MS Project</a:t>
            </a:r>
            <a:r>
              <a:rPr lang="zh-CN" altLang="en-US" dirty="0" smtClean="0"/>
              <a:t>使用演示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任务制定</a:t>
            </a:r>
            <a:r>
              <a:rPr lang="zh-CN" altLang="en-US" dirty="0"/>
              <a:t>和</a:t>
            </a:r>
            <a:r>
              <a:rPr lang="zh-CN" altLang="en-US" dirty="0" smtClean="0"/>
              <a:t>分解原则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所有</a:t>
            </a:r>
            <a:r>
              <a:rPr lang="zh-CN" altLang="en-US" dirty="0" smtClean="0"/>
              <a:t>任务之和包含整个项目的</a:t>
            </a:r>
            <a:r>
              <a:rPr lang="en-US" altLang="zh-CN" dirty="0" smtClean="0"/>
              <a:t>scope</a:t>
            </a:r>
          </a:p>
          <a:p>
            <a:r>
              <a:rPr lang="zh-CN" altLang="en-US" dirty="0"/>
              <a:t>子任务</a:t>
            </a:r>
            <a:r>
              <a:rPr lang="zh-CN" altLang="en-US" dirty="0" smtClean="0"/>
              <a:t>之间互不包含</a:t>
            </a:r>
            <a:endParaRPr lang="en-US" altLang="zh-CN" dirty="0" smtClean="0"/>
          </a:p>
          <a:p>
            <a:r>
              <a:rPr lang="zh-CN" altLang="en-US" dirty="0" smtClean="0"/>
              <a:t>以可交付制品（产出物）为依据定义分解任务</a:t>
            </a:r>
            <a:endParaRPr lang="en-US" altLang="zh-CN" dirty="0" smtClean="0"/>
          </a:p>
          <a:p>
            <a:r>
              <a:rPr lang="zh-CN" altLang="en-US" dirty="0" smtClean="0"/>
              <a:t>可以依据代码结构、系统功能等分解任务</a:t>
            </a:r>
            <a:endParaRPr lang="en-US" altLang="zh-CN" dirty="0" smtClean="0"/>
          </a:p>
          <a:p>
            <a:r>
              <a:rPr lang="zh-CN" altLang="en-US" i="1" dirty="0" smtClean="0"/>
              <a:t>参考：</a:t>
            </a:r>
            <a:r>
              <a:rPr lang="en-US" altLang="zh-CN" i="1" dirty="0" smtClean="0"/>
              <a:t>Work Breakdown Structure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0313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28"/>
            <a:ext cx="9144000" cy="68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Previously on MS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1232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计划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Planning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任务</a:t>
            </a:r>
            <a:r>
              <a:rPr lang="zh-CN" altLang="en-US" dirty="0" smtClean="0"/>
              <a:t>分解（</a:t>
            </a:r>
            <a:r>
              <a:rPr lang="en-US" altLang="zh-CN" dirty="0" smtClean="0"/>
              <a:t>Work Breakdown </a:t>
            </a:r>
            <a:r>
              <a:rPr lang="en-US" altLang="zh-CN" dirty="0" err="1" smtClean="0"/>
              <a:t>Struture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任务分配（</a:t>
            </a:r>
            <a:r>
              <a:rPr lang="en-US" altLang="zh-CN" dirty="0" smtClean="0"/>
              <a:t>Task Assignment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跟踪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Tracking</a:t>
            </a:r>
            <a:r>
              <a:rPr lang="zh-CN" altLang="en-US" dirty="0" smtClean="0"/>
              <a:t>）进度成本监控，过程可见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基准线设置（</a:t>
            </a:r>
            <a:r>
              <a:rPr lang="en-US" altLang="zh-CN" dirty="0" smtClean="0"/>
              <a:t>Setting Baseline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实际进度</a:t>
            </a:r>
            <a:r>
              <a:rPr lang="zh-CN" altLang="en-US" dirty="0"/>
              <a:t>记录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Actual Start/Finish/Work/Duration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超时</a:t>
            </a:r>
            <a:r>
              <a:rPr lang="zh-CN" altLang="en-US" dirty="0" smtClean="0"/>
              <a:t>原因记录，成本效率分析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86549"/>
            <a:ext cx="3707176" cy="24085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基准线设置（</a:t>
            </a:r>
            <a:r>
              <a:rPr lang="en-US" altLang="zh-CN" dirty="0"/>
              <a:t>Setting Baseline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i="1" dirty="0"/>
              <a:t>Project -&gt; Set Baseline [</a:t>
            </a:r>
            <a:r>
              <a:rPr lang="zh-CN" altLang="en-US" i="1" dirty="0"/>
              <a:t>默认为整个项目，确认</a:t>
            </a:r>
            <a:r>
              <a:rPr lang="en-US" altLang="zh-CN" i="1" dirty="0" smtClean="0"/>
              <a:t>]</a:t>
            </a:r>
            <a:endParaRPr lang="en-US" altLang="zh-CN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351" r="52807" b="77649"/>
          <a:stretch/>
        </p:blipFill>
        <p:spPr>
          <a:xfrm>
            <a:off x="575553" y="1700917"/>
            <a:ext cx="4367464" cy="1916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7719" t="28526" r="39357" b="33111"/>
          <a:stretch/>
        </p:blipFill>
        <p:spPr>
          <a:xfrm>
            <a:off x="5294582" y="3212455"/>
            <a:ext cx="3144254" cy="328863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21485" y="1880646"/>
            <a:ext cx="348664" cy="3590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017052" y="3396925"/>
            <a:ext cx="348664" cy="3590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144555" y="4573807"/>
            <a:ext cx="348664" cy="3590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046970" y="2804111"/>
            <a:ext cx="348664" cy="3590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Tracking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93097" y="1763966"/>
            <a:ext cx="3759745" cy="4402555"/>
            <a:chOff x="5046456" y="2094472"/>
            <a:chExt cx="3759745" cy="44025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23743" r="50117" b="48643"/>
            <a:stretch/>
          </p:blipFill>
          <p:spPr>
            <a:xfrm>
              <a:off x="5220788" y="2094472"/>
              <a:ext cx="3585413" cy="4402555"/>
            </a:xfrm>
            <a:prstGeom prst="rect">
              <a:avLst/>
            </a:prstGeom>
          </p:spPr>
        </p:pic>
        <p:sp>
          <p:nvSpPr>
            <p:cNvPr id="16" name="Right Arrow 15"/>
            <p:cNvSpPr/>
            <p:nvPr/>
          </p:nvSpPr>
          <p:spPr>
            <a:xfrm>
              <a:off x="5046456" y="2252352"/>
              <a:ext cx="348664" cy="3590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415675" y="4397849"/>
              <a:ext cx="348664" cy="35904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827174" y="1897313"/>
            <a:ext cx="4572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2</a:t>
            </a:r>
            <a:r>
              <a:rPr lang="en-US" altLang="zh-CN" sz="3200" dirty="0" smtClean="0"/>
              <a:t>.</a:t>
            </a:r>
            <a:r>
              <a:rPr lang="zh-CN" altLang="en-US" sz="3200" dirty="0"/>
              <a:t>添加实际进度</a:t>
            </a:r>
            <a:r>
              <a:rPr lang="zh-CN" altLang="en-US" sz="3200" dirty="0" smtClean="0"/>
              <a:t>列</a:t>
            </a:r>
            <a:endParaRPr lang="en-US" altLang="zh-CN" sz="3200" dirty="0" smtClean="0"/>
          </a:p>
          <a:p>
            <a:r>
              <a:rPr lang="en-US" altLang="zh-CN" sz="3200" dirty="0" smtClean="0"/>
              <a:t>Actual Start</a:t>
            </a:r>
          </a:p>
          <a:p>
            <a:r>
              <a:rPr lang="en-US" altLang="zh-CN" sz="3200" dirty="0" smtClean="0"/>
              <a:t>Actual Finish</a:t>
            </a:r>
          </a:p>
          <a:p>
            <a:r>
              <a:rPr lang="en-US" altLang="zh-CN" sz="3200" dirty="0" smtClean="0"/>
              <a:t>Actual Work</a:t>
            </a:r>
          </a:p>
          <a:p>
            <a:r>
              <a:rPr lang="en-US" altLang="zh-CN" sz="3200" dirty="0" smtClean="0"/>
              <a:t>Actual Duration</a:t>
            </a:r>
            <a:endParaRPr lang="en-US" altLang="zh-CN" sz="3200" dirty="0"/>
          </a:p>
          <a:p>
            <a:pPr lvl="1"/>
            <a:r>
              <a:rPr lang="en-US" altLang="zh-CN" sz="2800" i="1" dirty="0"/>
              <a:t>View -&gt; </a:t>
            </a:r>
            <a:endParaRPr lang="en-US" altLang="zh-CN" sz="2800" i="1" dirty="0" smtClean="0"/>
          </a:p>
          <a:p>
            <a:pPr lvl="1"/>
            <a:r>
              <a:rPr lang="en-US" altLang="zh-CN" sz="2800" i="1" dirty="0" smtClean="0"/>
              <a:t>Tables </a:t>
            </a:r>
            <a:r>
              <a:rPr lang="en-US" altLang="zh-CN" sz="2800" i="1" dirty="0"/>
              <a:t>-&gt; </a:t>
            </a:r>
            <a:endParaRPr lang="en-US" altLang="zh-CN" sz="2800" i="1" dirty="0" smtClean="0"/>
          </a:p>
          <a:p>
            <a:pPr lvl="1"/>
            <a:r>
              <a:rPr lang="en-US" altLang="zh-CN" sz="2800" i="1" dirty="0" smtClean="0"/>
              <a:t>Tracking </a:t>
            </a:r>
          </a:p>
        </p:txBody>
      </p:sp>
    </p:spTree>
    <p:extLst>
      <p:ext uri="{BB962C8B-B14F-4D97-AF65-F5344CB8AC3E}">
        <p14:creationId xmlns:p14="http://schemas.microsoft.com/office/powerpoint/2010/main" val="15835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0641" y="1528512"/>
            <a:ext cx="360802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zh-CN" altLang="en-US" dirty="0" smtClean="0"/>
              <a:t>显示基准线和实际进度对比</a:t>
            </a:r>
            <a:endParaRPr lang="en-US" dirty="0" smtClean="0"/>
          </a:p>
          <a:p>
            <a:pPr lvl="1"/>
            <a:r>
              <a:rPr lang="en-US" altLang="zh-CN" i="1" dirty="0" smtClean="0"/>
              <a:t>Gantt Chart -&gt; Tracking Gantt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83801" b="39099"/>
          <a:stretch/>
        </p:blipFill>
        <p:spPr>
          <a:xfrm>
            <a:off x="1413883" y="1357413"/>
            <a:ext cx="2221832" cy="522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32690" b="55567"/>
          <a:stretch/>
        </p:blipFill>
        <p:spPr>
          <a:xfrm>
            <a:off x="206542" y="2142309"/>
            <a:ext cx="8730916" cy="36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46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www.github.com</a:t>
            </a:r>
            <a:r>
              <a:rPr lang="zh-CN" altLang="en-US" dirty="0" smtClean="0"/>
              <a:t> 注册用户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GB" dirty="0" smtClean="0"/>
              <a:t>安装</a:t>
            </a:r>
            <a:r>
              <a:rPr lang="en-GB" altLang="zh-CN" dirty="0" err="1" smtClean="0"/>
              <a:t>GitHub</a:t>
            </a:r>
            <a:r>
              <a:rPr lang="zh-CN" altLang="en-GB" dirty="0" smtClean="0"/>
              <a:t>客户端</a:t>
            </a:r>
            <a:r>
              <a:rPr lang="en-GB" altLang="zh-CN" dirty="0" smtClean="0"/>
              <a:t> </a:t>
            </a:r>
          </a:p>
          <a:p>
            <a:pPr lvl="1"/>
            <a:r>
              <a:rPr lang="en-GB" altLang="zh-CN" dirty="0" err="1" smtClean="0"/>
              <a:t>windows.github.com</a:t>
            </a:r>
            <a:endParaRPr lang="en-GB" altLang="zh-CN" dirty="0" smtClean="0"/>
          </a:p>
          <a:p>
            <a:pPr lvl="1"/>
            <a:r>
              <a:rPr lang="en-US" altLang="zh-CN" dirty="0" err="1" smtClean="0"/>
              <a:t>mac.github.com</a:t>
            </a:r>
            <a:endParaRPr lang="en-GB" altLang="zh-CN" dirty="0" smtClean="0"/>
          </a:p>
          <a:p>
            <a:pPr marL="0" indent="0">
              <a:buNone/>
            </a:pPr>
            <a:r>
              <a:rPr lang="zh-CN" altLang="en-US" dirty="0" smtClean="0"/>
              <a:t>把用户名分组按相关格式</a:t>
            </a:r>
            <a:r>
              <a:rPr lang="zh-CN" altLang="en-GB" dirty="0" smtClean="0"/>
              <a:t>发给</a:t>
            </a:r>
            <a:r>
              <a:rPr lang="en-GB" altLang="zh-CN" dirty="0" smtClean="0"/>
              <a:t>bhsei@qq.com</a:t>
            </a:r>
          </a:p>
          <a:p>
            <a:pPr marL="0" indent="0">
              <a:buNone/>
            </a:pPr>
            <a:r>
              <a:rPr lang="zh-CN" altLang="en-US" dirty="0" smtClean="0"/>
              <a:t>管理员添加后即可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本组相关项目</a:t>
            </a:r>
            <a:endParaRPr lang="en-GB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zh-CN" altLang="en-GB" dirty="0" smtClean="0"/>
              <a:t>用户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记住用户名</a:t>
            </a:r>
            <a:endParaRPr lang="en-US" dirty="0"/>
          </a:p>
        </p:txBody>
      </p:sp>
      <p:pic>
        <p:nvPicPr>
          <p:cNvPr id="6" name="Picture 5" descr="WeChat_1427181555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2" y="1471434"/>
            <a:ext cx="6916314" cy="51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安装Github客户端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登录</a:t>
            </a:r>
            <a:r>
              <a:rPr lang="zh-CN" altLang="en-GB" dirty="0" smtClean="0"/>
              <a:t>确认</a:t>
            </a:r>
            <a:endParaRPr lang="en-US" dirty="0"/>
          </a:p>
        </p:txBody>
      </p:sp>
      <p:pic>
        <p:nvPicPr>
          <p:cNvPr id="5" name="Picture 4" descr="WeChat_1427185385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6" y="1600200"/>
            <a:ext cx="4859520" cy="3529329"/>
          </a:xfrm>
          <a:prstGeom prst="rect">
            <a:avLst/>
          </a:prstGeom>
        </p:spPr>
      </p:pic>
      <p:pic>
        <p:nvPicPr>
          <p:cNvPr id="4" name="Picture 3" descr="WeChat_1427185201.jpe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917" y="2607170"/>
            <a:ext cx="4833604" cy="351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5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用户名</a:t>
            </a:r>
            <a:r>
              <a:rPr lang="zh-CN" altLang="en-US" dirty="0" smtClean="0"/>
              <a:t>分组发送给管理员邮箱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334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收件人：</a:t>
            </a:r>
            <a:r>
              <a:rPr lang="en-US" altLang="zh-CN" dirty="0" err="1" smtClean="0"/>
              <a:t>bhsei@qq.com</a:t>
            </a:r>
            <a:endParaRPr lang="en-GB" altLang="zh-CN" dirty="0" smtClean="0"/>
          </a:p>
          <a:p>
            <a:r>
              <a:rPr lang="zh-CN" altLang="en-US" dirty="0" smtClean="0"/>
              <a:t>每组只发一封邮件：</a:t>
            </a:r>
            <a:endParaRPr lang="en-GB" altLang="zh-CN" dirty="0" smtClean="0"/>
          </a:p>
          <a:p>
            <a:r>
              <a:rPr lang="zh-CN" altLang="en-US" dirty="0" smtClean="0"/>
              <a:t>题目格式：</a:t>
            </a:r>
            <a:r>
              <a:rPr lang="zh-CN" altLang="zh-CN" dirty="0" smtClean="0">
                <a:solidFill>
                  <a:srgbClr val="FFFF00"/>
                </a:solidFill>
              </a:rPr>
              <a:t>&lt;</a:t>
            </a:r>
            <a:r>
              <a:rPr lang="zh-CN" altLang="en-US" dirty="0" smtClean="0">
                <a:solidFill>
                  <a:srgbClr val="FFFF00"/>
                </a:solidFill>
              </a:rPr>
              <a:t>组号</a:t>
            </a:r>
            <a:r>
              <a:rPr lang="en-US" altLang="zh-CN" dirty="0" smtClean="0">
                <a:solidFill>
                  <a:srgbClr val="FFFF00"/>
                </a:solidFill>
              </a:rPr>
              <a:t>&gt;-&lt;</a:t>
            </a:r>
            <a:r>
              <a:rPr lang="zh-CN" altLang="en-US" dirty="0" smtClean="0">
                <a:solidFill>
                  <a:srgbClr val="FFFF00"/>
                </a:solidFill>
              </a:rPr>
              <a:t>所选项目</a:t>
            </a:r>
            <a:r>
              <a:rPr lang="en-US" altLang="zh-CN" dirty="0" smtClean="0">
                <a:solidFill>
                  <a:srgbClr val="FFFF00"/>
                </a:solidFill>
              </a:rPr>
              <a:t>&gt;-</a:t>
            </a:r>
            <a:r>
              <a:rPr lang="en-GB" altLang="zh-CN" dirty="0" err="1" smtClean="0">
                <a:solidFill>
                  <a:srgbClr val="FFFF00"/>
                </a:solidFill>
              </a:rPr>
              <a:t>GitHub</a:t>
            </a:r>
            <a:r>
              <a:rPr lang="en-US" altLang="zh-CN" dirty="0" smtClean="0">
                <a:solidFill>
                  <a:srgbClr val="FFFF00"/>
                </a:solidFill>
              </a:rPr>
              <a:t>Rep</a:t>
            </a:r>
            <a:endParaRPr lang="en-GB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/>
              <a:t>正文格式：</a:t>
            </a:r>
            <a:endParaRPr lang="en-GB" altLang="zh-CN" dirty="0" smtClean="0"/>
          </a:p>
          <a:p>
            <a:pPr lvl="1"/>
            <a:r>
              <a:rPr lang="zh-CN" altLang="zh-CN" dirty="0" smtClean="0">
                <a:solidFill>
                  <a:srgbClr val="FFFF00"/>
                </a:solidFill>
              </a:rPr>
              <a:t>&lt;</a:t>
            </a:r>
            <a:r>
              <a:rPr lang="en-US" altLang="zh-CN" dirty="0" err="1">
                <a:solidFill>
                  <a:srgbClr val="FFFF00"/>
                </a:solidFill>
              </a:rPr>
              <a:t>github</a:t>
            </a:r>
            <a:r>
              <a:rPr lang="zh-CN" altLang="en-US" dirty="0">
                <a:solidFill>
                  <a:srgbClr val="FFFF00"/>
                </a:solidFill>
              </a:rPr>
              <a:t>用户名</a:t>
            </a:r>
            <a:r>
              <a:rPr lang="en-US" altLang="zh-CN" dirty="0">
                <a:solidFill>
                  <a:srgbClr val="FFFF00"/>
                </a:solidFill>
              </a:rPr>
              <a:t>1</a:t>
            </a:r>
            <a:r>
              <a:rPr lang="en-US" altLang="zh-CN" dirty="0" smtClean="0">
                <a:solidFill>
                  <a:srgbClr val="FFFF00"/>
                </a:solidFill>
              </a:rPr>
              <a:t>&gt;-&lt;</a:t>
            </a:r>
            <a:r>
              <a:rPr lang="zh-CN" altLang="en-US" dirty="0">
                <a:solidFill>
                  <a:srgbClr val="FFFF00"/>
                </a:solidFill>
              </a:rPr>
              <a:t>真实姓名</a:t>
            </a:r>
            <a:r>
              <a:rPr lang="en-US" altLang="zh-CN" dirty="0">
                <a:solidFill>
                  <a:srgbClr val="FFFF00"/>
                </a:solidFill>
              </a:rPr>
              <a:t>1&gt;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zh-CN" altLang="zh-CN" dirty="0">
                <a:solidFill>
                  <a:srgbClr val="FFFF00"/>
                </a:solidFill>
              </a:rPr>
              <a:t>&lt;</a:t>
            </a:r>
            <a:r>
              <a:rPr lang="en-US" altLang="zh-CN" dirty="0" err="1">
                <a:solidFill>
                  <a:srgbClr val="FFFF00"/>
                </a:solidFill>
              </a:rPr>
              <a:t>github</a:t>
            </a:r>
            <a:r>
              <a:rPr lang="zh-CN" altLang="en-US" dirty="0" smtClean="0">
                <a:solidFill>
                  <a:srgbClr val="FFFF00"/>
                </a:solidFill>
              </a:rPr>
              <a:t>用户名</a:t>
            </a:r>
            <a:r>
              <a:rPr lang="zh-CN" altLang="zh-CN" dirty="0" smtClean="0">
                <a:solidFill>
                  <a:srgbClr val="FFFF00"/>
                </a:solidFill>
              </a:rPr>
              <a:t>2</a:t>
            </a:r>
            <a:r>
              <a:rPr lang="en-US" altLang="zh-CN" dirty="0" smtClean="0">
                <a:solidFill>
                  <a:srgbClr val="FFFF00"/>
                </a:solidFill>
              </a:rPr>
              <a:t>&gt;-&lt;</a:t>
            </a:r>
            <a:r>
              <a:rPr lang="zh-CN" altLang="en-US" dirty="0">
                <a:solidFill>
                  <a:srgbClr val="FFFF00"/>
                </a:solidFill>
              </a:rPr>
              <a:t>真实</a:t>
            </a:r>
            <a:r>
              <a:rPr lang="zh-CN" altLang="en-US" dirty="0" smtClean="0">
                <a:solidFill>
                  <a:srgbClr val="FFFF00"/>
                </a:solidFill>
              </a:rPr>
              <a:t>姓名</a:t>
            </a:r>
            <a:r>
              <a:rPr lang="zh-CN" altLang="zh-CN" dirty="0" smtClean="0">
                <a:solidFill>
                  <a:srgbClr val="FFFF00"/>
                </a:solidFill>
              </a:rPr>
              <a:t>2&gt;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 descr="WeChat_1427186256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1"/>
          <a:stretch/>
        </p:blipFill>
        <p:spPr>
          <a:xfrm>
            <a:off x="5622219" y="1353998"/>
            <a:ext cx="3327400" cy="19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625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等待被管理员添加</a:t>
            </a:r>
            <a:r>
              <a:rPr lang="zh-CN" altLang="en-US" dirty="0" smtClean="0"/>
              <a:t>为合作者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登出再登入github客户端</a:t>
            </a:r>
            <a:endParaRPr lang="en-US" dirty="0"/>
          </a:p>
        </p:txBody>
      </p:sp>
      <p:pic>
        <p:nvPicPr>
          <p:cNvPr id="5" name="Picture 4" descr="WeChat_1427186767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418530"/>
            <a:ext cx="80264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1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clone</a:t>
            </a:r>
            <a:r>
              <a:rPr lang="zh-CN" altLang="en-US" dirty="0"/>
              <a:t>一个库，</a:t>
            </a:r>
            <a:r>
              <a:rPr lang="zh-CN" altLang="en-US" dirty="0" smtClean="0"/>
              <a:t>应该就能看到相应项目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693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WeChat_1427186890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2" y="2081119"/>
            <a:ext cx="5036574" cy="3451930"/>
          </a:xfrm>
          <a:prstGeom prst="rect">
            <a:avLst/>
          </a:prstGeom>
        </p:spPr>
      </p:pic>
      <p:pic>
        <p:nvPicPr>
          <p:cNvPr id="8" name="Picture 7" descr="WeChat_1427186849.jpe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95" y="2744451"/>
            <a:ext cx="4297655" cy="3607584"/>
          </a:xfrm>
          <a:prstGeom prst="rect">
            <a:avLst/>
          </a:prstGeom>
        </p:spPr>
      </p:pic>
      <p:pic>
        <p:nvPicPr>
          <p:cNvPr id="9" name="Picture 8" descr="WeChat_1427186790.jpe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23" y="4062211"/>
            <a:ext cx="5430877" cy="37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6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每次工作前先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，把别人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到服务器的文档拿到本地</a:t>
            </a:r>
            <a:endParaRPr lang="en-US" dirty="0" smtClean="0"/>
          </a:p>
          <a:p>
            <a:r>
              <a:rPr lang="zh-CN" altLang="en-US" dirty="0" smtClean="0"/>
              <a:t>修改文档或代码后</a:t>
            </a:r>
            <a:r>
              <a:rPr lang="en-US" dirty="0" smtClean="0"/>
              <a:t>Commit</a:t>
            </a:r>
            <a:r>
              <a:rPr lang="zh-CN" altLang="en-US" dirty="0" smtClean="0"/>
              <a:t>时要填写总结和描述，</a:t>
            </a:r>
            <a:r>
              <a:rPr lang="zh-CN" altLang="en-US" dirty="0" smtClean="0">
                <a:solidFill>
                  <a:srgbClr val="CCFFCC"/>
                </a:solidFill>
              </a:rPr>
              <a:t>请对每个文档单独逐个</a:t>
            </a:r>
            <a:r>
              <a:rPr lang="en-US" altLang="zh-CN" dirty="0" smtClean="0">
                <a:solidFill>
                  <a:srgbClr val="CCFFCC"/>
                </a:solidFill>
              </a:rPr>
              <a:t>commit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zh-CN" altLang="zh-CN" b="1" dirty="0" smtClean="0">
                <a:solidFill>
                  <a:srgbClr val="FFFF00"/>
                </a:solidFill>
              </a:rPr>
              <a:t>&lt;</a:t>
            </a:r>
            <a:r>
              <a:rPr lang="zh-CN" altLang="en-US" b="1" dirty="0" smtClean="0">
                <a:solidFill>
                  <a:srgbClr val="FFFF00"/>
                </a:solidFill>
              </a:rPr>
              <a:t>周</a:t>
            </a:r>
            <a:r>
              <a:rPr lang="en-US" altLang="zh-CN" b="1" dirty="0" smtClean="0">
                <a:solidFill>
                  <a:srgbClr val="FFFF00"/>
                </a:solidFill>
              </a:rPr>
              <a:t>&gt;-&lt;</a:t>
            </a:r>
            <a:r>
              <a:rPr lang="zh-CN" altLang="en-US" b="1" dirty="0" smtClean="0">
                <a:solidFill>
                  <a:srgbClr val="FFFF00"/>
                </a:solidFill>
              </a:rPr>
              <a:t>改动总结</a:t>
            </a:r>
            <a:r>
              <a:rPr lang="en-US" altLang="zh-CN" b="1" dirty="0" smtClean="0">
                <a:solidFill>
                  <a:srgbClr val="FFFF00"/>
                </a:solidFill>
              </a:rPr>
              <a:t>&gt;;</a:t>
            </a:r>
            <a:r>
              <a:rPr lang="zh-CN" altLang="en-US" b="1" dirty="0" smtClean="0">
                <a:solidFill>
                  <a:srgbClr val="FFFF00"/>
                </a:solidFill>
              </a:rPr>
              <a:t> </a:t>
            </a:r>
            <a:r>
              <a:rPr lang="zh-CN" altLang="zh-CN" b="1" dirty="0" smtClean="0">
                <a:solidFill>
                  <a:srgbClr val="FFFF00"/>
                </a:solidFill>
              </a:rPr>
              <a:t>&lt;</a:t>
            </a:r>
            <a:r>
              <a:rPr lang="zh-CN" altLang="en-US" b="1" dirty="0" smtClean="0">
                <a:solidFill>
                  <a:srgbClr val="FFFF00"/>
                </a:solidFill>
              </a:rPr>
              <a:t>改动描述</a:t>
            </a:r>
            <a:r>
              <a:rPr lang="en-US" altLang="zh-CN" b="1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如：</a:t>
            </a:r>
            <a:r>
              <a:rPr lang="zh-CN" altLang="zh-CN" b="1" dirty="0" smtClean="0">
                <a:solidFill>
                  <a:srgbClr val="FFFF00"/>
                </a:solidFill>
              </a:rPr>
              <a:t>2</a:t>
            </a:r>
            <a:r>
              <a:rPr lang="en-US" altLang="zh-CN" b="1" dirty="0" smtClean="0">
                <a:solidFill>
                  <a:srgbClr val="FFFF00"/>
                </a:solidFill>
              </a:rPr>
              <a:t>-</a:t>
            </a:r>
            <a:r>
              <a:rPr lang="zh-CN" altLang="en-US" b="1" dirty="0" smtClean="0">
                <a:solidFill>
                  <a:srgbClr val="FFFF00"/>
                </a:solidFill>
              </a:rPr>
              <a:t>项目计划初稿；完成所有父类任务划分</a:t>
            </a:r>
            <a:r>
              <a:rPr lang="en-US" altLang="zh-CN" b="1" dirty="0" smtClean="0">
                <a:solidFill>
                  <a:srgbClr val="FFFF00"/>
                </a:solidFill>
              </a:rPr>
              <a:t>/</a:t>
            </a:r>
            <a:r>
              <a:rPr lang="zh-CN" altLang="en-US" b="1" dirty="0" smtClean="0">
                <a:solidFill>
                  <a:srgbClr val="FFFF00"/>
                </a:solidFill>
              </a:rPr>
              <a:t>更新</a:t>
            </a:r>
            <a:endParaRPr lang="en-GB" altLang="zh-CN" b="1" dirty="0" smtClean="0">
              <a:solidFill>
                <a:srgbClr val="FFFF00"/>
              </a:solidFill>
            </a:endParaRPr>
          </a:p>
          <a:p>
            <a:r>
              <a:rPr lang="zh-CN" altLang="en-US" dirty="0" smtClean="0"/>
              <a:t>完成工作后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pic>
        <p:nvPicPr>
          <p:cNvPr id="7" name="Picture 6" descr="WeChat_1427189916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" y="1425375"/>
            <a:ext cx="6886673" cy="4719937"/>
          </a:xfrm>
          <a:prstGeom prst="rect">
            <a:avLst/>
          </a:prstGeom>
        </p:spPr>
      </p:pic>
      <p:pic>
        <p:nvPicPr>
          <p:cNvPr id="8" name="Picture 7" descr="WeChat_1427189916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2" t="9574" r="60864" b="68928"/>
          <a:stretch/>
        </p:blipFill>
        <p:spPr>
          <a:xfrm>
            <a:off x="4892837" y="1305059"/>
            <a:ext cx="3408948" cy="2201550"/>
          </a:xfrm>
          <a:prstGeom prst="rect">
            <a:avLst/>
          </a:prstGeom>
        </p:spPr>
      </p:pic>
      <p:pic>
        <p:nvPicPr>
          <p:cNvPr id="9" name="Picture 8" descr="WeChat_1427189916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5" t="58187" r="57273" b="5116"/>
          <a:stretch/>
        </p:blipFill>
        <p:spPr>
          <a:xfrm>
            <a:off x="4745788" y="3462421"/>
            <a:ext cx="3662949" cy="33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9144000" cy="67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5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文档版本控制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每次工作前先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，把别人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到服务器的文档拿到本地</a:t>
            </a:r>
            <a:endParaRPr lang="en-US" dirty="0" smtClean="0"/>
          </a:p>
          <a:p>
            <a:r>
              <a:rPr lang="zh-CN" altLang="en-US" dirty="0" smtClean="0"/>
              <a:t>修改文档或代码后</a:t>
            </a:r>
            <a:r>
              <a:rPr lang="en-US" dirty="0" smtClean="0"/>
              <a:t>Commit</a:t>
            </a:r>
            <a:r>
              <a:rPr lang="zh-CN" altLang="en-US" dirty="0" smtClean="0"/>
              <a:t>时要填写总结和描述，格式：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周</a:t>
            </a:r>
            <a:r>
              <a:rPr lang="en-US" altLang="zh-CN" dirty="0" smtClean="0"/>
              <a:t>&gt;-&lt;</a:t>
            </a:r>
            <a:r>
              <a:rPr lang="zh-CN" altLang="en-US" dirty="0" smtClean="0"/>
              <a:t>改动总结</a:t>
            </a:r>
            <a:r>
              <a:rPr lang="en-US" altLang="zh-CN" dirty="0" smtClean="0"/>
              <a:t>&gt;;</a:t>
            </a:r>
            <a:r>
              <a:rPr lang="zh-CN" altLang="en-US" dirty="0" smtClean="0"/>
              <a:t> 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改动描述</a:t>
            </a:r>
            <a:r>
              <a:rPr lang="en-US" altLang="zh-CN" dirty="0" smtClean="0"/>
              <a:t>&gt;</a:t>
            </a:r>
            <a:endParaRPr lang="en-GB" altLang="zh-CN" dirty="0" smtClean="0"/>
          </a:p>
          <a:p>
            <a:r>
              <a:rPr lang="zh-CN" altLang="en-US" dirty="0" smtClean="0"/>
              <a:t>完成工作后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到服务器上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/>
            <a:r>
              <a:rPr lang="zh-CN" altLang="en-US" dirty="0" smtClean="0"/>
              <a:t>每周所有制品至少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一次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建议每次评审前后分别生成两个主版本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8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https</a:t>
            </a:r>
            <a:r>
              <a:rPr lang="en-US" dirty="0">
                <a:solidFill>
                  <a:srgbClr val="FFFF00"/>
                </a:solidFill>
              </a:rPr>
              <a:t>://education.github.com/</a:t>
            </a:r>
            <a:r>
              <a:rPr lang="en-US" dirty="0" smtClean="0">
                <a:solidFill>
                  <a:srgbClr val="FFFF00"/>
                </a:solidFill>
              </a:rPr>
              <a:t>pack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FF"/>
                </a:solidFill>
              </a:rPr>
              <a:t>Github</a:t>
            </a:r>
            <a:r>
              <a:rPr lang="zh-CN" altLang="en-US" dirty="0" smtClean="0">
                <a:solidFill>
                  <a:srgbClr val="FFFFFF"/>
                </a:solidFill>
              </a:rPr>
              <a:t>教育包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https://opensource.com/life/15/2/beginners-guide-</a:t>
            </a:r>
            <a:r>
              <a:rPr lang="en-US" dirty="0" err="1" smtClean="0">
                <a:solidFill>
                  <a:srgbClr val="FFFF00"/>
                </a:solidFill>
              </a:rPr>
              <a:t>github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FF"/>
                </a:solidFill>
              </a:rPr>
              <a:t>Github</a:t>
            </a:r>
            <a:r>
              <a:rPr lang="zh-CN" altLang="en-US" dirty="0" smtClean="0">
                <a:solidFill>
                  <a:srgbClr val="FFFFFF"/>
                </a:solidFill>
              </a:rPr>
              <a:t>初级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http</a:t>
            </a:r>
            <a:r>
              <a:rPr lang="en-US" dirty="0">
                <a:solidFill>
                  <a:srgbClr val="FFFF00"/>
                </a:solidFill>
              </a:rPr>
              <a:t>://rogerdudler.github.io/git-guide/</a:t>
            </a:r>
            <a:r>
              <a:rPr lang="en-US" dirty="0" smtClean="0">
                <a:solidFill>
                  <a:srgbClr val="FFFF00"/>
                </a:solidFill>
              </a:rPr>
              <a:t>index.zh.html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GB" altLang="zh-CN" dirty="0" smtClean="0">
                <a:solidFill>
                  <a:srgbClr val="FFFFFF"/>
                </a:solidFill>
              </a:rPr>
              <a:t>Git</a:t>
            </a:r>
            <a:r>
              <a:rPr lang="zh-CN" altLang="en-US" dirty="0" smtClean="0">
                <a:solidFill>
                  <a:srgbClr val="FFFFFF"/>
                </a:solidFill>
              </a:rPr>
              <a:t>简介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https://www.kernel.org/pub/software/scm/git/docs/user-</a:t>
            </a:r>
            <a:r>
              <a:rPr lang="en-US" dirty="0" smtClean="0">
                <a:solidFill>
                  <a:srgbClr val="FFFF00"/>
                </a:solidFill>
              </a:rPr>
              <a:t>manual.html </a:t>
            </a:r>
            <a:r>
              <a:rPr lang="en-US" dirty="0" err="1" smtClean="0">
                <a:solidFill>
                  <a:schemeClr val="tx2"/>
                </a:solidFill>
              </a:rPr>
              <a:t>Github官方Help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http://www.git-scm.com/book/zh/</a:t>
            </a:r>
            <a:r>
              <a:rPr lang="en-US" dirty="0" smtClean="0">
                <a:solidFill>
                  <a:srgbClr val="FFFF00"/>
                </a:solidFill>
              </a:rPr>
              <a:t>v2 </a:t>
            </a:r>
            <a:r>
              <a:rPr lang="en-US" dirty="0" err="1" smtClean="0"/>
              <a:t>Git</a:t>
            </a:r>
            <a:r>
              <a:rPr lang="zh-CN" altLang="en-US" dirty="0" smtClean="0"/>
              <a:t>社区，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Ed</a:t>
            </a:r>
            <a:r>
              <a:rPr lang="zh-CN" altLang="en-US" dirty="0" smtClean="0"/>
              <a:t>.</a:t>
            </a:r>
            <a:endParaRPr lang="en-GB" altLang="zh-CN" dirty="0" smtClean="0"/>
          </a:p>
          <a:p>
            <a:r>
              <a:rPr lang="en-US" dirty="0">
                <a:solidFill>
                  <a:srgbClr val="FFFF00"/>
                </a:solidFill>
              </a:rPr>
              <a:t>http://git-scm.com/book/en/v2/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GitHub-Contributing-to-a-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16</a:t>
            </a:r>
            <a:r>
              <a:rPr lang="en-US" dirty="0" smtClean="0"/>
              <a:t>Team</a:t>
            </a:r>
            <a:r>
              <a:rPr lang="en-US" altLang="zh-CN" dirty="0" smtClean="0">
                <a:solidFill>
                  <a:srgbClr val="00B0F0"/>
                </a:solidFill>
              </a:rPr>
              <a:t>A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/>
              <a:t>/</a:t>
            </a:r>
            <a:r>
              <a:rPr lang="en-US" dirty="0" smtClean="0"/>
              <a:t>16Team</a:t>
            </a:r>
            <a:r>
              <a:rPr lang="en-US" altLang="zh-CN" dirty="0" smtClean="0">
                <a:solidFill>
                  <a:srgbClr val="00B0F0"/>
                </a:solidFill>
              </a:rPr>
              <a:t>A</a:t>
            </a:r>
            <a:r>
              <a:rPr lang="en-US" dirty="0" smtClean="0"/>
              <a:t>.git</a:t>
            </a:r>
            <a:endParaRPr lang="en-US" dirty="0"/>
          </a:p>
          <a:p>
            <a:r>
              <a:rPr lang="en-US" altLang="zh-CN" dirty="0"/>
              <a:t>16</a:t>
            </a:r>
            <a:r>
              <a:rPr lang="en-US" dirty="0"/>
              <a:t>TeamB: ﻿</a:t>
            </a:r>
            <a:r>
              <a:rPr lang="en-US" dirty="0" err="1"/>
              <a:t>git@github.com:bhsei</a:t>
            </a:r>
            <a:r>
              <a:rPr lang="en-US" dirty="0"/>
              <a:t>/16TeamB.git</a:t>
            </a:r>
          </a:p>
          <a:p>
            <a:r>
              <a:rPr lang="en-US" altLang="zh-CN" dirty="0" smtClean="0"/>
              <a:t>16</a:t>
            </a:r>
            <a:r>
              <a:rPr lang="en-US" dirty="0" smtClean="0"/>
              <a:t>TeamC: </a:t>
            </a:r>
            <a:r>
              <a:rPr lang="en-US" dirty="0"/>
              <a:t>﻿</a:t>
            </a:r>
            <a:r>
              <a:rPr lang="en-US" dirty="0" err="1"/>
              <a:t>git@github.com:bhsei</a:t>
            </a:r>
            <a:r>
              <a:rPr lang="en-US" dirty="0" smtClean="0"/>
              <a:t>/16TeamC.git</a:t>
            </a:r>
            <a:endParaRPr lang="en-US" dirty="0"/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16</a:t>
            </a:r>
            <a:r>
              <a:rPr lang="en-US" dirty="0" smtClean="0"/>
              <a:t>Team</a:t>
            </a:r>
            <a:r>
              <a:rPr lang="en-US" dirty="0" smtClean="0">
                <a:solidFill>
                  <a:srgbClr val="00B0F0"/>
                </a:solidFill>
              </a:rPr>
              <a:t>X</a:t>
            </a:r>
            <a:r>
              <a:rPr lang="en-US" dirty="0" smtClean="0"/>
              <a:t>: </a:t>
            </a:r>
            <a:r>
              <a:rPr lang="en-US" dirty="0"/>
              <a:t>﻿</a:t>
            </a:r>
            <a:r>
              <a:rPr lang="en-US" dirty="0" err="1" smtClean="0"/>
              <a:t>git@github.com:bhsei</a:t>
            </a:r>
            <a:r>
              <a:rPr lang="en-US" dirty="0" smtClean="0"/>
              <a:t>/16Team</a:t>
            </a:r>
            <a:r>
              <a:rPr lang="en-US" dirty="0" smtClean="0">
                <a:solidFill>
                  <a:srgbClr val="00B0F0"/>
                </a:solidFill>
              </a:rPr>
              <a:t>X</a:t>
            </a:r>
            <a:r>
              <a:rPr lang="en-US" dirty="0" smtClean="0"/>
              <a:t>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2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被管理的制品包括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864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zh-CN" altLang="en-US" dirty="0" smtClean="0"/>
              <a:t>每个实验的输出</a:t>
            </a:r>
            <a:r>
              <a:rPr lang="zh-CN" altLang="en-US" dirty="0"/>
              <a:t>，</a:t>
            </a:r>
            <a:r>
              <a:rPr lang="zh-CN" altLang="en-US" dirty="0" smtClean="0"/>
              <a:t>如实验一输出为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软件需求规格说明书</a:t>
            </a:r>
            <a:r>
              <a:rPr lang="en-US" altLang="zh-CN" dirty="0" smtClean="0"/>
              <a:t>》</a:t>
            </a:r>
          </a:p>
          <a:p>
            <a:pPr marL="514350" indent="-514350">
              <a:buAutoNum type="arabicPeriod"/>
            </a:pPr>
            <a:r>
              <a:rPr lang="zh-CN" altLang="en-US" dirty="0" smtClean="0"/>
              <a:t>相关代码脚本</a:t>
            </a:r>
            <a:endParaRPr lang="en-GB" altLang="zh-CN" dirty="0"/>
          </a:p>
          <a:p>
            <a:pPr marL="514350" indent="-514350">
              <a:buAutoNum type="arabicPeriod"/>
            </a:pPr>
            <a:r>
              <a:rPr lang="zh-CN" altLang="en-US" dirty="0" smtClean="0"/>
              <a:t>项目管理文档：项目分工、工作量的事前估计与事后统计、会议记录</a:t>
            </a:r>
            <a:r>
              <a:rPr lang="zh-CN" altLang="en-US" dirty="0"/>
              <a:t>、个人工作</a:t>
            </a:r>
            <a:r>
              <a:rPr lang="zh-CN" altLang="en-US" dirty="0" smtClean="0"/>
              <a:t>日志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 smtClean="0"/>
              <a:t>主要参考资料源文件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往届作业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分级文件管理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0" y="1499188"/>
            <a:ext cx="6886375" cy="5099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12" y="311150"/>
            <a:ext cx="7188200" cy="2578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612" y="2978995"/>
            <a:ext cx="6845300" cy="36195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1158263" y="2777394"/>
            <a:ext cx="711704" cy="3138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72475" y="1884162"/>
            <a:ext cx="2065337" cy="120711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7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关于MS</a:t>
            </a:r>
            <a:r>
              <a:rPr lang="en-US" dirty="0" smtClean="0"/>
              <a:t> </a:t>
            </a:r>
            <a:r>
              <a:rPr lang="en-US" dirty="0" err="1" smtClean="0"/>
              <a:t>Project的项目简介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46" y="1464249"/>
            <a:ext cx="8876726" cy="5393751"/>
          </a:xfrm>
        </p:spPr>
        <p:txBody>
          <a:bodyPr>
            <a:normAutofit fontScale="62500" lnSpcReduction="20000"/>
          </a:bodyPr>
          <a:lstStyle/>
          <a:p>
            <a:pPr fontAlgn="ctr"/>
            <a:r>
              <a:rPr lang="zh-CN" altLang="en-US" dirty="0"/>
              <a:t>基于</a:t>
            </a:r>
            <a:r>
              <a:rPr lang="en-US" dirty="0"/>
              <a:t>*.</a:t>
            </a:r>
            <a:r>
              <a:rPr lang="en-US" altLang="zh-CN" dirty="0" err="1"/>
              <a:t>mpp</a:t>
            </a:r>
            <a:r>
              <a:rPr lang="zh-CN" altLang="en-US" dirty="0"/>
              <a:t>文件的</a:t>
            </a:r>
            <a:r>
              <a:rPr lang="en-US" altLang="zh-CN" dirty="0"/>
              <a:t>JAVA</a:t>
            </a:r>
            <a:r>
              <a:rPr lang="zh-CN" altLang="en-US" dirty="0"/>
              <a:t>桌面应用</a:t>
            </a:r>
            <a:endParaRPr lang="en-US" dirty="0"/>
          </a:p>
          <a:p>
            <a:pPr lvl="1" fontAlgn="ctr"/>
            <a:r>
              <a:rPr lang="zh-CN" altLang="en-US" dirty="0"/>
              <a:t>使用开源工具</a:t>
            </a:r>
            <a:r>
              <a:rPr lang="en-US" dirty="0"/>
              <a:t>MPXJ</a:t>
            </a:r>
            <a:r>
              <a:rPr lang="zh-CN" altLang="en-US" dirty="0"/>
              <a:t>对</a:t>
            </a:r>
            <a:r>
              <a:rPr lang="en-US" dirty="0"/>
              <a:t>*.</a:t>
            </a:r>
            <a:r>
              <a:rPr lang="en-US" dirty="0" err="1"/>
              <a:t>mpp</a:t>
            </a:r>
            <a:r>
              <a:rPr lang="zh-CN" altLang="en-US" dirty="0"/>
              <a:t>文件进行信息读取和分析</a:t>
            </a:r>
            <a:r>
              <a:rPr lang="en-US" dirty="0"/>
              <a:t> </a:t>
            </a:r>
          </a:p>
          <a:p>
            <a:pPr lvl="2" fontAlgn="ctr"/>
            <a:r>
              <a:rPr lang="en-US" altLang="zh-CN" dirty="0"/>
              <a:t>MPXJ</a:t>
            </a:r>
            <a:r>
              <a:rPr lang="en-US" dirty="0"/>
              <a:t> : </a:t>
            </a:r>
            <a:r>
              <a:rPr lang="en-US" altLang="zh-CN" dirty="0"/>
              <a:t>http://mpxj.sourceforge.net/</a:t>
            </a:r>
            <a:endParaRPr lang="en-US" dirty="0"/>
          </a:p>
          <a:p>
            <a:pPr lvl="1" fontAlgn="ctr"/>
            <a:r>
              <a:rPr lang="zh-CN" altLang="en-US" dirty="0"/>
              <a:t>构建基于</a:t>
            </a:r>
            <a:r>
              <a:rPr lang="en-US" dirty="0"/>
              <a:t>JAVA</a:t>
            </a:r>
            <a:r>
              <a:rPr lang="zh-CN" altLang="en-US" dirty="0"/>
              <a:t>的</a:t>
            </a:r>
            <a:r>
              <a:rPr lang="en-US" dirty="0"/>
              <a:t>UI</a:t>
            </a:r>
            <a:r>
              <a:rPr lang="zh-CN" altLang="en-US" dirty="0"/>
              <a:t>，使用以上分析得到的项目信息，并提供修改数据和分析参数的功能</a:t>
            </a:r>
            <a:endParaRPr lang="en-US" dirty="0"/>
          </a:p>
          <a:p>
            <a:pPr lvl="1" fontAlgn="ctr"/>
            <a:r>
              <a:rPr lang="zh-CN" altLang="en-US" dirty="0"/>
              <a:t>把修改后项目信息重新保存为</a:t>
            </a:r>
            <a:r>
              <a:rPr lang="en-US" altLang="zh-CN" dirty="0" err="1"/>
              <a:t>mpp</a:t>
            </a:r>
            <a:r>
              <a:rPr lang="zh-CN" altLang="en-US" dirty="0"/>
              <a:t>文件</a:t>
            </a:r>
          </a:p>
          <a:p>
            <a:pPr fontAlgn="ctr"/>
            <a:r>
              <a:rPr lang="zh-CN" altLang="en-US" dirty="0"/>
              <a:t>基于</a:t>
            </a:r>
            <a:r>
              <a:rPr lang="en-US" dirty="0"/>
              <a:t>MS Project</a:t>
            </a:r>
            <a:r>
              <a:rPr lang="zh-CN" altLang="en-US" dirty="0"/>
              <a:t>的优化插件</a:t>
            </a:r>
            <a:endParaRPr lang="en-US" dirty="0"/>
          </a:p>
          <a:p>
            <a:pPr lvl="1" fontAlgn="ctr"/>
            <a:r>
              <a:rPr lang="zh-CN" altLang="en-US" dirty="0"/>
              <a:t>学习</a:t>
            </a:r>
            <a:r>
              <a:rPr lang="en-US" dirty="0"/>
              <a:t>MS Project</a:t>
            </a:r>
            <a:r>
              <a:rPr lang="zh-CN" altLang="en-US" dirty="0"/>
              <a:t>插件开发方法</a:t>
            </a:r>
            <a:endParaRPr lang="en-US" dirty="0"/>
          </a:p>
          <a:p>
            <a:pPr lvl="2" fontAlgn="ctr"/>
            <a:r>
              <a:rPr lang="en-US" altLang="zh-CN" dirty="0"/>
              <a:t>MS</a:t>
            </a:r>
            <a:r>
              <a:rPr lang="en-US" dirty="0"/>
              <a:t> </a:t>
            </a:r>
            <a:r>
              <a:rPr lang="en-US" altLang="zh-CN" dirty="0"/>
              <a:t>Office</a:t>
            </a:r>
            <a:r>
              <a:rPr lang="zh-CN" altLang="en-US" dirty="0"/>
              <a:t>插件开发：</a:t>
            </a:r>
            <a:r>
              <a:rPr lang="en-US" altLang="zh-CN" dirty="0"/>
              <a:t>https://</a:t>
            </a:r>
            <a:r>
              <a:rPr lang="en-US" altLang="zh-CN" dirty="0" err="1"/>
              <a:t>msdn.microsoft.com</a:t>
            </a:r>
            <a:r>
              <a:rPr lang="en-US" altLang="zh-CN" dirty="0"/>
              <a:t>/en-us/library/hy7c6z9k.aspx</a:t>
            </a:r>
            <a:endParaRPr lang="en-US" dirty="0"/>
          </a:p>
          <a:p>
            <a:pPr lvl="2" fontAlgn="ctr"/>
            <a:r>
              <a:rPr lang="en-US" altLang="zh-CN" dirty="0"/>
              <a:t>MS</a:t>
            </a:r>
            <a:r>
              <a:rPr 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对象：</a:t>
            </a:r>
            <a:r>
              <a:rPr lang="en-US" altLang="zh-CN" dirty="0"/>
              <a:t>https://</a:t>
            </a:r>
            <a:r>
              <a:rPr lang="en-US" altLang="zh-CN" dirty="0" err="1"/>
              <a:t>msdn.microsoft.com</a:t>
            </a:r>
            <a:r>
              <a:rPr lang="en-US" altLang="zh-CN" dirty="0"/>
              <a:t>/en-us/library/aa165063(office.10).</a:t>
            </a:r>
            <a:r>
              <a:rPr lang="en-US" altLang="zh-CN" dirty="0" err="1"/>
              <a:t>aspx</a:t>
            </a:r>
            <a:endParaRPr lang="en-US" dirty="0"/>
          </a:p>
          <a:p>
            <a:pPr lvl="1" fontAlgn="ctr"/>
            <a:r>
              <a:rPr lang="zh-CN" altLang="en-US" dirty="0"/>
              <a:t>使用插件实现对项目人员工作等信息进行优化（使用例如贪心算法进行工期重排）</a:t>
            </a:r>
          </a:p>
          <a:p>
            <a:pPr lvl="1" fontAlgn="ctr"/>
            <a:r>
              <a:rPr lang="zh-CN" altLang="en-US" dirty="0"/>
              <a:t>提供以上优化方</a:t>
            </a:r>
            <a:r>
              <a:rPr lang="zh-CN" altLang="en-US" dirty="0" smtClean="0"/>
              <a:t>案的可视化对比</a:t>
            </a:r>
          </a:p>
        </p:txBody>
      </p:sp>
    </p:spTree>
    <p:extLst>
      <p:ext uri="{BB962C8B-B14F-4D97-AF65-F5344CB8AC3E}">
        <p14:creationId xmlns:p14="http://schemas.microsoft.com/office/powerpoint/2010/main" val="21494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项目进度计划与控制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任务</a:t>
            </a:r>
            <a:r>
              <a:rPr lang="zh-CN" altLang="en-US" dirty="0"/>
              <a:t>和</a:t>
            </a:r>
            <a:r>
              <a:rPr lang="en-US" dirty="0" smtClean="0"/>
              <a:t>人员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 smtClean="0"/>
          </a:p>
          <a:p>
            <a:pPr lvl="1"/>
            <a:r>
              <a:rPr lang="zh-CN" altLang="en-US" dirty="0" smtClean="0"/>
              <a:t>根据人员的属性进行任务的分解</a:t>
            </a:r>
            <a:endParaRPr lang="en-GB" altLang="zh-CN" dirty="0" smtClean="0"/>
          </a:p>
          <a:p>
            <a:pPr lvl="1"/>
            <a:r>
              <a:rPr lang="zh-CN" altLang="en-US" dirty="0" smtClean="0"/>
              <a:t>根据任务属性进行人</a:t>
            </a:r>
            <a:r>
              <a:rPr lang="zh-CN" altLang="en-GB" dirty="0" smtClean="0"/>
              <a:t>员属性再分析</a:t>
            </a:r>
            <a:endParaRPr lang="en-GB" altLang="zh-CN" dirty="0" smtClean="0"/>
          </a:p>
          <a:p>
            <a:pPr lvl="1"/>
            <a:r>
              <a:rPr lang="zh-CN" altLang="en-GB" dirty="0" smtClean="0"/>
              <a:t>多次迭代上述两步</a:t>
            </a:r>
            <a:r>
              <a:rPr lang="zh-CN" altLang="en-US" dirty="0" smtClean="0"/>
              <a:t>直到任务分解分配高效合理</a:t>
            </a:r>
            <a:endParaRPr lang="en-US" dirty="0" smtClean="0"/>
          </a:p>
          <a:p>
            <a:r>
              <a:rPr lang="en-US" dirty="0" smtClean="0"/>
              <a:t>制品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62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73" y="65246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pic>
        <p:nvPicPr>
          <p:cNvPr id="6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75079" y="3153087"/>
            <a:ext cx="6374677" cy="2358707"/>
          </a:xfrm>
          <a:prstGeom prst="rect">
            <a:avLst/>
          </a:prstGeom>
        </p:spPr>
      </p:pic>
      <p:sp>
        <p:nvSpPr>
          <p:cNvPr id="8" name="右箭头 6"/>
          <p:cNvSpPr/>
          <p:nvPr/>
        </p:nvSpPr>
        <p:spPr>
          <a:xfrm rot="19795027" flipV="1">
            <a:off x="1204341" y="4350317"/>
            <a:ext cx="1643731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7"/>
          <p:cNvSpPr/>
          <p:nvPr/>
        </p:nvSpPr>
        <p:spPr>
          <a:xfrm>
            <a:off x="-52269" y="4628575"/>
            <a:ext cx="19430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任务</a:t>
            </a:r>
            <a:endParaRPr lang="zh-CN" altLang="en-US" sz="32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椭圆 8"/>
          <p:cNvSpPr/>
          <p:nvPr/>
        </p:nvSpPr>
        <p:spPr>
          <a:xfrm>
            <a:off x="4283413" y="4285052"/>
            <a:ext cx="1036320" cy="8953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9"/>
          <p:cNvSpPr/>
          <p:nvPr/>
        </p:nvSpPr>
        <p:spPr>
          <a:xfrm rot="5680420" flipV="1">
            <a:off x="4294912" y="3583282"/>
            <a:ext cx="1335013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0"/>
          <p:cNvSpPr/>
          <p:nvPr/>
        </p:nvSpPr>
        <p:spPr>
          <a:xfrm>
            <a:off x="4068055" y="2390527"/>
            <a:ext cx="19430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资源</a:t>
            </a:r>
          </a:p>
        </p:txBody>
      </p:sp>
      <p:sp>
        <p:nvSpPr>
          <p:cNvPr id="13" name="右箭头 11"/>
          <p:cNvSpPr/>
          <p:nvPr/>
        </p:nvSpPr>
        <p:spPr>
          <a:xfrm rot="17097515" flipV="1">
            <a:off x="6378194" y="5189734"/>
            <a:ext cx="791991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2"/>
          <p:cNvSpPr/>
          <p:nvPr/>
        </p:nvSpPr>
        <p:spPr>
          <a:xfrm>
            <a:off x="5605647" y="5511794"/>
            <a:ext cx="19430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依赖关系</a:t>
            </a:r>
            <a:endParaRPr lang="zh-CN" altLang="en-US" sz="32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椭圆 13"/>
          <p:cNvSpPr/>
          <p:nvPr/>
        </p:nvSpPr>
        <p:spPr>
          <a:xfrm>
            <a:off x="6417013" y="4425196"/>
            <a:ext cx="905691" cy="506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4"/>
          <p:cNvSpPr/>
          <p:nvPr/>
        </p:nvSpPr>
        <p:spPr>
          <a:xfrm>
            <a:off x="5432944" y="3454506"/>
            <a:ext cx="2420983" cy="226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5"/>
          <p:cNvSpPr/>
          <p:nvPr/>
        </p:nvSpPr>
        <p:spPr>
          <a:xfrm>
            <a:off x="7322704" y="3398518"/>
            <a:ext cx="23714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工期</a:t>
            </a:r>
            <a:endParaRPr lang="zh-CN" altLang="en-US" sz="32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2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Microsoft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pic>
        <p:nvPicPr>
          <p:cNvPr id="4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175055" y="1279378"/>
            <a:ext cx="6939326" cy="519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任务分解和分配要求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573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任务最终分配到具体个人，不要出现“全体”，（类似“会议”多人任务，请罗列全部参与组员）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串行子任务总和不可大于父类任务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一定要考虑到任务间的四种依赖关系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最底层子任务以小时为度量单位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任务制定、分解和分配步骤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381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参考每周的实验任务或输出制品，</a:t>
            </a:r>
            <a:r>
              <a:rPr lang="zh-CN" altLang="en-US" dirty="0" smtClean="0">
                <a:solidFill>
                  <a:srgbClr val="00B0F0"/>
                </a:solidFill>
              </a:rPr>
              <a:t>制定</a:t>
            </a:r>
            <a:r>
              <a:rPr lang="en-US" altLang="zh-CN" dirty="0" smtClean="0">
                <a:solidFill>
                  <a:srgbClr val="FFFF00"/>
                </a:solidFill>
              </a:rPr>
              <a:t>n</a:t>
            </a:r>
            <a:r>
              <a:rPr lang="zh-CN" altLang="en-US" dirty="0" smtClean="0">
                <a:solidFill>
                  <a:srgbClr val="FFFF00"/>
                </a:solidFill>
              </a:rPr>
              <a:t>个父类任务</a:t>
            </a:r>
            <a:r>
              <a:rPr lang="zh-CN" altLang="en-US" dirty="0" smtClean="0"/>
              <a:t>；添加父类任务之间的</a:t>
            </a:r>
            <a:r>
              <a:rPr lang="zh-CN" altLang="en-US" dirty="0">
                <a:solidFill>
                  <a:srgbClr val="FFFF00"/>
                </a:solidFill>
              </a:rPr>
              <a:t>依赖</a:t>
            </a:r>
            <a:r>
              <a:rPr lang="zh-CN" altLang="en-US" dirty="0" smtClean="0">
                <a:solidFill>
                  <a:srgbClr val="FFFF00"/>
                </a:solidFill>
              </a:rPr>
              <a:t>关系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对其中第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个父类任务进行</a:t>
            </a:r>
            <a:r>
              <a:rPr lang="zh-CN" altLang="en-US" dirty="0" smtClean="0">
                <a:solidFill>
                  <a:srgbClr val="00B0F0"/>
                </a:solidFill>
              </a:rPr>
              <a:t>分解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FFFF00"/>
                </a:solidFill>
              </a:rPr>
              <a:t>m</a:t>
            </a:r>
            <a:r>
              <a:rPr lang="zh-CN" altLang="en-US" dirty="0" smtClean="0">
                <a:solidFill>
                  <a:srgbClr val="FFFF00"/>
                </a:solidFill>
              </a:rPr>
              <a:t>个子任务</a:t>
            </a:r>
            <a:r>
              <a:rPr lang="zh-CN" altLang="en-US" dirty="0" smtClean="0"/>
              <a:t>；添加这</a:t>
            </a:r>
            <a:r>
              <a:rPr lang="en-US" altLang="zh-CN" dirty="0" smtClean="0"/>
              <a:t>m</a:t>
            </a:r>
            <a:r>
              <a:rPr lang="zh-CN" altLang="en-US" smtClean="0"/>
              <a:t>个子</a:t>
            </a:r>
            <a:r>
              <a:rPr lang="zh-CN" altLang="en-US" dirty="0" smtClean="0"/>
              <a:t>任务之间的</a:t>
            </a:r>
            <a:r>
              <a:rPr lang="zh-CN" altLang="en-US" dirty="0" smtClean="0">
                <a:solidFill>
                  <a:srgbClr val="FFFF00"/>
                </a:solidFill>
              </a:rPr>
              <a:t>依赖关系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把其中第</a:t>
            </a:r>
            <a:r>
              <a:rPr lang="en-US" altLang="zh-CN" dirty="0" smtClean="0"/>
              <a:t>p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FFFF00"/>
                </a:solidFill>
              </a:rPr>
              <a:t>子任务</a:t>
            </a:r>
            <a:r>
              <a:rPr lang="zh-CN" altLang="en-US" dirty="0" smtClean="0">
                <a:solidFill>
                  <a:srgbClr val="00B0F0"/>
                </a:solidFill>
              </a:rPr>
              <a:t>分配</a:t>
            </a:r>
            <a:r>
              <a:rPr lang="zh-CN" altLang="en-US" dirty="0" smtClean="0">
                <a:solidFill>
                  <a:srgbClr val="FFFF00"/>
                </a:solidFill>
              </a:rPr>
              <a:t>到组员张三</a:t>
            </a:r>
            <a:r>
              <a:rPr lang="zh-CN" altLang="en-US" dirty="0" smtClean="0"/>
              <a:t>，若分配困难，请考虑重复第二步对任务进行进一步分解（细化分工）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任务制定、分解和分配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任务的制定和分解以</a:t>
            </a:r>
            <a:r>
              <a:rPr lang="zh-CN" altLang="en-US" dirty="0" smtClean="0">
                <a:solidFill>
                  <a:srgbClr val="00B0F0"/>
                </a:solidFill>
              </a:rPr>
              <a:t>可交付制品为依据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lvl="1"/>
            <a:r>
              <a:rPr lang="zh-CN" altLang="en-US" dirty="0" smtClean="0"/>
              <a:t>例如子任务</a:t>
            </a:r>
            <a:r>
              <a:rPr lang="zh-CN" altLang="en-US" dirty="0" smtClean="0">
                <a:solidFill>
                  <a:srgbClr val="FFFF00"/>
                </a:solidFill>
              </a:rPr>
              <a:t>描述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+</a:t>
            </a:r>
            <a:r>
              <a:rPr lang="zh-CN" altLang="en-US" dirty="0" smtClean="0"/>
              <a:t>分工计划初稿</a:t>
            </a:r>
            <a:r>
              <a:rPr lang="en-US" altLang="zh-CN" dirty="0" smtClean="0"/>
              <a:t>		-</a:t>
            </a:r>
            <a:r>
              <a:rPr lang="zh-CN" altLang="en-US" dirty="0" smtClean="0"/>
              <a:t>商定分工计划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+</a:t>
            </a:r>
            <a:r>
              <a:rPr lang="zh-CN" altLang="en-US" dirty="0"/>
              <a:t>通讯</a:t>
            </a:r>
            <a:r>
              <a:rPr lang="zh-CN" altLang="en-US" dirty="0" smtClean="0"/>
              <a:t>模块测试结果报告</a:t>
            </a:r>
            <a:r>
              <a:rPr lang="en-US" altLang="zh-CN" dirty="0" smtClean="0"/>
              <a:t>	-</a:t>
            </a:r>
            <a:r>
              <a:rPr lang="zh-CN" altLang="en-US" dirty="0" smtClean="0"/>
              <a:t>测试通讯模块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6773</TotalTime>
  <Words>857</Words>
  <Application>Microsoft Office PowerPoint</Application>
  <PresentationFormat>On-screen Show (4:3)</PresentationFormat>
  <Paragraphs>131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黑体</vt:lpstr>
      <vt:lpstr>Arial</vt:lpstr>
      <vt:lpstr>Twilight</vt:lpstr>
      <vt:lpstr>项目管理和配置管理</vt:lpstr>
      <vt:lpstr>PowerPoint Presentation</vt:lpstr>
      <vt:lpstr>PowerPoint Presentation</vt:lpstr>
      <vt:lpstr>项目进度计划与控制</vt:lpstr>
      <vt:lpstr>Microsoft Project</vt:lpstr>
      <vt:lpstr>Microsoft Project</vt:lpstr>
      <vt:lpstr>任务分解和分配要求</vt:lpstr>
      <vt:lpstr>任务制定、分解和分配步骤</vt:lpstr>
      <vt:lpstr>任务制定、分解和分配</vt:lpstr>
      <vt:lpstr>Microsoft Project</vt:lpstr>
      <vt:lpstr>Microsoft Project</vt:lpstr>
      <vt:lpstr>MS Project使用演示</vt:lpstr>
      <vt:lpstr>任务制定和分解原则</vt:lpstr>
      <vt:lpstr>PowerPoint Presentation</vt:lpstr>
      <vt:lpstr>PowerPoint Presentation</vt:lpstr>
      <vt:lpstr>Previously on MS Project</vt:lpstr>
      <vt:lpstr>Progress Tracking</vt:lpstr>
      <vt:lpstr>Progress Tracking</vt:lpstr>
      <vt:lpstr>Progress Tracking</vt:lpstr>
      <vt:lpstr>Progress Tracking</vt:lpstr>
      <vt:lpstr>Github使用</vt:lpstr>
      <vt:lpstr>注册用户，记住用户名</vt:lpstr>
      <vt:lpstr>安装Github客户端，登录确认</vt:lpstr>
      <vt:lpstr>用户名分组发送给管理员邮箱</vt:lpstr>
      <vt:lpstr>等待被管理员添加为合作者</vt:lpstr>
      <vt:lpstr>登出再登入github客户端</vt:lpstr>
      <vt:lpstr>clone一个库，应该就能看到相应项目</vt:lpstr>
      <vt:lpstr>文档版本控制</vt:lpstr>
      <vt:lpstr>文档版本控制</vt:lpstr>
      <vt:lpstr>文档版本控制</vt:lpstr>
      <vt:lpstr>配置管理要求</vt:lpstr>
      <vt:lpstr>资源</vt:lpstr>
      <vt:lpstr>SSH Links</vt:lpstr>
      <vt:lpstr>被管理的制品包括</vt:lpstr>
      <vt:lpstr>往届作业 – 分级文件管理</vt:lpstr>
      <vt:lpstr>关于MS Project的项目简介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工具介绍</dc:title>
  <dc:creator>renjian</dc:creator>
  <cp:lastModifiedBy>Alex Ren</cp:lastModifiedBy>
  <cp:revision>149</cp:revision>
  <dcterms:created xsi:type="dcterms:W3CDTF">2015-03-18T14:00:21Z</dcterms:created>
  <dcterms:modified xsi:type="dcterms:W3CDTF">2016-03-11T12:19:00Z</dcterms:modified>
</cp:coreProperties>
</file>