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19"/>
  </p:notesMasterIdLst>
  <p:sldIdLst>
    <p:sldId id="256" r:id="rId2"/>
    <p:sldId id="263" r:id="rId3"/>
    <p:sldId id="270" r:id="rId4"/>
    <p:sldId id="277" r:id="rId5"/>
    <p:sldId id="264" r:id="rId6"/>
    <p:sldId id="265" r:id="rId7"/>
    <p:sldId id="266" r:id="rId8"/>
    <p:sldId id="271" r:id="rId9"/>
    <p:sldId id="284" r:id="rId10"/>
    <p:sldId id="268" r:id="rId11"/>
    <p:sldId id="285" r:id="rId12"/>
    <p:sldId id="286" r:id="rId13"/>
    <p:sldId id="287" r:id="rId14"/>
    <p:sldId id="288" r:id="rId15"/>
    <p:sldId id="289" r:id="rId16"/>
    <p:sldId id="290" r:id="rId17"/>
    <p:sldId id="26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39"/>
    <p:restoredTop sz="89214" autoAdjust="0"/>
  </p:normalViewPr>
  <p:slideViewPr>
    <p:cSldViewPr snapToGrid="0" snapToObjects="1">
      <p:cViewPr varScale="1">
        <p:scale>
          <a:sx n="79" d="100"/>
          <a:sy n="79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B6635-575B-0C42-898D-37167595ED80}" type="datetimeFigureOut">
              <a:rPr kumimoji="1" lang="zh-CN" altLang="en-US" smtClean="0"/>
              <a:t>2016/4/8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23D29-C40C-0346-802A-E643F7B2F8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7638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apache </a:t>
            </a:r>
            <a:r>
              <a:rPr lang="zh-CN" altLang="en-US"/>
              <a:t>市场份额</a:t>
            </a:r>
            <a:r>
              <a:rPr lang="en-US" altLang="zh-CN"/>
              <a:t>50%</a:t>
            </a:r>
            <a:r>
              <a:rPr lang="zh-CN" altLang="en-US"/>
              <a:t>以上</a:t>
            </a:r>
          </a:p>
          <a:p>
            <a:r>
              <a:rPr lang="en-US" altLang="zh-CN"/>
              <a:t>iis</a:t>
            </a:r>
            <a:r>
              <a:rPr lang="zh-CN" altLang="en-US"/>
              <a:t>，与自家的</a:t>
            </a:r>
            <a:r>
              <a:rPr lang="en-US" altLang="zh-CN"/>
              <a:t>Windows</a:t>
            </a:r>
            <a:r>
              <a:rPr lang="zh-CN" altLang="en-US"/>
              <a:t>组合，高效可靠，付费，成本高</a:t>
            </a:r>
          </a:p>
          <a:p>
            <a:r>
              <a:rPr lang="en-US" altLang="zh-CN"/>
              <a:t>tomcat</a:t>
            </a:r>
            <a:r>
              <a:rPr lang="zh-CN" altLang="en-US"/>
              <a:t>也是</a:t>
            </a:r>
            <a:r>
              <a:rPr lang="en-US" altLang="zh-CN"/>
              <a:t>Apache</a:t>
            </a:r>
            <a:r>
              <a:rPr lang="zh-CN" altLang="en-US"/>
              <a:t>旗下的，长作为</a:t>
            </a:r>
            <a:r>
              <a:rPr lang="en-US" altLang="zh-CN"/>
              <a:t>Apache </a:t>
            </a:r>
            <a:r>
              <a:rPr lang="zh-CN" altLang="en-US"/>
              <a:t>服务器的扩展</a:t>
            </a:r>
            <a:r>
              <a:rPr lang="en-US" altLang="zh-CN"/>
              <a:t>jsp</a:t>
            </a:r>
            <a:r>
              <a:rPr lang="zh-CN" altLang="en-US"/>
              <a:t>容器 ，静态资源性能不如</a:t>
            </a:r>
            <a:r>
              <a:rPr lang="en-US" altLang="zh-CN"/>
              <a:t>Apache</a:t>
            </a:r>
          </a:p>
          <a:p>
            <a:r>
              <a:rPr lang="en-US" altLang="zh-CN"/>
              <a:t>lighttpd </a:t>
            </a:r>
            <a:r>
              <a:rPr lang="zh-CN" altLang="en-US"/>
              <a:t>轻量级，高性能，但是功能不足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23D29-C40C-0346-802A-E643F7B2F84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反向代理能够提供负载均衡</a:t>
            </a:r>
          </a:p>
          <a:p>
            <a:r>
              <a:rPr lang="zh-CN" altLang="en-US"/>
              <a:t>缓存可以提高性能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23D29-C40C-0346-802A-E643F7B2F84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23D29-C40C-0346-802A-E643F7B2F84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处理机制，与</a:t>
            </a:r>
            <a:r>
              <a:rPr lang="en-US" altLang="zh-CN"/>
              <a:t>apache</a:t>
            </a:r>
            <a:r>
              <a:rPr lang="zh-CN" altLang="en-US"/>
              <a:t>对比，原理不同</a:t>
            </a:r>
          </a:p>
          <a:p>
            <a:r>
              <a:rPr lang="zh-CN" altLang="en-US"/>
              <a:t>事件驱动，与</a:t>
            </a:r>
            <a:r>
              <a:rPr lang="en-US" altLang="zh-CN"/>
              <a:t>libevent</a:t>
            </a:r>
            <a:r>
              <a:rPr lang="zh-CN" altLang="en-US"/>
              <a:t>类似，高效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23D29-C40C-0346-802A-E643F7B2F847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具有很高的稳定性。其它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服务器，当遇到访问的峰值，或者有人恶意发起慢速连接时，也很可能会导致服务器物理内存耗尽频繁交换，失去响应，只能重启服务器。而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采取了分阶段资源分配技术，使得它的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与内存占用率非常低。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官方表示保持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10,000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个没有活动的连接，它只占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2.5M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内存，所以类似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这样的攻击对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来说基本上是毫无用处的。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对于软件的可靠性来说，一般分为两类，一类是性能相关的可靠性，比如软件处理大文件，高并发时，是否会出现运行异常等情况。另一类是功能相关的稳定性，比如系统的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数，对于非标准配置或者一些异常操作呈现的的鲁棒性，以及部署在生产环境中能否保证长时间运行程序不出错。</a:t>
            </a:r>
          </a:p>
          <a:p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对于以上提到的两种可靠性，不同的应用场景有不同的可靠性需求。我们提出简单的量化评估可靠性方法。如下表：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23D29-C40C-0346-802A-E643F7B2F847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137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处理请求是异步非阻塞的，而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则是阻塞型的，在高并发下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能保持低资源低消耗高性能。相比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Apache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使用更少的资源，支持高达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50,000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个并发连接，体现更高的效率。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是同步多进程模型，一个连接对应一个进程；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是异步的，多个连接（万级别）可以对应一个进程。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在性能需求中，和可靠性一样，不同的产品对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服务器的性能需求各不相同。针对不同的性能需求，我们提出如下几种性能需求标准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23D29-C40C-0346-802A-E643F7B2F847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8568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23D29-C40C-0346-802A-E643F7B2F847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33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838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463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91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514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481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43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68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21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485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292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90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5037" y="1139246"/>
            <a:ext cx="7980189" cy="2209139"/>
          </a:xfrm>
        </p:spPr>
        <p:txBody>
          <a:bodyPr>
            <a:normAutofit/>
          </a:bodyPr>
          <a:lstStyle/>
          <a:p>
            <a:pPr algn="r"/>
            <a:r>
              <a:rPr kumimoji="1" lang="en-US" altLang="zh-CN" sz="6000" dirty="0" err="1" smtClean="0"/>
              <a:t>Nginx</a:t>
            </a:r>
            <a:r>
              <a:rPr kumimoji="1" lang="zh-CN" altLang="en-US" sz="6000" dirty="0"/>
              <a:t>测试与开发</a:t>
            </a:r>
            <a:br>
              <a:rPr kumimoji="1" lang="zh-CN" altLang="en-US" sz="6000" dirty="0"/>
            </a:br>
            <a:r>
              <a:rPr kumimoji="1" lang="zh-CN" altLang="en-US" sz="6000" dirty="0"/>
              <a:t>细化需求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30428" y="5107305"/>
            <a:ext cx="3584575" cy="1612265"/>
          </a:xfrm>
        </p:spPr>
        <p:txBody>
          <a:bodyPr>
            <a:normAutofit/>
          </a:bodyPr>
          <a:lstStyle/>
          <a:p>
            <a:r>
              <a:rPr kumimoji="1" lang="zh-CN" altLang="en-US" sz="2400" dirty="0"/>
              <a:t>软件工程实验项目</a:t>
            </a:r>
            <a:r>
              <a:rPr kumimoji="1" lang="en-US" altLang="zh-CN" sz="2400" dirty="0"/>
              <a:t>C</a:t>
            </a:r>
            <a:r>
              <a:rPr kumimoji="1" lang="zh-CN" altLang="en-US" sz="2400" dirty="0"/>
              <a:t>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非</a:t>
            </a:r>
            <a:r>
              <a:rPr kumimoji="1" lang="zh-CN" altLang="en-US" dirty="0" smtClean="0"/>
              <a:t>功能需求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跨平台</a:t>
            </a:r>
            <a:endParaRPr kumimoji="1" lang="en-US" altLang="zh-CN" sz="2800" dirty="0" smtClean="0"/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可靠性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/>
              <a:t>易扩展</a:t>
            </a:r>
          </a:p>
          <a:p>
            <a:pPr lvl="1"/>
            <a:r>
              <a:rPr kumimoji="1" lang="zh-CN" altLang="en-US" dirty="0" smtClean="0"/>
              <a:t>模块化设计</a:t>
            </a:r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高性能</a:t>
            </a:r>
            <a:endParaRPr kumimoji="1" lang="zh-CN" altLang="en-US" sz="2800" dirty="0" smtClean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 smtClean="0"/>
              <a:t>请求处理机制</a:t>
            </a:r>
          </a:p>
          <a:p>
            <a:pPr lvl="1"/>
            <a:r>
              <a:rPr kumimoji="1" lang="zh-CN" altLang="en-US" dirty="0" smtClean="0"/>
              <a:t>事件驱动模型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非功能需求标准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可靠性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325759"/>
              </p:ext>
            </p:extLst>
          </p:nvPr>
        </p:nvGraphicFramePr>
        <p:xfrm>
          <a:off x="721896" y="2334126"/>
          <a:ext cx="7964904" cy="42471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31108"/>
                <a:gridCol w="4933796"/>
              </a:tblGrid>
              <a:tr h="503519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可靠性评估指标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描述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080036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7*24</a:t>
                      </a:r>
                      <a:r>
                        <a:rPr lang="zh-CN" sz="2000" kern="100" dirty="0">
                          <a:effectLst/>
                        </a:rPr>
                        <a:t>小时标准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部署在生产环境中，必须满足至少</a:t>
                      </a:r>
                      <a:r>
                        <a:rPr lang="en-US" sz="2000" kern="100" dirty="0">
                          <a:effectLst/>
                        </a:rPr>
                        <a:t>7*24</a:t>
                      </a:r>
                      <a:r>
                        <a:rPr lang="zh-CN" sz="2000" kern="100" dirty="0">
                          <a:effectLst/>
                        </a:rPr>
                        <a:t>小时稳定运行。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03519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并发数标准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服务器同时能够保持的连接数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080036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鲁棒性标准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对于错误、不完全的</a:t>
                      </a:r>
                      <a:r>
                        <a:rPr lang="en-US" sz="2000" kern="100" dirty="0">
                          <a:effectLst/>
                        </a:rPr>
                        <a:t>http/</a:t>
                      </a:r>
                      <a:r>
                        <a:rPr lang="en-US" sz="2000" kern="100" dirty="0" err="1">
                          <a:effectLst/>
                        </a:rPr>
                        <a:t>tcp</a:t>
                      </a:r>
                      <a:r>
                        <a:rPr lang="zh-CN" sz="2000" kern="100" dirty="0">
                          <a:effectLst/>
                        </a:rPr>
                        <a:t>请求，保持系统的稳定性，并返回规范的信息。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080036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系统响应标准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发起一次</a:t>
                      </a:r>
                      <a:r>
                        <a:rPr lang="en-US" sz="2000" kern="100" dirty="0">
                          <a:effectLst/>
                        </a:rPr>
                        <a:t>http</a:t>
                      </a:r>
                      <a:r>
                        <a:rPr lang="zh-CN" sz="2000" kern="100" dirty="0">
                          <a:effectLst/>
                        </a:rPr>
                        <a:t>请求得到响应的时间必须保证在一个阈值之下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836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非功能需求指标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9390295"/>
              </p:ext>
            </p:extLst>
          </p:nvPr>
        </p:nvGraphicFramePr>
        <p:xfrm>
          <a:off x="240630" y="2307976"/>
          <a:ext cx="8710864" cy="42732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55432"/>
                <a:gridCol w="4355432"/>
              </a:tblGrid>
              <a:tr h="445404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性能评估指标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描述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95538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Web</a:t>
                      </a:r>
                      <a:r>
                        <a:rPr lang="zh-CN" sz="1600" kern="100" dirty="0">
                          <a:effectLst/>
                        </a:rPr>
                        <a:t>存储性能标准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通过</a:t>
                      </a:r>
                      <a:r>
                        <a:rPr lang="en-US" sz="1600" kern="100" dirty="0">
                          <a:effectLst/>
                        </a:rPr>
                        <a:t>http</a:t>
                      </a:r>
                      <a:r>
                        <a:rPr lang="zh-CN" sz="1600" kern="100" dirty="0">
                          <a:effectLst/>
                        </a:rPr>
                        <a:t>对外提供文件存储服务，客户端下载大文件的处理效率（带宽）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95538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Web</a:t>
                      </a:r>
                      <a:r>
                        <a:rPr lang="zh-CN" sz="1600" kern="100">
                          <a:effectLst/>
                        </a:rPr>
                        <a:t>响应标准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在普通的网页访问中，响应一次</a:t>
                      </a:r>
                      <a:r>
                        <a:rPr lang="en-US" sz="1600" kern="100" dirty="0">
                          <a:effectLst/>
                        </a:rPr>
                        <a:t>http</a:t>
                      </a:r>
                      <a:r>
                        <a:rPr lang="zh-CN" sz="1600" kern="100" dirty="0">
                          <a:effectLst/>
                        </a:rPr>
                        <a:t>请求所需的时间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95538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并发标准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在同一个</a:t>
                      </a:r>
                      <a:r>
                        <a:rPr lang="en-US" sz="1600" kern="100" dirty="0">
                          <a:effectLst/>
                        </a:rPr>
                        <a:t>Web</a:t>
                      </a:r>
                      <a:r>
                        <a:rPr lang="zh-CN" sz="1600" kern="100" dirty="0">
                          <a:effectLst/>
                        </a:rPr>
                        <a:t>服务器中，最高可支持多少并发链接数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96175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单个链接占用服务器资源标准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对于维持一个</a:t>
                      </a:r>
                      <a:r>
                        <a:rPr lang="en-US" sz="1600" kern="100" dirty="0">
                          <a:effectLst/>
                        </a:rPr>
                        <a:t>http</a:t>
                      </a:r>
                      <a:r>
                        <a:rPr lang="zh-CN" sz="1600" kern="100" dirty="0">
                          <a:effectLst/>
                        </a:rPr>
                        <a:t>链接，服务器需要花费的</a:t>
                      </a:r>
                      <a:r>
                        <a:rPr lang="en-US" sz="1600" kern="100" dirty="0" err="1">
                          <a:effectLst/>
                        </a:rPr>
                        <a:t>cpu</a:t>
                      </a:r>
                      <a:r>
                        <a:rPr lang="zh-CN" sz="1600" kern="100" dirty="0">
                          <a:effectLst/>
                        </a:rPr>
                        <a:t>资源和内存资源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内容占位符 2"/>
          <p:cNvSpPr txBox="1">
            <a:spLocks/>
          </p:cNvSpPr>
          <p:nvPr/>
        </p:nvSpPr>
        <p:spPr>
          <a:xfrm>
            <a:off x="457200" y="1600200"/>
            <a:ext cx="8494294" cy="5137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性能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500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开发部分表述不是很清楚，是“实现对</a:t>
            </a:r>
            <a:r>
              <a:rPr lang="en-US" altLang="zh-CN" sz="2400" dirty="0" err="1"/>
              <a:t>Nginx</a:t>
            </a:r>
            <a:r>
              <a:rPr lang="zh-CN" altLang="en-US" sz="2400" dirty="0"/>
              <a:t>服务器基本配置的可视化”吗？还是其他的</a:t>
            </a:r>
            <a:r>
              <a:rPr lang="zh-CN" altLang="en-US" sz="2400" dirty="0" smtClean="0"/>
              <a:t>？</a:t>
            </a:r>
            <a:endParaRPr lang="en-US" altLang="zh-CN" sz="2000" dirty="0"/>
          </a:p>
          <a:p>
            <a:r>
              <a:rPr lang="zh-CN" altLang="en-US" sz="2400" dirty="0" smtClean="0"/>
              <a:t>系统概述部分的标题以内容不符（标题是系统概述，个人理解应该是关于系统的一些东西，但是内容却是你们小组想要干的一些具体的事情）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686" y="3745831"/>
            <a:ext cx="565785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323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后边的非功能性需求的标准部分没有具体的指标，只有一个大概的描述。还有这些性能的测试也包含在你们之后的工作中吗</a:t>
            </a:r>
            <a:r>
              <a:rPr lang="zh-CN" altLang="en-US" sz="2800" dirty="0" smtClean="0"/>
              <a:t>？</a:t>
            </a:r>
            <a:endParaRPr lang="zh-CN" altLang="en-US" sz="2800" dirty="0"/>
          </a:p>
          <a:p>
            <a:r>
              <a:rPr lang="zh-CN" altLang="en-US" sz="2800" dirty="0"/>
              <a:t>我觉得</a:t>
            </a:r>
            <a:r>
              <a:rPr lang="en-US" altLang="zh-CN" sz="2800" dirty="0"/>
              <a:t>1.2</a:t>
            </a:r>
            <a:r>
              <a:rPr lang="zh-CN" altLang="en-US" sz="2800" dirty="0"/>
              <a:t>和</a:t>
            </a:r>
            <a:r>
              <a:rPr lang="en-US" altLang="zh-CN" sz="2800" dirty="0"/>
              <a:t>3.2</a:t>
            </a:r>
            <a:r>
              <a:rPr lang="zh-CN" altLang="en-US" sz="2800" dirty="0"/>
              <a:t>节叙述的有些简略。可以稍微详细</a:t>
            </a:r>
            <a:r>
              <a:rPr lang="zh-CN" altLang="en-US" sz="2800" dirty="0" smtClean="0"/>
              <a:t>一点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253" y="4018046"/>
            <a:ext cx="5688013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101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反向带来服务器 应该是反向代理服务器吧！</a:t>
            </a:r>
          </a:p>
          <a:p>
            <a:r>
              <a:rPr lang="zh-CN" altLang="en-US" dirty="0" smtClean="0"/>
              <a:t>用</a:t>
            </a:r>
            <a:r>
              <a:rPr lang="zh-CN" altLang="en-US" dirty="0"/>
              <a:t>例图  字体太小，看不清楚；</a:t>
            </a:r>
          </a:p>
          <a:p>
            <a:r>
              <a:rPr lang="zh-CN" altLang="en-US" dirty="0" smtClean="0"/>
              <a:t>用例</a:t>
            </a:r>
            <a:r>
              <a:rPr lang="zh-CN" altLang="en-US" dirty="0"/>
              <a:t>描述，有些语句，没有按照</a:t>
            </a:r>
            <a:r>
              <a:rPr lang="en-US" altLang="zh-CN" dirty="0"/>
              <a:t>RUCM</a:t>
            </a:r>
            <a:r>
              <a:rPr lang="zh-CN" altLang="en-US" dirty="0"/>
              <a:t>规范书写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089" y="3543887"/>
            <a:ext cx="4850732" cy="331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9534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感觉功能需求部分应该是阐述有什么需求，而不是陈述软件功能。</a:t>
            </a:r>
          </a:p>
        </p:txBody>
      </p:sp>
    </p:spTree>
    <p:extLst>
      <p:ext uri="{BB962C8B-B14F-4D97-AF65-F5344CB8AC3E}">
        <p14:creationId xmlns:p14="http://schemas.microsoft.com/office/powerpoint/2010/main" val="1359648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参考资料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effectLst/>
              </a:rPr>
              <a:t>Nginx</a:t>
            </a:r>
            <a:r>
              <a:rPr lang="zh-CN" altLang="en-US" dirty="0">
                <a:effectLst/>
              </a:rPr>
              <a:t>官网：</a:t>
            </a:r>
            <a:r>
              <a:rPr lang="en-US" altLang="zh-CN" dirty="0">
                <a:effectLst/>
              </a:rPr>
              <a:t>http://</a:t>
            </a:r>
            <a:r>
              <a:rPr lang="en-US" altLang="zh-CN" dirty="0" err="1">
                <a:effectLst/>
              </a:rPr>
              <a:t>nginx.org</a:t>
            </a:r>
            <a:r>
              <a:rPr lang="en-US" altLang="zh-CN" dirty="0">
                <a:effectLst/>
              </a:rPr>
              <a:t>/</a:t>
            </a:r>
            <a:endParaRPr lang="zh-CN" altLang="zh-CN" dirty="0">
              <a:effectLst/>
            </a:endParaRPr>
          </a:p>
          <a:p>
            <a:r>
              <a:rPr lang="zh-CN" altLang="zh-CN" dirty="0" smtClean="0">
                <a:effectLst/>
              </a:rPr>
              <a:t>《深入理解</a:t>
            </a:r>
            <a:r>
              <a:rPr lang="en-US" altLang="zh-CN" dirty="0" err="1" smtClean="0">
                <a:effectLst/>
              </a:rPr>
              <a:t>Nginx</a:t>
            </a:r>
            <a:r>
              <a:rPr lang="zh-CN" altLang="zh-CN" dirty="0" smtClean="0">
                <a:effectLst/>
              </a:rPr>
              <a:t>》</a:t>
            </a:r>
            <a:endParaRPr lang="zh-CN" altLang="en-US" dirty="0" smtClean="0">
              <a:effectLst/>
            </a:endParaRPr>
          </a:p>
          <a:p>
            <a:r>
              <a:rPr lang="zh-CN" altLang="zh-CN" dirty="0" smtClean="0">
                <a:effectLst/>
              </a:rPr>
              <a:t>《</a:t>
            </a:r>
            <a:r>
              <a:rPr lang="en-US" altLang="zh-CN" dirty="0" smtClean="0">
                <a:effectLst/>
              </a:rPr>
              <a:t>Nginx</a:t>
            </a:r>
            <a:r>
              <a:rPr lang="zh-CN" altLang="en-US" dirty="0" smtClean="0">
                <a:effectLst/>
              </a:rPr>
              <a:t>高性能服务器详解</a:t>
            </a:r>
            <a:r>
              <a:rPr lang="zh-CN" altLang="zh-CN" dirty="0">
                <a:effectLst/>
              </a:rPr>
              <a:t>》</a:t>
            </a:r>
          </a:p>
          <a:p>
            <a:r>
              <a:rPr kumimoji="1" lang="zh-CN" altLang="en-US" dirty="0"/>
              <a:t>网络资源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领域现状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Apache</a:t>
            </a:r>
            <a:r>
              <a:rPr kumimoji="1" lang="zh-CN" altLang="en-US" dirty="0" smtClean="0"/>
              <a:t>：市场份额最高的服务器</a:t>
            </a:r>
          </a:p>
          <a:p>
            <a:r>
              <a:rPr kumimoji="1" lang="en-US" altLang="zh-CN" dirty="0" smtClean="0"/>
              <a:t>IIS</a:t>
            </a:r>
            <a:r>
              <a:rPr kumimoji="1" lang="zh-CN" altLang="en-US" dirty="0" smtClean="0"/>
              <a:t>：微软公司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服务器，与</a:t>
            </a:r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组合可靠高效</a:t>
            </a:r>
          </a:p>
          <a:p>
            <a:r>
              <a:rPr kumimoji="1" lang="en-US" altLang="zh-CN" dirty="0" smtClean="0"/>
              <a:t>Tomcat</a:t>
            </a:r>
            <a:r>
              <a:rPr kumimoji="1" lang="zh-CN" altLang="en-US" dirty="0" smtClean="0"/>
              <a:t>：主要用作</a:t>
            </a:r>
            <a:r>
              <a:rPr kumimoji="1" lang="en-US" altLang="zh-CN" dirty="0" smtClean="0"/>
              <a:t>Servlet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JSP</a:t>
            </a:r>
            <a:r>
              <a:rPr kumimoji="1" lang="zh-CN" altLang="en-US" dirty="0" smtClean="0"/>
              <a:t>容器</a:t>
            </a:r>
          </a:p>
          <a:p>
            <a:r>
              <a:rPr kumimoji="1" lang="en-US" altLang="zh-CN" dirty="0" err="1" smtClean="0"/>
              <a:t>Lighttpd</a:t>
            </a:r>
            <a:r>
              <a:rPr kumimoji="1" lang="zh-CN" altLang="en-US" dirty="0" smtClean="0"/>
              <a:t>：针对高性能网站的轻量级开源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服务器</a:t>
            </a:r>
          </a:p>
          <a:p>
            <a:r>
              <a:rPr kumimoji="1" lang="en-US" altLang="zh-CN" dirty="0" err="1" smtClean="0"/>
              <a:t>Nginx</a:t>
            </a:r>
            <a:endParaRPr kumimoji="1" lang="zh-CN" altLang="en-US" dirty="0" smtClean="0"/>
          </a:p>
          <a:p>
            <a:endParaRPr kumimoji="1" lang="zh-CN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功能性需求</a:t>
            </a:r>
          </a:p>
        </p:txBody>
      </p:sp>
      <p:pic>
        <p:nvPicPr>
          <p:cNvPr id="4" name="内容占位符 3" descr="用例图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41960"/>
            <a:ext cx="9368248" cy="54475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RUCM</a:t>
            </a:r>
            <a:r>
              <a:rPr lang="zh-CN" altLang="en-US"/>
              <a:t>？</a:t>
            </a:r>
          </a:p>
        </p:txBody>
      </p:sp>
      <p:pic>
        <p:nvPicPr>
          <p:cNvPr id="6" name="内容占位符 3" descr="用例图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47120"/>
            <a:ext cx="9016482" cy="38205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Nginx</a:t>
            </a:r>
            <a:r>
              <a:rPr kumimoji="1" lang="zh-CN" altLang="en-US" dirty="0" smtClean="0"/>
              <a:t>的功能特性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基本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服务</a:t>
            </a:r>
          </a:p>
          <a:p>
            <a:pPr lvl="1"/>
            <a:r>
              <a:rPr kumimoji="1" lang="zh-CN" altLang="en-US" sz="3200" dirty="0" smtClean="0"/>
              <a:t>处理静态文件</a:t>
            </a:r>
          </a:p>
          <a:p>
            <a:pPr lvl="1"/>
            <a:r>
              <a:rPr kumimoji="1" lang="zh-CN" altLang="en-US" sz="3200" dirty="0" smtClean="0">
                <a:solidFill>
                  <a:srgbClr val="FF0000"/>
                </a:solidFill>
              </a:rPr>
              <a:t>反向代理</a:t>
            </a:r>
          </a:p>
          <a:p>
            <a:pPr lvl="1"/>
            <a:r>
              <a:rPr kumimoji="1" lang="en-US" altLang="zh-CN" sz="3200" dirty="0" err="1" smtClean="0">
                <a:solidFill>
                  <a:srgbClr val="FF0000"/>
                </a:solidFill>
              </a:rPr>
              <a:t>FastCGI</a:t>
            </a:r>
          </a:p>
          <a:p>
            <a:pPr lvl="1"/>
            <a:r>
              <a:rPr kumimoji="1" lang="zh-CN" altLang="en-US" sz="3200" dirty="0" smtClean="0">
                <a:solidFill>
                  <a:srgbClr val="FF0000"/>
                </a:solidFill>
              </a:rPr>
              <a:t>缓存</a:t>
            </a:r>
          </a:p>
          <a:p>
            <a:pPr lvl="1"/>
            <a:r>
              <a:rPr kumimoji="1" lang="zh-CN" altLang="en-US" sz="3200" dirty="0" smtClean="0"/>
              <a:t>过滤器功能</a:t>
            </a:r>
          </a:p>
          <a:p>
            <a:pPr lvl="1"/>
            <a:r>
              <a:rPr kumimoji="1" lang="zh-CN" altLang="en-US" sz="3200" dirty="0" smtClean="0"/>
              <a:t>支持</a:t>
            </a:r>
            <a:r>
              <a:rPr kumimoji="1" lang="en-US" altLang="zh-CN" sz="3200" dirty="0" smtClean="0"/>
              <a:t>SSL</a:t>
            </a:r>
            <a:endParaRPr kumimoji="1" lang="zh-CN" altLang="en-US" sz="32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Nginx</a:t>
            </a:r>
            <a:r>
              <a:rPr kumimoji="1" lang="zh-CN" altLang="en-US" dirty="0" smtClean="0"/>
              <a:t>的功能特性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dirty="0" smtClean="0"/>
              <a:t>高级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服务</a:t>
            </a:r>
          </a:p>
          <a:p>
            <a:pPr lvl="1"/>
            <a:r>
              <a:rPr kumimoji="1" lang="zh-CN" altLang="en-US" sz="3200" dirty="0" smtClean="0"/>
              <a:t>虚拟主机</a:t>
            </a:r>
          </a:p>
          <a:p>
            <a:pPr lvl="1"/>
            <a:r>
              <a:rPr kumimoji="1" lang="zh-CN" altLang="en-US" sz="3200" dirty="0" smtClean="0"/>
              <a:t>重新加载配置文件，在线升级</a:t>
            </a:r>
          </a:p>
          <a:p>
            <a:pPr lvl="1"/>
            <a:r>
              <a:rPr kumimoji="1" lang="en-US" altLang="zh-CN" sz="3200" dirty="0" smtClean="0"/>
              <a:t>Http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DAV</a:t>
            </a:r>
            <a:r>
              <a:rPr kumimoji="1" lang="zh-CN" altLang="en-US" sz="3200" dirty="0" smtClean="0"/>
              <a:t>模块，提供</a:t>
            </a:r>
            <a:r>
              <a:rPr kumimoji="1" lang="en-US" altLang="zh-CN" sz="3200" dirty="0" smtClean="0"/>
              <a:t>Put</a:t>
            </a:r>
            <a:r>
              <a:rPr kumimoji="1" lang="zh-CN" altLang="en-US" sz="3200" dirty="0" smtClean="0"/>
              <a:t>，</a:t>
            </a:r>
            <a:r>
              <a:rPr kumimoji="1" lang="en-US" altLang="zh-CN" sz="3200" dirty="0" smtClean="0"/>
              <a:t>Delete</a:t>
            </a:r>
            <a:r>
              <a:rPr kumimoji="1" lang="zh-CN" altLang="en-US" sz="3200" dirty="0" smtClean="0"/>
              <a:t>等操作</a:t>
            </a:r>
          </a:p>
          <a:p>
            <a:pPr lvl="1"/>
            <a:r>
              <a:rPr kumimoji="1" lang="en-US" altLang="zh-CN" sz="3200" dirty="0" smtClean="0"/>
              <a:t>FLV</a:t>
            </a:r>
            <a:r>
              <a:rPr kumimoji="1" lang="zh-CN" altLang="en-US" sz="3200" dirty="0" smtClean="0"/>
              <a:t>和</a:t>
            </a:r>
            <a:r>
              <a:rPr kumimoji="1" lang="en-US" altLang="zh-CN" sz="3200" dirty="0" smtClean="0"/>
              <a:t>MP4</a:t>
            </a:r>
            <a:r>
              <a:rPr kumimoji="1" lang="zh-CN" altLang="en-US" sz="3200" dirty="0" smtClean="0"/>
              <a:t>流传输</a:t>
            </a:r>
          </a:p>
          <a:p>
            <a:pPr lvl="1"/>
            <a:r>
              <a:rPr kumimoji="1" lang="zh-CN" altLang="en-US" sz="3200" dirty="0" smtClean="0"/>
              <a:t>支持网络监控：访问控制，速度控制，连接数限制等</a:t>
            </a:r>
          </a:p>
          <a:p>
            <a:pPr lvl="1"/>
            <a:r>
              <a:rPr kumimoji="1" lang="zh-CN" altLang="en-US" sz="3200" dirty="0" smtClean="0"/>
              <a:t>嵌入</a:t>
            </a:r>
            <a:r>
              <a:rPr kumimoji="1" lang="en-US" altLang="zh-CN" sz="3200" dirty="0" smtClean="0"/>
              <a:t>Perl</a:t>
            </a:r>
            <a:r>
              <a:rPr kumimoji="1" lang="zh-CN" altLang="en-US" sz="3200" dirty="0" smtClean="0"/>
              <a:t>语言</a:t>
            </a:r>
            <a:endParaRPr kumimoji="1" lang="zh-CN" alt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Nginx</a:t>
            </a:r>
            <a:r>
              <a:rPr kumimoji="1" lang="zh-CN" altLang="en-US" dirty="0" smtClean="0"/>
              <a:t>的功能特性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邮件</a:t>
            </a:r>
            <a:r>
              <a:rPr kumimoji="1" lang="zh-CN" altLang="en-US" dirty="0" smtClean="0"/>
              <a:t>服务器</a:t>
            </a:r>
          </a:p>
          <a:p>
            <a:pPr lvl="1"/>
            <a:r>
              <a:rPr kumimoji="1" lang="en-US" altLang="zh-CN" sz="3200" dirty="0" smtClean="0"/>
              <a:t>IMAP/POP3</a:t>
            </a:r>
            <a:r>
              <a:rPr kumimoji="1" lang="zh-CN" altLang="en-US" sz="3200" dirty="0" smtClean="0"/>
              <a:t>协议</a:t>
            </a:r>
          </a:p>
          <a:p>
            <a:pPr lvl="1"/>
            <a:r>
              <a:rPr kumimoji="1" lang="en-US" altLang="zh-CN" sz="3200" dirty="0" smtClean="0"/>
              <a:t>SMTP</a:t>
            </a:r>
            <a:r>
              <a:rPr kumimoji="1" lang="zh-CN" altLang="en-US" sz="3200" dirty="0" smtClean="0"/>
              <a:t>协议</a:t>
            </a:r>
          </a:p>
          <a:p>
            <a:pPr lvl="1"/>
            <a:r>
              <a:rPr kumimoji="1" lang="en-US" altLang="zh-CN" sz="3200" dirty="0" smtClean="0"/>
              <a:t>SSL</a:t>
            </a:r>
            <a:r>
              <a:rPr kumimoji="1" lang="zh-CN" altLang="en-US" sz="3200" dirty="0" smtClean="0"/>
              <a:t>安全协议</a:t>
            </a:r>
            <a:endParaRPr kumimoji="1" lang="zh-CN" altLang="en-US" sz="3200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PHP</a:t>
            </a:r>
            <a:r>
              <a:rPr lang="zh-CN" altLang="en-US"/>
              <a:t>请求流程图</a:t>
            </a:r>
          </a:p>
        </p:txBody>
      </p:sp>
      <p:pic>
        <p:nvPicPr>
          <p:cNvPr id="4" name="内容占位符 3" descr="需求__序列图__处理请求__PHP处理请求_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8895" y="1154430"/>
            <a:ext cx="9550400" cy="56654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拓展功能</a:t>
            </a:r>
            <a:r>
              <a:rPr lang="en-US" altLang="zh-CN"/>
              <a:t>--</a:t>
            </a:r>
            <a:r>
              <a:rPr lang="zh-CN" altLang="en-US"/>
              <a:t>图形化配置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5000" lnSpcReduction="20000"/>
          </a:bodyPr>
          <a:lstStyle/>
          <a:p>
            <a:r>
              <a:rPr lang="zh-CN" altLang="en-US"/>
              <a:t>用户组</a:t>
            </a:r>
          </a:p>
          <a:p>
            <a:r>
              <a:rPr lang="en-US" altLang="zh-CN"/>
              <a:t>worker process</a:t>
            </a:r>
            <a:r>
              <a:rPr lang="zh-CN" altLang="en-US"/>
              <a:t>数</a:t>
            </a:r>
          </a:p>
          <a:p>
            <a:r>
              <a:rPr lang="en-US" altLang="zh-CN"/>
              <a:t>pid</a:t>
            </a:r>
            <a:r>
              <a:rPr lang="zh-CN" altLang="en-US"/>
              <a:t>存放路径</a:t>
            </a:r>
          </a:p>
          <a:p>
            <a:r>
              <a:rPr lang="zh-CN" altLang="en-US"/>
              <a:t>日志路径</a:t>
            </a:r>
          </a:p>
          <a:p>
            <a:r>
              <a:rPr lang="zh-CN" altLang="en-US"/>
              <a:t>网络连接序列化</a:t>
            </a:r>
          </a:p>
          <a:p>
            <a:r>
              <a:rPr lang="zh-CN" altLang="en-US"/>
              <a:t>接收多个网络连接</a:t>
            </a:r>
          </a:p>
          <a:p>
            <a:r>
              <a:rPr lang="zh-CN" altLang="en-US"/>
              <a:t>事件驱动模型的选择</a:t>
            </a:r>
          </a:p>
          <a:p>
            <a:r>
              <a:rPr lang="zh-CN" altLang="en-US"/>
              <a:t>最大连接数</a:t>
            </a:r>
          </a:p>
          <a:p>
            <a:r>
              <a:rPr lang="zh-CN" altLang="en-US"/>
              <a:t>虚拟主机</a:t>
            </a:r>
          </a:p>
          <a:p>
            <a:r>
              <a:rPr lang="en-US" altLang="zh-CN"/>
              <a:t>location</a:t>
            </a:r>
          </a:p>
          <a:p>
            <a:r>
              <a:rPr lang="zh-CN" altLang="en-US"/>
              <a:t>根目录</a:t>
            </a:r>
          </a:p>
          <a:p>
            <a:r>
              <a:rPr lang="zh-CN" altLang="en-US"/>
              <a:t>错误页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932</Words>
  <Application>Microsoft Office PowerPoint</Application>
  <PresentationFormat>全屏显示(4:3)</PresentationFormat>
  <Paragraphs>116</Paragraphs>
  <Slides>17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主题​​</vt:lpstr>
      <vt:lpstr>Nginx测试与开发 细化需求</vt:lpstr>
      <vt:lpstr>领域现状</vt:lpstr>
      <vt:lpstr>功能性需求</vt:lpstr>
      <vt:lpstr>RUCM？</vt:lpstr>
      <vt:lpstr>Nginx的功能特性</vt:lpstr>
      <vt:lpstr>Nginx的功能特性</vt:lpstr>
      <vt:lpstr>Nginx的功能特性</vt:lpstr>
      <vt:lpstr>PHP请求流程图</vt:lpstr>
      <vt:lpstr>拓展功能--图形化配置</vt:lpstr>
      <vt:lpstr>非功能需求</vt:lpstr>
      <vt:lpstr>非功能需求标准</vt:lpstr>
      <vt:lpstr>非功能需求指标</vt:lpstr>
      <vt:lpstr>Q&amp;A</vt:lpstr>
      <vt:lpstr>Q&amp;A</vt:lpstr>
      <vt:lpstr>Q&amp;A</vt:lpstr>
      <vt:lpstr>Q&amp;A</vt:lpstr>
      <vt:lpstr>参考资料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Nginx测试与开发</dc:title>
  <dc:creator>Microsoft Office 用户</dc:creator>
  <cp:lastModifiedBy>forwil</cp:lastModifiedBy>
  <cp:revision>117</cp:revision>
  <dcterms:created xsi:type="dcterms:W3CDTF">2016-03-17T05:56:00Z</dcterms:created>
  <dcterms:modified xsi:type="dcterms:W3CDTF">2016-04-08T07:57:06Z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