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2" r:id="rId2"/>
  </p:sldMasterIdLst>
  <p:sldIdLst>
    <p:sldId id="256" r:id="rId3"/>
    <p:sldId id="257" r:id="rId4"/>
    <p:sldId id="258" r:id="rId5"/>
    <p:sldId id="259" r:id="rId6"/>
    <p:sldId id="263" r:id="rId7"/>
    <p:sldId id="264" r:id="rId8"/>
    <p:sldId id="265" r:id="rId9"/>
    <p:sldId id="261" r:id="rId10"/>
    <p:sldId id="262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073"/>
    <p:restoredTop sz="95037"/>
  </p:normalViewPr>
  <p:slideViewPr>
    <p:cSldViewPr snapToGrid="0" snapToObjects="1">
      <p:cViewPr varScale="1">
        <p:scale>
          <a:sx n="88" d="100"/>
          <a:sy n="88" d="100"/>
        </p:scale>
        <p:origin x="776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9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28746-E1BB-BE45-ABA8-858F6D9BFAFB}" type="datetimeFigureOut">
              <a:rPr kumimoji="1" lang="zh-CN" altLang="en-US" smtClean="0"/>
              <a:t>16/5/27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0271A-9764-3D46-A40F-DC84A37516A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5394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28746-E1BB-BE45-ABA8-858F6D9BFAFB}" type="datetimeFigureOut">
              <a:rPr kumimoji="1" lang="zh-CN" altLang="en-US" smtClean="0"/>
              <a:t>16/5/27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0271A-9764-3D46-A40F-DC84A37516A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21203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28746-E1BB-BE45-ABA8-858F6D9BFAFB}" type="datetimeFigureOut">
              <a:rPr kumimoji="1" lang="zh-CN" altLang="en-US" smtClean="0"/>
              <a:t>16/5/27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0271A-9764-3D46-A40F-DC84A37516A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88225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16/5/27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5439173"/>
      </p:ext>
    </p:extLst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16/5/27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0720141"/>
      </p:ext>
    </p:extLst>
  </p:cSld>
  <p:clrMapOvr>
    <a:masterClrMapping/>
  </p:clrMapOvr>
  <p:transition spd="slow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16/5/27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3551616"/>
      </p:ext>
    </p:extLst>
  </p:cSld>
  <p:clrMapOvr>
    <a:masterClrMapping/>
  </p:clrMapOvr>
  <p:transition spd="slow"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16/5/27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9885152"/>
      </p:ext>
    </p:extLst>
  </p:cSld>
  <p:clrMapOvr>
    <a:masterClrMapping/>
  </p:clrMapOvr>
  <p:transition spd="slow">
    <p:push dir="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16/5/27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8971074"/>
      </p:ext>
    </p:extLst>
  </p:cSld>
  <p:clrMapOvr>
    <a:masterClrMapping/>
  </p:clrMapOvr>
  <p:transition spd="slow">
    <p:push dir="u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16/5/27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1106106"/>
      </p:ext>
    </p:extLst>
  </p:cSld>
  <p:clrMapOvr>
    <a:masterClrMapping/>
  </p:clrMapOvr>
  <p:transition spd="slow">
    <p:push dir="u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16/5/27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828943"/>
      </p:ext>
    </p:extLst>
  </p:cSld>
  <p:clrMapOvr>
    <a:masterClrMapping/>
  </p:clrMapOvr>
  <p:transition spd="slow">
    <p:push dir="u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16/5/27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935632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28746-E1BB-BE45-ABA8-858F6D9BFAFB}" type="datetimeFigureOut">
              <a:rPr kumimoji="1" lang="zh-CN" altLang="en-US" smtClean="0"/>
              <a:t>16/5/27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0271A-9764-3D46-A40F-DC84A37516A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118617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16/5/27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506978"/>
      </p:ext>
    </p:extLst>
  </p:cSld>
  <p:clrMapOvr>
    <a:masterClrMapping/>
  </p:clrMapOvr>
  <p:transition spd="slow">
    <p:push dir="u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16/5/27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1951838"/>
      </p:ext>
    </p:extLst>
  </p:cSld>
  <p:clrMapOvr>
    <a:masterClrMapping/>
  </p:clrMapOvr>
  <p:transition spd="slow">
    <p:push dir="u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16/5/27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0716297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28746-E1BB-BE45-ABA8-858F6D9BFAFB}" type="datetimeFigureOut">
              <a:rPr kumimoji="1" lang="zh-CN" altLang="en-US" smtClean="0"/>
              <a:t>16/5/27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0271A-9764-3D46-A40F-DC84A37516A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14154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28746-E1BB-BE45-ABA8-858F6D9BFAFB}" type="datetimeFigureOut">
              <a:rPr kumimoji="1" lang="zh-CN" altLang="en-US" smtClean="0"/>
              <a:t>16/5/27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0271A-9764-3D46-A40F-DC84A37516A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79084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28746-E1BB-BE45-ABA8-858F6D9BFAFB}" type="datetimeFigureOut">
              <a:rPr kumimoji="1" lang="zh-CN" altLang="en-US" smtClean="0"/>
              <a:t>16/5/27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0271A-9764-3D46-A40F-DC84A37516A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6653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28746-E1BB-BE45-ABA8-858F6D9BFAFB}" type="datetimeFigureOut">
              <a:rPr kumimoji="1" lang="zh-CN" altLang="en-US" smtClean="0"/>
              <a:t>16/5/27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0271A-9764-3D46-A40F-DC84A37516A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28309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28746-E1BB-BE45-ABA8-858F6D9BFAFB}" type="datetimeFigureOut">
              <a:rPr kumimoji="1" lang="zh-CN" altLang="en-US" smtClean="0"/>
              <a:t>16/5/27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0271A-9764-3D46-A40F-DC84A37516A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38005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28746-E1BB-BE45-ABA8-858F6D9BFAFB}" type="datetimeFigureOut">
              <a:rPr kumimoji="1" lang="zh-CN" altLang="en-US" smtClean="0"/>
              <a:t>16/5/27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0271A-9764-3D46-A40F-DC84A37516A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35560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28746-E1BB-BE45-ABA8-858F6D9BFAFB}" type="datetimeFigureOut">
              <a:rPr kumimoji="1" lang="zh-CN" altLang="en-US" smtClean="0"/>
              <a:t>16/5/27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0271A-9764-3D46-A40F-DC84A37516A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4778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428746-E1BB-BE45-ABA8-858F6D9BFAFB}" type="datetimeFigureOut">
              <a:rPr kumimoji="1" lang="zh-CN" altLang="en-US" smtClean="0"/>
              <a:t>16/5/27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F0271A-9764-3D46-A40F-DC84A37516A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9674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16/5/27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5948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 spd="slow">
    <p:push dir="u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进度报告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副标题 2"/>
          <p:cNvSpPr>
            <a:spLocks noGrp="1"/>
          </p:cNvSpPr>
          <p:nvPr/>
        </p:nvSpPr>
        <p:spPr>
          <a:xfrm>
            <a:off x="4021444" y="5690398"/>
            <a:ext cx="4928592" cy="769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tint val="75000"/>
                  </a:sysClr>
                </a:solidFill>
                <a:effectLst/>
                <a:uLnTx/>
                <a:uFillTx/>
                <a:latin typeface="Calibri"/>
                <a:ea typeface="宋体" charset="0"/>
                <a:cs typeface=""/>
              </a:rPr>
              <a:t>C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tint val="75000"/>
                  </a:sysClr>
                </a:solidFill>
                <a:effectLst/>
                <a:uLnTx/>
                <a:uFillTx/>
                <a:latin typeface="Calibri"/>
                <a:ea typeface="宋体" charset="0"/>
                <a:cs typeface=""/>
              </a:rPr>
              <a:t>组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tint val="75000"/>
                  </a:sysClr>
                </a:solidFill>
                <a:effectLst/>
                <a:uLnTx/>
                <a:uFillTx/>
                <a:latin typeface="Calibri"/>
                <a:ea typeface="宋体" charset="0"/>
                <a:cs typeface=""/>
              </a:rPr>
              <a:t>-</a:t>
            </a:r>
            <a:r>
              <a:rPr kumimoji="0" lang="en-US" altLang="zh-C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>
                    <a:tint val="75000"/>
                  </a:sysClr>
                </a:solidFill>
                <a:effectLst/>
                <a:uLnTx/>
                <a:uFillTx/>
                <a:latin typeface="Calibri"/>
                <a:ea typeface="宋体" charset="0"/>
                <a:cs typeface=""/>
              </a:rPr>
              <a:t>Nginix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tint val="75000"/>
                  </a:sysClr>
                </a:solidFill>
                <a:effectLst/>
                <a:uLnTx/>
                <a:uFillTx/>
                <a:latin typeface="Calibri"/>
                <a:ea typeface="宋体" charset="0"/>
                <a:cs typeface=""/>
              </a:rPr>
              <a:t>测试与开发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tint val="75000"/>
                </a:sysClr>
              </a:solidFill>
              <a:effectLst/>
              <a:uLnTx/>
              <a:uFillTx/>
              <a:latin typeface="Calibri"/>
              <a:ea typeface="宋体" charset="0"/>
              <a:cs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1637931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进度概要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为自查清单添加问题位置信息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对</a:t>
            </a:r>
            <a:r>
              <a:rPr lang="en-US" altLang="zh-CN" dirty="0" smtClean="0"/>
              <a:t>7</a:t>
            </a:r>
            <a:r>
              <a:rPr lang="zh-CN" altLang="en-US" dirty="0" smtClean="0"/>
              <a:t>大类、</a:t>
            </a:r>
            <a:r>
              <a:rPr lang="en-US" altLang="zh-CN" dirty="0"/>
              <a:t> 39</a:t>
            </a:r>
            <a:r>
              <a:rPr lang="zh-CN" altLang="en-US" dirty="0"/>
              <a:t>个测试</a:t>
            </a:r>
            <a:r>
              <a:rPr lang="zh-CN" altLang="en-US" dirty="0" smtClean="0"/>
              <a:t>用例进行分工测试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完成测试报告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/>
              <a:t>更新</a:t>
            </a:r>
            <a:r>
              <a:rPr lang="en-US" altLang="zh-CN" dirty="0" err="1" smtClean="0"/>
              <a:t>mpp</a:t>
            </a:r>
            <a:endParaRPr lang="zh-CN" altLang="en-US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添加统计数据</a:t>
            </a:r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5195545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回顾测试目标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147248" cy="5257800"/>
          </a:xfrm>
        </p:spPr>
        <p:txBody>
          <a:bodyPr>
            <a:normAutofit fontScale="92500" lnSpcReduction="10000"/>
          </a:bodyPr>
          <a:lstStyle/>
          <a:p>
            <a:r>
              <a:rPr lang="zh-CN" altLang="zh-CN" dirty="0"/>
              <a:t>涉及到的“系统”主要有两</a:t>
            </a:r>
            <a:r>
              <a:rPr lang="zh-CN" altLang="zh-CN" dirty="0" smtClean="0"/>
              <a:t>个</a:t>
            </a:r>
            <a:endParaRPr lang="en-US" altLang="zh-CN" dirty="0" smtClean="0"/>
          </a:p>
          <a:p>
            <a:pPr lvl="1"/>
            <a:r>
              <a:rPr lang="zh-CN" altLang="en-US" dirty="0"/>
              <a:t>所选择的软件</a:t>
            </a:r>
            <a:r>
              <a:rPr lang="en-US" altLang="zh-CN" dirty="0" smtClean="0"/>
              <a:t>A</a:t>
            </a:r>
          </a:p>
          <a:p>
            <a:pPr lvl="1"/>
            <a:r>
              <a:rPr lang="zh-CN" altLang="en-US" dirty="0"/>
              <a:t>对</a:t>
            </a:r>
            <a:r>
              <a:rPr lang="zh-CN" altLang="en-US" dirty="0" smtClean="0"/>
              <a:t>软件</a:t>
            </a:r>
            <a:r>
              <a:rPr lang="en-US" altLang="zh-CN" dirty="0" smtClean="0"/>
              <a:t>A</a:t>
            </a:r>
            <a:r>
              <a:rPr lang="zh-CN" altLang="en-US" dirty="0" smtClean="0"/>
              <a:t>的扩展</a:t>
            </a:r>
            <a:r>
              <a:rPr lang="en-US" altLang="zh-CN" dirty="0" smtClean="0"/>
              <a:t>B</a:t>
            </a:r>
          </a:p>
          <a:p>
            <a:r>
              <a:rPr lang="zh-CN" altLang="en-US" dirty="0" smtClean="0"/>
              <a:t>对于</a:t>
            </a:r>
            <a:r>
              <a:rPr lang="en-US" altLang="zh-CN" dirty="0" smtClean="0"/>
              <a:t>A</a:t>
            </a:r>
          </a:p>
          <a:p>
            <a:pPr lvl="1"/>
            <a:r>
              <a:rPr lang="zh-CN" altLang="en-US" dirty="0" smtClean="0"/>
              <a:t>测试</a:t>
            </a:r>
            <a:r>
              <a:rPr lang="zh-CN" altLang="en-US" dirty="0"/>
              <a:t>其功能是否</a:t>
            </a:r>
            <a:r>
              <a:rPr lang="zh-CN" altLang="en-US" dirty="0" smtClean="0"/>
              <a:t>完整</a:t>
            </a:r>
            <a:endParaRPr lang="en-US" altLang="zh-CN" dirty="0"/>
          </a:p>
          <a:p>
            <a:pPr lvl="1"/>
            <a:r>
              <a:rPr lang="zh-CN" altLang="en-US" dirty="0" smtClean="0"/>
              <a:t>测试</a:t>
            </a:r>
            <a:r>
              <a:rPr lang="zh-CN" altLang="en-US" dirty="0"/>
              <a:t>其性能是否优于其他</a:t>
            </a:r>
            <a:r>
              <a:rPr lang="en-US" altLang="zh-CN" dirty="0"/>
              <a:t>web</a:t>
            </a:r>
            <a:r>
              <a:rPr lang="zh-CN" altLang="en-US" dirty="0" smtClean="0"/>
              <a:t>服务器</a:t>
            </a:r>
            <a:endParaRPr lang="en-US" altLang="zh-CN" dirty="0" smtClean="0"/>
          </a:p>
          <a:p>
            <a:r>
              <a:rPr lang="zh-CN" altLang="en-US" dirty="0" smtClean="0"/>
              <a:t>对于</a:t>
            </a:r>
            <a:r>
              <a:rPr lang="en-US" altLang="zh-CN" dirty="0" smtClean="0"/>
              <a:t>B</a:t>
            </a:r>
          </a:p>
          <a:p>
            <a:pPr lvl="1"/>
            <a:r>
              <a:rPr lang="zh-CN" altLang="en-US" dirty="0"/>
              <a:t>其是否满足</a:t>
            </a:r>
            <a:r>
              <a:rPr lang="en-US" altLang="zh-CN" dirty="0"/>
              <a:t>《</a:t>
            </a:r>
            <a:r>
              <a:rPr lang="zh-CN" altLang="en-US" dirty="0"/>
              <a:t>需求规格说明书</a:t>
            </a:r>
            <a:r>
              <a:rPr lang="en-US" altLang="zh-CN" dirty="0"/>
              <a:t>》</a:t>
            </a:r>
            <a:r>
              <a:rPr lang="zh-CN" altLang="en-US" dirty="0"/>
              <a:t>中提到的基本功</a:t>
            </a:r>
            <a:r>
              <a:rPr lang="zh-CN" altLang="en-US" dirty="0" smtClean="0"/>
              <a:t>能</a:t>
            </a:r>
            <a:endParaRPr lang="en-US" altLang="zh-CN" dirty="0" smtClean="0"/>
          </a:p>
          <a:p>
            <a:pPr lvl="1"/>
            <a:r>
              <a:rPr lang="zh-CN" altLang="en-US" dirty="0"/>
              <a:t>配置文件可视化、监控是否完整、稳定、</a:t>
            </a:r>
            <a:r>
              <a:rPr lang="zh-CN" altLang="en-US" dirty="0" smtClean="0"/>
              <a:t>可用</a:t>
            </a:r>
            <a:endParaRPr lang="en-US" altLang="zh-CN" dirty="0"/>
          </a:p>
          <a:p>
            <a:pPr lvl="1"/>
            <a:r>
              <a:rPr lang="zh-CN" altLang="en-US" dirty="0" smtClean="0"/>
              <a:t>对开发人员提</a:t>
            </a:r>
            <a:r>
              <a:rPr lang="en-US" altLang="zh-CN" dirty="0" smtClean="0"/>
              <a:t>issue</a:t>
            </a:r>
            <a:r>
              <a:rPr lang="zh-CN" altLang="en-US" dirty="0" smtClean="0"/>
              <a:t>，督促其改</a:t>
            </a:r>
            <a:r>
              <a:rPr lang="en-US" altLang="zh-CN" dirty="0" smtClean="0"/>
              <a:t>bug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108498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测试结果统计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484784"/>
            <a:ext cx="8291264" cy="5184576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安装测试</a:t>
            </a:r>
            <a:endParaRPr lang="en-US" altLang="zh-CN" dirty="0"/>
          </a:p>
          <a:p>
            <a:pPr lvl="1"/>
            <a:r>
              <a:rPr lang="zh-CN" altLang="en-US" dirty="0"/>
              <a:t>跨平台</a:t>
            </a:r>
            <a:r>
              <a:rPr lang="zh-CN" altLang="en-US" dirty="0" smtClean="0"/>
              <a:t>安装（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endParaRPr lang="en-US" altLang="zh-CN" dirty="0"/>
          </a:p>
          <a:p>
            <a:r>
              <a:rPr lang="zh-CN" altLang="en-US" dirty="0"/>
              <a:t>功能</a:t>
            </a:r>
            <a:r>
              <a:rPr lang="zh-CN" altLang="en-US" dirty="0" smtClean="0"/>
              <a:t>测试</a:t>
            </a:r>
          </a:p>
          <a:p>
            <a:pPr lvl="1"/>
            <a:r>
              <a:rPr lang="zh-CN" altLang="en-US" dirty="0" smtClean="0"/>
              <a:t>静态</a:t>
            </a:r>
            <a:r>
              <a:rPr lang="zh-CN" altLang="en-US" dirty="0"/>
              <a:t>文件</a:t>
            </a:r>
            <a:r>
              <a:rPr lang="zh-CN" altLang="en-US" dirty="0" smtClean="0"/>
              <a:t>测试（</a:t>
            </a:r>
            <a:r>
              <a:rPr lang="en-US" altLang="zh-CN" dirty="0" smtClean="0"/>
              <a:t>4</a:t>
            </a:r>
            <a:r>
              <a:rPr lang="zh-CN" altLang="en-US" dirty="0" smtClean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动态网页</a:t>
            </a:r>
            <a:r>
              <a:rPr lang="zh-CN" altLang="en-US" dirty="0" smtClean="0"/>
              <a:t>测试（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配置</a:t>
            </a:r>
            <a:r>
              <a:rPr lang="zh-CN" altLang="en-US" dirty="0" smtClean="0"/>
              <a:t>测试（</a:t>
            </a:r>
            <a:r>
              <a:rPr lang="en-US" altLang="zh-CN" dirty="0" smtClean="0"/>
              <a:t>9</a:t>
            </a:r>
            <a:r>
              <a:rPr lang="zh-CN" altLang="en-US" dirty="0" smtClean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可视化</a:t>
            </a:r>
            <a:r>
              <a:rPr lang="zh-CN" altLang="en-US" dirty="0" smtClean="0"/>
              <a:t>模块测试（</a:t>
            </a:r>
            <a:r>
              <a:rPr lang="en-US" altLang="zh-CN" dirty="0" smtClean="0"/>
              <a:t>14</a:t>
            </a:r>
            <a:r>
              <a:rPr lang="zh-CN" altLang="en-US" dirty="0" smtClean="0"/>
              <a:t>）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zh-CN" altLang="en-US" sz="3000" dirty="0" smtClean="0">
                <a:solidFill>
                  <a:prstClr val="black"/>
                </a:solidFill>
              </a:rPr>
              <a:t>非功能测试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prstClr val="black"/>
                </a:solidFill>
              </a:rPr>
              <a:t>可靠性</a:t>
            </a:r>
            <a:r>
              <a:rPr lang="zh-CN" altLang="en-US" dirty="0">
                <a:solidFill>
                  <a:prstClr val="black"/>
                </a:solidFill>
              </a:rPr>
              <a:t>测试（</a:t>
            </a:r>
            <a:r>
              <a:rPr lang="en-US" altLang="zh-CN" dirty="0">
                <a:solidFill>
                  <a:prstClr val="black"/>
                </a:solidFill>
              </a:rPr>
              <a:t>2</a:t>
            </a:r>
            <a:r>
              <a:rPr lang="zh-CN" altLang="en-US" dirty="0" smtClean="0">
                <a:solidFill>
                  <a:prstClr val="black"/>
                </a:solidFill>
              </a:rPr>
              <a:t>）</a:t>
            </a:r>
          </a:p>
          <a:p>
            <a:pPr lvl="1"/>
            <a:r>
              <a:rPr lang="zh-CN" altLang="en-US" sz="2800" dirty="0" smtClean="0"/>
              <a:t>性能</a:t>
            </a:r>
            <a:r>
              <a:rPr lang="zh-CN" altLang="en-US" sz="2800" dirty="0"/>
              <a:t>测试（</a:t>
            </a:r>
            <a:r>
              <a:rPr lang="en-US" altLang="zh-CN" sz="2800" dirty="0"/>
              <a:t>4</a:t>
            </a:r>
            <a:r>
              <a:rPr lang="zh-CN" altLang="en-US" sz="2800" dirty="0"/>
              <a:t>）</a:t>
            </a:r>
            <a:endParaRPr lang="en-US" altLang="zh-CN" sz="2800" dirty="0"/>
          </a:p>
          <a:p>
            <a:endParaRPr lang="en-US" altLang="zh-CN" dirty="0" smtClean="0"/>
          </a:p>
        </p:txBody>
      </p:sp>
      <p:sp>
        <p:nvSpPr>
          <p:cNvPr id="4" name="文本框 3"/>
          <p:cNvSpPr txBox="1"/>
          <p:nvPr/>
        </p:nvSpPr>
        <p:spPr>
          <a:xfrm>
            <a:off x="4336473" y="1995054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 smtClean="0">
                <a:solidFill>
                  <a:srgbClr val="FF0000"/>
                </a:solidFill>
              </a:rPr>
              <a:t>✔</a:t>
            </a:r>
            <a:endParaRPr kumimoji="1"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541168" y="2966989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 smtClean="0">
                <a:solidFill>
                  <a:srgbClr val="FF0000"/>
                </a:solidFill>
              </a:rPr>
              <a:t>✔</a:t>
            </a:r>
            <a:endParaRPr kumimoji="1"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541168" y="3477259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sz="2400" dirty="0" smtClean="0">
                <a:solidFill>
                  <a:srgbClr val="FF0000"/>
                </a:solidFill>
              </a:rPr>
              <a:t>✔</a:t>
            </a:r>
            <a:endParaRPr kumimoji="1"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879273" y="3938924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sz="2400" dirty="0" smtClean="0">
                <a:solidFill>
                  <a:srgbClr val="FF0000"/>
                </a:solidFill>
              </a:rPr>
              <a:t>✔</a:t>
            </a:r>
            <a:endParaRPr kumimoji="1"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8" name="文本框 6"/>
          <p:cNvSpPr txBox="1"/>
          <p:nvPr/>
        </p:nvSpPr>
        <p:spPr>
          <a:xfrm>
            <a:off x="3879273" y="5885641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sz="2400" dirty="0" smtClean="0">
                <a:solidFill>
                  <a:srgbClr val="FF0000"/>
                </a:solidFill>
              </a:rPr>
              <a:t>✔</a:t>
            </a:r>
            <a:endParaRPr kumimoji="1"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793673" y="4447501"/>
            <a:ext cx="2646878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sz="2400" smtClean="0"/>
              <a:t>部分</a:t>
            </a:r>
            <a:r>
              <a:rPr lang="zh-CN" altLang="en-US" sz="2400"/>
              <a:t>功能没有实现</a:t>
            </a:r>
            <a:endParaRPr kumimoji="1" lang="zh-CN" altLang="en-US" sz="2400"/>
          </a:p>
        </p:txBody>
      </p:sp>
      <p:sp>
        <p:nvSpPr>
          <p:cNvPr id="11" name="文本框 10"/>
          <p:cNvSpPr txBox="1"/>
          <p:nvPr/>
        </p:nvSpPr>
        <p:spPr>
          <a:xfrm>
            <a:off x="4004140" y="5339042"/>
            <a:ext cx="2651688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400" dirty="0"/>
              <a:t>7</a:t>
            </a:r>
            <a:r>
              <a:rPr lang="zh-CN" altLang="en-US" sz="2400" dirty="0"/>
              <a:t>*</a:t>
            </a:r>
            <a:r>
              <a:rPr lang="en-US" altLang="zh-CN" sz="2400" dirty="0"/>
              <a:t>24</a:t>
            </a:r>
            <a:r>
              <a:rPr lang="zh-CN" altLang="en-US" sz="2400" dirty="0"/>
              <a:t>小时还没测完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333003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性能测试结果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脚本与文件：</a:t>
            </a:r>
            <a:r>
              <a:rPr lang="en-US" altLang="zh-CN" dirty="0"/>
              <a:t>16TeamC/3.</a:t>
            </a:r>
            <a:r>
              <a:rPr lang="zh-CN" altLang="en-US" dirty="0"/>
              <a:t>项目提交文档</a:t>
            </a:r>
            <a:r>
              <a:rPr lang="en-US" altLang="zh-CN" dirty="0"/>
              <a:t>/3.4</a:t>
            </a:r>
            <a:r>
              <a:rPr lang="zh-CN" altLang="en-US" dirty="0"/>
              <a:t>测试报告</a:t>
            </a:r>
            <a:r>
              <a:rPr lang="en-US" altLang="zh-CN" dirty="0"/>
              <a:t>/</a:t>
            </a:r>
            <a:r>
              <a:rPr lang="en-US" altLang="zh-CN" dirty="0" err="1" smtClean="0"/>
              <a:t>test_script</a:t>
            </a:r>
            <a:endParaRPr lang="en-US" altLang="zh-CN" dirty="0"/>
          </a:p>
          <a:p>
            <a:r>
              <a:rPr lang="zh-CN" altLang="en-US" dirty="0" smtClean="0"/>
              <a:t>响应时间：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nginx</a:t>
            </a:r>
            <a:r>
              <a:rPr lang="zh-CN" altLang="en-US" dirty="0"/>
              <a:t>比</a:t>
            </a:r>
            <a:r>
              <a:rPr lang="en-US" altLang="zh-CN" dirty="0" smtClean="0"/>
              <a:t>apache</a:t>
            </a:r>
            <a:r>
              <a:rPr lang="zh-CN" altLang="en-US" dirty="0" smtClean="0"/>
              <a:t>快一倍：</a:t>
            </a:r>
            <a:r>
              <a:rPr lang="en-US" altLang="zh-CN" dirty="0" smtClean="0"/>
              <a:t>1494192:743442 pages/min</a:t>
            </a:r>
          </a:p>
          <a:p>
            <a:r>
              <a:rPr lang="zh-CN" altLang="en-US" dirty="0"/>
              <a:t>大</a:t>
            </a:r>
            <a:r>
              <a:rPr lang="zh-CN" altLang="en-US" dirty="0" smtClean="0"/>
              <a:t>文件测试：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Nginx</a:t>
            </a:r>
            <a:r>
              <a:rPr lang="zh-CN" altLang="en-US" dirty="0" smtClean="0"/>
              <a:t>比</a:t>
            </a:r>
            <a:r>
              <a:rPr lang="en-US" altLang="zh-CN" dirty="0" smtClean="0"/>
              <a:t>apache</a:t>
            </a:r>
            <a:r>
              <a:rPr lang="zh-CN" altLang="en-US" dirty="0" smtClean="0"/>
              <a:t>稍快（</a:t>
            </a:r>
            <a:r>
              <a:rPr lang="en-US" altLang="zh-CN" dirty="0" smtClean="0"/>
              <a:t>30M</a:t>
            </a:r>
            <a:r>
              <a:rPr lang="zh-CN" altLang="en-US" dirty="0" smtClean="0"/>
              <a:t>文件）：</a:t>
            </a:r>
            <a:r>
              <a:rPr lang="en-US" altLang="zh-CN" dirty="0" smtClean="0"/>
              <a:t>61836:55666 pages/min</a:t>
            </a:r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4895318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性能测试结果续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/>
          <a:lstStyle/>
          <a:p>
            <a:r>
              <a:rPr lang="zh-CN" altLang="en-US" dirty="0" smtClean="0"/>
              <a:t>并发测试：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Nginx</a:t>
            </a:r>
            <a:r>
              <a:rPr lang="zh-CN" altLang="en-US" dirty="0" smtClean="0"/>
              <a:t>并发速度快，但到达系统极限时，错误率高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9400017"/>
              </p:ext>
            </p:extLst>
          </p:nvPr>
        </p:nvGraphicFramePr>
        <p:xfrm>
          <a:off x="722245" y="3047998"/>
          <a:ext cx="7573615" cy="27962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4723"/>
                <a:gridCol w="1514723"/>
                <a:gridCol w="1514723"/>
                <a:gridCol w="1514723"/>
                <a:gridCol w="1514723"/>
              </a:tblGrid>
              <a:tr h="466035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并发数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Speed</a:t>
                      </a:r>
                      <a:r>
                        <a:rPr lang="zh-CN" altLang="en-US" dirty="0" smtClean="0"/>
                        <a:t>（</a:t>
                      </a:r>
                      <a:r>
                        <a:rPr lang="en-US" altLang="zh-CN" dirty="0" err="1" smtClean="0"/>
                        <a:t>ng</a:t>
                      </a:r>
                      <a:r>
                        <a:rPr lang="zh-CN" altLang="en-US" dirty="0" smtClean="0"/>
                        <a:t>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Fail</a:t>
                      </a:r>
                      <a:r>
                        <a:rPr lang="zh-CN" altLang="en-US" dirty="0" smtClean="0"/>
                        <a:t>（</a:t>
                      </a:r>
                      <a:r>
                        <a:rPr lang="en-US" altLang="zh-CN" dirty="0" err="1" smtClean="0"/>
                        <a:t>ng</a:t>
                      </a:r>
                      <a:r>
                        <a:rPr lang="zh-CN" altLang="en-US" dirty="0" smtClean="0"/>
                        <a:t>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Speed</a:t>
                      </a:r>
                      <a:r>
                        <a:rPr lang="zh-CN" altLang="en-US" dirty="0" smtClean="0"/>
                        <a:t>（</a:t>
                      </a:r>
                      <a:r>
                        <a:rPr lang="en-US" altLang="zh-CN" dirty="0" err="1" smtClean="0"/>
                        <a:t>apa</a:t>
                      </a:r>
                      <a:r>
                        <a:rPr lang="zh-CN" altLang="en-US" dirty="0" smtClean="0"/>
                        <a:t>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Fail</a:t>
                      </a:r>
                      <a:r>
                        <a:rPr lang="zh-CN" altLang="en-US" dirty="0" smtClean="0"/>
                        <a:t>（</a:t>
                      </a:r>
                      <a:r>
                        <a:rPr lang="en-US" altLang="zh-CN" dirty="0" err="1" smtClean="0"/>
                        <a:t>apa</a:t>
                      </a:r>
                      <a:r>
                        <a:rPr lang="zh-CN" altLang="en-US" dirty="0" smtClean="0"/>
                        <a:t>）</a:t>
                      </a:r>
                      <a:endParaRPr lang="zh-CN" altLang="en-US" dirty="0"/>
                    </a:p>
                  </a:txBody>
                  <a:tcPr/>
                </a:tc>
              </a:tr>
              <a:tr h="466035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1494194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743442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</a:tr>
              <a:tr h="466035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3056348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2537512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</a:tr>
              <a:tr h="466035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2935264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2884202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</a:tr>
              <a:tr h="466035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2979576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495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2715886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43</a:t>
                      </a:r>
                      <a:endParaRPr lang="zh-CN" altLang="en-US" dirty="0"/>
                    </a:p>
                  </a:txBody>
                  <a:tcPr/>
                </a:tc>
              </a:tr>
              <a:tr h="466035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2955028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116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2708682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1612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性能测试结果</a:t>
            </a:r>
            <a:r>
              <a:rPr lang="zh-CN" altLang="en-US" dirty="0" smtClean="0"/>
              <a:t>续续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系统资源消耗测试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Nginx</a:t>
            </a:r>
            <a:r>
              <a:rPr lang="zh-CN" altLang="en-US" dirty="0" smtClean="0"/>
              <a:t>系统占用比</a:t>
            </a:r>
            <a:r>
              <a:rPr lang="en-US" altLang="zh-CN" dirty="0" smtClean="0"/>
              <a:t>apache</a:t>
            </a:r>
            <a:r>
              <a:rPr lang="zh-CN" altLang="en-US" dirty="0" smtClean="0"/>
              <a:t>小很多</a:t>
            </a:r>
            <a:endParaRPr lang="en-US" altLang="zh-CN" dirty="0"/>
          </a:p>
          <a:p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9293881"/>
              </p:ext>
            </p:extLst>
          </p:nvPr>
        </p:nvGraphicFramePr>
        <p:xfrm>
          <a:off x="672859" y="2849218"/>
          <a:ext cx="7782030" cy="25444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6406"/>
                <a:gridCol w="1556406"/>
                <a:gridCol w="1556406"/>
                <a:gridCol w="1556406"/>
                <a:gridCol w="1556406"/>
              </a:tblGrid>
              <a:tr h="385145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并发数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CPU</a:t>
                      </a:r>
                      <a:r>
                        <a:rPr lang="zh-CN" altLang="en-US" dirty="0" smtClean="0"/>
                        <a:t>（</a:t>
                      </a:r>
                      <a:r>
                        <a:rPr lang="en-US" altLang="zh-CN" dirty="0" err="1" smtClean="0"/>
                        <a:t>ng</a:t>
                      </a:r>
                      <a:r>
                        <a:rPr lang="zh-CN" altLang="en-US" dirty="0" smtClean="0"/>
                        <a:t>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MEM</a:t>
                      </a:r>
                      <a:r>
                        <a:rPr lang="zh-CN" altLang="en-US" dirty="0" smtClean="0"/>
                        <a:t>（</a:t>
                      </a:r>
                      <a:r>
                        <a:rPr lang="en-US" altLang="zh-CN" dirty="0" err="1" smtClean="0"/>
                        <a:t>ng</a:t>
                      </a:r>
                      <a:r>
                        <a:rPr lang="zh-CN" altLang="en-US" dirty="0" smtClean="0"/>
                        <a:t>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CPU</a:t>
                      </a:r>
                      <a:r>
                        <a:rPr lang="zh-CN" altLang="en-US" dirty="0" smtClean="0"/>
                        <a:t>（</a:t>
                      </a:r>
                      <a:r>
                        <a:rPr lang="en-US" altLang="zh-CN" dirty="0" err="1" smtClean="0"/>
                        <a:t>apa</a:t>
                      </a:r>
                      <a:r>
                        <a:rPr lang="zh-CN" altLang="en-US" dirty="0" smtClean="0"/>
                        <a:t>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MEM</a:t>
                      </a:r>
                      <a:r>
                        <a:rPr lang="zh-CN" altLang="en-US" dirty="0" smtClean="0"/>
                        <a:t>（</a:t>
                      </a:r>
                      <a:r>
                        <a:rPr lang="en-US" altLang="zh-CN" dirty="0" err="1" smtClean="0"/>
                        <a:t>apa</a:t>
                      </a:r>
                      <a:r>
                        <a:rPr lang="zh-CN" altLang="en-US" dirty="0" smtClean="0"/>
                        <a:t>）</a:t>
                      </a:r>
                      <a:endParaRPr lang="zh-CN" altLang="en-US" dirty="0"/>
                    </a:p>
                  </a:txBody>
                  <a:tcPr/>
                </a:tc>
              </a:tr>
              <a:tr h="43185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6440KB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6828KB</a:t>
                      </a:r>
                      <a:endParaRPr lang="zh-CN" altLang="en-US" dirty="0"/>
                    </a:p>
                  </a:txBody>
                  <a:tcPr/>
                </a:tc>
              </a:tr>
              <a:tr h="43185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12%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20604KB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30%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427168KB</a:t>
                      </a:r>
                      <a:endParaRPr lang="zh-CN" altLang="en-US" dirty="0"/>
                    </a:p>
                  </a:txBody>
                  <a:tcPr/>
                </a:tc>
              </a:tr>
              <a:tr h="43185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12%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20604KB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32%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427168KB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43185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13%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20604KB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32%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427168KB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43185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15%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20604KB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32%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427168KB</a:t>
                      </a:r>
                      <a:endParaRPr lang="zh-CN" alt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9684012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问题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kumimoji="1" lang="zh-CN" altLang="en-US" dirty="0" smtClean="0"/>
              <a:t>对于</a:t>
            </a:r>
            <a:r>
              <a:rPr kumimoji="1" lang="en-US" altLang="zh-CN" dirty="0" err="1" smtClean="0"/>
              <a:t>nginx</a:t>
            </a:r>
            <a:r>
              <a:rPr kumimoji="1" lang="zh-CN" altLang="en-US" dirty="0" smtClean="0"/>
              <a:t>系统状态的监控和控制，只实现了</a:t>
            </a:r>
            <a:r>
              <a:rPr kumimoji="1" lang="en-US" altLang="zh-CN" dirty="0" smtClean="0"/>
              <a:t>UI</a:t>
            </a:r>
            <a:r>
              <a:rPr kumimoji="1" lang="zh-CN" altLang="en-US" dirty="0" smtClean="0"/>
              <a:t>，后台逻辑没有</a:t>
            </a:r>
            <a:r>
              <a:rPr kumimoji="1" lang="zh-CN" altLang="en-US" dirty="0" smtClean="0"/>
              <a:t>实现</a:t>
            </a:r>
          </a:p>
          <a:p>
            <a:pPr>
              <a:lnSpc>
                <a:spcPct val="200000"/>
              </a:lnSpc>
            </a:pPr>
            <a:r>
              <a:rPr kumimoji="1" lang="en-US" altLang="zh-CN" dirty="0" smtClean="0"/>
              <a:t>7</a:t>
            </a:r>
            <a:r>
              <a:rPr kumimoji="1" lang="zh-CN" altLang="en-US" dirty="0" smtClean="0"/>
              <a:t>*</a:t>
            </a:r>
            <a:r>
              <a:rPr kumimoji="1" lang="en-US" altLang="zh-CN" dirty="0" smtClean="0"/>
              <a:t>24</a:t>
            </a:r>
            <a:r>
              <a:rPr kumimoji="1" lang="zh-CN" altLang="en-US" dirty="0" smtClean="0"/>
              <a:t>小时测试未完成，待补充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8195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自我评价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kumimoji="1" lang="zh-CN" altLang="en-US" dirty="0" smtClean="0"/>
              <a:t>符合测试需求中提到的目标</a:t>
            </a:r>
          </a:p>
          <a:p>
            <a:pPr>
              <a:lnSpc>
                <a:spcPct val="200000"/>
              </a:lnSpc>
            </a:pPr>
            <a:r>
              <a:rPr kumimoji="1" lang="zh-CN" altLang="en-US" dirty="0" smtClean="0"/>
              <a:t>需求</a:t>
            </a:r>
            <a:r>
              <a:rPr kumimoji="1" lang="en-US" altLang="zh-CN" dirty="0"/>
              <a:t>-</a:t>
            </a:r>
            <a:r>
              <a:rPr kumimoji="1" lang="zh-CN" altLang="en-US" dirty="0" smtClean="0"/>
              <a:t>测试需求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测试 追踪完整</a:t>
            </a:r>
          </a:p>
          <a:p>
            <a:pPr>
              <a:lnSpc>
                <a:spcPct val="200000"/>
              </a:lnSpc>
            </a:pPr>
            <a:r>
              <a:rPr kumimoji="1" lang="zh-CN" altLang="en-US" dirty="0" smtClean="0"/>
              <a:t>测试用例完整详实</a:t>
            </a:r>
          </a:p>
          <a:p>
            <a:pPr>
              <a:lnSpc>
                <a:spcPct val="200000"/>
              </a:lnSpc>
            </a:pPr>
            <a:r>
              <a:rPr kumimoji="1" lang="zh-CN" altLang="en-US" dirty="0" smtClean="0"/>
              <a:t>未完整开发的需求，需要修改相应文档</a:t>
            </a:r>
          </a:p>
          <a:p>
            <a:endParaRPr kumimoji="1" lang="zh-CN" altLang="en-US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77354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114</TotalTime>
  <Words>418</Words>
  <Application>Microsoft Macintosh PowerPoint</Application>
  <PresentationFormat>全屏显示(4:3)</PresentationFormat>
  <Paragraphs>119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Calibri</vt:lpstr>
      <vt:lpstr>Calibri Light</vt:lpstr>
      <vt:lpstr>宋体</vt:lpstr>
      <vt:lpstr>Arial</vt:lpstr>
      <vt:lpstr>Office 主题</vt:lpstr>
      <vt:lpstr>1_Office 主题</vt:lpstr>
      <vt:lpstr>进度报告</vt:lpstr>
      <vt:lpstr>进度概要</vt:lpstr>
      <vt:lpstr>回顾测试目标</vt:lpstr>
      <vt:lpstr>测试结果统计</vt:lpstr>
      <vt:lpstr>性能测试结果</vt:lpstr>
      <vt:lpstr>性能测试结果续</vt:lpstr>
      <vt:lpstr>性能测试结果续续</vt:lpstr>
      <vt:lpstr>问题</vt:lpstr>
      <vt:lpstr>自我评价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测试报告</dc:title>
  <dc:creator>Microsoft Office 用户</dc:creator>
  <cp:lastModifiedBy>Microsoft Office 用户</cp:lastModifiedBy>
  <cp:revision>39</cp:revision>
  <dcterms:created xsi:type="dcterms:W3CDTF">2016-05-27T07:06:22Z</dcterms:created>
  <dcterms:modified xsi:type="dcterms:W3CDTF">2016-05-27T10:02:24Z</dcterms:modified>
</cp:coreProperties>
</file>