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60" r:id="rId3"/>
    <p:sldId id="263" r:id="rId4"/>
    <p:sldId id="264" r:id="rId5"/>
    <p:sldId id="265" r:id="rId6"/>
    <p:sldId id="257" r:id="rId7"/>
    <p:sldId id="269" r:id="rId8"/>
    <p:sldId id="270" r:id="rId9"/>
    <p:sldId id="258" r:id="rId10"/>
    <p:sldId id="262" r:id="rId11"/>
    <p:sldId id="271" r:id="rId12"/>
    <p:sldId id="272" r:id="rId13"/>
    <p:sldId id="274" r:id="rId14"/>
    <p:sldId id="275" r:id="rId15"/>
    <p:sldId id="280" r:id="rId16"/>
    <p:sldId id="281" r:id="rId17"/>
    <p:sldId id="282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1" autoAdjust="0"/>
  </p:normalViewPr>
  <p:slideViewPr>
    <p:cSldViewPr snapToGrid="0" snapToObjects="1">
      <p:cViewPr varScale="1">
        <p:scale>
          <a:sx n="98" d="100"/>
          <a:sy n="98" d="100"/>
        </p:scale>
        <p:origin x="7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esources.sei.cmu.edu/library/asset-view.cfm?assetid=5939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软件</a:t>
            </a:r>
            <a:r>
              <a:rPr lang="zh-CN" altLang="en-US" dirty="0" smtClean="0"/>
              <a:t>项目的统计分析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2016软件工程实验课</a:t>
            </a:r>
          </a:p>
          <a:p>
            <a:r>
              <a:rPr lang="zh-CN" altLang="en-US" dirty="0" smtClean="0"/>
              <a:t>任 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713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4606"/>
          <a:stretch/>
        </p:blipFill>
        <p:spPr>
          <a:xfrm>
            <a:off x="920070" y="1127343"/>
            <a:ext cx="6894041" cy="16542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27620"/>
            <a:ext cx="8229600" cy="799723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Team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Software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Process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Performance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Evaluation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3083993"/>
            <a:ext cx="8229600" cy="3654145"/>
          </a:xfrm>
        </p:spPr>
        <p:txBody>
          <a:bodyPr>
            <a:normAutofit/>
          </a:bodyPr>
          <a:lstStyle/>
          <a:p>
            <a:r>
              <a:rPr lang="en-US" b="1" baseline="30000" dirty="0" smtClean="0"/>
              <a:t>A</a:t>
            </a:r>
            <a:r>
              <a:rPr lang="en-US" b="1" baseline="30000" dirty="0"/>
              <a:t>: TSP </a:t>
            </a:r>
            <a:r>
              <a:rPr lang="en-US" b="1" baseline="30000" dirty="0">
                <a:solidFill>
                  <a:srgbClr val="FFFF00"/>
                </a:solidFill>
              </a:rPr>
              <a:t>Launch</a:t>
            </a:r>
            <a:r>
              <a:rPr lang="en-US" b="1" baseline="30000" dirty="0"/>
              <a:t> Data </a:t>
            </a:r>
            <a:r>
              <a:rPr lang="en-US" b="1" baseline="30000" dirty="0" smtClean="0"/>
              <a:t>Standard</a:t>
            </a:r>
            <a:r>
              <a:rPr lang="zh-CN" altLang="en-US" b="1" baseline="30000" dirty="0" smtClean="0"/>
              <a:t>   项目开始阶段数据标准</a:t>
            </a:r>
            <a:endParaRPr lang="en-US" b="1" baseline="30000" dirty="0" smtClean="0"/>
          </a:p>
          <a:p>
            <a:r>
              <a:rPr lang="en-US" b="1" baseline="30000" dirty="0" smtClean="0"/>
              <a:t>B</a:t>
            </a:r>
            <a:r>
              <a:rPr lang="en-US" b="1" baseline="30000" dirty="0"/>
              <a:t>: TSP </a:t>
            </a:r>
            <a:r>
              <a:rPr lang="en-US" b="1" baseline="30000" dirty="0">
                <a:solidFill>
                  <a:srgbClr val="FFFF00"/>
                </a:solidFill>
              </a:rPr>
              <a:t>Postmortem</a:t>
            </a:r>
            <a:r>
              <a:rPr lang="en-US" b="1" baseline="30000" dirty="0"/>
              <a:t> Data Standard </a:t>
            </a:r>
            <a:r>
              <a:rPr lang="zh-CN" altLang="en-US" b="1" baseline="30000" dirty="0" smtClean="0"/>
              <a:t>  项目结束后数据标准</a:t>
            </a:r>
            <a:endParaRPr lang="en-US" b="1" baseline="30000" dirty="0" smtClean="0"/>
          </a:p>
          <a:p>
            <a:r>
              <a:rPr lang="en-US" b="1" baseline="30000" dirty="0" smtClean="0"/>
              <a:t>C</a:t>
            </a:r>
            <a:r>
              <a:rPr lang="en-US" b="1" baseline="30000" dirty="0"/>
              <a:t>: TSP </a:t>
            </a:r>
            <a:r>
              <a:rPr lang="en-US" b="1" baseline="30000" dirty="0">
                <a:solidFill>
                  <a:srgbClr val="FFFF00"/>
                </a:solidFill>
              </a:rPr>
              <a:t>Postmortem</a:t>
            </a:r>
            <a:r>
              <a:rPr lang="en-US" b="1" baseline="30000" dirty="0"/>
              <a:t> </a:t>
            </a:r>
            <a:r>
              <a:rPr lang="en-US" b="1" baseline="30000" dirty="0" smtClean="0"/>
              <a:t>Report</a:t>
            </a:r>
            <a:r>
              <a:rPr lang="zh-CN" altLang="en-US" b="1" baseline="30000" dirty="0" smtClean="0"/>
              <a:t>   项目尸检报告</a:t>
            </a:r>
            <a:endParaRPr lang="en-US" b="1" baseline="30000" dirty="0" smtClean="0"/>
          </a:p>
          <a:p>
            <a:r>
              <a:rPr lang="en-US" b="1" baseline="30000" dirty="0" smtClean="0"/>
              <a:t>D</a:t>
            </a:r>
            <a:r>
              <a:rPr lang="en-US" b="1" baseline="30000" dirty="0"/>
              <a:t>: TSP Project </a:t>
            </a:r>
            <a:r>
              <a:rPr lang="en-US" b="1" baseline="30000" dirty="0">
                <a:solidFill>
                  <a:srgbClr val="FFFF00"/>
                </a:solidFill>
              </a:rPr>
              <a:t>Performance</a:t>
            </a:r>
            <a:r>
              <a:rPr lang="en-US" b="1" baseline="30000" dirty="0"/>
              <a:t> </a:t>
            </a:r>
            <a:r>
              <a:rPr lang="en-US" b="1" baseline="30000" dirty="0" smtClean="0"/>
              <a:t>Summary</a:t>
            </a:r>
            <a:r>
              <a:rPr lang="zh-CN" altLang="en-US" b="1" baseline="30000" dirty="0" smtClean="0"/>
              <a:t>   业绩总结</a:t>
            </a:r>
            <a:endParaRPr lang="en-GB" altLang="zh-CN" b="1" baseline="30000" dirty="0" smtClean="0"/>
          </a:p>
          <a:p>
            <a:endParaRPr lang="en-GB" altLang="zh-CN" b="1" baseline="30000" dirty="0" smtClean="0"/>
          </a:p>
          <a:p>
            <a:pPr algn="ctr"/>
            <a:r>
              <a:rPr lang="zh-CN" altLang="en-US" b="1" baseline="30000" dirty="0" smtClean="0"/>
              <a:t>要求每位同学逐字阅读上述四表，分析理解，无需全盘照搬。</a:t>
            </a:r>
            <a:endParaRPr lang="en-US" b="1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8328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68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产出物       分析指标举例</a:t>
            </a:r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247" y="1282680"/>
            <a:ext cx="3874762" cy="539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O</a:t>
            </a:r>
            <a:r>
              <a:rPr lang="en-GB" altLang="zh-CN" dirty="0" smtClean="0"/>
              <a:t>1</a:t>
            </a:r>
            <a:r>
              <a:rPr lang="zh-CN" altLang="en-US" dirty="0" smtClean="0"/>
              <a:t> 需求</a:t>
            </a:r>
            <a:r>
              <a:rPr lang="en-US" altLang="zh-CN" dirty="0" smtClean="0"/>
              <a:t>Spec</a:t>
            </a:r>
            <a:endParaRPr lang="en-GB" altLang="zh-CN" dirty="0" smtClean="0"/>
          </a:p>
          <a:p>
            <a:r>
              <a:rPr lang="en-US" altLang="zh-CN" dirty="0"/>
              <a:t>O</a:t>
            </a:r>
            <a:r>
              <a:rPr lang="en-GB" altLang="zh-CN" dirty="0" smtClean="0"/>
              <a:t>2</a:t>
            </a:r>
            <a:r>
              <a:rPr lang="zh-CN" altLang="en-US" dirty="0" smtClean="0"/>
              <a:t> 评审单</a:t>
            </a:r>
            <a:endParaRPr lang="en-GB" altLang="zh-CN" dirty="0" smtClean="0"/>
          </a:p>
          <a:p>
            <a:r>
              <a:rPr lang="en-US" altLang="zh-CN" dirty="0"/>
              <a:t>O</a:t>
            </a:r>
            <a:r>
              <a:rPr lang="en-GB" altLang="zh-CN" dirty="0" smtClean="0"/>
              <a:t>3</a:t>
            </a:r>
            <a:r>
              <a:rPr lang="zh-CN" altLang="en-US" dirty="0" smtClean="0"/>
              <a:t> 测试</a:t>
            </a:r>
            <a:r>
              <a:rPr lang="en-US" altLang="zh-CN" dirty="0" smtClean="0"/>
              <a:t>Spec</a:t>
            </a:r>
            <a:endParaRPr lang="en-GB" altLang="zh-CN" dirty="0" smtClean="0"/>
          </a:p>
          <a:p>
            <a:r>
              <a:rPr lang="en-US" altLang="zh-CN" dirty="0"/>
              <a:t>O</a:t>
            </a:r>
            <a:r>
              <a:rPr lang="en-GB" altLang="zh-CN" dirty="0" smtClean="0"/>
              <a:t>4</a:t>
            </a:r>
            <a:r>
              <a:rPr lang="zh-CN" altLang="en-US" dirty="0" smtClean="0"/>
              <a:t> 评审单</a:t>
            </a:r>
            <a:endParaRPr lang="en-GB" altLang="zh-CN" dirty="0" smtClean="0"/>
          </a:p>
          <a:p>
            <a:r>
              <a:rPr lang="en-US" altLang="zh-CN" dirty="0"/>
              <a:t>O</a:t>
            </a:r>
            <a:r>
              <a:rPr lang="en-GB" altLang="zh-CN" dirty="0" smtClean="0"/>
              <a:t>5</a:t>
            </a:r>
            <a:r>
              <a:rPr lang="zh-CN" altLang="en-US" dirty="0" smtClean="0"/>
              <a:t> 软件产品</a:t>
            </a:r>
            <a:endParaRPr lang="en-GB" altLang="zh-CN" dirty="0" smtClean="0"/>
          </a:p>
          <a:p>
            <a:r>
              <a:rPr lang="en-US" altLang="zh-CN" dirty="0"/>
              <a:t>O</a:t>
            </a:r>
            <a:r>
              <a:rPr lang="en-GB" altLang="zh-CN" dirty="0" smtClean="0"/>
              <a:t>6</a:t>
            </a:r>
            <a:r>
              <a:rPr lang="zh-CN" altLang="en-US" dirty="0" smtClean="0"/>
              <a:t> 计划</a:t>
            </a:r>
            <a:r>
              <a:rPr lang="en-US" altLang="zh-CN" dirty="0" smtClean="0"/>
              <a:t>Spec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mpp</a:t>
            </a:r>
            <a:endParaRPr lang="en-GB" altLang="zh-CN" dirty="0" smtClean="0"/>
          </a:p>
          <a:p>
            <a:r>
              <a:rPr lang="en-US" altLang="zh-CN" dirty="0"/>
              <a:t>O</a:t>
            </a:r>
            <a:r>
              <a:rPr lang="en-GB" altLang="zh-CN" dirty="0" smtClean="0"/>
              <a:t>7</a:t>
            </a:r>
            <a:r>
              <a:rPr lang="zh-CN" altLang="en-US" dirty="0" smtClean="0"/>
              <a:t> 统计分析报告</a:t>
            </a:r>
            <a:endParaRPr lang="en-GB" altLang="zh-CN" dirty="0" smtClean="0"/>
          </a:p>
          <a:p>
            <a:r>
              <a:rPr lang="en-US" altLang="zh-CN" dirty="0"/>
              <a:t>O</a:t>
            </a:r>
            <a:r>
              <a:rPr lang="en-GB" altLang="zh-CN" dirty="0" smtClean="0"/>
              <a:t>8</a:t>
            </a:r>
            <a:r>
              <a:rPr lang="zh-CN" altLang="en-US" dirty="0" smtClean="0"/>
              <a:t> 配置管理分析报告</a:t>
            </a:r>
            <a:endParaRPr lang="zh-CN" alt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89094" y="1289550"/>
            <a:ext cx="4648885" cy="539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</a:t>
            </a:r>
            <a:r>
              <a:rPr lang="en-GB" altLang="zh-CN" dirty="0" smtClean="0"/>
              <a:t>1</a:t>
            </a:r>
            <a:r>
              <a:rPr lang="zh-CN" altLang="en-US" dirty="0" smtClean="0"/>
              <a:t> 需求个数，报告字数</a:t>
            </a:r>
            <a:endParaRPr lang="en-GB" altLang="zh-CN" dirty="0" smtClean="0"/>
          </a:p>
          <a:p>
            <a:r>
              <a:rPr lang="en-US" altLang="zh-CN" dirty="0"/>
              <a:t>C</a:t>
            </a:r>
            <a:r>
              <a:rPr lang="en-GB" altLang="zh-CN" dirty="0" smtClean="0"/>
              <a:t>2</a:t>
            </a:r>
            <a:r>
              <a:rPr lang="zh-CN" altLang="en-US" dirty="0" smtClean="0"/>
              <a:t> 意见个数</a:t>
            </a:r>
            <a:endParaRPr lang="en-GB" altLang="zh-CN" dirty="0" smtClean="0"/>
          </a:p>
          <a:p>
            <a:r>
              <a:rPr lang="en-US" altLang="zh-CN" dirty="0"/>
              <a:t>C</a:t>
            </a:r>
            <a:r>
              <a:rPr lang="en-GB" altLang="zh-CN" dirty="0" smtClean="0"/>
              <a:t>3</a:t>
            </a:r>
            <a:r>
              <a:rPr lang="zh-CN" altLang="en-US" dirty="0" smtClean="0"/>
              <a:t> 测试个数</a:t>
            </a:r>
            <a:endParaRPr lang="en-GB" altLang="zh-CN" dirty="0" smtClean="0"/>
          </a:p>
          <a:p>
            <a:r>
              <a:rPr lang="en-US" altLang="zh-CN" dirty="0"/>
              <a:t>C</a:t>
            </a:r>
            <a:r>
              <a:rPr lang="en-GB" altLang="zh-CN" dirty="0" smtClean="0"/>
              <a:t>4</a:t>
            </a:r>
            <a:r>
              <a:rPr lang="zh-CN" altLang="en-US" dirty="0" smtClean="0"/>
              <a:t> 意见个数</a:t>
            </a:r>
            <a:endParaRPr lang="en-GB" altLang="zh-CN" dirty="0" smtClean="0"/>
          </a:p>
          <a:p>
            <a:r>
              <a:rPr lang="en-US" altLang="zh-CN" dirty="0"/>
              <a:t>C</a:t>
            </a:r>
            <a:r>
              <a:rPr lang="en-GB" altLang="zh-CN" dirty="0" smtClean="0"/>
              <a:t>5</a:t>
            </a:r>
            <a:r>
              <a:rPr lang="zh-CN" altLang="en-US" dirty="0" smtClean="0"/>
              <a:t> 代码行数</a:t>
            </a:r>
            <a:endParaRPr lang="en-GB" altLang="zh-CN" dirty="0" smtClean="0"/>
          </a:p>
          <a:p>
            <a:r>
              <a:rPr lang="en-US" altLang="zh-CN" dirty="0"/>
              <a:t>C</a:t>
            </a:r>
            <a:r>
              <a:rPr lang="en-GB" altLang="zh-CN" dirty="0" smtClean="0"/>
              <a:t>6</a:t>
            </a:r>
            <a:r>
              <a:rPr lang="zh-CN" altLang="en-US" dirty="0" smtClean="0"/>
              <a:t> 任务个数，人员任务量</a:t>
            </a:r>
            <a:endParaRPr lang="en-GB" altLang="zh-CN" dirty="0" smtClean="0"/>
          </a:p>
          <a:p>
            <a:r>
              <a:rPr lang="en-US" altLang="zh-CN" dirty="0"/>
              <a:t>C</a:t>
            </a:r>
            <a:r>
              <a:rPr lang="en-GB" altLang="zh-CN" dirty="0" smtClean="0"/>
              <a:t>7</a:t>
            </a:r>
            <a:r>
              <a:rPr lang="zh-CN" altLang="en-US" dirty="0" smtClean="0"/>
              <a:t> 方法合理？数据支持？</a:t>
            </a:r>
            <a:endParaRPr lang="en-GB" altLang="zh-CN" dirty="0" smtClean="0"/>
          </a:p>
          <a:p>
            <a:r>
              <a:rPr lang="en-US" altLang="zh-CN" dirty="0"/>
              <a:t>C</a:t>
            </a:r>
            <a:r>
              <a:rPr lang="en-GB" altLang="zh-CN" dirty="0" smtClean="0"/>
              <a:t>8</a:t>
            </a:r>
            <a:r>
              <a:rPr lang="zh-CN" altLang="en-US" dirty="0" smtClean="0"/>
              <a:t> 文件个数，提交次数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29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作业要求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522"/>
            <a:ext cx="8229600" cy="525223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按照刘老师关于各实验说明的课件要求，参照</a:t>
            </a:r>
            <a:r>
              <a:rPr lang="en-US" altLang="zh-CN" dirty="0" smtClean="0"/>
              <a:t>CMU</a:t>
            </a:r>
            <a:r>
              <a:rPr lang="zh-CN" altLang="en-US" dirty="0" smtClean="0"/>
              <a:t> </a:t>
            </a:r>
            <a:r>
              <a:rPr lang="en-US" altLang="zh-CN" dirty="0" smtClean="0"/>
              <a:t>TSP</a:t>
            </a:r>
            <a:r>
              <a:rPr lang="zh-CN" altLang="en-US" dirty="0" smtClean="0"/>
              <a:t>标准：</a:t>
            </a:r>
            <a:endParaRPr lang="en-GB" altLang="zh-CN" dirty="0" smtClean="0"/>
          </a:p>
          <a:p>
            <a:r>
              <a:rPr lang="en-US" altLang="zh-CN" dirty="0" smtClean="0"/>
              <a:t>R1</a:t>
            </a:r>
            <a:r>
              <a:rPr lang="zh-CN" altLang="en-US" dirty="0" smtClean="0"/>
              <a:t> 设计出每个实验需要收集的数据</a:t>
            </a:r>
            <a:r>
              <a:rPr lang="zh-CN" altLang="en-GB" dirty="0" smtClean="0"/>
              <a:t>及</a:t>
            </a:r>
            <a:r>
              <a:rPr lang="zh-CN" altLang="en-US" dirty="0" smtClean="0"/>
              <a:t>格式，</a:t>
            </a:r>
            <a:endParaRPr lang="en-GB" altLang="zh-CN" dirty="0" smtClean="0"/>
          </a:p>
          <a:p>
            <a:r>
              <a:rPr lang="en-US" altLang="zh-CN" dirty="0" smtClean="0"/>
              <a:t>R2</a:t>
            </a:r>
            <a:r>
              <a:rPr lang="zh-CN" altLang="en-US" dirty="0" smtClean="0"/>
              <a:t> 设计分阶段分析数据的方法（事前、事后）</a:t>
            </a:r>
            <a:endParaRPr lang="en-GB" altLang="zh-CN" dirty="0" smtClean="0"/>
          </a:p>
          <a:p>
            <a:r>
              <a:rPr lang="en-US" altLang="zh-CN" dirty="0" smtClean="0"/>
              <a:t>R3</a:t>
            </a:r>
            <a:r>
              <a:rPr lang="zh-CN" altLang="en-US" dirty="0" smtClean="0"/>
              <a:t> 设计实验</a:t>
            </a:r>
            <a:r>
              <a:rPr lang="zh-CN" altLang="zh-CN" dirty="0" smtClean="0"/>
              <a:t>1</a:t>
            </a:r>
            <a:r>
              <a:rPr lang="en-US" altLang="zh-CN" dirty="0" smtClean="0"/>
              <a:t>-8</a:t>
            </a:r>
            <a:r>
              <a:rPr lang="zh-CN" altLang="en-US" dirty="0" smtClean="0"/>
              <a:t>统计分析表格及报告格式</a:t>
            </a:r>
            <a:endParaRPr lang="en-GB" altLang="zh-CN" dirty="0" smtClean="0"/>
          </a:p>
          <a:p>
            <a:r>
              <a:rPr lang="en-US" altLang="zh-CN" dirty="0" smtClean="0"/>
              <a:t>R4</a:t>
            </a:r>
            <a:r>
              <a:rPr lang="zh-CN" altLang="en-US" dirty="0" smtClean="0"/>
              <a:t> 按照设计切实作好记录，收集数据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6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每组按照</a:t>
            </a:r>
            <a:r>
              <a:rPr lang="zh-CN" altLang="en-GB" sz="4000" dirty="0"/>
              <a:t>要求</a:t>
            </a:r>
            <a:r>
              <a:rPr lang="zh-CN" altLang="en-GB" sz="4000" dirty="0" smtClean="0"/>
              <a:t>，</a:t>
            </a:r>
            <a:r>
              <a:rPr lang="zh-CN" altLang="en-US" sz="4000" dirty="0" smtClean="0"/>
              <a:t>重点针对五</a:t>
            </a:r>
            <a:r>
              <a:rPr lang="zh-CN" altLang="en-GB" sz="4000" dirty="0" smtClean="0"/>
              <a:t>个实验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221934"/>
              </p:ext>
            </p:extLst>
          </p:nvPr>
        </p:nvGraphicFramePr>
        <p:xfrm>
          <a:off x="457200" y="1203300"/>
          <a:ext cx="82296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77788" y="4699620"/>
            <a:ext cx="8686800" cy="1981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每组在</a:t>
            </a:r>
            <a:r>
              <a:rPr lang="en-US" altLang="zh-CN" dirty="0" smtClean="0"/>
              <a:t>{E1</a:t>
            </a:r>
            <a:r>
              <a:rPr lang="zh-CN" altLang="en-US" dirty="0"/>
              <a:t> </a:t>
            </a:r>
            <a:r>
              <a:rPr lang="en-US" altLang="zh-CN" dirty="0" smtClean="0"/>
              <a:t>E2}</a:t>
            </a:r>
            <a:r>
              <a:rPr lang="zh-CN" altLang="en-US" dirty="0" smtClean="0"/>
              <a:t>和</a:t>
            </a:r>
            <a:r>
              <a:rPr lang="en-US" altLang="zh-CN" dirty="0" smtClean="0"/>
              <a:t>{E3</a:t>
            </a:r>
            <a:r>
              <a:rPr lang="zh-CN" altLang="en-US" dirty="0" smtClean="0"/>
              <a:t> </a:t>
            </a:r>
            <a:r>
              <a:rPr lang="en-US" altLang="zh-CN" dirty="0" smtClean="0"/>
              <a:t>E4}</a:t>
            </a:r>
            <a:r>
              <a:rPr lang="zh-CN" altLang="en-US" dirty="0" smtClean="0"/>
              <a:t>中选一，在</a:t>
            </a:r>
            <a:r>
              <a:rPr lang="en-US" altLang="zh-CN" dirty="0" smtClean="0"/>
              <a:t>{E5}</a:t>
            </a:r>
            <a:r>
              <a:rPr lang="zh-CN" altLang="en-US" dirty="0" smtClean="0"/>
              <a:t>和</a:t>
            </a:r>
            <a:r>
              <a:rPr lang="en-US" altLang="zh-CN" dirty="0" smtClean="0"/>
              <a:t>{E8}</a:t>
            </a:r>
            <a:r>
              <a:rPr lang="zh-CN" altLang="en-US" dirty="0" smtClean="0"/>
              <a:t>选一</a:t>
            </a:r>
            <a:r>
              <a:rPr lang="zh-CN" altLang="en-GB" dirty="0" smtClean="0"/>
              <a:t>。</a:t>
            </a:r>
            <a:r>
              <a:rPr lang="zh-CN" altLang="en-US" dirty="0" smtClean="0"/>
              <a:t>（</a:t>
            </a:r>
            <a:r>
              <a:rPr lang="zh-CN" altLang="en-GB" dirty="0" smtClean="0"/>
              <a:t>本组未选</a:t>
            </a:r>
            <a:r>
              <a:rPr lang="zh-CN" altLang="en-US" dirty="0" smtClean="0"/>
              <a:t>某实验，则</a:t>
            </a:r>
            <a:r>
              <a:rPr lang="zh-CN" altLang="en-GB" dirty="0" smtClean="0"/>
              <a:t>取它组方法</a:t>
            </a:r>
            <a:r>
              <a:rPr lang="zh-CN" altLang="en-US" dirty="0" smtClean="0"/>
              <a:t>收集数据。）</a:t>
            </a:r>
            <a:endParaRPr lang="en-GB" altLang="zh-CN" dirty="0" smtClean="0"/>
          </a:p>
          <a:p>
            <a:r>
              <a:rPr lang="zh-CN" altLang="en-US" dirty="0" smtClean="0"/>
              <a:t>所有小组必选针对</a:t>
            </a:r>
            <a:r>
              <a:rPr lang="en-US" altLang="zh-CN" dirty="0" smtClean="0"/>
              <a:t>E6</a:t>
            </a:r>
            <a:r>
              <a:rPr lang="zh-CN" altLang="en-US" dirty="0" smtClean="0"/>
              <a:t>进行统计分析的设计，</a:t>
            </a:r>
            <a:r>
              <a:rPr lang="zh-CN" altLang="en-US" dirty="0" smtClean="0">
                <a:solidFill>
                  <a:srgbClr val="FF6600"/>
                </a:solidFill>
              </a:rPr>
              <a:t>据此得出的分析报告将是你们本课程成绩评估的重要参考，因此所收集的数据都要有以个人为单位的记录！</a:t>
            </a:r>
            <a:endParaRPr lang="en-GB" altLang="zh-CN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0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21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例</a:t>
            </a:r>
            <a:r>
              <a:rPr lang="en-US" altLang="zh-CN" sz="4400" dirty="0" smtClean="0"/>
              <a:t>R1</a:t>
            </a:r>
            <a:r>
              <a:rPr lang="zh-CN" altLang="en-US" sz="4400" dirty="0" smtClean="0"/>
              <a:t> 有哪些可收集的数据？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33164"/>
            <a:ext cx="8229600" cy="1508198"/>
          </a:xfrm>
        </p:spPr>
        <p:txBody>
          <a:bodyPr/>
          <a:lstStyle/>
          <a:p>
            <a:pPr algn="ctr"/>
            <a:r>
              <a:rPr lang="zh-CN" altLang="en-US" dirty="0" smtClean="0"/>
              <a:t>技术数据，管理数据，整体数据，个体数据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773963"/>
              </p:ext>
            </p:extLst>
          </p:nvPr>
        </p:nvGraphicFramePr>
        <p:xfrm>
          <a:off x="787905" y="1136622"/>
          <a:ext cx="7783975" cy="3601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3290"/>
                <a:gridCol w="1673290"/>
                <a:gridCol w="1673290"/>
                <a:gridCol w="276410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小组工作评估</a:t>
                      </a:r>
                      <a:endParaRPr lang="en-GB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组员工作量统计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需求个数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需求报告字数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张三完成字数、图数、难易程度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收到意见个数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修改个数和</a:t>
                      </a:r>
                      <a:r>
                        <a:rPr lang="en-US" altLang="zh-CN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测试用例个数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Bug个数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收到意见个数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修改个数和</a:t>
                      </a:r>
                      <a:r>
                        <a:rPr lang="en-US" altLang="zh-CN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开发代码行数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类的个数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计划任务个数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任务变更个数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张三出勤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提交文件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提交次数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张三提交次数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4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21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sz="4400" dirty="0" smtClean="0"/>
              <a:t>例</a:t>
            </a:r>
            <a:r>
              <a:rPr lang="en-US" altLang="zh-CN" sz="4400" dirty="0" smtClean="0"/>
              <a:t>R2</a:t>
            </a:r>
            <a:r>
              <a:rPr lang="zh-CN" altLang="en-US" sz="4400" dirty="0" smtClean="0"/>
              <a:t> 如何阶段性地分析收集的数据？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90376"/>
            <a:ext cx="8229600" cy="1098837"/>
          </a:xfrm>
        </p:spPr>
        <p:txBody>
          <a:bodyPr/>
          <a:lstStyle/>
          <a:p>
            <a:pPr algn="ctr"/>
            <a:r>
              <a:rPr lang="en-US" dirty="0" smtClean="0"/>
              <a:t>阶段性的原因分析，以便期末汇总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725653"/>
              </p:ext>
            </p:extLst>
          </p:nvPr>
        </p:nvGraphicFramePr>
        <p:xfrm>
          <a:off x="787905" y="1200328"/>
          <a:ext cx="6764576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5657"/>
                <a:gridCol w="1581598"/>
                <a:gridCol w="1150854"/>
                <a:gridCol w="409248"/>
                <a:gridCol w="1942066"/>
                <a:gridCol w="50515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小组工作评估</a:t>
                      </a:r>
                      <a:endParaRPr lang="en-GB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组员工作量统计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需求</a:t>
                      </a:r>
                      <a:r>
                        <a:rPr lang="zh-CN" altLang="en-US" dirty="0" smtClean="0"/>
                        <a:t>变更原因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工作量分析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意见个数变化原因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工作量分析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测试变更原因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工作量分析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意见变化原因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工作量分析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Bug</a:t>
                      </a:r>
                      <a:r>
                        <a:rPr lang="zh-CN" altLang="en-US" dirty="0" smtClean="0"/>
                        <a:t>修改难易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工作量分析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任务计划变更原因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计划与完成不符原因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张三任务完成情况，原因记录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工作量分析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张三任务完成情况，原因记录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5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21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例</a:t>
            </a:r>
            <a:r>
              <a:rPr lang="en-US" altLang="zh-CN" sz="4400" dirty="0" smtClean="0"/>
              <a:t>R3</a:t>
            </a:r>
            <a:r>
              <a:rPr lang="zh-CN" altLang="en-US" sz="4400" dirty="0" smtClean="0"/>
              <a:t> 都要设计那些表？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33" y="5080245"/>
            <a:ext cx="8594203" cy="146303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zh-CN" altLang="en-GB" dirty="0" smtClean="0"/>
              <a:t>依据</a:t>
            </a:r>
            <a:r>
              <a:rPr lang="zh-CN" altLang="en-US" dirty="0" smtClean="0"/>
              <a:t>前期收集的过程数据，请设计出每个汇总表的具体形态，解释汇总分析的方法。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4987430"/>
              </p:ext>
            </p:extLst>
          </p:nvPr>
        </p:nvGraphicFramePr>
        <p:xfrm>
          <a:off x="457200" y="1285259"/>
          <a:ext cx="8229600" cy="360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需求测试追踪关系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组员技能及工作量分析表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任务计划分析表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任务完成追踪表（燃尽图）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提交次数</a:t>
                      </a:r>
                      <a:r>
                        <a:rPr lang="en-US" altLang="zh-CN" dirty="0" err="1" smtClean="0"/>
                        <a:t>vs</a:t>
                      </a:r>
                      <a:r>
                        <a:rPr lang="zh-CN" altLang="en-US" dirty="0" smtClean="0"/>
                        <a:t>时间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1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实验7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目前的任务是设计好一套可行的收集统计分析数据的办法，使得在接下来的课程中，每周一次半小时左右时间收集整理数据，完成期末汇总分析。</a:t>
            </a:r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023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作业提交时间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日一：需求</a:t>
            </a:r>
            <a:endParaRPr lang="en-GB" altLang="zh-CN" dirty="0" smtClean="0"/>
          </a:p>
          <a:p>
            <a:r>
              <a:rPr lang="zh-CN" altLang="zh-CN" dirty="0" smtClean="0"/>
              <a:t>6</a:t>
            </a:r>
            <a:r>
              <a:rPr lang="zh-CN" altLang="en-US" dirty="0" smtClean="0"/>
              <a:t>日三：网评</a:t>
            </a:r>
            <a:endParaRPr lang="en-GB" altLang="zh-CN" dirty="0" smtClean="0"/>
          </a:p>
          <a:p>
            <a:r>
              <a:rPr lang="zh-CN" altLang="zh-CN" dirty="0" smtClean="0"/>
              <a:t>8</a:t>
            </a:r>
            <a:r>
              <a:rPr lang="zh-CN" altLang="en-US" dirty="0" smtClean="0"/>
              <a:t>日五：需求复评审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9614" y="2003970"/>
            <a:ext cx="7212814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 </a:t>
            </a:r>
            <a:r>
              <a:rPr lang="zh-CN" altLang="en-US" dirty="0" smtClean="0"/>
              <a:t>           </a:t>
            </a:r>
            <a:r>
              <a:rPr lang="en-US" altLang="zh-CN" dirty="0" smtClean="0">
                <a:solidFill>
                  <a:srgbClr val="FF6600"/>
                </a:solidFill>
              </a:rPr>
              <a:t>+</a:t>
            </a:r>
            <a:r>
              <a:rPr lang="zh-CN" altLang="en-US" dirty="0" smtClean="0">
                <a:solidFill>
                  <a:srgbClr val="FF6600"/>
                </a:solidFill>
              </a:rPr>
              <a:t> 统计分析实验的方法设计</a:t>
            </a:r>
            <a:endParaRPr lang="en-GB" altLang="zh-CN" dirty="0" smtClean="0">
              <a:solidFill>
                <a:srgbClr val="FF66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2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2700"/>
            <a:ext cx="90932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38100"/>
            <a:ext cx="90678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25400"/>
            <a:ext cx="9067800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50800"/>
            <a:ext cx="9004300" cy="674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807" y="2436096"/>
            <a:ext cx="126995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00090"/>
                </a:solidFill>
              </a:rPr>
              <a:t>GitHub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9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68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任务         产出物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2"/>
            <a:ext cx="3511263" cy="5397760"/>
          </a:xfrm>
        </p:spPr>
        <p:txBody>
          <a:bodyPr>
            <a:normAutofit fontScale="85000" lnSpcReduction="10000"/>
          </a:bodyPr>
          <a:lstStyle/>
          <a:p>
            <a:r>
              <a:rPr lang="en-GB" altLang="zh-CN" dirty="0" smtClean="0"/>
              <a:t>E1</a:t>
            </a:r>
            <a:r>
              <a:rPr lang="zh-CN" altLang="en-US" dirty="0" smtClean="0"/>
              <a:t> 需求分析</a:t>
            </a:r>
            <a:endParaRPr lang="en-GB" altLang="zh-CN" dirty="0" smtClean="0"/>
          </a:p>
          <a:p>
            <a:r>
              <a:rPr lang="en-GB" altLang="zh-CN" dirty="0" smtClean="0"/>
              <a:t>E2</a:t>
            </a:r>
            <a:r>
              <a:rPr lang="zh-CN" altLang="en-US" dirty="0" smtClean="0"/>
              <a:t> 需求评审</a:t>
            </a:r>
            <a:endParaRPr lang="en-GB" altLang="zh-CN" dirty="0" smtClean="0"/>
          </a:p>
          <a:p>
            <a:r>
              <a:rPr lang="en-GB" altLang="zh-CN" dirty="0" smtClean="0"/>
              <a:t>E3</a:t>
            </a:r>
            <a:r>
              <a:rPr lang="zh-CN" altLang="en-US" dirty="0" smtClean="0"/>
              <a:t> 测试需求分析</a:t>
            </a:r>
            <a:endParaRPr lang="en-GB" altLang="zh-CN" dirty="0" smtClean="0"/>
          </a:p>
          <a:p>
            <a:r>
              <a:rPr lang="en-GB" altLang="zh-CN" dirty="0" smtClean="0"/>
              <a:t>E4</a:t>
            </a:r>
            <a:r>
              <a:rPr lang="zh-CN" altLang="en-US" dirty="0" smtClean="0"/>
              <a:t> 测试评审</a:t>
            </a:r>
            <a:endParaRPr lang="en-GB" altLang="zh-CN" dirty="0" smtClean="0"/>
          </a:p>
          <a:p>
            <a:r>
              <a:rPr lang="en-GB" altLang="zh-CN" dirty="0" smtClean="0"/>
              <a:t>E5</a:t>
            </a:r>
            <a:r>
              <a:rPr lang="zh-CN" altLang="en-US" dirty="0" smtClean="0"/>
              <a:t> 更新或展示</a:t>
            </a:r>
            <a:endParaRPr lang="en-GB" altLang="zh-CN" dirty="0" smtClean="0"/>
          </a:p>
          <a:p>
            <a:r>
              <a:rPr lang="en-GB" altLang="zh-CN" dirty="0" smtClean="0"/>
              <a:t>E6</a:t>
            </a:r>
            <a:r>
              <a:rPr lang="zh-CN" altLang="en-US" dirty="0" smtClean="0"/>
              <a:t> 任务计划</a:t>
            </a:r>
            <a:endParaRPr lang="en-GB" altLang="zh-CN" dirty="0" smtClean="0"/>
          </a:p>
          <a:p>
            <a:r>
              <a:rPr lang="en-GB" altLang="zh-CN" dirty="0" smtClean="0"/>
              <a:t>E7</a:t>
            </a:r>
            <a:r>
              <a:rPr lang="zh-CN" altLang="en-US" dirty="0" smtClean="0"/>
              <a:t> 统计分析</a:t>
            </a:r>
            <a:endParaRPr lang="en-GB" altLang="zh-CN" dirty="0" smtClean="0"/>
          </a:p>
          <a:p>
            <a:r>
              <a:rPr lang="en-GB" altLang="zh-CN" dirty="0" smtClean="0"/>
              <a:t>E8</a:t>
            </a:r>
            <a:r>
              <a:rPr lang="zh-CN" altLang="en-US" dirty="0" smtClean="0"/>
              <a:t> 配置管理</a:t>
            </a:r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08769" y="1217142"/>
            <a:ext cx="3874762" cy="539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O</a:t>
            </a:r>
            <a:r>
              <a:rPr lang="en-GB" altLang="zh-CN" dirty="0" smtClean="0"/>
              <a:t>1</a:t>
            </a:r>
            <a:r>
              <a:rPr lang="zh-CN" altLang="en-US" dirty="0" smtClean="0"/>
              <a:t> 需求</a:t>
            </a:r>
            <a:r>
              <a:rPr lang="en-US" altLang="zh-CN" dirty="0" smtClean="0"/>
              <a:t>Spec</a:t>
            </a:r>
            <a:endParaRPr lang="en-GB" altLang="zh-CN" dirty="0" smtClean="0"/>
          </a:p>
          <a:p>
            <a:r>
              <a:rPr lang="en-US" altLang="zh-CN" dirty="0"/>
              <a:t>O</a:t>
            </a:r>
            <a:r>
              <a:rPr lang="en-GB" altLang="zh-CN" dirty="0" smtClean="0"/>
              <a:t>2</a:t>
            </a:r>
            <a:r>
              <a:rPr lang="zh-CN" altLang="en-US" dirty="0" smtClean="0"/>
              <a:t> 评审单</a:t>
            </a:r>
            <a:endParaRPr lang="en-GB" altLang="zh-CN" dirty="0" smtClean="0"/>
          </a:p>
          <a:p>
            <a:r>
              <a:rPr lang="en-US" altLang="zh-CN" dirty="0"/>
              <a:t>O</a:t>
            </a:r>
            <a:r>
              <a:rPr lang="en-GB" altLang="zh-CN" dirty="0" smtClean="0"/>
              <a:t>3</a:t>
            </a:r>
            <a:r>
              <a:rPr lang="zh-CN" altLang="en-US" dirty="0" smtClean="0"/>
              <a:t> 测试</a:t>
            </a:r>
            <a:r>
              <a:rPr lang="en-US" altLang="zh-CN" dirty="0" smtClean="0"/>
              <a:t>Spec</a:t>
            </a:r>
            <a:endParaRPr lang="en-GB" altLang="zh-CN" dirty="0" smtClean="0"/>
          </a:p>
          <a:p>
            <a:r>
              <a:rPr lang="en-US" altLang="zh-CN" dirty="0"/>
              <a:t>O</a:t>
            </a:r>
            <a:r>
              <a:rPr lang="en-GB" altLang="zh-CN" dirty="0" smtClean="0"/>
              <a:t>4</a:t>
            </a:r>
            <a:r>
              <a:rPr lang="zh-CN" altLang="en-US" dirty="0" smtClean="0"/>
              <a:t> 评审单</a:t>
            </a:r>
            <a:endParaRPr lang="en-GB" altLang="zh-CN" dirty="0" smtClean="0"/>
          </a:p>
          <a:p>
            <a:r>
              <a:rPr lang="en-US" altLang="zh-CN" dirty="0"/>
              <a:t>O</a:t>
            </a:r>
            <a:r>
              <a:rPr lang="en-GB" altLang="zh-CN" dirty="0" smtClean="0"/>
              <a:t>5</a:t>
            </a:r>
            <a:r>
              <a:rPr lang="zh-CN" altLang="en-US" dirty="0" smtClean="0"/>
              <a:t> 软件产品</a:t>
            </a:r>
            <a:endParaRPr lang="en-GB" altLang="zh-CN" dirty="0" smtClean="0"/>
          </a:p>
          <a:p>
            <a:r>
              <a:rPr lang="en-US" altLang="zh-CN" dirty="0"/>
              <a:t>O</a:t>
            </a:r>
            <a:r>
              <a:rPr lang="en-GB" altLang="zh-CN" dirty="0" smtClean="0"/>
              <a:t>6</a:t>
            </a:r>
            <a:r>
              <a:rPr lang="zh-CN" altLang="en-US" dirty="0" smtClean="0"/>
              <a:t> 计划</a:t>
            </a:r>
            <a:r>
              <a:rPr lang="en-US" altLang="zh-CN" dirty="0" smtClean="0"/>
              <a:t>Spec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mpp</a:t>
            </a:r>
            <a:endParaRPr lang="en-GB" altLang="zh-CN" dirty="0" smtClean="0"/>
          </a:p>
          <a:p>
            <a:r>
              <a:rPr lang="en-US" altLang="zh-CN" dirty="0"/>
              <a:t>O</a:t>
            </a:r>
            <a:r>
              <a:rPr lang="en-GB" altLang="zh-CN" dirty="0" smtClean="0"/>
              <a:t>7</a:t>
            </a:r>
            <a:r>
              <a:rPr lang="zh-CN" altLang="en-US" dirty="0" smtClean="0"/>
              <a:t> 统计分析报告</a:t>
            </a:r>
            <a:endParaRPr lang="en-GB" altLang="zh-CN" dirty="0" smtClean="0"/>
          </a:p>
          <a:p>
            <a:r>
              <a:rPr lang="en-US" altLang="zh-CN" dirty="0"/>
              <a:t>O</a:t>
            </a:r>
            <a:r>
              <a:rPr lang="en-GB" altLang="zh-CN" dirty="0" smtClean="0"/>
              <a:t>8</a:t>
            </a:r>
            <a:r>
              <a:rPr lang="zh-CN" altLang="en-US" dirty="0" smtClean="0"/>
              <a:t> 配置管理分析报告</a:t>
            </a:r>
            <a:endParaRPr lang="zh-CN" altLang="en-US" dirty="0"/>
          </a:p>
        </p:txBody>
      </p:sp>
      <p:sp>
        <p:nvSpPr>
          <p:cNvPr id="5" name="Frame 4"/>
          <p:cNvSpPr/>
          <p:nvPr/>
        </p:nvSpPr>
        <p:spPr>
          <a:xfrm>
            <a:off x="198423" y="4590742"/>
            <a:ext cx="8743847" cy="2129999"/>
          </a:xfrm>
          <a:prstGeom prst="frame">
            <a:avLst>
              <a:gd name="adj1" fmla="val 4427"/>
            </a:avLst>
          </a:prstGeom>
          <a:solidFill>
            <a:srgbClr val="FF6600"/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3120" y="529192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</a:rPr>
              <a:t>全过程</a:t>
            </a:r>
            <a:endParaRPr lang="en-US" sz="4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47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68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任务         产出物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2265"/>
            <a:ext cx="3511263" cy="2116769"/>
          </a:xfrm>
        </p:spPr>
        <p:txBody>
          <a:bodyPr>
            <a:normAutofit fontScale="92500" lnSpcReduction="20000"/>
          </a:bodyPr>
          <a:lstStyle/>
          <a:p>
            <a:r>
              <a:rPr lang="en-GB" altLang="zh-CN" dirty="0" smtClean="0"/>
              <a:t>E6</a:t>
            </a:r>
            <a:r>
              <a:rPr lang="zh-CN" altLang="en-US" dirty="0" smtClean="0"/>
              <a:t> 任务计划</a:t>
            </a:r>
            <a:endParaRPr lang="en-GB" altLang="zh-CN" dirty="0" smtClean="0"/>
          </a:p>
          <a:p>
            <a:r>
              <a:rPr lang="en-GB" altLang="zh-CN" dirty="0" smtClean="0"/>
              <a:t>E7</a:t>
            </a:r>
            <a:r>
              <a:rPr lang="zh-CN" altLang="en-US" dirty="0" smtClean="0"/>
              <a:t> 统计分析</a:t>
            </a:r>
            <a:endParaRPr lang="en-GB" altLang="zh-CN" dirty="0" smtClean="0"/>
          </a:p>
          <a:p>
            <a:r>
              <a:rPr lang="en-GB" altLang="zh-CN" dirty="0" smtClean="0"/>
              <a:t>E8</a:t>
            </a:r>
            <a:r>
              <a:rPr lang="zh-CN" altLang="en-US" dirty="0" smtClean="0"/>
              <a:t> 配置管理</a:t>
            </a:r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08769" y="2427665"/>
            <a:ext cx="3874762" cy="2540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O</a:t>
            </a:r>
            <a:r>
              <a:rPr lang="en-GB" altLang="zh-CN" dirty="0" smtClean="0"/>
              <a:t>6</a:t>
            </a:r>
            <a:r>
              <a:rPr lang="zh-CN" altLang="en-US" dirty="0" smtClean="0"/>
              <a:t> 计划</a:t>
            </a:r>
            <a:r>
              <a:rPr lang="en-US" altLang="zh-CN" dirty="0" smtClean="0"/>
              <a:t>Spec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mpp</a:t>
            </a:r>
            <a:endParaRPr lang="en-GB" altLang="zh-CN" dirty="0" smtClean="0"/>
          </a:p>
          <a:p>
            <a:r>
              <a:rPr lang="en-US" altLang="zh-CN" dirty="0" smtClean="0"/>
              <a:t>O</a:t>
            </a:r>
            <a:r>
              <a:rPr lang="en-GB" altLang="zh-CN" dirty="0" smtClean="0"/>
              <a:t>7</a:t>
            </a:r>
            <a:r>
              <a:rPr lang="zh-CN" altLang="en-US" dirty="0" smtClean="0"/>
              <a:t> 统计分析报告</a:t>
            </a:r>
            <a:endParaRPr lang="en-GB" altLang="zh-CN" dirty="0" smtClean="0"/>
          </a:p>
          <a:p>
            <a:r>
              <a:rPr lang="en-US" altLang="zh-CN" dirty="0" smtClean="0"/>
              <a:t>O</a:t>
            </a:r>
            <a:r>
              <a:rPr lang="en-GB" altLang="zh-CN" dirty="0" smtClean="0"/>
              <a:t>8</a:t>
            </a:r>
            <a:r>
              <a:rPr lang="zh-CN" altLang="en-US" dirty="0" smtClean="0"/>
              <a:t> 配置管理分析报告</a:t>
            </a:r>
            <a:endParaRPr lang="zh-CN" altLang="en-US" dirty="0"/>
          </a:p>
        </p:txBody>
      </p:sp>
      <p:sp>
        <p:nvSpPr>
          <p:cNvPr id="5" name="Frame 4"/>
          <p:cNvSpPr/>
          <p:nvPr/>
        </p:nvSpPr>
        <p:spPr>
          <a:xfrm>
            <a:off x="198423" y="2692265"/>
            <a:ext cx="8743847" cy="2129999"/>
          </a:xfrm>
          <a:prstGeom prst="frame">
            <a:avLst>
              <a:gd name="adj1" fmla="val 4427"/>
            </a:avLst>
          </a:prstGeom>
          <a:solidFill>
            <a:srgbClr val="FF6600"/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6688" y="343313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</a:rPr>
              <a:t>全过程</a:t>
            </a:r>
            <a:endParaRPr lang="en-US" sz="4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4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68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产出物       分析指标举例</a:t>
            </a:r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247" y="1282680"/>
            <a:ext cx="3874762" cy="539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O</a:t>
            </a:r>
            <a:r>
              <a:rPr lang="en-GB" altLang="zh-CN" dirty="0" smtClean="0"/>
              <a:t>1</a:t>
            </a:r>
            <a:r>
              <a:rPr lang="zh-CN" altLang="en-US" dirty="0" smtClean="0"/>
              <a:t> 需求</a:t>
            </a:r>
            <a:r>
              <a:rPr lang="en-US" altLang="zh-CN" dirty="0" smtClean="0"/>
              <a:t>Spec</a:t>
            </a:r>
            <a:endParaRPr lang="en-GB" altLang="zh-CN" dirty="0" smtClean="0"/>
          </a:p>
          <a:p>
            <a:r>
              <a:rPr lang="en-US" altLang="zh-CN" dirty="0"/>
              <a:t>O</a:t>
            </a:r>
            <a:r>
              <a:rPr lang="en-GB" altLang="zh-CN" dirty="0" smtClean="0"/>
              <a:t>2</a:t>
            </a:r>
            <a:r>
              <a:rPr lang="zh-CN" altLang="en-US" dirty="0" smtClean="0"/>
              <a:t> 评审单</a:t>
            </a:r>
            <a:endParaRPr lang="en-GB" altLang="zh-CN" dirty="0" smtClean="0"/>
          </a:p>
          <a:p>
            <a:r>
              <a:rPr lang="en-US" altLang="zh-CN" dirty="0"/>
              <a:t>O</a:t>
            </a:r>
            <a:r>
              <a:rPr lang="en-GB" altLang="zh-CN" dirty="0" smtClean="0"/>
              <a:t>3</a:t>
            </a:r>
            <a:r>
              <a:rPr lang="zh-CN" altLang="en-US" dirty="0" smtClean="0"/>
              <a:t> 测试</a:t>
            </a:r>
            <a:r>
              <a:rPr lang="en-US" altLang="zh-CN" dirty="0" smtClean="0"/>
              <a:t>Spec</a:t>
            </a:r>
            <a:endParaRPr lang="en-GB" altLang="zh-CN" dirty="0" smtClean="0"/>
          </a:p>
          <a:p>
            <a:r>
              <a:rPr lang="en-US" altLang="zh-CN" dirty="0"/>
              <a:t>O</a:t>
            </a:r>
            <a:r>
              <a:rPr lang="en-GB" altLang="zh-CN" dirty="0" smtClean="0"/>
              <a:t>4</a:t>
            </a:r>
            <a:r>
              <a:rPr lang="zh-CN" altLang="en-US" dirty="0" smtClean="0"/>
              <a:t> 评审单</a:t>
            </a:r>
            <a:endParaRPr lang="en-GB" altLang="zh-CN" dirty="0" smtClean="0"/>
          </a:p>
          <a:p>
            <a:r>
              <a:rPr lang="en-US" altLang="zh-CN" dirty="0"/>
              <a:t>O</a:t>
            </a:r>
            <a:r>
              <a:rPr lang="en-GB" altLang="zh-CN" dirty="0" smtClean="0"/>
              <a:t>5</a:t>
            </a:r>
            <a:r>
              <a:rPr lang="zh-CN" altLang="en-US" dirty="0" smtClean="0"/>
              <a:t> 软件产品</a:t>
            </a:r>
            <a:endParaRPr lang="en-GB" altLang="zh-CN" dirty="0" smtClean="0"/>
          </a:p>
          <a:p>
            <a:r>
              <a:rPr lang="en-US" altLang="zh-CN" dirty="0"/>
              <a:t>O</a:t>
            </a:r>
            <a:r>
              <a:rPr lang="en-GB" altLang="zh-CN" dirty="0" smtClean="0"/>
              <a:t>6</a:t>
            </a:r>
            <a:r>
              <a:rPr lang="zh-CN" altLang="en-US" dirty="0" smtClean="0"/>
              <a:t> 计划</a:t>
            </a:r>
            <a:r>
              <a:rPr lang="en-US" altLang="zh-CN" dirty="0" smtClean="0"/>
              <a:t>Spec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mpp</a:t>
            </a:r>
            <a:endParaRPr lang="en-GB" altLang="zh-CN" dirty="0" smtClean="0"/>
          </a:p>
          <a:p>
            <a:r>
              <a:rPr lang="en-US" altLang="zh-CN" dirty="0"/>
              <a:t>O</a:t>
            </a:r>
            <a:r>
              <a:rPr lang="en-GB" altLang="zh-CN" dirty="0" smtClean="0"/>
              <a:t>7</a:t>
            </a:r>
            <a:r>
              <a:rPr lang="zh-CN" altLang="en-US" dirty="0" smtClean="0"/>
              <a:t> 统计分析报告</a:t>
            </a:r>
            <a:endParaRPr lang="en-GB" altLang="zh-CN" dirty="0" smtClean="0"/>
          </a:p>
          <a:p>
            <a:r>
              <a:rPr lang="en-US" altLang="zh-CN" dirty="0"/>
              <a:t>O</a:t>
            </a:r>
            <a:r>
              <a:rPr lang="en-GB" altLang="zh-CN" dirty="0" smtClean="0"/>
              <a:t>8</a:t>
            </a:r>
            <a:r>
              <a:rPr lang="zh-CN" altLang="en-US" dirty="0" smtClean="0"/>
              <a:t> 配置管理分析报告</a:t>
            </a:r>
            <a:endParaRPr lang="zh-CN" alt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89094" y="1289550"/>
            <a:ext cx="4648885" cy="539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rgbClr val="FF6600"/>
                </a:solidFill>
              </a:rPr>
              <a:t>该如何？</a:t>
            </a:r>
            <a:endParaRPr lang="en-GB" altLang="zh-CN" dirty="0" smtClean="0">
              <a:solidFill>
                <a:srgbClr val="FF66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FF6600"/>
                </a:solidFill>
              </a:rPr>
              <a:t>统计</a:t>
            </a:r>
            <a:endParaRPr lang="en-GB" altLang="zh-CN" dirty="0" smtClean="0">
              <a:solidFill>
                <a:srgbClr val="FF66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FF6600"/>
                </a:solidFill>
              </a:rPr>
              <a:t>分析</a:t>
            </a:r>
            <a:endParaRPr lang="en-GB" altLang="zh-CN" dirty="0" smtClean="0">
              <a:solidFill>
                <a:srgbClr val="FF66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FF6600"/>
                </a:solidFill>
              </a:rPr>
              <a:t>重现</a:t>
            </a:r>
            <a:endParaRPr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58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20"/>
            <a:ext cx="8229600" cy="799723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Team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Software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Process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Performance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Evaluation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42" y="1901229"/>
            <a:ext cx="4566433" cy="41501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26264" y="1600200"/>
            <a:ext cx="4060535" cy="4995401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Special Report</a:t>
            </a:r>
          </a:p>
          <a:p>
            <a:r>
              <a:rPr lang="en-US" dirty="0"/>
              <a:t>TSP Performance and Capability Evaluation (PACE): Team Preparedness Guide</a:t>
            </a:r>
          </a:p>
          <a:p>
            <a:endParaRPr lang="en-US" dirty="0"/>
          </a:p>
          <a:p>
            <a:r>
              <a:rPr lang="en-US" dirty="0"/>
              <a:t>September 2013</a:t>
            </a:r>
          </a:p>
          <a:p>
            <a:r>
              <a:rPr lang="en-US" dirty="0"/>
              <a:t>By William Nichols, Mark </a:t>
            </a:r>
            <a:r>
              <a:rPr lang="en-US" dirty="0" err="1"/>
              <a:t>Kasunic</a:t>
            </a:r>
            <a:r>
              <a:rPr lang="en-US" dirty="0"/>
              <a:t>, Timothy A. </a:t>
            </a:r>
            <a:r>
              <a:rPr lang="en-US" dirty="0" smtClean="0"/>
              <a:t>Chick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://resources.sei.cmu.edu/library/asset-view.cfm?assetid=</a:t>
            </a:r>
            <a:r>
              <a:rPr lang="en-US" dirty="0" smtClean="0">
                <a:hlinkClick r:id="rId3"/>
              </a:rPr>
              <a:t>59393</a:t>
            </a:r>
            <a:r>
              <a:rPr lang="zh-CN" altLang="en-US" dirty="0" smtClean="0"/>
              <a:t>  </a:t>
            </a:r>
            <a:r>
              <a:rPr lang="en-US" altLang="zh-CN" dirty="0" smtClean="0"/>
              <a:t>(Download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Free)</a:t>
            </a:r>
            <a:endParaRPr lang="en-US" dirty="0"/>
          </a:p>
          <a:p>
            <a:endParaRPr lang="en-US" dirty="0"/>
          </a:p>
          <a:p>
            <a:r>
              <a:rPr lang="en-US" sz="4900" dirty="0"/>
              <a:t>This document describes the </a:t>
            </a:r>
            <a:r>
              <a:rPr lang="en-US" sz="4900" dirty="0">
                <a:solidFill>
                  <a:srgbClr val="FFFF00"/>
                </a:solidFill>
              </a:rPr>
              <a:t>TSP team data </a:t>
            </a:r>
            <a:r>
              <a:rPr lang="en-US" sz="4900" dirty="0"/>
              <a:t>that teams normally produce and that are required as input to the TSP-PACE process</a:t>
            </a:r>
            <a:r>
              <a:rPr lang="en-US" sz="49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33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9433</TotalTime>
  <Words>862</Words>
  <Application>Microsoft Office PowerPoint</Application>
  <PresentationFormat>On-screen Show (4:3)</PresentationFormat>
  <Paragraphs>224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黑体</vt:lpstr>
      <vt:lpstr>Arial</vt:lpstr>
      <vt:lpstr>Twilight</vt:lpstr>
      <vt:lpstr>软件项目的统计分析</vt:lpstr>
      <vt:lpstr>PowerPoint Presentation</vt:lpstr>
      <vt:lpstr>PowerPoint Presentation</vt:lpstr>
      <vt:lpstr>PowerPoint Presentation</vt:lpstr>
      <vt:lpstr>PowerPoint Presentation</vt:lpstr>
      <vt:lpstr>任务         产出物</vt:lpstr>
      <vt:lpstr>任务         产出物</vt:lpstr>
      <vt:lpstr>产出物       分析指标举例</vt:lpstr>
      <vt:lpstr>Team Software Process Performance Evaluation</vt:lpstr>
      <vt:lpstr>Team Software Process Performance Evaluation</vt:lpstr>
      <vt:lpstr>产出物       分析指标举例</vt:lpstr>
      <vt:lpstr>作业要求</vt:lpstr>
      <vt:lpstr>每组按照要求，重点针对五个实验</vt:lpstr>
      <vt:lpstr>例R1 有哪些可收集的数据？</vt:lpstr>
      <vt:lpstr>例R2 如何阶段性地分析收集的数据？</vt:lpstr>
      <vt:lpstr>例R3 都要设计那些表？</vt:lpstr>
      <vt:lpstr>实验7</vt:lpstr>
      <vt:lpstr>作业提交时间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工具介绍</dc:title>
  <dc:creator>renjian</dc:creator>
  <cp:lastModifiedBy>Alex Ren</cp:lastModifiedBy>
  <cp:revision>727</cp:revision>
  <dcterms:created xsi:type="dcterms:W3CDTF">2015-03-18T14:00:21Z</dcterms:created>
  <dcterms:modified xsi:type="dcterms:W3CDTF">2016-04-01T11:16:48Z</dcterms:modified>
</cp:coreProperties>
</file>