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8" r:id="rId3"/>
    <p:sldId id="259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18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5337C-87CC-48FF-9F0E-72EDD589F79E}" type="datetimeFigureOut">
              <a:rPr lang="zh-CN" altLang="en-US" smtClean="0"/>
              <a:t>2016/5/14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BA4D6-B926-4440-9572-43527C44DF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7784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5337C-87CC-48FF-9F0E-72EDD589F79E}" type="datetimeFigureOut">
              <a:rPr lang="zh-CN" altLang="en-US" smtClean="0"/>
              <a:t>2016/5/14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BA4D6-B926-4440-9572-43527C44DF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9297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5337C-87CC-48FF-9F0E-72EDD589F79E}" type="datetimeFigureOut">
              <a:rPr lang="zh-CN" altLang="en-US" smtClean="0"/>
              <a:t>2016/5/14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BA4D6-B926-4440-9572-43527C44DF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266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5337C-87CC-48FF-9F0E-72EDD589F79E}" type="datetimeFigureOut">
              <a:rPr lang="zh-CN" altLang="en-US" smtClean="0"/>
              <a:t>2016/5/14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BA4D6-B926-4440-9572-43527C44DF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148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5337C-87CC-48FF-9F0E-72EDD589F79E}" type="datetimeFigureOut">
              <a:rPr lang="zh-CN" altLang="en-US" smtClean="0"/>
              <a:t>2016/5/14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BA4D6-B926-4440-9572-43527C44DF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4889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5337C-87CC-48FF-9F0E-72EDD589F79E}" type="datetimeFigureOut">
              <a:rPr lang="zh-CN" altLang="en-US" smtClean="0"/>
              <a:t>2016/5/14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BA4D6-B926-4440-9572-43527C44DF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8357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5337C-87CC-48FF-9F0E-72EDD589F79E}" type="datetimeFigureOut">
              <a:rPr lang="zh-CN" altLang="en-US" smtClean="0"/>
              <a:t>2016/5/14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BA4D6-B926-4440-9572-43527C44DF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9366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5337C-87CC-48FF-9F0E-72EDD589F79E}" type="datetimeFigureOut">
              <a:rPr lang="zh-CN" altLang="en-US" smtClean="0"/>
              <a:t>2016/5/14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BA4D6-B926-4440-9572-43527C44DF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557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5337C-87CC-48FF-9F0E-72EDD589F79E}" type="datetimeFigureOut">
              <a:rPr lang="zh-CN" altLang="en-US" smtClean="0"/>
              <a:t>2016/5/14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BA4D6-B926-4440-9572-43527C44DF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7869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5337C-87CC-48FF-9F0E-72EDD589F79E}" type="datetimeFigureOut">
              <a:rPr lang="zh-CN" altLang="en-US" smtClean="0"/>
              <a:t>2016/5/14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BA4D6-B926-4440-9572-43527C44DF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0684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5337C-87CC-48FF-9F0E-72EDD589F79E}" type="datetimeFigureOut">
              <a:rPr lang="zh-CN" altLang="en-US" smtClean="0"/>
              <a:t>2016/5/14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BA4D6-B926-4440-9572-43527C44DF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6545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65337C-87CC-48FF-9F0E-72EDD589F79E}" type="datetimeFigureOut">
              <a:rPr lang="zh-CN" altLang="en-US" smtClean="0"/>
              <a:t>2016/5/14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DBA4D6-B926-4440-9572-43527C44DF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0406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测试需求规格</a:t>
            </a:r>
            <a:r>
              <a:rPr lang="zh-CN" altLang="en-US" dirty="0" smtClean="0"/>
              <a:t>说明的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评审说明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刘超</a:t>
            </a:r>
            <a:endParaRPr lang="en-US" altLang="zh-CN" dirty="0" smtClean="0"/>
          </a:p>
          <a:p>
            <a:r>
              <a:rPr lang="en-US" altLang="zh-CN" dirty="0" smtClean="0"/>
              <a:t>2016/5/13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3043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测试需求规格说明中的问题和</a:t>
            </a:r>
            <a:r>
              <a:rPr lang="zh-CN" altLang="en-US" dirty="0" smtClean="0"/>
              <a:t>要求</a:t>
            </a:r>
            <a:r>
              <a:rPr lang="zh-CN" altLang="en-US" dirty="0"/>
              <a:t>要点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973150"/>
              </p:ext>
            </p:extLst>
          </p:nvPr>
        </p:nvGraphicFramePr>
        <p:xfrm>
          <a:off x="395536" y="1412776"/>
          <a:ext cx="8280920" cy="479678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80920"/>
              </a:tblGrid>
              <a:tr h="206632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000" u="none" strike="noStrike" dirty="0">
                          <a:effectLst/>
                        </a:rPr>
                        <a:t>测试目标、原则、策略、依据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/>
                </a:tc>
              </a:tr>
              <a:tr h="206632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000" u="none" strike="noStrike" dirty="0">
                          <a:effectLst/>
                        </a:rPr>
                        <a:t>测试需求：功能、性能、环境等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/>
                </a:tc>
              </a:tr>
              <a:tr h="398512"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u="none" strike="noStrike" dirty="0" smtClean="0">
                          <a:effectLst/>
                        </a:rPr>
                        <a:t>细化场景：正常（分支）、异常</a:t>
                      </a:r>
                      <a:endParaRPr lang="zh-CN" altLang="en-US" sz="2000" b="0" i="0" u="none" strike="noStrike" dirty="0" smtClean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/>
                </a:tc>
              </a:tr>
              <a:tr h="206632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000" u="none" strike="noStrike" dirty="0">
                          <a:effectLst/>
                        </a:rPr>
                        <a:t>重点：实现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/>
                </a:tc>
              </a:tr>
              <a:tr h="41528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000" u="none" strike="noStrike">
                          <a:effectLst/>
                        </a:rPr>
                        <a:t>追踪：需求</a:t>
                      </a:r>
                      <a:r>
                        <a:rPr lang="en-US" altLang="zh-CN" sz="2000" u="none" strike="noStrike">
                          <a:effectLst/>
                        </a:rPr>
                        <a:t>--</a:t>
                      </a:r>
                      <a:r>
                        <a:rPr lang="zh-CN" altLang="en-US" sz="2000" u="none" strike="noStrike">
                          <a:effectLst/>
                        </a:rPr>
                        <a:t>测试需求（场景覆盖，数据类型和规模，环境）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/>
                </a:tc>
              </a:tr>
              <a:tr h="413263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000" u="none" strike="noStrike">
                          <a:effectLst/>
                        </a:rPr>
                        <a:t>选择：展示性</a:t>
                      </a:r>
                      <a:r>
                        <a:rPr lang="en-US" altLang="zh-CN" sz="2000" u="none" strike="noStrike">
                          <a:effectLst/>
                        </a:rPr>
                        <a:t>+</a:t>
                      </a:r>
                      <a:r>
                        <a:rPr lang="zh-CN" altLang="en-US" sz="2000" u="none" strike="noStrike">
                          <a:effectLst/>
                        </a:rPr>
                        <a:t>覆盖；说明测哪些，没测哪些？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/>
                </a:tc>
              </a:tr>
              <a:tr h="206632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000" u="none" strike="noStrike">
                          <a:effectLst/>
                        </a:rPr>
                        <a:t>用例描述：</a:t>
                      </a:r>
                      <a:r>
                        <a:rPr lang="en-US" altLang="zh-CN" sz="2000" u="none" strike="noStrike">
                          <a:effectLst/>
                        </a:rPr>
                        <a:t>RUCM--&gt;RTCM;</a:t>
                      </a:r>
                      <a:r>
                        <a:rPr lang="zh-CN" altLang="en-US" sz="2000" u="none" strike="noStrike">
                          <a:effectLst/>
                        </a:rPr>
                        <a:t>对应的需求标识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/>
                </a:tc>
              </a:tr>
              <a:tr h="206632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000" u="none" strike="noStrike">
                          <a:effectLst/>
                        </a:rPr>
                        <a:t>方式：自动？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/>
                </a:tc>
              </a:tr>
              <a:tr h="206632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000" u="none" strike="noStrike">
                          <a:effectLst/>
                        </a:rPr>
                        <a:t>参考资料：需求规格说明书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/>
                </a:tc>
              </a:tr>
              <a:tr h="206632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000" u="none" strike="noStrike">
                          <a:effectLst/>
                        </a:rPr>
                        <a:t>测试充分性评价：自评价？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/>
                </a:tc>
              </a:tr>
              <a:tr h="206632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000" u="none" strike="noStrike">
                          <a:effectLst/>
                        </a:rPr>
                        <a:t>测试用例扩充：每人负责一组，扩展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/>
                </a:tc>
              </a:tr>
              <a:tr h="413263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000" u="none" strike="noStrike">
                          <a:effectLst/>
                        </a:rPr>
                        <a:t>网上互评：</a:t>
                      </a:r>
                      <a:r>
                        <a:rPr lang="en-US" altLang="zh-CN" sz="2000" u="none" strike="noStrike">
                          <a:effectLst/>
                        </a:rPr>
                        <a:t>15</a:t>
                      </a:r>
                      <a:r>
                        <a:rPr lang="zh-CN" altLang="en-US" sz="2000" u="none" strike="noStrike">
                          <a:effectLst/>
                        </a:rPr>
                        <a:t>个以上个问题；</a:t>
                      </a:r>
                      <a:r>
                        <a:rPr lang="en-US" altLang="zh-CN" sz="2000" u="none" strike="noStrike">
                          <a:effectLst/>
                        </a:rPr>
                        <a:t>5</a:t>
                      </a:r>
                      <a:r>
                        <a:rPr lang="zh-CN" altLang="en-US" sz="2000" u="none" strike="noStrike">
                          <a:effectLst/>
                        </a:rPr>
                        <a:t>个以上借鉴（自查）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/>
                </a:tc>
              </a:tr>
              <a:tr h="206632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000" u="none" strike="noStrike">
                          <a:effectLst/>
                        </a:rPr>
                        <a:t>任务分工：测试人员与开发人员分离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/>
                </a:tc>
              </a:tr>
              <a:tr h="413263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000" u="none" strike="noStrike" dirty="0">
                          <a:effectLst/>
                        </a:rPr>
                        <a:t>测试工作量估计：每个测试用例</a:t>
                      </a:r>
                      <a:r>
                        <a:rPr lang="zh-CN" altLang="en-US" sz="2000" u="none" strike="noStrike" dirty="0" smtClean="0">
                          <a:effectLst/>
                        </a:rPr>
                        <a:t>的行数，步骤数，执行时间</a:t>
                      </a:r>
                      <a:r>
                        <a:rPr lang="zh-CN" altLang="en-US" sz="2000" u="none" strike="noStrike" dirty="0">
                          <a:effectLst/>
                        </a:rPr>
                        <a:t>？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95536" y="6300028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其他：参考课上讲解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5610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基本原则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写你们要做的具体工作，而不要写抽象的、泛泛的、不准备做、无法做到的事情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具体目标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具体原则和策略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具体方法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具体的测试用例</a:t>
            </a:r>
            <a:endParaRPr lang="en-US" altLang="zh-CN" dirty="0" smtClean="0"/>
          </a:p>
          <a:p>
            <a:r>
              <a:rPr lang="zh-CN" altLang="en-US" dirty="0" smtClean="0"/>
              <a:t>可追溯、可检查、可评价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26891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202</Words>
  <Application>Microsoft Office PowerPoint</Application>
  <PresentationFormat>全屏显示(4:3)</PresentationFormat>
  <Paragraphs>26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主题​​</vt:lpstr>
      <vt:lpstr>测试需求规格说明的 评审说明</vt:lpstr>
      <vt:lpstr>测试需求规格说明中的问题和要求要点</vt:lpstr>
      <vt:lpstr>基本原则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liuchao</dc:creator>
  <cp:lastModifiedBy>liuchao</cp:lastModifiedBy>
  <cp:revision>9</cp:revision>
  <dcterms:created xsi:type="dcterms:W3CDTF">2016-05-13T11:45:38Z</dcterms:created>
  <dcterms:modified xsi:type="dcterms:W3CDTF">2016-05-14T01:13:05Z</dcterms:modified>
</cp:coreProperties>
</file>