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7" r:id="rId4"/>
    <p:sldId id="268" r:id="rId5"/>
    <p:sldId id="269" r:id="rId6"/>
    <p:sldId id="260" r:id="rId7"/>
    <p:sldId id="261" r:id="rId8"/>
    <p:sldId id="270" r:id="rId9"/>
    <p:sldId id="272" r:id="rId10"/>
    <p:sldId id="273" r:id="rId11"/>
    <p:sldId id="276" r:id="rId12"/>
    <p:sldId id="277" r:id="rId13"/>
    <p:sldId id="278" r:id="rId14"/>
    <p:sldId id="279" r:id="rId15"/>
    <p:sldId id="280" r:id="rId16"/>
    <p:sldId id="281" r:id="rId17"/>
    <p:sldId id="282" r:id="rId18"/>
    <p:sldId id="283" r:id="rId19"/>
    <p:sldId id="284" r:id="rId20"/>
    <p:sldId id="285" r:id="rId21"/>
    <p:sldId id="286" r:id="rId22"/>
    <p:sldId id="274" r:id="rId23"/>
    <p:sldId id="275" r:id="rId24"/>
    <p:sldId id="265" r:id="rId25"/>
    <p:sldId id="287" r:id="rId26"/>
    <p:sldId id="288" r:id="rId27"/>
    <p:sldId id="289" r:id="rId28"/>
    <p:sldId id="29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26"/>
    <p:restoredTop sz="80046" autoAdjust="0"/>
  </p:normalViewPr>
  <p:slideViewPr>
    <p:cSldViewPr>
      <p:cViewPr varScale="1">
        <p:scale>
          <a:sx n="80" d="100"/>
          <a:sy n="80" d="100"/>
        </p:scale>
        <p:origin x="208" y="10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6F6E25-9D37-4D99-9DCD-164F752BFE5F}" type="datetimeFigureOut">
              <a:rPr lang="zh-CN" altLang="en-US" smtClean="0"/>
              <a:t>16/6/24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3E825-9181-4BFA-B6BF-DDEE82E5F87C}" type="slidenum">
              <a:rPr lang="zh-CN" altLang="en-US" smtClean="0"/>
              <a:t>‹#›</a:t>
            </a:fld>
            <a:endParaRPr lang="zh-CN" altLang="en-US"/>
          </a:p>
        </p:txBody>
      </p:sp>
    </p:spTree>
    <p:extLst>
      <p:ext uri="{BB962C8B-B14F-4D97-AF65-F5344CB8AC3E}">
        <p14:creationId xmlns:p14="http://schemas.microsoft.com/office/powerpoint/2010/main" val="339052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1</a:t>
            </a:fld>
            <a:endParaRPr lang="zh-CN" altLang="en-US"/>
          </a:p>
        </p:txBody>
      </p:sp>
    </p:spTree>
    <p:extLst>
      <p:ext uri="{BB962C8B-B14F-4D97-AF65-F5344CB8AC3E}">
        <p14:creationId xmlns:p14="http://schemas.microsoft.com/office/powerpoint/2010/main" val="336891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软件的开发主要分为三部分，界面、配置读取与修改、状态监控。出于效率的缘故，把三部分分别分配给四人，商定好接口，较为独立地各自开发。</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14</a:t>
            </a:fld>
            <a:endParaRPr lang="zh-CN" altLang="en-US"/>
          </a:p>
        </p:txBody>
      </p:sp>
    </p:spTree>
    <p:extLst>
      <p:ext uri="{BB962C8B-B14F-4D97-AF65-F5344CB8AC3E}">
        <p14:creationId xmlns:p14="http://schemas.microsoft.com/office/powerpoint/2010/main" val="2058341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在测试需求阶段，我们将测试需求分为</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大类，再依据难度和工作量较为均匀地分配给每人。总的来说，工作量比较平均。</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15</a:t>
            </a:fld>
            <a:endParaRPr lang="zh-CN" altLang="en-US"/>
          </a:p>
        </p:txBody>
      </p:sp>
    </p:spTree>
    <p:extLst>
      <p:ext uri="{BB962C8B-B14F-4D97-AF65-F5344CB8AC3E}">
        <p14:creationId xmlns:p14="http://schemas.microsoft.com/office/powerpoint/2010/main" val="179603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在测试评审阶段，我们对于收到的意见做出了修改，工作量不是特别一致，测试阶段的负责人余锋伟同学的工作量最多。</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16</a:t>
            </a:fld>
            <a:endParaRPr lang="zh-CN" altLang="en-US"/>
          </a:p>
        </p:txBody>
      </p:sp>
    </p:spTree>
    <p:extLst>
      <p:ext uri="{BB962C8B-B14F-4D97-AF65-F5344CB8AC3E}">
        <p14:creationId xmlns:p14="http://schemas.microsoft.com/office/powerpoint/2010/main" val="7746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对于各个实验及其细化任务的计划和工作情况，详情都在</a:t>
            </a:r>
            <a:r>
              <a:rPr lang="en-US" altLang="zh-CN" sz="1200" kern="1200" dirty="0" err="1" smtClean="0">
                <a:solidFill>
                  <a:schemeClr val="tx1"/>
                </a:solidFill>
                <a:effectLst/>
                <a:latin typeface="+mn-lt"/>
                <a:ea typeface="+mn-ea"/>
                <a:cs typeface="+mn-cs"/>
              </a:rPr>
              <a:t>mpp</a:t>
            </a:r>
            <a:r>
              <a:rPr lang="zh-CN" altLang="zh-CN" sz="1200" kern="1200" dirty="0" smtClean="0">
                <a:solidFill>
                  <a:schemeClr val="tx1"/>
                </a:solidFill>
                <a:effectLst/>
                <a:latin typeface="+mn-lt"/>
                <a:ea typeface="+mn-ea"/>
                <a:cs typeface="+mn-cs"/>
              </a:rPr>
              <a:t>文件中，这里我们展示了一些统计性图表以供分析。</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17</a:t>
            </a:fld>
            <a:endParaRPr lang="zh-CN" altLang="en-US"/>
          </a:p>
        </p:txBody>
      </p:sp>
    </p:spTree>
    <p:extLst>
      <p:ext uri="{BB962C8B-B14F-4D97-AF65-F5344CB8AC3E}">
        <p14:creationId xmlns:p14="http://schemas.microsoft.com/office/powerpoint/2010/main" val="335433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从成员用时图中可以看出，我们组的各成员工作量较为均匀。</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18</a:t>
            </a:fld>
            <a:endParaRPr lang="zh-CN" altLang="en-US"/>
          </a:p>
        </p:txBody>
      </p:sp>
    </p:spTree>
    <p:extLst>
      <p:ext uri="{BB962C8B-B14F-4D97-AF65-F5344CB8AC3E}">
        <p14:creationId xmlns:p14="http://schemas.microsoft.com/office/powerpoint/2010/main" val="1340079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由燃尽图可以看出，我们整个实验过程中，计划与实际完成情况较为一致。</a:t>
            </a:r>
            <a:r>
              <a:rPr lang="zh-CN" altLang="zh-CN" dirty="0" smtClean="0">
                <a:effectLst/>
              </a:rPr>
              <a:t>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19</a:t>
            </a:fld>
            <a:endParaRPr lang="zh-CN" altLang="en-US"/>
          </a:p>
        </p:txBody>
      </p:sp>
    </p:spTree>
    <p:extLst>
      <p:ext uri="{BB962C8B-B14F-4D97-AF65-F5344CB8AC3E}">
        <p14:creationId xmlns:p14="http://schemas.microsoft.com/office/powerpoint/2010/main" val="1377800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由分实验用时图可以看出，我们在软件产品改进与展示上花了最多的时间。说明我们在开发上投入较多。</a:t>
            </a:r>
            <a:r>
              <a:rPr lang="zh-CN" altLang="zh-CN" dirty="0" smtClean="0">
                <a:effectLst/>
              </a:rPr>
              <a:t>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20</a:t>
            </a:fld>
            <a:endParaRPr lang="zh-CN" altLang="en-US"/>
          </a:p>
        </p:txBody>
      </p:sp>
    </p:spTree>
    <p:extLst>
      <p:ext uri="{BB962C8B-B14F-4D97-AF65-F5344CB8AC3E}">
        <p14:creationId xmlns:p14="http://schemas.microsoft.com/office/powerpoint/2010/main" val="204133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从以上各个阶段的任务分析及完成情况，和从</a:t>
            </a:r>
            <a:r>
              <a:rPr lang="en-US" altLang="zh-CN" sz="1200" kern="1200" dirty="0" err="1" smtClean="0">
                <a:solidFill>
                  <a:schemeClr val="tx1"/>
                </a:solidFill>
                <a:effectLst/>
                <a:latin typeface="+mn-lt"/>
                <a:ea typeface="+mn-ea"/>
                <a:cs typeface="+mn-cs"/>
              </a:rPr>
              <a:t>mpp</a:t>
            </a:r>
            <a:r>
              <a:rPr lang="zh-CN" altLang="zh-CN" sz="1200" kern="1200" dirty="0" smtClean="0">
                <a:solidFill>
                  <a:schemeClr val="tx1"/>
                </a:solidFill>
                <a:effectLst/>
                <a:latin typeface="+mn-lt"/>
                <a:ea typeface="+mn-ea"/>
                <a:cs typeface="+mn-cs"/>
              </a:rPr>
              <a:t>中得到的统计图表中，我们可以总结出以下的特点：</a:t>
            </a:r>
          </a:p>
          <a:p>
            <a:pPr lvl="0"/>
            <a:r>
              <a:rPr lang="zh-CN" altLang="zh-CN" sz="1200" kern="1200" dirty="0" smtClean="0">
                <a:solidFill>
                  <a:schemeClr val="tx1"/>
                </a:solidFill>
                <a:effectLst/>
                <a:latin typeface="+mn-lt"/>
                <a:ea typeface="+mn-ea"/>
                <a:cs typeface="+mn-cs"/>
              </a:rPr>
              <a:t>我们组总体来说的计划与实际较为吻合。这得益于我们每周都会有会议讨论下一周的任务分配的安排。</a:t>
            </a:r>
          </a:p>
          <a:p>
            <a:pPr lvl="0"/>
            <a:r>
              <a:rPr lang="zh-CN" altLang="zh-CN" sz="1200" kern="1200" dirty="0" smtClean="0">
                <a:solidFill>
                  <a:schemeClr val="tx1"/>
                </a:solidFill>
                <a:effectLst/>
                <a:latin typeface="+mn-lt"/>
                <a:ea typeface="+mn-ea"/>
                <a:cs typeface="+mn-cs"/>
              </a:rPr>
              <a:t>我们组人员的任务较为均匀。有关这一点，我们每次在组会讨论时，都会尽量保证大家的工作量比较相近。</a:t>
            </a:r>
            <a:endParaRPr lang="zh-CN" altLang="en-US" sz="1200" kern="1200" dirty="0" smtClean="0">
              <a:solidFill>
                <a:schemeClr val="tx1"/>
              </a:solidFill>
              <a:effectLst/>
              <a:latin typeface="+mn-lt"/>
              <a:ea typeface="+mn-ea"/>
              <a:cs typeface="+mn-cs"/>
            </a:endParaRPr>
          </a:p>
          <a:p>
            <a:pPr lvl="0"/>
            <a:endParaRPr lang="zh-CN" altLang="en-US"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后面的有效方法会说这俩。</a:t>
            </a:r>
          </a:p>
          <a:p>
            <a:pPr lvl="0"/>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在工作量的统计上，我们也存在着问题。我们没有严格记录每项任务的起始时间。最后，我们根据</a:t>
            </a:r>
            <a:r>
              <a:rPr lang="en-US" altLang="zh-CN" sz="1200" kern="1200" dirty="0" err="1" smtClean="0">
                <a:solidFill>
                  <a:schemeClr val="tx1"/>
                </a:solidFill>
                <a:effectLst/>
                <a:latin typeface="+mn-lt"/>
                <a:ea typeface="+mn-ea"/>
                <a:cs typeface="+mn-cs"/>
              </a:rPr>
              <a:t>github</a:t>
            </a:r>
            <a:r>
              <a:rPr lang="zh-CN" altLang="zh-CN" sz="1200" kern="1200" dirty="0" smtClean="0">
                <a:solidFill>
                  <a:schemeClr val="tx1"/>
                </a:solidFill>
                <a:effectLst/>
                <a:latin typeface="+mn-lt"/>
                <a:ea typeface="+mn-ea"/>
                <a:cs typeface="+mn-cs"/>
              </a:rPr>
              <a:t>上的一些提交间隔时间，以及一些群讨论记录等等，各自估计了各项任务实际花费的时间。</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21</a:t>
            </a:fld>
            <a:endParaRPr lang="zh-CN" altLang="en-US"/>
          </a:p>
        </p:txBody>
      </p:sp>
    </p:spTree>
    <p:extLst>
      <p:ext uri="{BB962C8B-B14F-4D97-AF65-F5344CB8AC3E}">
        <p14:creationId xmlns:p14="http://schemas.microsoft.com/office/powerpoint/2010/main" val="1737915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25</a:t>
            </a:fld>
            <a:endParaRPr lang="zh-CN" altLang="en-US"/>
          </a:p>
        </p:txBody>
      </p:sp>
    </p:spTree>
    <p:extLst>
      <p:ext uri="{BB962C8B-B14F-4D97-AF65-F5344CB8AC3E}">
        <p14:creationId xmlns:p14="http://schemas.microsoft.com/office/powerpoint/2010/main" val="945082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我们完成项目的过程中，为每个成员合理的分配任务，是按时完成任务的重要环节。在分配任务时，我们首先要考虑成员的能力与特长，然后合理的估计工作量，再将任务进行合理的分解与分配。我们的基本方法是在每次课后讨论下一周安排，在会议过程中，我们能详细讨论任务的分解与分配，把任务合理地安排到个人，保证任务有质量并按时完成。</a:t>
            </a:r>
            <a:r>
              <a:rPr lang="zh-CN" altLang="zh-CN" dirty="0" smtClean="0">
                <a:effectLst/>
              </a:rPr>
              <a:t> </a:t>
            </a:r>
            <a:endParaRPr lang="zh-CN" altLang="en-US" dirty="0" smtClean="0">
              <a:effectLst/>
            </a:endParaRPr>
          </a:p>
          <a:p>
            <a:endParaRPr kumimoji="1" lang="zh-CN" altLang="en-US" dirty="0" smtClean="0">
              <a:effectLst/>
            </a:endParaRPr>
          </a:p>
          <a:p>
            <a:r>
              <a:rPr lang="zh-CN" altLang="zh-CN" sz="1200" kern="1200" dirty="0" smtClean="0">
                <a:solidFill>
                  <a:schemeClr val="tx1"/>
                </a:solidFill>
                <a:effectLst/>
                <a:latin typeface="+mn-lt"/>
                <a:ea typeface="+mn-ea"/>
                <a:cs typeface="+mn-cs"/>
              </a:rPr>
              <a:t>我们小组的工作分配均按照以上方法进行。我们小组也一直保证任务的按时、有效进行，所以我们的方法是比较有效的。在最后进行工作量统计与分析的时候，我们也发现，各成员的工作量较为均匀，也印证了我们方法的有效性。</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26</a:t>
            </a:fld>
            <a:endParaRPr lang="zh-CN" altLang="en-US"/>
          </a:p>
        </p:txBody>
      </p:sp>
    </p:spTree>
    <p:extLst>
      <p:ext uri="{BB962C8B-B14F-4D97-AF65-F5344CB8AC3E}">
        <p14:creationId xmlns:p14="http://schemas.microsoft.com/office/powerpoint/2010/main" val="1430099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133E825-9181-4BFA-B6BF-DDEE82E5F87C}" type="slidenum">
              <a:rPr lang="zh-CN" altLang="en-US" smtClean="0"/>
              <a:t>3</a:t>
            </a:fld>
            <a:endParaRPr lang="zh-CN" altLang="en-US"/>
          </a:p>
        </p:txBody>
      </p:sp>
    </p:spTree>
    <p:extLst>
      <p:ext uri="{BB962C8B-B14F-4D97-AF65-F5344CB8AC3E}">
        <p14:creationId xmlns:p14="http://schemas.microsoft.com/office/powerpoint/2010/main" val="1834125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进度的控制是能按时完成实验的关键。我们需要有合理而有效的方法来保证我们的计划任务按时执行。我们的基本方法是在每次课后讨论下一周安排，并指定这一周任务的总负责人进行监督。</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项目的进度控制都按照以上方法完成。通过这种方法，我们每周的任务都得到了及时、有质量的完成。并保证了实际的项目进度与试验计划的相符。因此我们的方法是比较有效的。在最后进行工作量统计与分析的时候，我们也发现，从燃尽图上看，我们的计划与完成情况比较一致，也印证了我们方法的有效性。</a:t>
            </a:r>
          </a:p>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27</a:t>
            </a:fld>
            <a:endParaRPr lang="zh-CN" altLang="en-US"/>
          </a:p>
        </p:txBody>
      </p:sp>
    </p:spTree>
    <p:extLst>
      <p:ext uri="{BB962C8B-B14F-4D97-AF65-F5344CB8AC3E}">
        <p14:creationId xmlns:p14="http://schemas.microsoft.com/office/powerpoint/2010/main" val="958063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项目进行中，有时我们会遇到一些突发情况。比如老师在周中提出了一些新的要求，或者某一成员发现自己的任务实际工作量较大。面对这些情况，我们需要根据具体的问题，在本周总负责人的领导下，进行组内协商，分析讨论应对措施，保证项目整体的进度不受影响。</a:t>
            </a:r>
            <a:endParaRPr lang="zh-CN" altLang="en-US" sz="1200" kern="1200" dirty="0" smtClean="0">
              <a:solidFill>
                <a:schemeClr val="tx1"/>
              </a:solidFill>
              <a:effectLst/>
              <a:latin typeface="+mn-lt"/>
              <a:ea typeface="+mn-ea"/>
              <a:cs typeface="+mn-cs"/>
            </a:endParaRPr>
          </a:p>
          <a:p>
            <a:r>
              <a:rPr lang="zh-CN" altLang="zh-CN" dirty="0" smtClean="0">
                <a:effectLst/>
              </a:rPr>
              <a:t> </a:t>
            </a:r>
            <a:endParaRPr lang="zh-CN" altLang="en-US" dirty="0" smtClean="0">
              <a:effectLst/>
            </a:endParaRPr>
          </a:p>
          <a:p>
            <a:r>
              <a:rPr lang="zh-CN" altLang="zh-CN" sz="1200" kern="1200" dirty="0" smtClean="0">
                <a:solidFill>
                  <a:schemeClr val="tx1"/>
                </a:solidFill>
                <a:effectLst/>
                <a:latin typeface="+mn-lt"/>
                <a:ea typeface="+mn-ea"/>
                <a:cs typeface="+mn-cs"/>
              </a:rPr>
              <a:t>我们小组对于突发任务等都按照以上方法处理。我们一直保证了项目的按时、有效完成，所以能够证明该方法的有效性。 </a:t>
            </a:r>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28</a:t>
            </a:fld>
            <a:endParaRPr lang="zh-CN" altLang="en-US"/>
          </a:p>
        </p:txBody>
      </p:sp>
    </p:spTree>
    <p:extLst>
      <p:ext uri="{BB962C8B-B14F-4D97-AF65-F5344CB8AC3E}">
        <p14:creationId xmlns:p14="http://schemas.microsoft.com/office/powerpoint/2010/main" val="122840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33E825-9181-4BFA-B6BF-DDEE82E5F87C}" type="slidenum">
              <a:rPr lang="zh-CN" altLang="en-US" smtClean="0"/>
              <a:t>4</a:t>
            </a:fld>
            <a:endParaRPr lang="zh-CN" altLang="en-US"/>
          </a:p>
        </p:txBody>
      </p:sp>
    </p:spTree>
    <p:extLst>
      <p:ext uri="{BB962C8B-B14F-4D97-AF65-F5344CB8AC3E}">
        <p14:creationId xmlns:p14="http://schemas.microsoft.com/office/powerpoint/2010/main" val="116253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通过每周组会，可以很好地让团队里每个人都清楚其他人的工作。对于任务过程中的突发情况，及时调整计划或者增派人员，能较好地确保任务的完成。</a:t>
            </a:r>
          </a:p>
          <a:p>
            <a:r>
              <a:rPr lang="zh-CN" altLang="zh-CN" sz="1200" kern="1200" dirty="0" smtClean="0">
                <a:solidFill>
                  <a:schemeClr val="tx1"/>
                </a:solidFill>
                <a:effectLst/>
                <a:latin typeface="+mn-lt"/>
                <a:ea typeface="+mn-ea"/>
                <a:cs typeface="+mn-cs"/>
              </a:rPr>
              <a:t>在项目进展过程中，主要影响项目进程的有以下几个方面：</a:t>
            </a:r>
          </a:p>
          <a:p>
            <a:pPr lvl="0"/>
            <a:r>
              <a:rPr lang="zh-CN" altLang="zh-CN" sz="1200" kern="1200" dirty="0" smtClean="0">
                <a:solidFill>
                  <a:schemeClr val="tx1"/>
                </a:solidFill>
                <a:effectLst/>
                <a:latin typeface="+mn-lt"/>
                <a:ea typeface="+mn-ea"/>
                <a:cs typeface="+mn-cs"/>
              </a:rPr>
              <a:t>人员：在软件工程项目过程中，无法保证每个参与者都能全身心投入到项目中，现实有各种突发情况会影响每个人员每周的进度。</a:t>
            </a:r>
          </a:p>
          <a:p>
            <a:pPr lvl="0"/>
            <a:r>
              <a:rPr lang="zh-CN" altLang="zh-CN" sz="1200" kern="1200" dirty="0" smtClean="0">
                <a:solidFill>
                  <a:schemeClr val="tx1"/>
                </a:solidFill>
                <a:effectLst/>
                <a:latin typeface="+mn-lt"/>
                <a:ea typeface="+mn-ea"/>
                <a:cs typeface="+mn-cs"/>
              </a:rPr>
              <a:t>项目难度估计：由于软件工程过程带有一定实验性质，并不能完全保证计划的每个功能都能按期完成，甚至有些功能完成难度较大。如若难度估计错误，将会影响整个团队的进度。</a:t>
            </a:r>
          </a:p>
          <a:p>
            <a:pPr lvl="0"/>
            <a:r>
              <a:rPr lang="zh-CN" altLang="zh-CN" sz="1200" kern="1200" dirty="0" smtClean="0">
                <a:solidFill>
                  <a:schemeClr val="tx1"/>
                </a:solidFill>
                <a:effectLst/>
                <a:latin typeface="+mn-lt"/>
                <a:ea typeface="+mn-ea"/>
                <a:cs typeface="+mn-cs"/>
              </a:rPr>
              <a:t>甲方变更需求：在本实验中，甲方为任课老师。在进行过程中，老师可能会根据同学的反馈情况进行一些细微的课程设置和要求的调整。</a:t>
            </a:r>
          </a:p>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7</a:t>
            </a:fld>
            <a:endParaRPr lang="zh-CN" altLang="en-US"/>
          </a:p>
        </p:txBody>
      </p:sp>
    </p:spTree>
    <p:extLst>
      <p:ext uri="{BB962C8B-B14F-4D97-AF65-F5344CB8AC3E}">
        <p14:creationId xmlns:p14="http://schemas.microsoft.com/office/powerpoint/2010/main" val="3290409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8</a:t>
            </a:fld>
            <a:endParaRPr lang="zh-CN" altLang="en-US"/>
          </a:p>
        </p:txBody>
      </p:sp>
    </p:spTree>
    <p:extLst>
      <p:ext uri="{BB962C8B-B14F-4D97-AF65-F5344CB8AC3E}">
        <p14:creationId xmlns:p14="http://schemas.microsoft.com/office/powerpoint/2010/main" val="1878693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10</a:t>
            </a:fld>
            <a:endParaRPr lang="zh-CN" altLang="en-US"/>
          </a:p>
        </p:txBody>
      </p:sp>
    </p:spTree>
    <p:extLst>
      <p:ext uri="{BB962C8B-B14F-4D97-AF65-F5344CB8AC3E}">
        <p14:creationId xmlns:p14="http://schemas.microsoft.com/office/powerpoint/2010/main" val="18829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本组人员的编程能力总体不错，但对于系统的了解度有限。因为能力相近，在分配任务时，大家可以较为均衡的分配。</a:t>
            </a:r>
            <a:r>
              <a:rPr lang="zh-CN" altLang="zh-CN" dirty="0" smtClean="0">
                <a:effectLst/>
              </a:rPr>
              <a:t> </a:t>
            </a:r>
            <a:endParaRPr lang="zh-CN" altLang="en-US" dirty="0"/>
          </a:p>
        </p:txBody>
      </p:sp>
      <p:sp>
        <p:nvSpPr>
          <p:cNvPr id="4" name="灯片编号占位符 3"/>
          <p:cNvSpPr>
            <a:spLocks noGrp="1"/>
          </p:cNvSpPr>
          <p:nvPr>
            <p:ph type="sldNum" sz="quarter" idx="10"/>
          </p:nvPr>
        </p:nvSpPr>
        <p:spPr/>
        <p:txBody>
          <a:bodyPr/>
          <a:lstStyle/>
          <a:p>
            <a:fld id="{D133E825-9181-4BFA-B6BF-DDEE82E5F87C}" type="slidenum">
              <a:rPr lang="zh-CN" altLang="en-US" smtClean="0"/>
              <a:t>11</a:t>
            </a:fld>
            <a:endParaRPr lang="zh-CN" altLang="en-US"/>
          </a:p>
        </p:txBody>
      </p:sp>
    </p:spTree>
    <p:extLst>
      <p:ext uri="{BB962C8B-B14F-4D97-AF65-F5344CB8AC3E}">
        <p14:creationId xmlns:p14="http://schemas.microsoft.com/office/powerpoint/2010/main" val="91838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在需求分析阶段，我们完成了</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个用例，以及</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个非功能需求。</a:t>
            </a:r>
          </a:p>
          <a:p>
            <a:r>
              <a:rPr lang="zh-CN" altLang="zh-CN" sz="1200" kern="1200" dirty="0" smtClean="0">
                <a:solidFill>
                  <a:schemeClr val="tx1"/>
                </a:solidFill>
                <a:effectLst/>
                <a:latin typeface="+mn-lt"/>
                <a:ea typeface="+mn-ea"/>
                <a:cs typeface="+mn-cs"/>
              </a:rPr>
              <a:t>大家的工作量比较均衡，在进行会议讨论过后，各自负责完成需求报告的一部分。</a:t>
            </a:r>
          </a:p>
          <a:p>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12</a:t>
            </a:fld>
            <a:endParaRPr lang="zh-CN" altLang="en-US"/>
          </a:p>
        </p:txBody>
      </p:sp>
    </p:spTree>
    <p:extLst>
      <p:ext uri="{BB962C8B-B14F-4D97-AF65-F5344CB8AC3E}">
        <p14:creationId xmlns:p14="http://schemas.microsoft.com/office/powerpoint/2010/main" val="79854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在需求评审阶段，我们收到了</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个意见，并且都做了相应修改。</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各自的工作量不是十分一致，因为首先是按照谁负责的部分谁修改的原则进行的。</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D133E825-9181-4BFA-B6BF-DDEE82E5F87C}" type="slidenum">
              <a:rPr lang="zh-CN" altLang="en-US" smtClean="0"/>
              <a:t>13</a:t>
            </a:fld>
            <a:endParaRPr lang="zh-CN" altLang="en-US"/>
          </a:p>
        </p:txBody>
      </p:sp>
    </p:spTree>
    <p:extLst>
      <p:ext uri="{BB962C8B-B14F-4D97-AF65-F5344CB8AC3E}">
        <p14:creationId xmlns:p14="http://schemas.microsoft.com/office/powerpoint/2010/main" val="22040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16/6/24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16/6/24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软件工程综合实验</a:t>
            </a:r>
            <a:r>
              <a:rPr lang="en-US" altLang="zh-CN" dirty="0" smtClean="0"/>
              <a:t/>
            </a:r>
            <a:br>
              <a:rPr lang="en-US" altLang="zh-CN" dirty="0" smtClean="0"/>
            </a:br>
            <a:r>
              <a:rPr lang="en-US" altLang="zh-CN" dirty="0" smtClean="0"/>
              <a:t>--</a:t>
            </a:r>
            <a:r>
              <a:rPr lang="zh-CN" altLang="en-US" dirty="0" smtClean="0"/>
              <a:t>项目</a:t>
            </a:r>
            <a:r>
              <a:rPr lang="zh-CN" altLang="en-US" dirty="0"/>
              <a:t>总结</a:t>
            </a:r>
          </a:p>
        </p:txBody>
      </p:sp>
      <p:sp>
        <p:nvSpPr>
          <p:cNvPr id="3" name="副标题 2"/>
          <p:cNvSpPr>
            <a:spLocks noGrp="1"/>
          </p:cNvSpPr>
          <p:nvPr>
            <p:ph type="subTitle" idx="1"/>
          </p:nvPr>
        </p:nvSpPr>
        <p:spPr>
          <a:xfrm>
            <a:off x="2483768" y="4653136"/>
            <a:ext cx="5288632" cy="985664"/>
          </a:xfrm>
        </p:spPr>
        <p:txBody>
          <a:bodyPr/>
          <a:lstStyle/>
          <a:p>
            <a:r>
              <a:rPr lang="en-US" altLang="zh-CN" dirty="0" smtClean="0"/>
              <a:t>C</a:t>
            </a:r>
            <a:r>
              <a:rPr lang="zh-CN" altLang="en-US" dirty="0" smtClean="0"/>
              <a:t>组</a:t>
            </a:r>
            <a:r>
              <a:rPr lang="en-US" altLang="zh-CN" dirty="0" smtClean="0"/>
              <a:t>-</a:t>
            </a:r>
            <a:r>
              <a:rPr lang="en-US" altLang="zh-CN" dirty="0" err="1" smtClean="0"/>
              <a:t>Nginx</a:t>
            </a:r>
            <a:r>
              <a:rPr lang="zh-CN" altLang="en-US" dirty="0" smtClean="0"/>
              <a:t>测试与开发</a:t>
            </a:r>
            <a:endParaRPr lang="zh-CN" altLang="en-US" dirty="0"/>
          </a:p>
        </p:txBody>
      </p:sp>
    </p:spTree>
    <p:extLst>
      <p:ext uri="{BB962C8B-B14F-4D97-AF65-F5344CB8AC3E}">
        <p14:creationId xmlns:p14="http://schemas.microsoft.com/office/powerpoint/2010/main" val="298928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a:t>
            </a:r>
            <a:r>
              <a:rPr lang="en-US" altLang="zh-CN" dirty="0"/>
              <a:t>6</a:t>
            </a:r>
            <a:r>
              <a:rPr lang="zh-CN" altLang="en-US" dirty="0"/>
              <a:t>：软件进度计划与控制（</a:t>
            </a:r>
            <a:r>
              <a:rPr lang="zh-CN" altLang="en-US" dirty="0" smtClean="0"/>
              <a:t>续）</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800"/>
            <a:ext cx="7992888" cy="490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63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7</a:t>
            </a:r>
            <a:r>
              <a:rPr lang="zh-CN" altLang="en-US" dirty="0" smtClean="0"/>
              <a:t>：</a:t>
            </a:r>
            <a:r>
              <a:rPr lang="zh-CN" altLang="en-US" dirty="0" smtClean="0"/>
              <a:t>工作量统计与分析</a:t>
            </a:r>
            <a:endParaRPr lang="zh-CN" altLang="en-US" dirty="0"/>
          </a:p>
        </p:txBody>
      </p:sp>
      <p:sp>
        <p:nvSpPr>
          <p:cNvPr id="3" name="内容占位符 2"/>
          <p:cNvSpPr>
            <a:spLocks noGrp="1"/>
          </p:cNvSpPr>
          <p:nvPr>
            <p:ph idx="1"/>
          </p:nvPr>
        </p:nvSpPr>
        <p:spPr/>
        <p:txBody>
          <a:bodyPr>
            <a:normAutofit/>
          </a:bodyPr>
          <a:lstStyle/>
          <a:p>
            <a:r>
              <a:rPr lang="zh-CN" altLang="zh-CN" dirty="0"/>
              <a:t>人员能力估计</a:t>
            </a:r>
            <a:r>
              <a:rPr lang="zh-CN" altLang="zh-CN" dirty="0"/>
              <a:t> </a:t>
            </a:r>
            <a:endParaRPr lang="zh-CN" altLang="en-US" dirty="0" smtClean="0"/>
          </a:p>
        </p:txBody>
      </p:sp>
      <p:graphicFrame>
        <p:nvGraphicFramePr>
          <p:cNvPr id="4" name="表格 3"/>
          <p:cNvGraphicFramePr>
            <a:graphicFrameLocks noGrp="1"/>
          </p:cNvGraphicFramePr>
          <p:nvPr/>
        </p:nvGraphicFramePr>
        <p:xfrm>
          <a:off x="683568" y="2708920"/>
          <a:ext cx="7571183" cy="3240360"/>
        </p:xfrm>
        <a:graphic>
          <a:graphicData uri="http://schemas.openxmlformats.org/drawingml/2006/table">
            <a:tbl>
              <a:tblPr firstRow="1" firstCol="1" bandRow="1"/>
              <a:tblGrid>
                <a:gridCol w="1521809"/>
                <a:gridCol w="1164448"/>
                <a:gridCol w="2702912"/>
                <a:gridCol w="1338585"/>
                <a:gridCol w="843429"/>
              </a:tblGrid>
              <a:tr h="648072">
                <a:tc>
                  <a:txBody>
                    <a:bodyPr/>
                    <a:lstStyle/>
                    <a:p>
                      <a:pPr algn="ctr">
                        <a:lnSpc>
                          <a:spcPts val="2100"/>
                        </a:lnSpc>
                        <a:spcAft>
                          <a:spcPts val="0"/>
                        </a:spcAft>
                      </a:pPr>
                      <a:r>
                        <a:rPr lang="zh-CN" sz="1600" kern="100" dirty="0">
                          <a:effectLst/>
                          <a:latin typeface="Calibri" charset="0"/>
                          <a:ea typeface="宋体" charset="0"/>
                          <a:cs typeface="Times New Roman" charset="0"/>
                        </a:rPr>
                        <a:t>组内成员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专业</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事先系统了解度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编程能力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备注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8072">
                <a:tc>
                  <a:txBody>
                    <a:bodyPr/>
                    <a:lstStyle/>
                    <a:p>
                      <a:pPr algn="ctr">
                        <a:lnSpc>
                          <a:spcPts val="2100"/>
                        </a:lnSpc>
                        <a:spcAft>
                          <a:spcPts val="0"/>
                        </a:spcAft>
                      </a:pPr>
                      <a:r>
                        <a:rPr lang="zh-CN" sz="1600" kern="100">
                          <a:effectLst/>
                          <a:latin typeface="Calibri" charset="0"/>
                          <a:ea typeface="宋体" charset="0"/>
                          <a:cs typeface="Times New Roman" charset="0"/>
                        </a:rPr>
                        <a:t>黄新越</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软件工程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较少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中等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组长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8072">
                <a:tc>
                  <a:txBody>
                    <a:bodyPr/>
                    <a:lstStyle/>
                    <a:p>
                      <a:pPr algn="ctr">
                        <a:lnSpc>
                          <a:spcPts val="2100"/>
                        </a:lnSpc>
                        <a:spcAft>
                          <a:spcPts val="0"/>
                        </a:spcAft>
                      </a:pPr>
                      <a:r>
                        <a:rPr lang="zh-CN" sz="1600" kern="100" dirty="0">
                          <a:effectLst/>
                          <a:latin typeface="Calibri" charset="0"/>
                          <a:ea typeface="宋体" charset="0"/>
                          <a:cs typeface="Times New Roman" charset="0"/>
                        </a:rPr>
                        <a:t>李晓聪</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软件工程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对</a:t>
                      </a:r>
                      <a:r>
                        <a:rPr lang="en-US" sz="1600" kern="100">
                          <a:effectLst/>
                          <a:latin typeface="Calibri" charset="0"/>
                          <a:ea typeface="宋体" charset="0"/>
                          <a:cs typeface="Times New Roman" charset="0"/>
                        </a:rPr>
                        <a:t>Nginx</a:t>
                      </a:r>
                      <a:r>
                        <a:rPr lang="zh-CN" sz="1600" kern="100">
                          <a:effectLst/>
                          <a:latin typeface="Calibri" charset="0"/>
                          <a:ea typeface="宋体" charset="0"/>
                          <a:cs typeface="Times New Roman" charset="0"/>
                        </a:rPr>
                        <a:t>有使用经验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中等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en-US" sz="1600" kern="100">
                          <a:effectLst/>
                          <a:latin typeface="Calibri" charset="0"/>
                          <a:ea typeface="宋体" charset="0"/>
                          <a:cs typeface="Times New Roman" charset="0"/>
                        </a:rPr>
                        <a:t> </a:t>
                      </a:r>
                      <a:endParaRPr lang="zh-CN" sz="16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8072">
                <a:tc>
                  <a:txBody>
                    <a:bodyPr/>
                    <a:lstStyle/>
                    <a:p>
                      <a:pPr algn="ctr">
                        <a:lnSpc>
                          <a:spcPts val="2100"/>
                        </a:lnSpc>
                        <a:spcAft>
                          <a:spcPts val="0"/>
                        </a:spcAft>
                      </a:pPr>
                      <a:r>
                        <a:rPr lang="zh-CN" sz="1600" kern="100">
                          <a:effectLst/>
                          <a:latin typeface="Calibri" charset="0"/>
                          <a:ea typeface="宋体" charset="0"/>
                          <a:cs typeface="Times New Roman" charset="0"/>
                        </a:rPr>
                        <a:t>杨云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软件工程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较少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tabLst>
                          <a:tab pos="421005" algn="l"/>
                        </a:tabLst>
                      </a:pPr>
                      <a:r>
                        <a:rPr lang="zh-CN" sz="1600" kern="100">
                          <a:effectLst/>
                          <a:latin typeface="Calibri" charset="0"/>
                          <a:ea typeface="宋体" charset="0"/>
                          <a:cs typeface="Times New Roman" charset="0"/>
                        </a:rPr>
                        <a:t>中等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en-US" sz="1600" kern="100">
                          <a:effectLst/>
                          <a:latin typeface="Calibri" charset="0"/>
                          <a:ea typeface="宋体" charset="0"/>
                          <a:cs typeface="Times New Roman" charset="0"/>
                        </a:rPr>
                        <a:t> </a:t>
                      </a:r>
                      <a:endParaRPr lang="zh-CN" sz="1600" kern="10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48072">
                <a:tc>
                  <a:txBody>
                    <a:bodyPr/>
                    <a:lstStyle/>
                    <a:p>
                      <a:pPr algn="ctr">
                        <a:lnSpc>
                          <a:spcPts val="2100"/>
                        </a:lnSpc>
                        <a:spcAft>
                          <a:spcPts val="0"/>
                        </a:spcAft>
                      </a:pPr>
                      <a:r>
                        <a:rPr lang="zh-CN" sz="1600" kern="100">
                          <a:effectLst/>
                          <a:latin typeface="Calibri" charset="0"/>
                          <a:ea typeface="宋体" charset="0"/>
                          <a:cs typeface="Times New Roman" charset="0"/>
                        </a:rPr>
                        <a:t>余锋伟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软件工程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较少</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zh-CN" sz="1600" kern="100">
                          <a:effectLst/>
                          <a:latin typeface="Calibri" charset="0"/>
                          <a:ea typeface="宋体" charset="0"/>
                          <a:cs typeface="Times New Roman" charset="0"/>
                        </a:rPr>
                        <a:t>中等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ts val="2100"/>
                        </a:lnSpc>
                        <a:spcAft>
                          <a:spcPts val="0"/>
                        </a:spcAft>
                      </a:pPr>
                      <a:r>
                        <a:rPr lang="en-US" sz="1600" kern="100" dirty="0">
                          <a:effectLst/>
                          <a:latin typeface="Calibri" charset="0"/>
                          <a:ea typeface="宋体" charset="0"/>
                          <a:cs typeface="Times New Roman" charset="0"/>
                        </a:rPr>
                        <a:t> </a:t>
                      </a:r>
                      <a:endParaRPr lang="zh-CN" sz="1600" kern="100" dirty="0">
                        <a:effectLst/>
                        <a:latin typeface="Calibri" charset="0"/>
                        <a:ea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9582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smtClean="0"/>
              <a:t>续</a:t>
            </a:r>
            <a:r>
              <a:rPr lang="zh-CN" altLang="en-US" dirty="0" smtClean="0"/>
              <a:t>）</a:t>
            </a:r>
            <a:endParaRPr kumimoji="1" lang="zh-CN" altLang="en-US" dirty="0"/>
          </a:p>
        </p:txBody>
      </p:sp>
      <p:sp>
        <p:nvSpPr>
          <p:cNvPr id="3" name="内容占位符 2"/>
          <p:cNvSpPr>
            <a:spLocks noGrp="1"/>
          </p:cNvSpPr>
          <p:nvPr>
            <p:ph idx="1"/>
          </p:nvPr>
        </p:nvSpPr>
        <p:spPr/>
        <p:txBody>
          <a:bodyPr/>
          <a:lstStyle/>
          <a:p>
            <a:r>
              <a:rPr kumimoji="1" lang="zh-CN" altLang="en-US" dirty="0" smtClean="0"/>
              <a:t>需求阶段数据分析</a:t>
            </a:r>
            <a:endParaRPr kumimoji="1" lang="zh-CN" altLang="en-US" dirty="0"/>
          </a:p>
        </p:txBody>
      </p:sp>
      <p:graphicFrame>
        <p:nvGraphicFramePr>
          <p:cNvPr id="4" name="表格 3"/>
          <p:cNvGraphicFramePr>
            <a:graphicFrameLocks noGrp="1"/>
          </p:cNvGraphicFramePr>
          <p:nvPr/>
        </p:nvGraphicFramePr>
        <p:xfrm>
          <a:off x="611560" y="2375443"/>
          <a:ext cx="7498972" cy="4297102"/>
        </p:xfrm>
        <a:graphic>
          <a:graphicData uri="http://schemas.openxmlformats.org/drawingml/2006/table">
            <a:tbl>
              <a:tblPr firstRow="1" firstCol="1" bandRow="1"/>
              <a:tblGrid>
                <a:gridCol w="1910886"/>
                <a:gridCol w="2794043"/>
                <a:gridCol w="2794043"/>
              </a:tblGrid>
              <a:tr h="396176">
                <a:tc gridSpan="3">
                  <a:txBody>
                    <a:bodyPr/>
                    <a:lstStyle/>
                    <a:p>
                      <a:pPr algn="just">
                        <a:lnSpc>
                          <a:spcPct val="150000"/>
                        </a:lnSpc>
                        <a:spcAft>
                          <a:spcPts val="0"/>
                        </a:spcAft>
                      </a:pPr>
                      <a:r>
                        <a:rPr lang="en-US" sz="1600" kern="100" dirty="0">
                          <a:effectLst/>
                          <a:latin typeface="Calibri" charset="0"/>
                          <a:ea typeface="宋体" charset="0"/>
                          <a:cs typeface="Times New Roman" charset="0"/>
                        </a:rPr>
                        <a:t>E1-</a:t>
                      </a:r>
                      <a:r>
                        <a:rPr lang="zh-CN" sz="1600" kern="100" dirty="0">
                          <a:effectLst/>
                          <a:latin typeface="Calibri" charset="0"/>
                          <a:ea typeface="宋体" charset="0"/>
                          <a:cs typeface="Times New Roman" charset="0"/>
                        </a:rPr>
                        <a:t>需求</a:t>
                      </a:r>
                      <a:r>
                        <a:rPr lang="zh-CN" sz="1600" kern="100" dirty="0" smtClean="0">
                          <a:effectLst/>
                          <a:latin typeface="Calibri" charset="0"/>
                          <a:ea typeface="宋体" charset="0"/>
                          <a:cs typeface="Times New Roman" charset="0"/>
                        </a:rPr>
                        <a:t>分析</a:t>
                      </a:r>
                      <a:endParaRPr lang="zh-CN" sz="16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396176">
                <a:tc rowSpan="3">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用例个数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6</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6176">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非功能需求个数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3</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6176">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需求报告字数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1345</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92351">
                <a:tc rowSpan="4">
                  <a:txBody>
                    <a:bodyPr/>
                    <a:lstStyle/>
                    <a:p>
                      <a:pPr algn="just">
                        <a:lnSpc>
                          <a:spcPct val="150000"/>
                        </a:lnSpc>
                        <a:spcAft>
                          <a:spcPts val="0"/>
                        </a:spcAft>
                      </a:pPr>
                      <a:r>
                        <a:rPr lang="zh-CN" sz="1600" kern="100" dirty="0">
                          <a:effectLst/>
                          <a:latin typeface="Calibri" charset="0"/>
                          <a:ea typeface="宋体" charset="0"/>
                          <a:cs typeface="Times New Roman" charset="0"/>
                        </a:rPr>
                        <a:t>组员工作量评估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300</a:t>
                      </a:r>
                      <a:r>
                        <a:rPr lang="zh-CN" sz="1600" kern="100">
                          <a:effectLst/>
                          <a:latin typeface="Calibri" charset="0"/>
                          <a:ea typeface="宋体" charset="0"/>
                          <a:cs typeface="Times New Roman" charset="0"/>
                        </a:rPr>
                        <a:t>字；中等难度；另有</a:t>
                      </a:r>
                      <a:r>
                        <a:rPr lang="en-US" sz="1600" kern="100">
                          <a:effectLst/>
                          <a:latin typeface="Calibri" charset="0"/>
                          <a:ea typeface="宋体" charset="0"/>
                          <a:cs typeface="Times New Roman" charset="0"/>
                        </a:rPr>
                        <a:t>mpp</a:t>
                      </a:r>
                      <a:r>
                        <a:rPr lang="zh-CN" sz="1600" kern="100">
                          <a:effectLst/>
                          <a:latin typeface="Calibri" charset="0"/>
                          <a:ea typeface="宋体" charset="0"/>
                          <a:cs typeface="Times New Roman" charset="0"/>
                        </a:rPr>
                        <a:t>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6176">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200</a:t>
                      </a:r>
                      <a:r>
                        <a:rPr lang="zh-CN" sz="1600" kern="100">
                          <a:effectLst/>
                          <a:latin typeface="Calibri" charset="0"/>
                          <a:ea typeface="宋体" charset="0"/>
                          <a:cs typeface="Times New Roman" charset="0"/>
                        </a:rPr>
                        <a:t>字；</a:t>
                      </a: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个图表；中等难度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6176">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600</a:t>
                      </a:r>
                      <a:r>
                        <a:rPr lang="zh-CN" sz="1600" kern="100">
                          <a:effectLst/>
                          <a:latin typeface="Calibri" charset="0"/>
                          <a:ea typeface="宋体" charset="0"/>
                          <a:cs typeface="Times New Roman" charset="0"/>
                        </a:rPr>
                        <a:t>字；中等难度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92351">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Calibri" charset="0"/>
                          <a:ea typeface="宋体" charset="0"/>
                          <a:cs typeface="Times New Roman" charset="0"/>
                        </a:rPr>
                        <a:t>完成</a:t>
                      </a:r>
                      <a:r>
                        <a:rPr lang="en-US" sz="1600" kern="100" dirty="0">
                          <a:effectLst/>
                          <a:latin typeface="Calibri" charset="0"/>
                          <a:ea typeface="宋体" charset="0"/>
                          <a:cs typeface="Times New Roman" charset="0"/>
                        </a:rPr>
                        <a:t>200</a:t>
                      </a:r>
                      <a:r>
                        <a:rPr lang="zh-CN" sz="1600" kern="100" dirty="0">
                          <a:effectLst/>
                          <a:latin typeface="Calibri" charset="0"/>
                          <a:ea typeface="宋体" charset="0"/>
                          <a:cs typeface="Times New Roman" charset="0"/>
                        </a:rPr>
                        <a:t>字；</a:t>
                      </a:r>
                      <a:r>
                        <a:rPr lang="en-US" sz="1600" kern="100" dirty="0">
                          <a:effectLst/>
                          <a:latin typeface="Calibri" charset="0"/>
                          <a:ea typeface="宋体" charset="0"/>
                          <a:cs typeface="Times New Roman" charset="0"/>
                        </a:rPr>
                        <a:t>3</a:t>
                      </a:r>
                      <a:r>
                        <a:rPr lang="zh-CN" sz="1600" kern="100" dirty="0">
                          <a:effectLst/>
                          <a:latin typeface="Calibri" charset="0"/>
                          <a:ea typeface="宋体" charset="0"/>
                          <a:cs typeface="Times New Roman" charset="0"/>
                        </a:rPr>
                        <a:t>个图表；汇总；中等难度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43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smtClean="0"/>
              <a:t>需求阶段数据分析</a:t>
            </a:r>
            <a:endParaRPr kumimoji="1" lang="zh-CN" altLang="en-US" dirty="0"/>
          </a:p>
        </p:txBody>
      </p:sp>
      <p:graphicFrame>
        <p:nvGraphicFramePr>
          <p:cNvPr id="5" name="表格 4"/>
          <p:cNvGraphicFramePr>
            <a:graphicFrameLocks noGrp="1"/>
          </p:cNvGraphicFramePr>
          <p:nvPr/>
        </p:nvGraphicFramePr>
        <p:xfrm>
          <a:off x="827584" y="2685272"/>
          <a:ext cx="7293293" cy="3405661"/>
        </p:xfrm>
        <a:graphic>
          <a:graphicData uri="http://schemas.openxmlformats.org/drawingml/2006/table">
            <a:tbl>
              <a:tblPr firstRow="1" firstCol="1" bandRow="1"/>
              <a:tblGrid>
                <a:gridCol w="1858475"/>
                <a:gridCol w="2717409"/>
                <a:gridCol w="2717409"/>
              </a:tblGrid>
              <a:tr h="486523">
                <a:tc gridSpan="3">
                  <a:txBody>
                    <a:bodyPr/>
                    <a:lstStyle/>
                    <a:p>
                      <a:pPr algn="just">
                        <a:lnSpc>
                          <a:spcPct val="150000"/>
                        </a:lnSpc>
                        <a:spcAft>
                          <a:spcPts val="0"/>
                        </a:spcAft>
                      </a:pPr>
                      <a:r>
                        <a:rPr lang="en-US" sz="1600" kern="100">
                          <a:effectLst/>
                          <a:latin typeface="Calibri" charset="0"/>
                          <a:ea typeface="宋体" charset="0"/>
                          <a:cs typeface="Times New Roman" charset="0"/>
                        </a:rPr>
                        <a:t>E2-</a:t>
                      </a:r>
                      <a:r>
                        <a:rPr lang="zh-CN" sz="1600" kern="100">
                          <a:effectLst/>
                          <a:latin typeface="Calibri" charset="0"/>
                          <a:ea typeface="宋体" charset="0"/>
                          <a:cs typeface="Times New Roman" charset="0"/>
                        </a:rPr>
                        <a:t>需求评审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486523">
                <a:tc rowSpan="2">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收到意见个数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4</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修改个数与比例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a:t>
                      </a:r>
                      <a:r>
                        <a:rPr lang="en-US" sz="1600" kern="100">
                          <a:effectLst/>
                          <a:latin typeface="Calibri" charset="0"/>
                          <a:ea typeface="宋体" charset="0"/>
                          <a:cs typeface="Times New Roman" charset="0"/>
                        </a:rPr>
                        <a:t>100%</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rowSpan="4">
                  <a:txBody>
                    <a:bodyPr/>
                    <a:lstStyle/>
                    <a:p>
                      <a:pPr algn="just">
                        <a:lnSpc>
                          <a:spcPct val="150000"/>
                        </a:lnSpc>
                        <a:spcAft>
                          <a:spcPts val="0"/>
                        </a:spcAft>
                      </a:pPr>
                      <a:r>
                        <a:rPr lang="zh-CN" sz="1600" kern="100">
                          <a:effectLst/>
                          <a:latin typeface="Calibri" charset="0"/>
                          <a:ea typeface="宋体" charset="0"/>
                          <a:cs typeface="Times New Roman" charset="0"/>
                        </a:rPr>
                        <a:t>组员工作量评估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mpp</a:t>
                      </a:r>
                      <a:r>
                        <a:rPr lang="zh-CN" sz="1600" kern="100">
                          <a:effectLst/>
                          <a:latin typeface="Calibri" charset="0"/>
                          <a:ea typeface="宋体" charset="0"/>
                          <a:cs typeface="Times New Roman" charset="0"/>
                        </a:rPr>
                        <a:t>计划；中等难度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个图表；中上难度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200</a:t>
                      </a:r>
                      <a:r>
                        <a:rPr lang="zh-CN" sz="1600" kern="100">
                          <a:effectLst/>
                          <a:latin typeface="Calibri" charset="0"/>
                          <a:ea typeface="宋体" charset="0"/>
                          <a:cs typeface="Times New Roman" charset="0"/>
                        </a:rPr>
                        <a:t>字；中等难度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6523">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Calibri" charset="0"/>
                          <a:ea typeface="宋体" charset="0"/>
                          <a:cs typeface="Times New Roman" charset="0"/>
                        </a:rPr>
                        <a:t>修改</a:t>
                      </a:r>
                      <a:r>
                        <a:rPr lang="en-US" sz="1600" kern="100" dirty="0">
                          <a:effectLst/>
                          <a:latin typeface="Calibri" charset="0"/>
                          <a:ea typeface="宋体" charset="0"/>
                          <a:cs typeface="Times New Roman" charset="0"/>
                        </a:rPr>
                        <a:t>200</a:t>
                      </a:r>
                      <a:r>
                        <a:rPr lang="zh-CN" sz="1600" kern="100" dirty="0">
                          <a:effectLst/>
                          <a:latin typeface="Calibri" charset="0"/>
                          <a:ea typeface="宋体" charset="0"/>
                          <a:cs typeface="Times New Roman" charset="0"/>
                        </a:rPr>
                        <a:t>字；中等难度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2421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软件开发工作量</a:t>
            </a:r>
          </a:p>
        </p:txBody>
      </p:sp>
      <p:graphicFrame>
        <p:nvGraphicFramePr>
          <p:cNvPr id="4" name="表格 3"/>
          <p:cNvGraphicFramePr>
            <a:graphicFrameLocks noGrp="1"/>
          </p:cNvGraphicFramePr>
          <p:nvPr/>
        </p:nvGraphicFramePr>
        <p:xfrm>
          <a:off x="1043608" y="2420888"/>
          <a:ext cx="6768751" cy="3887835"/>
        </p:xfrm>
        <a:graphic>
          <a:graphicData uri="http://schemas.openxmlformats.org/drawingml/2006/table">
            <a:tbl>
              <a:tblPr firstRow="1" firstCol="1" bandRow="1"/>
              <a:tblGrid>
                <a:gridCol w="1724811"/>
                <a:gridCol w="2521970"/>
                <a:gridCol w="2521970"/>
              </a:tblGrid>
              <a:tr h="555405">
                <a:tc gridSpan="3">
                  <a:txBody>
                    <a:bodyPr/>
                    <a:lstStyle/>
                    <a:p>
                      <a:pPr algn="just">
                        <a:lnSpc>
                          <a:spcPct val="150000"/>
                        </a:lnSpc>
                        <a:spcAft>
                          <a:spcPts val="0"/>
                        </a:spcAft>
                      </a:pPr>
                      <a:r>
                        <a:rPr lang="en-US" sz="1600" kern="100">
                          <a:effectLst/>
                          <a:latin typeface="Calibri" charset="0"/>
                          <a:ea typeface="宋体" charset="0"/>
                          <a:cs typeface="Times New Roman" charset="0"/>
                        </a:rPr>
                        <a:t>E5-</a:t>
                      </a:r>
                      <a:r>
                        <a:rPr lang="zh-CN" sz="1600" kern="100">
                          <a:effectLst/>
                          <a:latin typeface="Calibri" charset="0"/>
                          <a:ea typeface="宋体" charset="0"/>
                          <a:cs typeface="Times New Roman" charset="0"/>
                        </a:rPr>
                        <a:t>更新或展示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555405">
                <a:tc rowSpan="2">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开发代码行数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793 loc</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类的个数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14</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rowSpan="4">
                  <a:txBody>
                    <a:bodyPr/>
                    <a:lstStyle/>
                    <a:p>
                      <a:pPr algn="just">
                        <a:lnSpc>
                          <a:spcPct val="150000"/>
                        </a:lnSpc>
                        <a:spcAft>
                          <a:spcPts val="0"/>
                        </a:spcAft>
                      </a:pPr>
                      <a:r>
                        <a:rPr lang="zh-CN" sz="1600" kern="100" dirty="0">
                          <a:effectLst/>
                          <a:latin typeface="Calibri" charset="0"/>
                          <a:ea typeface="宋体" charset="0"/>
                          <a:cs typeface="Times New Roman" charset="0"/>
                        </a:rPr>
                        <a:t>组员工作量评估</a:t>
                      </a:r>
                    </a:p>
                    <a:p>
                      <a:pPr algn="just">
                        <a:lnSpc>
                          <a:spcPct val="150000"/>
                        </a:lnSpc>
                        <a:spcAft>
                          <a:spcPts val="0"/>
                        </a:spcAft>
                      </a:pPr>
                      <a:r>
                        <a:rPr lang="en-US" sz="1600" kern="100" dirty="0">
                          <a:effectLst/>
                          <a:latin typeface="Calibri" charset="0"/>
                          <a:ea typeface="宋体" charset="0"/>
                          <a:cs typeface="Times New Roman" charset="0"/>
                        </a:rPr>
                        <a:t> </a:t>
                      </a:r>
                      <a:endParaRPr lang="zh-CN" sz="1600" kern="100" dirty="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512 loc</a:t>
                      </a:r>
                      <a:r>
                        <a:rPr lang="zh-CN" sz="1600" kern="100">
                          <a:effectLst/>
                          <a:latin typeface="Calibri" charset="0"/>
                          <a:ea typeface="宋体" charset="0"/>
                          <a:cs typeface="Times New Roman" charset="0"/>
                        </a:rPr>
                        <a:t>；中上难度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262 loc</a:t>
                      </a:r>
                      <a:r>
                        <a:rPr lang="zh-CN" sz="1600" kern="100">
                          <a:effectLst/>
                          <a:latin typeface="Calibri" charset="0"/>
                          <a:ea typeface="宋体" charset="0"/>
                          <a:cs typeface="Times New Roman" charset="0"/>
                        </a:rPr>
                        <a:t>；中上难度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完成</a:t>
                      </a:r>
                      <a:r>
                        <a:rPr lang="en-US" sz="1600" kern="100">
                          <a:effectLst/>
                          <a:latin typeface="Calibri" charset="0"/>
                          <a:ea typeface="宋体" charset="0"/>
                          <a:cs typeface="Times New Roman" charset="0"/>
                        </a:rPr>
                        <a:t>56 loc</a:t>
                      </a:r>
                      <a:r>
                        <a:rPr lang="zh-CN" sz="1600" kern="100">
                          <a:effectLst/>
                          <a:latin typeface="Calibri" charset="0"/>
                          <a:ea typeface="宋体" charset="0"/>
                          <a:cs typeface="Times New Roman" charset="0"/>
                        </a:rPr>
                        <a:t>；中等难度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5405">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Calibri" charset="0"/>
                          <a:ea typeface="宋体" charset="0"/>
                          <a:cs typeface="Times New Roman" charset="0"/>
                        </a:rPr>
                        <a:t>完成</a:t>
                      </a:r>
                      <a:r>
                        <a:rPr lang="en-US" sz="1600" kern="100" dirty="0">
                          <a:effectLst/>
                          <a:latin typeface="Calibri" charset="0"/>
                          <a:ea typeface="宋体" charset="0"/>
                          <a:cs typeface="Times New Roman" charset="0"/>
                        </a:rPr>
                        <a:t>19 </a:t>
                      </a:r>
                      <a:r>
                        <a:rPr lang="en-US" sz="1600" kern="100" dirty="0" err="1">
                          <a:effectLst/>
                          <a:latin typeface="Calibri" charset="0"/>
                          <a:ea typeface="宋体" charset="0"/>
                          <a:cs typeface="Times New Roman" charset="0"/>
                        </a:rPr>
                        <a:t>loc</a:t>
                      </a:r>
                      <a:r>
                        <a:rPr lang="zh-CN" sz="1600" kern="100" dirty="0">
                          <a:effectLst/>
                          <a:latin typeface="Calibri" charset="0"/>
                          <a:ea typeface="宋体" charset="0"/>
                          <a:cs typeface="Times New Roman" charset="0"/>
                        </a:rPr>
                        <a:t>；中等难度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smtClean="0"/>
              <a:t>测试阶段数据分析</a:t>
            </a:r>
            <a:endParaRPr kumimoji="1" lang="zh-CN" altLang="en-US" dirty="0"/>
          </a:p>
        </p:txBody>
      </p:sp>
      <p:graphicFrame>
        <p:nvGraphicFramePr>
          <p:cNvPr id="5" name="表格 4"/>
          <p:cNvGraphicFramePr>
            <a:graphicFrameLocks noGrp="1"/>
          </p:cNvGraphicFramePr>
          <p:nvPr/>
        </p:nvGraphicFramePr>
        <p:xfrm>
          <a:off x="1043609" y="2492897"/>
          <a:ext cx="6706884" cy="3815826"/>
        </p:xfrm>
        <a:graphic>
          <a:graphicData uri="http://schemas.openxmlformats.org/drawingml/2006/table">
            <a:tbl>
              <a:tblPr firstRow="1" firstCol="1" bandRow="1"/>
              <a:tblGrid>
                <a:gridCol w="1709046"/>
                <a:gridCol w="2498919"/>
                <a:gridCol w="2498919"/>
              </a:tblGrid>
              <a:tr h="545118">
                <a:tc gridSpan="3">
                  <a:txBody>
                    <a:bodyPr/>
                    <a:lstStyle/>
                    <a:p>
                      <a:pPr algn="just">
                        <a:lnSpc>
                          <a:spcPct val="150000"/>
                        </a:lnSpc>
                        <a:spcAft>
                          <a:spcPts val="0"/>
                        </a:spcAft>
                      </a:pPr>
                      <a:r>
                        <a:rPr lang="en-US" sz="1600" kern="100">
                          <a:effectLst/>
                          <a:latin typeface="Calibri" charset="0"/>
                          <a:ea typeface="宋体" charset="0"/>
                          <a:cs typeface="Times New Roman" charset="0"/>
                        </a:rPr>
                        <a:t>E3-</a:t>
                      </a:r>
                      <a:r>
                        <a:rPr lang="zh-CN" sz="1600" kern="100">
                          <a:effectLst/>
                          <a:latin typeface="Calibri" charset="0"/>
                          <a:ea typeface="宋体" charset="0"/>
                          <a:cs typeface="Times New Roman" charset="0"/>
                        </a:rPr>
                        <a:t>测试需求分析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545118">
                <a:tc rowSpan="2">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测试用例个数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39</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en-US" sz="1600" kern="100">
                          <a:effectLst/>
                          <a:latin typeface="Calibri" charset="0"/>
                          <a:ea typeface="宋体" charset="0"/>
                          <a:cs typeface="Times New Roman" charset="0"/>
                        </a:rPr>
                        <a:t>bug</a:t>
                      </a:r>
                      <a:r>
                        <a:rPr lang="zh-CN" sz="1600" kern="100">
                          <a:effectLst/>
                          <a:latin typeface="Calibri" charset="0"/>
                          <a:ea typeface="宋体" charset="0"/>
                          <a:cs typeface="Times New Roman" charset="0"/>
                        </a:rPr>
                        <a:t>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2</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rowSpan="4">
                  <a:txBody>
                    <a:bodyPr/>
                    <a:lstStyle/>
                    <a:p>
                      <a:pPr algn="just">
                        <a:lnSpc>
                          <a:spcPct val="150000"/>
                        </a:lnSpc>
                        <a:spcAft>
                          <a:spcPts val="0"/>
                        </a:spcAft>
                      </a:pPr>
                      <a:r>
                        <a:rPr lang="zh-CN" sz="1600" kern="100" dirty="0">
                          <a:effectLst/>
                          <a:latin typeface="Calibri" charset="0"/>
                          <a:ea typeface="宋体" charset="0"/>
                          <a:cs typeface="Times New Roman" charset="0"/>
                        </a:rPr>
                        <a:t>组员工作量评估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6</a:t>
                      </a:r>
                      <a:r>
                        <a:rPr lang="zh-CN" sz="1600" kern="100">
                          <a:effectLst/>
                          <a:latin typeface="Calibri" charset="0"/>
                          <a:ea typeface="宋体" charset="0"/>
                          <a:cs typeface="Times New Roman" charset="0"/>
                        </a:rPr>
                        <a:t>个用例；中上难度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14</a:t>
                      </a:r>
                      <a:r>
                        <a:rPr lang="zh-CN" sz="1600" kern="100">
                          <a:effectLst/>
                          <a:latin typeface="Calibri" charset="0"/>
                          <a:ea typeface="宋体" charset="0"/>
                          <a:cs typeface="Times New Roman" charset="0"/>
                        </a:rPr>
                        <a:t>个用例；中等难度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7</a:t>
                      </a:r>
                      <a:r>
                        <a:rPr lang="zh-CN" sz="1600" kern="100">
                          <a:effectLst/>
                          <a:latin typeface="Calibri" charset="0"/>
                          <a:ea typeface="宋体" charset="0"/>
                          <a:cs typeface="Times New Roman" charset="0"/>
                        </a:rPr>
                        <a:t>个用例；中等难度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dirty="0">
                          <a:effectLst/>
                          <a:latin typeface="Calibri" charset="0"/>
                          <a:ea typeface="宋体" charset="0"/>
                          <a:cs typeface="Times New Roman" charset="0"/>
                        </a:rPr>
                        <a:t>12</a:t>
                      </a:r>
                      <a:r>
                        <a:rPr lang="zh-CN" sz="1600" kern="100" dirty="0">
                          <a:effectLst/>
                          <a:latin typeface="Calibri" charset="0"/>
                          <a:ea typeface="宋体" charset="0"/>
                          <a:cs typeface="Times New Roman" charset="0"/>
                        </a:rPr>
                        <a:t>个用例；中等难度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73199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smtClean="0"/>
              <a:t>测试阶段数据分析</a:t>
            </a:r>
            <a:endParaRPr kumimoji="1" lang="zh-CN" altLang="en-US" dirty="0"/>
          </a:p>
        </p:txBody>
      </p:sp>
      <p:graphicFrame>
        <p:nvGraphicFramePr>
          <p:cNvPr id="4" name="表格 3"/>
          <p:cNvGraphicFramePr>
            <a:graphicFrameLocks noGrp="1"/>
          </p:cNvGraphicFramePr>
          <p:nvPr/>
        </p:nvGraphicFramePr>
        <p:xfrm>
          <a:off x="971602" y="2492896"/>
          <a:ext cx="6778891" cy="3815826"/>
        </p:xfrm>
        <a:graphic>
          <a:graphicData uri="http://schemas.openxmlformats.org/drawingml/2006/table">
            <a:tbl>
              <a:tblPr firstRow="1" firstCol="1" bandRow="1"/>
              <a:tblGrid>
                <a:gridCol w="1727395"/>
                <a:gridCol w="2525748"/>
                <a:gridCol w="2525748"/>
              </a:tblGrid>
              <a:tr h="545118">
                <a:tc gridSpan="3">
                  <a:txBody>
                    <a:bodyPr/>
                    <a:lstStyle/>
                    <a:p>
                      <a:pPr algn="just">
                        <a:lnSpc>
                          <a:spcPct val="150000"/>
                        </a:lnSpc>
                        <a:spcAft>
                          <a:spcPts val="0"/>
                        </a:spcAft>
                      </a:pPr>
                      <a:r>
                        <a:rPr lang="en-US" sz="1600" kern="100">
                          <a:effectLst/>
                          <a:latin typeface="Calibri" charset="0"/>
                          <a:ea typeface="宋体" charset="0"/>
                          <a:cs typeface="Times New Roman" charset="0"/>
                        </a:rPr>
                        <a:t>E4-</a:t>
                      </a:r>
                      <a:r>
                        <a:rPr lang="zh-CN" sz="1600" kern="100">
                          <a:effectLst/>
                          <a:latin typeface="Calibri" charset="0"/>
                          <a:ea typeface="宋体" charset="0"/>
                          <a:cs typeface="Times New Roman" charset="0"/>
                        </a:rPr>
                        <a:t>测试评审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tr>
              <a:tr h="545118">
                <a:tc rowSpan="2">
                  <a:txBody>
                    <a:bodyPr/>
                    <a:lstStyle/>
                    <a:p>
                      <a:pPr algn="just">
                        <a:lnSpc>
                          <a:spcPct val="150000"/>
                        </a:lnSpc>
                        <a:spcAft>
                          <a:spcPts val="0"/>
                        </a:spcAft>
                      </a:pPr>
                      <a:r>
                        <a:rPr lang="zh-CN" sz="1600" kern="100">
                          <a:effectLst/>
                          <a:latin typeface="Calibri" charset="0"/>
                          <a:ea typeface="宋体" charset="0"/>
                          <a:cs typeface="Times New Roman" charset="0"/>
                        </a:rPr>
                        <a:t>小组工作评估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收到意见个数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30</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修改个数与比例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1600" kern="100">
                          <a:effectLst/>
                          <a:latin typeface="Calibri" charset="0"/>
                          <a:ea typeface="宋体" charset="0"/>
                          <a:cs typeface="Times New Roman" charset="0"/>
                        </a:rPr>
                        <a:t>26</a:t>
                      </a:r>
                      <a:endParaRPr lang="zh-CN" sz="1600" kern="100">
                        <a:effectLst/>
                        <a:latin typeface="Calibri" charset="0"/>
                        <a:ea typeface="宋体"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rowSpan="4">
                  <a:txBody>
                    <a:bodyPr/>
                    <a:lstStyle/>
                    <a:p>
                      <a:pPr algn="just">
                        <a:lnSpc>
                          <a:spcPct val="150000"/>
                        </a:lnSpc>
                        <a:spcAft>
                          <a:spcPts val="0"/>
                        </a:spcAft>
                      </a:pPr>
                      <a:r>
                        <a:rPr lang="zh-CN" sz="1600" kern="100">
                          <a:effectLst/>
                          <a:latin typeface="Calibri" charset="0"/>
                          <a:ea typeface="宋体" charset="0"/>
                          <a:cs typeface="Times New Roman" charset="0"/>
                        </a:rPr>
                        <a:t>组员工作量评估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余锋伟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11</a:t>
                      </a:r>
                      <a:r>
                        <a:rPr lang="zh-CN" sz="1600" kern="100">
                          <a:effectLst/>
                          <a:latin typeface="Calibri" charset="0"/>
                          <a:ea typeface="宋体" charset="0"/>
                          <a:cs typeface="Times New Roman" charset="0"/>
                        </a:rPr>
                        <a:t>个意见；中上难度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李晓聪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个意见；中等难度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杨云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a:effectLst/>
                          <a:latin typeface="Calibri" charset="0"/>
                          <a:ea typeface="宋体" charset="0"/>
                          <a:cs typeface="Times New Roman" charset="0"/>
                        </a:rPr>
                        <a:t>修改</a:t>
                      </a:r>
                      <a:r>
                        <a:rPr lang="en-US" sz="1600" kern="100">
                          <a:effectLst/>
                          <a:latin typeface="Calibri" charset="0"/>
                          <a:ea typeface="宋体" charset="0"/>
                          <a:cs typeface="Times New Roman" charset="0"/>
                        </a:rPr>
                        <a:t>4</a:t>
                      </a:r>
                      <a:r>
                        <a:rPr lang="zh-CN" sz="1600" kern="100">
                          <a:effectLst/>
                          <a:latin typeface="Calibri" charset="0"/>
                          <a:ea typeface="宋体" charset="0"/>
                          <a:cs typeface="Times New Roman" charset="0"/>
                        </a:rPr>
                        <a:t>个意见；中等难度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5118">
                <a:tc vMerge="1">
                  <a:txBody>
                    <a:bodyPr/>
                    <a:lstStyle/>
                    <a:p>
                      <a:endParaRPr lang="zh-CN" altLang="en-US"/>
                    </a:p>
                  </a:txBody>
                  <a:tcPr/>
                </a:tc>
                <a:tc>
                  <a:txBody>
                    <a:bodyPr/>
                    <a:lstStyle/>
                    <a:p>
                      <a:pPr algn="just">
                        <a:lnSpc>
                          <a:spcPct val="150000"/>
                        </a:lnSpc>
                        <a:spcAft>
                          <a:spcPts val="0"/>
                        </a:spcAft>
                      </a:pPr>
                      <a:r>
                        <a:rPr lang="zh-CN" sz="1600" kern="100">
                          <a:effectLst/>
                          <a:latin typeface="Calibri" charset="0"/>
                          <a:ea typeface="宋体" charset="0"/>
                          <a:cs typeface="Times New Roman" charset="0"/>
                        </a:rPr>
                        <a:t>黄新越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zh-CN" sz="1600" kern="100" dirty="0">
                          <a:effectLst/>
                          <a:latin typeface="Calibri" charset="0"/>
                          <a:ea typeface="宋体" charset="0"/>
                          <a:cs typeface="Times New Roman" charset="0"/>
                        </a:rPr>
                        <a:t>修改</a:t>
                      </a:r>
                      <a:r>
                        <a:rPr lang="en-US" sz="1600" kern="100" dirty="0">
                          <a:effectLst/>
                          <a:latin typeface="Calibri" charset="0"/>
                          <a:ea typeface="宋体" charset="0"/>
                          <a:cs typeface="Times New Roman" charset="0"/>
                        </a:rPr>
                        <a:t>7</a:t>
                      </a:r>
                      <a:r>
                        <a:rPr lang="zh-CN" sz="1600" kern="100" dirty="0">
                          <a:effectLst/>
                          <a:latin typeface="Calibri" charset="0"/>
                          <a:ea typeface="宋体" charset="0"/>
                          <a:cs typeface="Times New Roman" charset="0"/>
                        </a:rPr>
                        <a:t>个意见；中等难度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7035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各项任务的计划与工作量 </a:t>
            </a:r>
            <a:endParaRPr kumimoji="1" lang="zh-CN" altLang="en-US" dirty="0" smtClean="0"/>
          </a:p>
          <a:p>
            <a:pPr lvl="1"/>
            <a:r>
              <a:rPr kumimoji="1" lang="zh-CN" altLang="en-US" dirty="0"/>
              <a:t>成员任务</a:t>
            </a:r>
            <a:r>
              <a:rPr kumimoji="1" lang="en-US" altLang="zh-CN" dirty="0"/>
              <a:t>-</a:t>
            </a:r>
            <a:r>
              <a:rPr kumimoji="1" lang="zh-CN" altLang="en-US" dirty="0"/>
              <a:t>工时详情表</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924944"/>
            <a:ext cx="7020780" cy="3024336"/>
          </a:xfrm>
          <a:prstGeom prst="rect">
            <a:avLst/>
          </a:prstGeom>
        </p:spPr>
      </p:pic>
    </p:spTree>
    <p:extLst>
      <p:ext uri="{BB962C8B-B14F-4D97-AF65-F5344CB8AC3E}">
        <p14:creationId xmlns:p14="http://schemas.microsoft.com/office/powerpoint/2010/main" val="112378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各项任务的计划与工作量 </a:t>
            </a:r>
            <a:endParaRPr kumimoji="1" lang="zh-CN" altLang="en-US" dirty="0" smtClean="0"/>
          </a:p>
          <a:p>
            <a:pPr lvl="1"/>
            <a:r>
              <a:rPr kumimoji="1" lang="zh-CN" altLang="en-US" dirty="0"/>
              <a:t>成员工作量统计</a:t>
            </a:r>
            <a:r>
              <a:rPr kumimoji="1" lang="zh-CN" altLang="en-US" dirty="0" smtClean="0"/>
              <a:t>图</a:t>
            </a:r>
            <a:endParaRPr kumimoji="1" lang="zh-CN" altLang="en-US" dirty="0"/>
          </a:p>
        </p:txBody>
      </p:sp>
      <p:pic>
        <p:nvPicPr>
          <p:cNvPr id="6" name="图片 5"/>
          <p:cNvPicPr/>
          <p:nvPr/>
        </p:nvPicPr>
        <p:blipFill>
          <a:blip r:embed="rId3"/>
          <a:stretch>
            <a:fillRect/>
          </a:stretch>
        </p:blipFill>
        <p:spPr>
          <a:xfrm>
            <a:off x="1691680" y="2708920"/>
            <a:ext cx="5751339" cy="3960440"/>
          </a:xfrm>
          <a:prstGeom prst="rect">
            <a:avLst/>
          </a:prstGeom>
        </p:spPr>
      </p:pic>
    </p:spTree>
    <p:extLst>
      <p:ext uri="{BB962C8B-B14F-4D97-AF65-F5344CB8AC3E}">
        <p14:creationId xmlns:p14="http://schemas.microsoft.com/office/powerpoint/2010/main" val="47910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各项任务的计划与工作量 </a:t>
            </a:r>
            <a:endParaRPr kumimoji="1" lang="zh-CN" altLang="en-US" dirty="0" smtClean="0"/>
          </a:p>
          <a:p>
            <a:pPr lvl="1"/>
            <a:r>
              <a:rPr kumimoji="1" lang="zh-CN" altLang="en-US" dirty="0"/>
              <a:t>燃尽图 </a:t>
            </a:r>
          </a:p>
        </p:txBody>
      </p:sp>
      <p:pic>
        <p:nvPicPr>
          <p:cNvPr id="5" name="图片 4"/>
          <p:cNvPicPr/>
          <p:nvPr/>
        </p:nvPicPr>
        <p:blipFill>
          <a:blip r:embed="rId3"/>
          <a:stretch>
            <a:fillRect/>
          </a:stretch>
        </p:blipFill>
        <p:spPr>
          <a:xfrm>
            <a:off x="1331640" y="2708920"/>
            <a:ext cx="5996592" cy="3744416"/>
          </a:xfrm>
          <a:prstGeom prst="rect">
            <a:avLst/>
          </a:prstGeom>
        </p:spPr>
      </p:pic>
    </p:spTree>
    <p:extLst>
      <p:ext uri="{BB962C8B-B14F-4D97-AF65-F5344CB8AC3E}">
        <p14:creationId xmlns:p14="http://schemas.microsoft.com/office/powerpoint/2010/main" val="205007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实验完成情况</a:t>
            </a:r>
            <a:endParaRPr lang="zh-CN" altLang="en-US" dirty="0"/>
          </a:p>
        </p:txBody>
      </p:sp>
      <p:sp>
        <p:nvSpPr>
          <p:cNvPr id="3" name="内容占位符 2"/>
          <p:cNvSpPr>
            <a:spLocks noGrp="1"/>
          </p:cNvSpPr>
          <p:nvPr>
            <p:ph idx="1"/>
          </p:nvPr>
        </p:nvSpPr>
        <p:spPr/>
        <p:txBody>
          <a:bodyPr/>
          <a:lstStyle/>
          <a:p>
            <a:r>
              <a:rPr lang="zh-CN" altLang="en-US" dirty="0" smtClean="0"/>
              <a:t>完成实验</a:t>
            </a:r>
            <a:r>
              <a:rPr lang="en-US" altLang="zh-CN" dirty="0" smtClean="0"/>
              <a:t>1-</a:t>
            </a:r>
            <a:r>
              <a:rPr lang="zh-CN" altLang="en-US" dirty="0" smtClean="0"/>
              <a:t>实验</a:t>
            </a:r>
            <a:r>
              <a:rPr lang="en-US" altLang="zh-CN" dirty="0" smtClean="0"/>
              <a:t>8</a:t>
            </a:r>
            <a:r>
              <a:rPr lang="zh-CN" altLang="en-US" dirty="0" smtClean="0"/>
              <a:t>所有内容</a:t>
            </a:r>
            <a:endParaRPr lang="en-US" altLang="zh-CN" dirty="0" smtClean="0"/>
          </a:p>
          <a:p>
            <a:r>
              <a:rPr lang="zh-CN" altLang="en-US" dirty="0" smtClean="0"/>
              <a:t>完成扩展功能设计与实现</a:t>
            </a:r>
            <a:endParaRPr lang="en-US" altLang="zh-CN" dirty="0" smtClean="0"/>
          </a:p>
          <a:p>
            <a:r>
              <a:rPr lang="zh-CN" altLang="en-US" dirty="0"/>
              <a:t>历时</a:t>
            </a:r>
            <a:r>
              <a:rPr lang="en-US" altLang="zh-CN" dirty="0"/>
              <a:t>16</a:t>
            </a:r>
            <a:r>
              <a:rPr lang="zh-CN" altLang="en-US" dirty="0"/>
              <a:t>周，平均</a:t>
            </a:r>
            <a:r>
              <a:rPr lang="zh-CN" altLang="en-US" dirty="0" smtClean="0"/>
              <a:t>每人</a:t>
            </a:r>
            <a:r>
              <a:rPr lang="en-US" altLang="zh-CN" dirty="0" smtClean="0"/>
              <a:t>300h</a:t>
            </a:r>
          </a:p>
          <a:p>
            <a:r>
              <a:rPr lang="en-US" altLang="zh-CN" dirty="0" smtClean="0"/>
              <a:t> </a:t>
            </a:r>
            <a:r>
              <a:rPr lang="en-US" altLang="zh-CN" dirty="0" err="1" smtClean="0"/>
              <a:t>github</a:t>
            </a:r>
            <a:r>
              <a:rPr lang="en-US" altLang="zh-CN" dirty="0" smtClean="0"/>
              <a:t> commit 230+</a:t>
            </a:r>
            <a:r>
              <a:rPr lang="zh-CN" altLang="en-US" dirty="0" smtClean="0"/>
              <a:t>次</a:t>
            </a:r>
            <a:r>
              <a:rPr lang="en-US" altLang="zh-CN" dirty="0" smtClean="0"/>
              <a:t>/39</a:t>
            </a:r>
            <a:r>
              <a:rPr lang="zh-CN" altLang="en-US" dirty="0" smtClean="0"/>
              <a:t>测试用例</a:t>
            </a:r>
            <a:endParaRPr lang="en-US" altLang="zh-CN" dirty="0"/>
          </a:p>
          <a:p>
            <a:endParaRPr lang="zh-CN" altLang="en-US" dirty="0"/>
          </a:p>
        </p:txBody>
      </p:sp>
    </p:spTree>
    <p:extLst>
      <p:ext uri="{BB962C8B-B14F-4D97-AF65-F5344CB8AC3E}">
        <p14:creationId xmlns:p14="http://schemas.microsoft.com/office/powerpoint/2010/main" val="342710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lstStyle/>
          <a:p>
            <a:r>
              <a:rPr kumimoji="1" lang="zh-CN" altLang="en-US" dirty="0"/>
              <a:t>各项任务的计划与工作量 </a:t>
            </a:r>
            <a:endParaRPr kumimoji="1" lang="zh-CN" altLang="en-US" dirty="0" smtClean="0"/>
          </a:p>
          <a:p>
            <a:pPr lvl="1"/>
            <a:r>
              <a:rPr kumimoji="1" lang="zh-CN" altLang="en-US" dirty="0"/>
              <a:t>分实验用时图 </a:t>
            </a:r>
          </a:p>
        </p:txBody>
      </p:sp>
      <p:pic>
        <p:nvPicPr>
          <p:cNvPr id="6" name="图片 5"/>
          <p:cNvPicPr/>
          <p:nvPr/>
        </p:nvPicPr>
        <p:blipFill>
          <a:blip r:embed="rId3"/>
          <a:stretch>
            <a:fillRect/>
          </a:stretch>
        </p:blipFill>
        <p:spPr>
          <a:xfrm>
            <a:off x="1475656" y="2780928"/>
            <a:ext cx="5960811" cy="3672408"/>
          </a:xfrm>
          <a:prstGeom prst="rect">
            <a:avLst/>
          </a:prstGeom>
        </p:spPr>
      </p:pic>
    </p:spTree>
    <p:extLst>
      <p:ext uri="{BB962C8B-B14F-4D97-AF65-F5344CB8AC3E}">
        <p14:creationId xmlns:p14="http://schemas.microsoft.com/office/powerpoint/2010/main" val="36861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en-US" altLang="zh-CN" dirty="0"/>
              <a:t>7</a:t>
            </a:r>
            <a:r>
              <a:rPr lang="zh-CN" altLang="en-US" dirty="0"/>
              <a:t>：工作量统计与</a:t>
            </a:r>
            <a:r>
              <a:rPr lang="zh-CN" altLang="en-US" dirty="0" smtClean="0"/>
              <a:t>分析</a:t>
            </a:r>
            <a:r>
              <a:rPr lang="zh-CN" altLang="en-US" dirty="0"/>
              <a:t>（续）</a:t>
            </a:r>
            <a:endParaRPr kumimoji="1"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zh-CN" dirty="0" smtClean="0"/>
              <a:t>总结</a:t>
            </a:r>
            <a:endParaRPr lang="zh-CN" altLang="en-US" dirty="0" smtClean="0"/>
          </a:p>
          <a:p>
            <a:pPr lvl="1">
              <a:lnSpc>
                <a:spcPct val="150000"/>
              </a:lnSpc>
            </a:pPr>
            <a:r>
              <a:rPr lang="zh-CN" altLang="zh-CN" dirty="0" smtClean="0"/>
              <a:t>总体来说计划</a:t>
            </a:r>
            <a:r>
              <a:rPr lang="zh-CN" altLang="zh-CN" dirty="0"/>
              <a:t>与实际较为吻合</a:t>
            </a:r>
            <a:r>
              <a:rPr lang="zh-CN" altLang="zh-CN" dirty="0" smtClean="0"/>
              <a:t>。</a:t>
            </a:r>
            <a:endParaRPr lang="zh-CN" altLang="en-US" dirty="0" smtClean="0"/>
          </a:p>
          <a:p>
            <a:pPr lvl="1">
              <a:lnSpc>
                <a:spcPct val="150000"/>
              </a:lnSpc>
            </a:pPr>
            <a:r>
              <a:rPr lang="zh-CN" altLang="zh-CN" dirty="0" smtClean="0"/>
              <a:t>我们</a:t>
            </a:r>
            <a:r>
              <a:rPr lang="zh-CN" altLang="zh-CN" dirty="0"/>
              <a:t>组人员</a:t>
            </a:r>
            <a:r>
              <a:rPr lang="zh-CN" altLang="zh-CN" dirty="0" smtClean="0"/>
              <a:t>的</a:t>
            </a:r>
            <a:r>
              <a:rPr lang="zh-CN" altLang="en-US" dirty="0" smtClean="0"/>
              <a:t>工作量</a:t>
            </a:r>
            <a:r>
              <a:rPr lang="zh-CN" altLang="zh-CN" dirty="0" smtClean="0"/>
              <a:t>较为</a:t>
            </a:r>
            <a:r>
              <a:rPr lang="zh-CN" altLang="zh-CN" dirty="0"/>
              <a:t>均匀</a:t>
            </a:r>
            <a:r>
              <a:rPr lang="zh-CN" altLang="zh-CN" dirty="0" smtClean="0"/>
              <a:t>。</a:t>
            </a:r>
            <a:endParaRPr lang="zh-CN" altLang="en-US" dirty="0" smtClean="0"/>
          </a:p>
          <a:p>
            <a:pPr lvl="1">
              <a:lnSpc>
                <a:spcPct val="150000"/>
              </a:lnSpc>
            </a:pPr>
            <a:r>
              <a:rPr kumimoji="1" lang="zh-CN" altLang="en-US" dirty="0" smtClean="0"/>
              <a:t>问题：</a:t>
            </a:r>
            <a:r>
              <a:rPr lang="zh-CN" altLang="zh-CN" dirty="0" smtClean="0"/>
              <a:t>没有</a:t>
            </a:r>
            <a:r>
              <a:rPr lang="zh-CN" altLang="zh-CN" dirty="0"/>
              <a:t>严格记录每项任务的起始时间</a:t>
            </a:r>
            <a:r>
              <a:rPr lang="zh-CN" altLang="zh-CN" dirty="0" smtClean="0"/>
              <a:t>。</a:t>
            </a:r>
            <a:endParaRPr lang="zh-CN" altLang="en-US" dirty="0" smtClean="0"/>
          </a:p>
          <a:p>
            <a:pPr lvl="1">
              <a:lnSpc>
                <a:spcPct val="150000"/>
              </a:lnSpc>
            </a:pPr>
            <a:r>
              <a:rPr lang="zh-CN" altLang="en-US" dirty="0" smtClean="0"/>
              <a:t>解决：</a:t>
            </a:r>
            <a:r>
              <a:rPr lang="zh-CN" altLang="zh-CN" dirty="0" smtClean="0"/>
              <a:t>我们</a:t>
            </a:r>
            <a:r>
              <a:rPr lang="zh-CN" altLang="zh-CN" dirty="0"/>
              <a:t>根据</a:t>
            </a:r>
            <a:r>
              <a:rPr lang="en-US" altLang="zh-CN" dirty="0" err="1"/>
              <a:t>github</a:t>
            </a:r>
            <a:r>
              <a:rPr lang="zh-CN" altLang="zh-CN" dirty="0"/>
              <a:t>上的一些提交间隔时间，以及一些群讨论记录等等，各自估计了各项任务实际花费的时间。</a:t>
            </a:r>
          </a:p>
          <a:p>
            <a:pPr lvl="1">
              <a:lnSpc>
                <a:spcPct val="150000"/>
              </a:lnSpc>
            </a:pPr>
            <a:endParaRPr kumimoji="1" lang="zh-CN" altLang="en-US" dirty="0"/>
          </a:p>
        </p:txBody>
      </p:sp>
    </p:spTree>
    <p:extLst>
      <p:ext uri="{BB962C8B-B14F-4D97-AF65-F5344CB8AC3E}">
        <p14:creationId xmlns:p14="http://schemas.microsoft.com/office/powerpoint/2010/main" val="4981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实验</a:t>
            </a:r>
            <a:r>
              <a:rPr lang="en-US" altLang="zh-CN" dirty="0" smtClean="0"/>
              <a:t>8</a:t>
            </a:r>
            <a:r>
              <a:rPr lang="en-US" altLang="zh-CN" dirty="0"/>
              <a:t>:</a:t>
            </a:r>
            <a:r>
              <a:rPr lang="zh-CN" altLang="en-US" dirty="0" smtClean="0"/>
              <a:t> </a:t>
            </a:r>
            <a:r>
              <a:rPr lang="zh-CN" altLang="en-US" dirty="0"/>
              <a:t>配置管理</a:t>
            </a:r>
          </a:p>
        </p:txBody>
      </p:sp>
      <p:pic>
        <p:nvPicPr>
          <p:cNvPr id="4" name="内容占位符 3"/>
          <p:cNvPicPr>
            <a:picLocks noGrp="1" noChangeAspect="1"/>
          </p:cNvPicPr>
          <p:nvPr>
            <p:ph idx="1"/>
          </p:nvPr>
        </p:nvPicPr>
        <p:blipFill>
          <a:blip r:embed="rId2"/>
          <a:stretch>
            <a:fillRect/>
          </a:stretch>
        </p:blipFill>
        <p:spPr>
          <a:xfrm>
            <a:off x="1835696" y="2564904"/>
            <a:ext cx="3744416" cy="3726500"/>
          </a:xfrm>
          <a:prstGeom prst="rect">
            <a:avLst/>
          </a:prstGeom>
        </p:spPr>
      </p:pic>
      <p:sp>
        <p:nvSpPr>
          <p:cNvPr id="5" name="文本框 4"/>
          <p:cNvSpPr txBox="1"/>
          <p:nvPr/>
        </p:nvSpPr>
        <p:spPr>
          <a:xfrm>
            <a:off x="827584" y="1196752"/>
            <a:ext cx="7704856" cy="923330"/>
          </a:xfrm>
          <a:prstGeom prst="rect">
            <a:avLst/>
          </a:prstGeom>
          <a:noFill/>
        </p:spPr>
        <p:txBody>
          <a:bodyPr wrap="square" rtlCol="0">
            <a:spAutoFit/>
          </a:bodyPr>
          <a:lstStyle/>
          <a:p>
            <a:r>
              <a:rPr lang="zh-CN" altLang="zh-CN" dirty="0" smtClean="0"/>
              <a:t>由于</a:t>
            </a:r>
            <a:r>
              <a:rPr lang="en-US" altLang="zh-CN" dirty="0" err="1"/>
              <a:t>GitHub</a:t>
            </a:r>
            <a:r>
              <a:rPr lang="zh-CN" altLang="zh-CN" dirty="0"/>
              <a:t>平台是一个代码托管平台，它提供了代码追踪机制，但是对于文档之类的非代码类文件，</a:t>
            </a:r>
            <a:r>
              <a:rPr lang="en-US" altLang="zh-CN" dirty="0" err="1"/>
              <a:t>GitHub</a:t>
            </a:r>
            <a:r>
              <a:rPr lang="zh-CN" altLang="zh-CN" dirty="0"/>
              <a:t>并不能明确快捷地让用户来进行追踪。所以，对于文档的分类组织一定要有一个清晰合理的组织结构。 </a:t>
            </a:r>
            <a:endParaRPr kumimoji="1" lang="zh-CN" altLang="en-US" dirty="0"/>
          </a:p>
        </p:txBody>
      </p:sp>
    </p:spTree>
    <p:extLst>
      <p:ext uri="{BB962C8B-B14F-4D97-AF65-F5344CB8AC3E}">
        <p14:creationId xmlns:p14="http://schemas.microsoft.com/office/powerpoint/2010/main" val="121340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3816424" cy="4525963"/>
          </a:xfrm>
        </p:spPr>
        <p:txBody>
          <a:bodyPr>
            <a:normAutofit/>
          </a:bodyPr>
          <a:lstStyle/>
          <a:p>
            <a:r>
              <a:rPr kumimoji="1" lang="zh-CN" altLang="en-US" sz="2400" dirty="0" smtClean="0"/>
              <a:t>文档提交较为规范</a:t>
            </a:r>
            <a:r>
              <a:rPr kumimoji="1" lang="en-US" altLang="zh-CN" sz="2400" dirty="0" smtClean="0"/>
              <a:t>:</a:t>
            </a:r>
            <a:r>
              <a:rPr kumimoji="1" lang="zh-CN" altLang="en-US" sz="2400" dirty="0" smtClean="0"/>
              <a:t>时间、内容、人员</a:t>
            </a:r>
            <a:endParaRPr kumimoji="1" lang="zh-CN" altLang="en-US" sz="2400" dirty="0"/>
          </a:p>
        </p:txBody>
      </p:sp>
      <p:pic>
        <p:nvPicPr>
          <p:cNvPr id="6" name="图片 5"/>
          <p:cNvPicPr>
            <a:picLocks noChangeAspect="1"/>
          </p:cNvPicPr>
          <p:nvPr/>
        </p:nvPicPr>
        <p:blipFill>
          <a:blip r:embed="rId2"/>
          <a:stretch>
            <a:fillRect/>
          </a:stretch>
        </p:blipFill>
        <p:spPr>
          <a:xfrm>
            <a:off x="395536" y="2212872"/>
            <a:ext cx="2997448" cy="3744416"/>
          </a:xfrm>
          <a:prstGeom prst="rect">
            <a:avLst/>
          </a:prstGeom>
        </p:spPr>
      </p:pic>
      <p:sp>
        <p:nvSpPr>
          <p:cNvPr id="7" name="文本框 6"/>
          <p:cNvSpPr txBox="1"/>
          <p:nvPr/>
        </p:nvSpPr>
        <p:spPr>
          <a:xfrm>
            <a:off x="4860032" y="1340768"/>
            <a:ext cx="3024336" cy="830997"/>
          </a:xfrm>
          <a:prstGeom prst="rect">
            <a:avLst/>
          </a:prstGeom>
          <a:noFill/>
        </p:spPr>
        <p:txBody>
          <a:bodyPr wrap="square" rtlCol="0">
            <a:spAutoFit/>
          </a:bodyPr>
          <a:lstStyle/>
          <a:p>
            <a:r>
              <a:rPr kumimoji="1" lang="zh-CN" altLang="en-US" sz="2400" dirty="0" smtClean="0"/>
              <a:t>文档组织命名也较为规范：</a:t>
            </a:r>
            <a:endParaRPr kumimoji="1" lang="zh-CN" altLang="en-US" sz="2400" dirty="0"/>
          </a:p>
        </p:txBody>
      </p:sp>
      <p:pic>
        <p:nvPicPr>
          <p:cNvPr id="8" name="图片 7"/>
          <p:cNvPicPr>
            <a:picLocks noChangeAspect="1"/>
          </p:cNvPicPr>
          <p:nvPr/>
        </p:nvPicPr>
        <p:blipFill>
          <a:blip r:embed="rId3"/>
          <a:stretch>
            <a:fillRect/>
          </a:stretch>
        </p:blipFill>
        <p:spPr>
          <a:xfrm>
            <a:off x="4860032" y="2171765"/>
            <a:ext cx="2448272" cy="2592997"/>
          </a:xfrm>
          <a:prstGeom prst="rect">
            <a:avLst/>
          </a:prstGeom>
        </p:spPr>
      </p:pic>
      <p:pic>
        <p:nvPicPr>
          <p:cNvPr id="9" name="图片 8"/>
          <p:cNvPicPr>
            <a:picLocks noChangeAspect="1"/>
          </p:cNvPicPr>
          <p:nvPr/>
        </p:nvPicPr>
        <p:blipFill>
          <a:blip r:embed="rId4"/>
          <a:stretch>
            <a:fillRect/>
          </a:stretch>
        </p:blipFill>
        <p:spPr>
          <a:xfrm>
            <a:off x="4880188" y="4764762"/>
            <a:ext cx="2590800" cy="1066800"/>
          </a:xfrm>
          <a:prstGeom prst="rect">
            <a:avLst/>
          </a:prstGeom>
        </p:spPr>
      </p:pic>
      <p:sp>
        <p:nvSpPr>
          <p:cNvPr id="10" name="文本框 9"/>
          <p:cNvSpPr txBox="1"/>
          <p:nvPr/>
        </p:nvSpPr>
        <p:spPr>
          <a:xfrm>
            <a:off x="971600" y="6313185"/>
            <a:ext cx="6336704" cy="369332"/>
          </a:xfrm>
          <a:prstGeom prst="rect">
            <a:avLst/>
          </a:prstGeom>
          <a:noFill/>
        </p:spPr>
        <p:txBody>
          <a:bodyPr wrap="square" rtlCol="0">
            <a:spAutoFit/>
          </a:bodyPr>
          <a:lstStyle/>
          <a:p>
            <a:r>
              <a:rPr kumimoji="1" lang="zh-CN" altLang="en-US" dirty="0" smtClean="0"/>
              <a:t>充分利用</a:t>
            </a:r>
            <a:r>
              <a:rPr kumimoji="1" lang="en-US" altLang="zh-CN" dirty="0" err="1" smtClean="0"/>
              <a:t>github</a:t>
            </a:r>
            <a:r>
              <a:rPr kumimoji="1" lang="zh-CN" altLang="en-US" dirty="0" smtClean="0"/>
              <a:t>分布式开发的特性，协同工作，提高效率</a:t>
            </a:r>
            <a:endParaRPr kumimoji="1" lang="zh-CN" altLang="en-US" dirty="0"/>
          </a:p>
        </p:txBody>
      </p:sp>
      <p:sp>
        <p:nvSpPr>
          <p:cNvPr id="11" name="标题 1"/>
          <p:cNvSpPr>
            <a:spLocks noGrp="1"/>
          </p:cNvSpPr>
          <p:nvPr>
            <p:ph type="title"/>
          </p:nvPr>
        </p:nvSpPr>
        <p:spPr>
          <a:xfrm>
            <a:off x="457200" y="274638"/>
            <a:ext cx="8229600" cy="1143000"/>
          </a:xfrm>
        </p:spPr>
        <p:txBody>
          <a:bodyPr>
            <a:normAutofit/>
          </a:bodyPr>
          <a:lstStyle/>
          <a:p>
            <a:r>
              <a:rPr lang="zh-CN" altLang="en-US" dirty="0"/>
              <a:t>实验</a:t>
            </a:r>
            <a:r>
              <a:rPr lang="en-US" altLang="zh-CN" dirty="0" smtClean="0"/>
              <a:t>8</a:t>
            </a:r>
            <a:r>
              <a:rPr lang="en-US" altLang="zh-CN" dirty="0"/>
              <a:t>:</a:t>
            </a:r>
            <a:r>
              <a:rPr lang="zh-CN" altLang="en-US" dirty="0" smtClean="0"/>
              <a:t> 配置管理（续</a:t>
            </a:r>
            <a:r>
              <a:rPr lang="zh-CN" altLang="en-US" dirty="0"/>
              <a:t>）</a:t>
            </a:r>
          </a:p>
        </p:txBody>
      </p:sp>
    </p:spTree>
    <p:extLst>
      <p:ext uri="{BB962C8B-B14F-4D97-AF65-F5344CB8AC3E}">
        <p14:creationId xmlns:p14="http://schemas.microsoft.com/office/powerpoint/2010/main" val="2170955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总评提交问题清单</a:t>
            </a:r>
            <a:endParaRPr lang="zh-CN" altLang="en-US" dirty="0"/>
          </a:p>
        </p:txBody>
      </p:sp>
      <p:sp>
        <p:nvSpPr>
          <p:cNvPr id="3" name="内容占位符 2"/>
          <p:cNvSpPr>
            <a:spLocks noGrp="1"/>
          </p:cNvSpPr>
          <p:nvPr>
            <p:ph idx="1"/>
          </p:nvPr>
        </p:nvSpPr>
        <p:spPr/>
        <p:txBody>
          <a:bodyPr/>
          <a:lstStyle/>
          <a:p>
            <a:r>
              <a:rPr lang="en-US" altLang="zh-CN" dirty="0"/>
              <a:t>RUCM</a:t>
            </a:r>
            <a:r>
              <a:rPr lang="zh-CN" altLang="en-US" dirty="0"/>
              <a:t>和用例问题（</a:t>
            </a:r>
            <a:r>
              <a:rPr lang="en-US" altLang="zh-CN" dirty="0"/>
              <a:t>A</a:t>
            </a:r>
            <a:r>
              <a:rPr lang="zh-CN" altLang="en-US" dirty="0"/>
              <a:t>组，</a:t>
            </a:r>
            <a:r>
              <a:rPr lang="en-US" altLang="zh-CN" dirty="0"/>
              <a:t>E</a:t>
            </a:r>
            <a:r>
              <a:rPr lang="zh-CN" altLang="en-US" dirty="0"/>
              <a:t>组，</a:t>
            </a:r>
            <a:r>
              <a:rPr lang="en-US" altLang="zh-CN" dirty="0"/>
              <a:t>H</a:t>
            </a:r>
            <a:r>
              <a:rPr lang="zh-CN" altLang="en-US" dirty="0"/>
              <a:t>组）</a:t>
            </a:r>
            <a:endParaRPr lang="en-US" altLang="zh-CN" dirty="0"/>
          </a:p>
          <a:p>
            <a:r>
              <a:rPr lang="zh-CN" altLang="en-US" dirty="0"/>
              <a:t>需求对应关系问题（</a:t>
            </a:r>
            <a:r>
              <a:rPr lang="en-US" altLang="zh-CN" dirty="0"/>
              <a:t>A</a:t>
            </a:r>
            <a:r>
              <a:rPr lang="zh-CN" altLang="en-US" dirty="0"/>
              <a:t>组）</a:t>
            </a:r>
            <a:endParaRPr lang="en-US" altLang="zh-CN"/>
          </a:p>
          <a:p>
            <a:endParaRPr lang="zh-CN" altLang="en-US"/>
          </a:p>
        </p:txBody>
      </p:sp>
    </p:spTree>
    <p:extLst>
      <p:ext uri="{BB962C8B-B14F-4D97-AF65-F5344CB8AC3E}">
        <p14:creationId xmlns:p14="http://schemas.microsoft.com/office/powerpoint/2010/main" val="3994174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实验方法总结</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zh-CN" dirty="0" smtClean="0"/>
              <a:t>对</a:t>
            </a:r>
            <a:r>
              <a:rPr lang="zh-CN" altLang="zh-CN" dirty="0"/>
              <a:t>这学期在各个实验中用到的有效方法进行总结整理</a:t>
            </a:r>
            <a:r>
              <a:rPr lang="zh-CN" altLang="zh-CN" dirty="0" smtClean="0"/>
              <a:t>。</a:t>
            </a:r>
            <a:endParaRPr lang="zh-CN" altLang="en-US" dirty="0" smtClean="0"/>
          </a:p>
          <a:p>
            <a:pPr>
              <a:lnSpc>
                <a:spcPct val="150000"/>
              </a:lnSpc>
            </a:pPr>
            <a:endParaRPr lang="zh-CN" altLang="en-US" dirty="0" smtClean="0"/>
          </a:p>
          <a:p>
            <a:pPr>
              <a:lnSpc>
                <a:spcPct val="150000"/>
              </a:lnSpc>
            </a:pPr>
            <a:r>
              <a:rPr lang="zh-CN" altLang="en-US" dirty="0" smtClean="0"/>
              <a:t>对</a:t>
            </a:r>
            <a:r>
              <a:rPr lang="zh-CN" altLang="zh-CN" dirty="0" smtClean="0"/>
              <a:t>关键</a:t>
            </a:r>
            <a:r>
              <a:rPr lang="zh-CN" altLang="zh-CN" dirty="0"/>
              <a:t>的问题</a:t>
            </a:r>
            <a:r>
              <a:rPr lang="zh-CN" altLang="zh-CN" dirty="0" smtClean="0"/>
              <a:t>，提供</a:t>
            </a:r>
            <a:r>
              <a:rPr lang="zh-CN" altLang="zh-CN" dirty="0"/>
              <a:t>解决方法。</a:t>
            </a:r>
            <a:r>
              <a:rPr lang="zh-CN" altLang="zh-CN" dirty="0"/>
              <a:t> </a:t>
            </a:r>
            <a:endParaRPr kumimoji="1" lang="zh-CN" altLang="en-US" dirty="0" smtClean="0"/>
          </a:p>
          <a:p>
            <a:endParaRPr kumimoji="1" lang="zh-CN" altLang="en-US" dirty="0"/>
          </a:p>
        </p:txBody>
      </p:sp>
    </p:spTree>
    <p:extLst>
      <p:ext uri="{BB962C8B-B14F-4D97-AF65-F5344CB8AC3E}">
        <p14:creationId xmlns:p14="http://schemas.microsoft.com/office/powerpoint/2010/main" val="127561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实验方法总结（续）</a:t>
            </a:r>
            <a:endParaRPr kumimoji="1" lang="zh-CN" altLang="en-US" dirty="0"/>
          </a:p>
        </p:txBody>
      </p:sp>
      <p:sp>
        <p:nvSpPr>
          <p:cNvPr id="3" name="内容占位符 2"/>
          <p:cNvSpPr>
            <a:spLocks noGrp="1"/>
          </p:cNvSpPr>
          <p:nvPr>
            <p:ph idx="1"/>
          </p:nvPr>
        </p:nvSpPr>
        <p:spPr/>
        <p:txBody>
          <a:bodyPr/>
          <a:lstStyle/>
          <a:p>
            <a:r>
              <a:rPr lang="zh-CN" altLang="zh-CN" dirty="0"/>
              <a:t>工作分配</a:t>
            </a:r>
            <a:r>
              <a:rPr lang="zh-CN" altLang="zh-CN" dirty="0" smtClean="0"/>
              <a:t>方法</a:t>
            </a:r>
            <a:endParaRPr lang="zh-CN" altLang="en-US" dirty="0" smtClean="0"/>
          </a:p>
          <a:p>
            <a:pPr lvl="1"/>
            <a:r>
              <a:rPr lang="zh-CN" altLang="en-US" dirty="0" smtClean="0"/>
              <a:t>问题概述</a:t>
            </a:r>
          </a:p>
          <a:p>
            <a:pPr lvl="1"/>
            <a:r>
              <a:rPr lang="zh-CN" altLang="en-US" dirty="0" smtClean="0"/>
              <a:t>实验方法</a:t>
            </a:r>
          </a:p>
          <a:p>
            <a:pPr lvl="1"/>
            <a:r>
              <a:rPr lang="zh-CN" altLang="en-US" dirty="0" smtClean="0"/>
              <a:t>有效性</a:t>
            </a:r>
            <a:endParaRPr kumimoji="1" lang="zh-CN" altLang="en-US" dirty="0"/>
          </a:p>
        </p:txBody>
      </p:sp>
      <p:pic>
        <p:nvPicPr>
          <p:cNvPr id="5" name="图片 4"/>
          <p:cNvPicPr>
            <a:picLocks noChangeAspect="1"/>
          </p:cNvPicPr>
          <p:nvPr/>
        </p:nvPicPr>
        <p:blipFill>
          <a:blip r:embed="rId3"/>
          <a:stretch>
            <a:fillRect/>
          </a:stretch>
        </p:blipFill>
        <p:spPr>
          <a:xfrm>
            <a:off x="2709735" y="2624512"/>
            <a:ext cx="6402711" cy="3524428"/>
          </a:xfrm>
          <a:prstGeom prst="rect">
            <a:avLst/>
          </a:prstGeom>
        </p:spPr>
      </p:pic>
    </p:spTree>
    <p:extLst>
      <p:ext uri="{BB962C8B-B14F-4D97-AF65-F5344CB8AC3E}">
        <p14:creationId xmlns:p14="http://schemas.microsoft.com/office/powerpoint/2010/main" val="121124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实验方法总结</a:t>
            </a:r>
            <a:r>
              <a:rPr kumimoji="1" lang="zh-CN" altLang="en-US" dirty="0"/>
              <a:t>（续）</a:t>
            </a:r>
          </a:p>
        </p:txBody>
      </p:sp>
      <p:sp>
        <p:nvSpPr>
          <p:cNvPr id="3" name="内容占位符 2"/>
          <p:cNvSpPr>
            <a:spLocks noGrp="1"/>
          </p:cNvSpPr>
          <p:nvPr>
            <p:ph idx="1"/>
          </p:nvPr>
        </p:nvSpPr>
        <p:spPr/>
        <p:txBody>
          <a:bodyPr/>
          <a:lstStyle/>
          <a:p>
            <a:r>
              <a:rPr lang="zh-CN" altLang="en-US" dirty="0" smtClean="0"/>
              <a:t>进度控制</a:t>
            </a:r>
            <a:r>
              <a:rPr lang="zh-CN" altLang="zh-CN" dirty="0" smtClean="0"/>
              <a:t>方法</a:t>
            </a:r>
            <a:endParaRPr lang="zh-CN" altLang="en-US" dirty="0" smtClean="0"/>
          </a:p>
          <a:p>
            <a:pPr lvl="1"/>
            <a:r>
              <a:rPr lang="zh-CN" altLang="en-US" dirty="0" smtClean="0"/>
              <a:t>问题概述</a:t>
            </a:r>
          </a:p>
          <a:p>
            <a:pPr lvl="1"/>
            <a:r>
              <a:rPr lang="zh-CN" altLang="en-US" dirty="0" smtClean="0"/>
              <a:t>实验方法</a:t>
            </a:r>
          </a:p>
          <a:p>
            <a:pPr lvl="1"/>
            <a:r>
              <a:rPr lang="zh-CN" altLang="en-US" dirty="0" smtClean="0"/>
              <a:t>有效性</a:t>
            </a:r>
            <a:endParaRPr kumimoji="1" lang="zh-CN" altLang="en-US" dirty="0"/>
          </a:p>
        </p:txBody>
      </p:sp>
      <p:pic>
        <p:nvPicPr>
          <p:cNvPr id="5" name="图片 4"/>
          <p:cNvPicPr>
            <a:picLocks noChangeAspect="1"/>
          </p:cNvPicPr>
          <p:nvPr/>
        </p:nvPicPr>
        <p:blipFill>
          <a:blip r:embed="rId3"/>
          <a:stretch>
            <a:fillRect/>
          </a:stretch>
        </p:blipFill>
        <p:spPr>
          <a:xfrm>
            <a:off x="2827479" y="2420888"/>
            <a:ext cx="6316521" cy="4085456"/>
          </a:xfrm>
          <a:prstGeom prst="rect">
            <a:avLst/>
          </a:prstGeom>
        </p:spPr>
      </p:pic>
    </p:spTree>
    <p:extLst>
      <p:ext uri="{BB962C8B-B14F-4D97-AF65-F5344CB8AC3E}">
        <p14:creationId xmlns:p14="http://schemas.microsoft.com/office/powerpoint/2010/main" val="104664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实验方法总结</a:t>
            </a:r>
            <a:r>
              <a:rPr kumimoji="1" lang="zh-CN" altLang="en-US" dirty="0"/>
              <a:t>（续）</a:t>
            </a:r>
          </a:p>
        </p:txBody>
      </p:sp>
      <p:sp>
        <p:nvSpPr>
          <p:cNvPr id="3" name="内容占位符 2"/>
          <p:cNvSpPr>
            <a:spLocks noGrp="1"/>
          </p:cNvSpPr>
          <p:nvPr>
            <p:ph idx="1"/>
          </p:nvPr>
        </p:nvSpPr>
        <p:spPr/>
        <p:txBody>
          <a:bodyPr/>
          <a:lstStyle/>
          <a:p>
            <a:r>
              <a:rPr lang="zh-CN" altLang="en-US" dirty="0" smtClean="0"/>
              <a:t>任务调整</a:t>
            </a:r>
            <a:r>
              <a:rPr lang="zh-CN" altLang="zh-CN" dirty="0" smtClean="0"/>
              <a:t>方法</a:t>
            </a:r>
            <a:endParaRPr lang="zh-CN" altLang="en-US" dirty="0" smtClean="0"/>
          </a:p>
          <a:p>
            <a:pPr lvl="1"/>
            <a:r>
              <a:rPr lang="zh-CN" altLang="en-US" dirty="0" smtClean="0"/>
              <a:t>问题概述</a:t>
            </a:r>
          </a:p>
          <a:p>
            <a:pPr lvl="1"/>
            <a:r>
              <a:rPr lang="zh-CN" altLang="en-US" dirty="0" smtClean="0"/>
              <a:t>实验方法</a:t>
            </a:r>
          </a:p>
          <a:p>
            <a:pPr lvl="1"/>
            <a:r>
              <a:rPr lang="zh-CN" altLang="en-US" dirty="0" smtClean="0"/>
              <a:t>有效性</a:t>
            </a:r>
            <a:endParaRPr kumimoji="1" lang="zh-CN" altLang="en-US" dirty="0"/>
          </a:p>
        </p:txBody>
      </p:sp>
      <p:pic>
        <p:nvPicPr>
          <p:cNvPr id="7" name="图片 6"/>
          <p:cNvPicPr>
            <a:picLocks noChangeAspect="1"/>
          </p:cNvPicPr>
          <p:nvPr/>
        </p:nvPicPr>
        <p:blipFill>
          <a:blip r:embed="rId3"/>
          <a:stretch>
            <a:fillRect/>
          </a:stretch>
        </p:blipFill>
        <p:spPr>
          <a:xfrm>
            <a:off x="3550796" y="1844824"/>
            <a:ext cx="5773732" cy="3024336"/>
          </a:xfrm>
          <a:prstGeom prst="rect">
            <a:avLst/>
          </a:prstGeom>
          <a:solidFill>
            <a:schemeClr val="bg1"/>
          </a:solidFill>
        </p:spPr>
      </p:pic>
      <p:pic>
        <p:nvPicPr>
          <p:cNvPr id="9" name="图片 8"/>
          <p:cNvPicPr>
            <a:picLocks noChangeAspect="1"/>
          </p:cNvPicPr>
          <p:nvPr/>
        </p:nvPicPr>
        <p:blipFill rotWithShape="1">
          <a:blip r:embed="rId4"/>
          <a:srcRect r="3926"/>
          <a:stretch/>
        </p:blipFill>
        <p:spPr>
          <a:xfrm>
            <a:off x="323529" y="3717032"/>
            <a:ext cx="5256584" cy="3140968"/>
          </a:xfrm>
          <a:prstGeom prst="rect">
            <a:avLst/>
          </a:prstGeom>
          <a:solidFill>
            <a:schemeClr val="bg1"/>
          </a:solidFill>
        </p:spPr>
      </p:pic>
    </p:spTree>
    <p:extLst>
      <p:ext uri="{BB962C8B-B14F-4D97-AF65-F5344CB8AC3E}">
        <p14:creationId xmlns:p14="http://schemas.microsoft.com/office/powerpoint/2010/main" val="34633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1-2</a:t>
            </a:r>
            <a:r>
              <a:rPr lang="zh-CN" altLang="en-US" dirty="0" smtClean="0"/>
              <a:t>需求分析</a:t>
            </a:r>
            <a:endParaRPr lang="zh-CN" altLang="en-US" dirty="0"/>
          </a:p>
        </p:txBody>
      </p:sp>
      <p:sp>
        <p:nvSpPr>
          <p:cNvPr id="3" name="内容占位符 2"/>
          <p:cNvSpPr>
            <a:spLocks noGrp="1"/>
          </p:cNvSpPr>
          <p:nvPr>
            <p:ph idx="1"/>
          </p:nvPr>
        </p:nvSpPr>
        <p:spPr/>
        <p:txBody>
          <a:bodyPr>
            <a:normAutofit/>
          </a:bodyPr>
          <a:lstStyle/>
          <a:p>
            <a:r>
              <a:rPr lang="en-US" altLang="zh-CN" smtClean="0"/>
              <a:t>Nginx</a:t>
            </a:r>
            <a:r>
              <a:rPr lang="zh-CN" altLang="en-US" dirty="0"/>
              <a:t>：</a:t>
            </a:r>
            <a:r>
              <a:rPr lang="zh-CN" altLang="zh-CN" dirty="0" smtClean="0"/>
              <a:t>一</a:t>
            </a:r>
            <a:r>
              <a:rPr lang="zh-CN" altLang="zh-CN" dirty="0"/>
              <a:t>款功能强大且高性能的</a:t>
            </a:r>
            <a:r>
              <a:rPr lang="en-US" altLang="zh-CN" dirty="0"/>
              <a:t>Web</a:t>
            </a:r>
            <a:r>
              <a:rPr lang="zh-CN" altLang="zh-CN" dirty="0"/>
              <a:t>和反向代理服务器</a:t>
            </a:r>
            <a:endParaRPr lang="en-US" altLang="zh-CN" dirty="0" smtClean="0"/>
          </a:p>
          <a:p>
            <a:r>
              <a:rPr lang="zh-CN" altLang="en-US" dirty="0" smtClean="0"/>
              <a:t>功能需求</a:t>
            </a:r>
            <a:r>
              <a:rPr lang="en-US" altLang="zh-CN" dirty="0" smtClean="0"/>
              <a:t>:HTTP</a:t>
            </a:r>
            <a:r>
              <a:rPr lang="zh-CN" altLang="en-US" dirty="0" smtClean="0"/>
              <a:t>服务，反向代理等</a:t>
            </a:r>
          </a:p>
          <a:p>
            <a:r>
              <a:rPr lang="zh-CN" altLang="en-US" dirty="0">
                <a:sym typeface="+mn-ea"/>
              </a:rPr>
              <a:t>非功</a:t>
            </a:r>
            <a:r>
              <a:rPr lang="zh-CN" altLang="en-US" dirty="0" smtClean="0">
                <a:sym typeface="+mn-ea"/>
              </a:rPr>
              <a:t>能需求</a:t>
            </a:r>
            <a:r>
              <a:rPr lang="en-US" altLang="zh-CN" dirty="0" smtClean="0">
                <a:sym typeface="+mn-ea"/>
              </a:rPr>
              <a:t>:</a:t>
            </a:r>
            <a:r>
              <a:rPr lang="zh-CN" altLang="en-US" dirty="0" smtClean="0">
                <a:sym typeface="+mn-ea"/>
              </a:rPr>
              <a:t>跨平台，高并发</a:t>
            </a:r>
            <a:endParaRPr lang="zh-CN" altLang="en-US" dirty="0" smtClean="0"/>
          </a:p>
          <a:p>
            <a:r>
              <a:rPr lang="zh-CN" altLang="en-US" dirty="0" smtClean="0"/>
              <a:t>拓展功能</a:t>
            </a:r>
            <a:r>
              <a:rPr lang="en-US" altLang="zh-CN" dirty="0" smtClean="0"/>
              <a:t>:</a:t>
            </a:r>
            <a:r>
              <a:rPr lang="zh-CN" altLang="en-US" dirty="0" smtClean="0"/>
              <a:t>图形化配置工具</a:t>
            </a:r>
          </a:p>
          <a:p>
            <a:pPr lvl="1"/>
            <a:r>
              <a:rPr lang="zh-CN" altLang="en-US" sz="2800" dirty="0" smtClean="0"/>
              <a:t>配置</a:t>
            </a:r>
          </a:p>
          <a:p>
            <a:pPr lvl="1"/>
            <a:r>
              <a:rPr lang="zh-CN" altLang="en-US" sz="2800" dirty="0" smtClean="0"/>
              <a:t>推荐</a:t>
            </a:r>
          </a:p>
          <a:p>
            <a:pPr lvl="1"/>
            <a:r>
              <a:rPr lang="zh-CN" altLang="en-US" sz="2800" dirty="0" smtClean="0"/>
              <a:t>监控</a:t>
            </a:r>
          </a:p>
          <a:p>
            <a:endParaRPr lang="zh-CN" altLang="en-US" dirty="0" smtClean="0"/>
          </a:p>
        </p:txBody>
      </p:sp>
    </p:spTree>
    <p:extLst>
      <p:ext uri="{BB962C8B-B14F-4D97-AF65-F5344CB8AC3E}">
        <p14:creationId xmlns:p14="http://schemas.microsoft.com/office/powerpoint/2010/main" val="215108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用例图</a:t>
            </a:r>
            <a:endParaRPr lang="zh-CN" altLang="en-US" dirty="0"/>
          </a:p>
        </p:txBody>
      </p:sp>
      <p:pic>
        <p:nvPicPr>
          <p:cNvPr id="5" name="内容占位符 4" descr="图片1"/>
          <p:cNvPicPr>
            <a:picLocks noGrp="1" noChangeAspect="1"/>
          </p:cNvPicPr>
          <p:nvPr>
            <p:ph idx="1"/>
          </p:nvPr>
        </p:nvPicPr>
        <p:blipFill>
          <a:blip r:embed="rId3"/>
          <a:stretch>
            <a:fillRect/>
          </a:stretch>
        </p:blipFill>
        <p:spPr>
          <a:xfrm>
            <a:off x="260350" y="1494790"/>
            <a:ext cx="8916035" cy="5053330"/>
          </a:xfrm>
          <a:prstGeom prst="rect">
            <a:avLst/>
          </a:prstGeom>
        </p:spPr>
      </p:pic>
    </p:spTree>
    <p:extLst>
      <p:ext uri="{BB962C8B-B14F-4D97-AF65-F5344CB8AC3E}">
        <p14:creationId xmlns:p14="http://schemas.microsoft.com/office/powerpoint/2010/main" val="149820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3</a:t>
            </a:r>
            <a:r>
              <a:rPr lang="zh-CN" altLang="en-US" dirty="0" smtClean="0"/>
              <a:t>：实现</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7638"/>
            <a:ext cx="3281521" cy="4525963"/>
          </a:xfrm>
        </p:spPr>
      </p:pic>
      <p:sp>
        <p:nvSpPr>
          <p:cNvPr id="6" name="内容占位符 2"/>
          <p:cNvSpPr txBox="1">
            <a:spLocks/>
          </p:cNvSpPr>
          <p:nvPr/>
        </p:nvSpPr>
        <p:spPr>
          <a:xfrm>
            <a:off x="4067944" y="1417638"/>
            <a:ext cx="461885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使用技术：</a:t>
            </a:r>
            <a:r>
              <a:rPr lang="en-US" altLang="zh-CN" dirty="0" smtClean="0"/>
              <a:t>python</a:t>
            </a:r>
            <a:endParaRPr lang="zh-CN" altLang="en-US" dirty="0" smtClean="0"/>
          </a:p>
          <a:p>
            <a:r>
              <a:rPr lang="zh-CN" altLang="en-US" dirty="0" smtClean="0"/>
              <a:t>模块设计：</a:t>
            </a:r>
          </a:p>
          <a:p>
            <a:pPr lvl="1"/>
            <a:r>
              <a:rPr lang="en-US" altLang="zh-CN" dirty="0" smtClean="0"/>
              <a:t>UI</a:t>
            </a:r>
            <a:endParaRPr lang="zh-CN" altLang="en-US" dirty="0" smtClean="0"/>
          </a:p>
          <a:p>
            <a:pPr lvl="1"/>
            <a:r>
              <a:rPr lang="zh-CN" altLang="en-US" dirty="0" smtClean="0"/>
              <a:t>配置模块</a:t>
            </a:r>
          </a:p>
          <a:p>
            <a:pPr lvl="1"/>
            <a:r>
              <a:rPr lang="zh-CN" altLang="en-US" dirty="0" smtClean="0"/>
              <a:t>控制监视模块</a:t>
            </a:r>
          </a:p>
          <a:p>
            <a:endParaRPr lang="zh-CN" altLang="en-US" dirty="0" smtClean="0"/>
          </a:p>
        </p:txBody>
      </p:sp>
    </p:spTree>
    <p:extLst>
      <p:ext uri="{BB962C8B-B14F-4D97-AF65-F5344CB8AC3E}">
        <p14:creationId xmlns:p14="http://schemas.microsoft.com/office/powerpoint/2010/main" val="39524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4-5</a:t>
            </a:r>
            <a:r>
              <a:rPr lang="zh-CN" altLang="en-US" dirty="0" smtClean="0"/>
              <a:t>：测试</a:t>
            </a:r>
            <a:endParaRPr lang="zh-CN" altLang="en-US" dirty="0"/>
          </a:p>
        </p:txBody>
      </p:sp>
      <p:sp>
        <p:nvSpPr>
          <p:cNvPr id="3" name="内容占位符 2"/>
          <p:cNvSpPr>
            <a:spLocks noGrp="1"/>
          </p:cNvSpPr>
          <p:nvPr>
            <p:ph idx="1"/>
          </p:nvPr>
        </p:nvSpPr>
        <p:spPr>
          <a:xfrm>
            <a:off x="457200" y="1600200"/>
            <a:ext cx="8229600" cy="4997152"/>
          </a:xfrm>
        </p:spPr>
        <p:txBody>
          <a:bodyPr>
            <a:normAutofit lnSpcReduction="10000"/>
          </a:bodyPr>
          <a:lstStyle/>
          <a:p>
            <a:r>
              <a:rPr lang="zh-CN" altLang="en-US" dirty="0"/>
              <a:t>安装测试</a:t>
            </a:r>
            <a:endParaRPr lang="en-US" altLang="zh-CN" dirty="0"/>
          </a:p>
          <a:p>
            <a:pPr lvl="1"/>
            <a:r>
              <a:rPr lang="zh-CN" altLang="en-US" dirty="0"/>
              <a:t>跨平台安装（</a:t>
            </a:r>
            <a:r>
              <a:rPr lang="en-US" altLang="zh-CN" dirty="0"/>
              <a:t>3</a:t>
            </a:r>
            <a:r>
              <a:rPr lang="zh-CN" altLang="en-US" dirty="0"/>
              <a:t>）</a:t>
            </a:r>
            <a:endParaRPr lang="en-US" altLang="zh-CN" dirty="0"/>
          </a:p>
          <a:p>
            <a:r>
              <a:rPr lang="zh-CN" altLang="en-US" dirty="0"/>
              <a:t>功能测试</a:t>
            </a:r>
          </a:p>
          <a:p>
            <a:pPr lvl="1"/>
            <a:r>
              <a:rPr lang="zh-CN" altLang="en-US" dirty="0"/>
              <a:t>静态文件测试（</a:t>
            </a:r>
            <a:r>
              <a:rPr lang="en-US" altLang="zh-CN" dirty="0"/>
              <a:t>4</a:t>
            </a:r>
            <a:r>
              <a:rPr lang="zh-CN" altLang="en-US" dirty="0"/>
              <a:t>）</a:t>
            </a:r>
            <a:endParaRPr lang="en-US" altLang="zh-CN" dirty="0"/>
          </a:p>
          <a:p>
            <a:pPr lvl="1"/>
            <a:r>
              <a:rPr lang="zh-CN" altLang="en-US" dirty="0"/>
              <a:t>动态网页测试（</a:t>
            </a:r>
            <a:r>
              <a:rPr lang="en-US" altLang="zh-CN" dirty="0"/>
              <a:t>3</a:t>
            </a:r>
            <a:r>
              <a:rPr lang="zh-CN" altLang="en-US" dirty="0"/>
              <a:t>）</a:t>
            </a:r>
            <a:endParaRPr lang="en-US" altLang="zh-CN" dirty="0"/>
          </a:p>
          <a:p>
            <a:pPr lvl="1"/>
            <a:r>
              <a:rPr lang="zh-CN" altLang="en-US" dirty="0"/>
              <a:t>配置测试（</a:t>
            </a:r>
            <a:r>
              <a:rPr lang="en-US" altLang="zh-CN" dirty="0"/>
              <a:t>9</a:t>
            </a:r>
            <a:r>
              <a:rPr lang="zh-CN" altLang="en-US" dirty="0"/>
              <a:t>）</a:t>
            </a:r>
            <a:endParaRPr lang="en-US" altLang="zh-CN" dirty="0"/>
          </a:p>
          <a:p>
            <a:pPr lvl="1"/>
            <a:r>
              <a:rPr lang="zh-CN" altLang="en-US" dirty="0"/>
              <a:t>可视化模块测试（</a:t>
            </a:r>
            <a:r>
              <a:rPr lang="en-US" altLang="zh-CN" dirty="0"/>
              <a:t>14</a:t>
            </a:r>
            <a:r>
              <a:rPr lang="zh-CN" altLang="en-US" dirty="0"/>
              <a:t>）</a:t>
            </a:r>
          </a:p>
          <a:p>
            <a:pPr marL="342900" lvl="1" indent="-342900">
              <a:buFont typeface="Arial" pitchFamily="34" charset="0"/>
              <a:buChar char="•"/>
            </a:pPr>
            <a:r>
              <a:rPr lang="zh-CN" altLang="en-US" sz="3200" dirty="0"/>
              <a:t>非功能测试</a:t>
            </a:r>
            <a:endParaRPr lang="en-US" altLang="zh-CN" sz="3200" dirty="0"/>
          </a:p>
          <a:p>
            <a:pPr lvl="1"/>
            <a:r>
              <a:rPr lang="zh-CN" altLang="en-US" dirty="0"/>
              <a:t>可靠性测试（</a:t>
            </a:r>
            <a:r>
              <a:rPr lang="en-US" altLang="zh-CN" dirty="0"/>
              <a:t>2</a:t>
            </a:r>
            <a:r>
              <a:rPr lang="zh-CN" altLang="en-US" dirty="0"/>
              <a:t>）</a:t>
            </a:r>
          </a:p>
          <a:p>
            <a:pPr lvl="1"/>
            <a:r>
              <a:rPr lang="zh-CN" altLang="en-US" dirty="0"/>
              <a:t>性能测试（</a:t>
            </a:r>
            <a:r>
              <a:rPr lang="en-US" altLang="zh-CN" dirty="0"/>
              <a:t>4</a:t>
            </a:r>
            <a:r>
              <a:rPr lang="zh-CN" altLang="en-US" dirty="0" smtClean="0"/>
              <a:t>）</a:t>
            </a:r>
            <a:endParaRPr lang="en-US" altLang="zh-CN" dirty="0"/>
          </a:p>
        </p:txBody>
      </p:sp>
    </p:spTree>
    <p:extLst>
      <p:ext uri="{BB962C8B-B14F-4D97-AF65-F5344CB8AC3E}">
        <p14:creationId xmlns:p14="http://schemas.microsoft.com/office/powerpoint/2010/main" val="57507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a:t>
            </a:r>
            <a:r>
              <a:rPr lang="en-US" altLang="zh-CN" dirty="0" smtClean="0"/>
              <a:t>6</a:t>
            </a:r>
            <a:r>
              <a:rPr lang="zh-CN" altLang="en-US" dirty="0" smtClean="0"/>
              <a:t>：软件进度计划与控制</a:t>
            </a:r>
            <a:endParaRPr lang="zh-CN" altLang="en-US" dirty="0"/>
          </a:p>
        </p:txBody>
      </p:sp>
      <p:sp>
        <p:nvSpPr>
          <p:cNvPr id="3" name="内容占位符 2"/>
          <p:cNvSpPr>
            <a:spLocks noGrp="1"/>
          </p:cNvSpPr>
          <p:nvPr>
            <p:ph idx="1"/>
          </p:nvPr>
        </p:nvSpPr>
        <p:spPr>
          <a:xfrm>
            <a:off x="457200" y="1600200"/>
            <a:ext cx="8435280" cy="5257800"/>
          </a:xfrm>
        </p:spPr>
        <p:txBody>
          <a:bodyPr>
            <a:normAutofit lnSpcReduction="10000"/>
          </a:bodyPr>
          <a:lstStyle/>
          <a:p>
            <a:r>
              <a:rPr lang="zh-CN" altLang="en-US" dirty="0" smtClean="0"/>
              <a:t>特点</a:t>
            </a:r>
            <a:endParaRPr lang="en-US" altLang="zh-CN" dirty="0" smtClean="0"/>
          </a:p>
          <a:p>
            <a:pPr lvl="1"/>
            <a:r>
              <a:rPr lang="zh-CN" altLang="en-US" dirty="0" smtClean="0"/>
              <a:t>随着实验的进行，计划不断细化</a:t>
            </a:r>
            <a:endParaRPr lang="en-US" altLang="zh-CN" dirty="0" smtClean="0"/>
          </a:p>
          <a:p>
            <a:pPr lvl="1"/>
            <a:r>
              <a:rPr lang="zh-CN" altLang="en-US" dirty="0"/>
              <a:t>按</a:t>
            </a:r>
            <a:r>
              <a:rPr lang="zh-CN" altLang="en-US" dirty="0" smtClean="0"/>
              <a:t>周为单位，每周评审</a:t>
            </a:r>
            <a:endParaRPr lang="en-US" altLang="zh-CN" dirty="0" smtClean="0"/>
          </a:p>
          <a:p>
            <a:pPr lvl="1"/>
            <a:r>
              <a:rPr lang="zh-CN" altLang="en-US" dirty="0" smtClean="0"/>
              <a:t>按周为单位，每周分配任务</a:t>
            </a:r>
            <a:endParaRPr lang="en-US" altLang="zh-CN" dirty="0" smtClean="0"/>
          </a:p>
          <a:p>
            <a:r>
              <a:rPr lang="zh-CN" altLang="en-US" dirty="0" smtClean="0"/>
              <a:t>具体实施方法</a:t>
            </a:r>
            <a:endParaRPr lang="en-US" altLang="zh-CN" dirty="0" smtClean="0"/>
          </a:p>
          <a:p>
            <a:pPr lvl="1"/>
            <a:r>
              <a:rPr lang="zh-CN" altLang="en-US" dirty="0" smtClean="0"/>
              <a:t>分实验划分大任务</a:t>
            </a:r>
            <a:endParaRPr lang="en-US" altLang="zh-CN" dirty="0" smtClean="0"/>
          </a:p>
          <a:p>
            <a:pPr lvl="1"/>
            <a:r>
              <a:rPr lang="zh-CN" altLang="en-US" dirty="0"/>
              <a:t>每</a:t>
            </a:r>
            <a:r>
              <a:rPr lang="zh-CN" altLang="en-US" dirty="0" smtClean="0"/>
              <a:t>周评审前开组会</a:t>
            </a:r>
            <a:endParaRPr lang="en-US" altLang="zh-CN" dirty="0" smtClean="0"/>
          </a:p>
          <a:p>
            <a:pPr lvl="2"/>
            <a:r>
              <a:rPr lang="zh-CN" altLang="en-US" dirty="0" smtClean="0"/>
              <a:t>确认上周分配任务完成情况，填写</a:t>
            </a:r>
            <a:r>
              <a:rPr lang="zh-CN" altLang="en-US" dirty="0"/>
              <a:t>进度</a:t>
            </a:r>
            <a:r>
              <a:rPr lang="zh-CN" altLang="en-US" dirty="0" smtClean="0"/>
              <a:t>跟踪信息</a:t>
            </a:r>
            <a:endParaRPr lang="en-US" altLang="zh-CN" dirty="0" smtClean="0"/>
          </a:p>
          <a:p>
            <a:pPr lvl="2"/>
            <a:r>
              <a:rPr lang="zh-CN" altLang="en-US" dirty="0" smtClean="0"/>
              <a:t>分析下周所需任务，对任务细化和分工</a:t>
            </a:r>
            <a:endParaRPr lang="en-US" altLang="zh-CN" dirty="0" smtClean="0"/>
          </a:p>
          <a:p>
            <a:pPr lvl="2"/>
            <a:r>
              <a:rPr lang="zh-CN" altLang="en-US" dirty="0" smtClean="0"/>
              <a:t>对于较难完成的工作或者突发情况，进行细微调整</a:t>
            </a:r>
            <a:endParaRPr lang="en-US" altLang="zh-CN" dirty="0" smtClean="0"/>
          </a:p>
          <a:p>
            <a:pPr lvl="1"/>
            <a:r>
              <a:rPr lang="zh-CN" altLang="en-US" dirty="0" smtClean="0"/>
              <a:t>评审后根据意见微调计划</a:t>
            </a:r>
            <a:endParaRPr lang="en-US" altLang="zh-CN" dirty="0"/>
          </a:p>
        </p:txBody>
      </p:sp>
    </p:spTree>
    <p:extLst>
      <p:ext uri="{BB962C8B-B14F-4D97-AF65-F5344CB8AC3E}">
        <p14:creationId xmlns:p14="http://schemas.microsoft.com/office/powerpoint/2010/main" val="371429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a:t>
            </a:r>
            <a:r>
              <a:rPr lang="en-US" altLang="zh-CN" dirty="0"/>
              <a:t>6</a:t>
            </a:r>
            <a:r>
              <a:rPr lang="zh-CN" altLang="en-US" dirty="0"/>
              <a:t>：软件进度计划与</a:t>
            </a:r>
            <a:r>
              <a:rPr lang="zh-CN" altLang="en-US" dirty="0" smtClean="0"/>
              <a:t>控制（续）</a:t>
            </a:r>
            <a:endParaRPr lang="zh-CN" altLang="en-US" dirty="0"/>
          </a:p>
        </p:txBody>
      </p:sp>
      <p:sp>
        <p:nvSpPr>
          <p:cNvPr id="3" name="内容占位符 2"/>
          <p:cNvSpPr>
            <a:spLocks noGrp="1"/>
          </p:cNvSpPr>
          <p:nvPr>
            <p:ph idx="1"/>
          </p:nvPr>
        </p:nvSpPr>
        <p:spPr>
          <a:xfrm>
            <a:off x="457200" y="1600200"/>
            <a:ext cx="8229600" cy="5257800"/>
          </a:xfrm>
        </p:spPr>
        <p:txBody>
          <a:bodyPr>
            <a:normAutofit lnSpcReduction="10000"/>
          </a:bodyPr>
          <a:lstStyle/>
          <a:p>
            <a:r>
              <a:rPr lang="zh-CN" altLang="en-US" dirty="0" smtClean="0"/>
              <a:t>存在的问题</a:t>
            </a:r>
            <a:endParaRPr lang="en-US" altLang="zh-CN" dirty="0" smtClean="0"/>
          </a:p>
          <a:p>
            <a:pPr lvl="1"/>
            <a:r>
              <a:rPr lang="en-US" altLang="zh-CN" dirty="0" smtClean="0"/>
              <a:t>MPP</a:t>
            </a:r>
            <a:r>
              <a:rPr lang="zh-CN" altLang="en-US" dirty="0" smtClean="0"/>
              <a:t>灵活性较为死板（耗时</a:t>
            </a:r>
            <a:r>
              <a:rPr lang="en-US" altLang="zh-CN" dirty="0" smtClean="0"/>
              <a:t>=</a:t>
            </a:r>
            <a:r>
              <a:rPr lang="zh-CN" altLang="en-US" dirty="0" smtClean="0"/>
              <a:t>每日工时</a:t>
            </a:r>
            <a:r>
              <a:rPr lang="en-US" altLang="zh-CN" dirty="0" smtClean="0"/>
              <a:t>*(</a:t>
            </a:r>
            <a:r>
              <a:rPr lang="zh-CN" altLang="en-US" dirty="0" smtClean="0"/>
              <a:t>结束</a:t>
            </a:r>
            <a:r>
              <a:rPr lang="en-US" altLang="zh-CN" dirty="0" smtClean="0"/>
              <a:t>-</a:t>
            </a:r>
            <a:r>
              <a:rPr lang="zh-CN" altLang="en-US" dirty="0" smtClean="0"/>
              <a:t>开始</a:t>
            </a:r>
            <a:r>
              <a:rPr lang="en-US" altLang="zh-CN" dirty="0" smtClean="0"/>
              <a:t>)</a:t>
            </a:r>
            <a:r>
              <a:rPr lang="zh-CN" altLang="en-US" dirty="0" smtClean="0"/>
              <a:t>）。</a:t>
            </a:r>
            <a:endParaRPr lang="en-US" altLang="zh-CN" dirty="0" smtClean="0"/>
          </a:p>
          <a:p>
            <a:pPr lvl="1"/>
            <a:r>
              <a:rPr lang="zh-CN" altLang="en-US" dirty="0" smtClean="0"/>
              <a:t>本实验中：</a:t>
            </a:r>
            <a:endParaRPr lang="en-US" altLang="zh-CN" dirty="0" smtClean="0"/>
          </a:p>
          <a:p>
            <a:pPr lvl="2"/>
            <a:r>
              <a:rPr lang="zh-CN" altLang="en-US" dirty="0" smtClean="0"/>
              <a:t>模式：每周分配任务</a:t>
            </a:r>
            <a:r>
              <a:rPr lang="en-US" altLang="zh-CN" dirty="0" smtClean="0">
                <a:sym typeface="Wingdings" pitchFamily="2" charset="2"/>
              </a:rPr>
              <a:t></a:t>
            </a:r>
            <a:r>
              <a:rPr lang="zh-CN" altLang="en-US" dirty="0" smtClean="0">
                <a:sym typeface="Wingdings" pitchFamily="2" charset="2"/>
              </a:rPr>
              <a:t>每周结算任务模式</a:t>
            </a:r>
            <a:endParaRPr lang="en-US" altLang="zh-CN" dirty="0" smtClean="0">
              <a:sym typeface="Wingdings" pitchFamily="2" charset="2"/>
            </a:endParaRPr>
          </a:p>
          <a:p>
            <a:pPr lvl="2"/>
            <a:r>
              <a:rPr lang="zh-CN" altLang="en-US" dirty="0" smtClean="0">
                <a:sym typeface="Wingdings" pitchFamily="2" charset="2"/>
              </a:rPr>
              <a:t>实际上并不关心你到底是在这周里的什么时候完成，只需要关心你完成任务了么，大概用了多久。</a:t>
            </a:r>
            <a:endParaRPr lang="en-US" altLang="zh-CN" dirty="0" smtClean="0">
              <a:sym typeface="Wingdings" pitchFamily="2" charset="2"/>
            </a:endParaRPr>
          </a:p>
          <a:p>
            <a:pPr lvl="2"/>
            <a:r>
              <a:rPr lang="zh-CN" altLang="en-US" dirty="0" smtClean="0">
                <a:sym typeface="Wingdings" pitchFamily="2" charset="2"/>
              </a:rPr>
              <a:t>跨整个课程的任务会出现计时问题。（最少分配每个人</a:t>
            </a:r>
            <a:r>
              <a:rPr lang="en-US" altLang="zh-CN" dirty="0" smtClean="0">
                <a:sym typeface="Wingdings" pitchFamily="2" charset="2"/>
              </a:rPr>
              <a:t>1%</a:t>
            </a:r>
            <a:r>
              <a:rPr lang="zh-CN" altLang="en-US" dirty="0" smtClean="0">
                <a:sym typeface="Wingdings" pitchFamily="2" charset="2"/>
              </a:rPr>
              <a:t>的资源）</a:t>
            </a:r>
            <a:endParaRPr lang="en-US" altLang="zh-CN" dirty="0" smtClean="0">
              <a:sym typeface="Wingdings" pitchFamily="2" charset="2"/>
            </a:endParaRPr>
          </a:p>
          <a:p>
            <a:r>
              <a:rPr lang="zh-CN" altLang="en-US" dirty="0"/>
              <a:t>建议：</a:t>
            </a:r>
            <a:endParaRPr lang="en-US" altLang="zh-CN" dirty="0"/>
          </a:p>
          <a:p>
            <a:pPr lvl="1"/>
            <a:r>
              <a:rPr lang="zh-CN" altLang="en-US" dirty="0"/>
              <a:t>开课初给定各周要完成的任务、提交的文档、具体的</a:t>
            </a:r>
            <a:r>
              <a:rPr lang="en-US" altLang="zh-CN" dirty="0"/>
              <a:t>deadline</a:t>
            </a:r>
            <a:r>
              <a:rPr lang="zh-CN" altLang="en-US" dirty="0"/>
              <a:t>。好进行相应计划</a:t>
            </a:r>
            <a:r>
              <a:rPr lang="zh-CN" altLang="en-US" dirty="0" smtClean="0"/>
              <a:t>。</a:t>
            </a:r>
            <a:endParaRPr lang="en-US" altLang="zh-CN" dirty="0"/>
          </a:p>
        </p:txBody>
      </p:sp>
    </p:spTree>
    <p:extLst>
      <p:ext uri="{BB962C8B-B14F-4D97-AF65-F5344CB8AC3E}">
        <p14:creationId xmlns:p14="http://schemas.microsoft.com/office/powerpoint/2010/main" val="404505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实验</a:t>
            </a:r>
            <a:r>
              <a:rPr lang="en-US" altLang="zh-CN" dirty="0"/>
              <a:t>6</a:t>
            </a:r>
            <a:r>
              <a:rPr lang="zh-CN" altLang="en-US" dirty="0"/>
              <a:t>：软件进度计划与控制（</a:t>
            </a:r>
            <a:r>
              <a:rPr lang="zh-CN" altLang="en-US" dirty="0" smtClean="0"/>
              <a:t>续）</a:t>
            </a:r>
            <a:endParaRPr lang="zh-CN" altLang="en-US" dirty="0"/>
          </a:p>
        </p:txBody>
      </p:sp>
      <p:sp>
        <p:nvSpPr>
          <p:cNvPr id="3" name="内容占位符 2"/>
          <p:cNvSpPr>
            <a:spLocks noGrp="1"/>
          </p:cNvSpPr>
          <p:nvPr>
            <p:ph idx="1"/>
          </p:nvPr>
        </p:nvSpPr>
        <p:spPr/>
        <p:txBody>
          <a:bodyPr/>
          <a:lstStyle/>
          <a:p>
            <a:endParaRPr lang="zh-CN" alt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673" y="1700808"/>
            <a:ext cx="7085259" cy="421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1118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2137</Words>
  <Application>Microsoft Macintosh PowerPoint</Application>
  <PresentationFormat>全屏显示(4:3)</PresentationFormat>
  <Paragraphs>270</Paragraphs>
  <Slides>28</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Calibri</vt:lpstr>
      <vt:lpstr>Times New Roman</vt:lpstr>
      <vt:lpstr>Wingdings</vt:lpstr>
      <vt:lpstr>等线</vt:lpstr>
      <vt:lpstr>宋体</vt:lpstr>
      <vt:lpstr>Arial</vt:lpstr>
      <vt:lpstr>Office 主题</vt:lpstr>
      <vt:lpstr>软件工程综合实验 --项目总结</vt:lpstr>
      <vt:lpstr>实验完成情况</vt:lpstr>
      <vt:lpstr>实验1-2需求分析</vt:lpstr>
      <vt:lpstr>用例图</vt:lpstr>
      <vt:lpstr>实验3：实现</vt:lpstr>
      <vt:lpstr>实验4-5：测试</vt:lpstr>
      <vt:lpstr>实验6：软件进度计划与控制</vt:lpstr>
      <vt:lpstr>实验6：软件进度计划与控制（续）</vt:lpstr>
      <vt:lpstr>实验6：软件进度计划与控制（续）</vt:lpstr>
      <vt:lpstr>实验6：软件进度计划与控制（续）</vt:lpstr>
      <vt:lpstr>实验7：工作量统计与分析</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实验7：工作量统计与分析（续）</vt:lpstr>
      <vt:lpstr>实验8: 配置管理</vt:lpstr>
      <vt:lpstr>实验8: 配置管理（续）</vt:lpstr>
      <vt:lpstr>总评提交问题清单</vt:lpstr>
      <vt:lpstr>实验方法总结</vt:lpstr>
      <vt:lpstr>实验方法总结（续）</vt:lpstr>
      <vt:lpstr>实验方法总结（续）</vt:lpstr>
      <vt:lpstr>实验方法总结（续）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软件工程综合实验 --项目总结</dc:title>
  <dc:creator>forwil</dc:creator>
  <cp:lastModifiedBy>Microsoft Office 用户</cp:lastModifiedBy>
  <cp:revision>80</cp:revision>
  <dcterms:created xsi:type="dcterms:W3CDTF">2016-06-23T18:46:16Z</dcterms:created>
  <dcterms:modified xsi:type="dcterms:W3CDTF">2016-06-24T08:56:11Z</dcterms:modified>
</cp:coreProperties>
</file>