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7" r:id="rId4"/>
    <p:sldId id="268" r:id="rId5"/>
    <p:sldId id="269" r:id="rId6"/>
    <p:sldId id="260" r:id="rId7"/>
    <p:sldId id="261" r:id="rId8"/>
    <p:sldId id="270" r:id="rId9"/>
    <p:sldId id="272" r:id="rId10"/>
    <p:sldId id="273" r:id="rId11"/>
    <p:sldId id="262" r:id="rId12"/>
    <p:sldId id="274" r:id="rId13"/>
    <p:sldId id="275" r:id="rId14"/>
    <p:sldId id="265" r:id="rId15"/>
    <p:sldId id="26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90" autoAdjust="0"/>
  </p:normalViewPr>
  <p:slideViewPr>
    <p:cSldViewPr>
      <p:cViewPr varScale="1">
        <p:scale>
          <a:sx n="70" d="100"/>
          <a:sy n="70" d="100"/>
        </p:scale>
        <p:origin x="-156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6F6E25-9D37-4D99-9DCD-164F752BFE5F}" type="datetimeFigureOut">
              <a:rPr lang="zh-CN" altLang="en-US" smtClean="0"/>
              <a:t>2016/6/24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3E825-9181-4BFA-B6BF-DDEE82E5F87C}" type="slidenum">
              <a:rPr lang="zh-CN" altLang="en-US" smtClean="0"/>
              <a:t>‹#›</a:t>
            </a:fld>
            <a:endParaRPr lang="zh-CN" altLang="en-US"/>
          </a:p>
        </p:txBody>
      </p:sp>
    </p:spTree>
    <p:extLst>
      <p:ext uri="{BB962C8B-B14F-4D97-AF65-F5344CB8AC3E}">
        <p14:creationId xmlns:p14="http://schemas.microsoft.com/office/powerpoint/2010/main" val="339052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1</a:t>
            </a:fld>
            <a:endParaRPr lang="zh-CN" altLang="en-US"/>
          </a:p>
        </p:txBody>
      </p:sp>
    </p:spTree>
    <p:extLst>
      <p:ext uri="{BB962C8B-B14F-4D97-AF65-F5344CB8AC3E}">
        <p14:creationId xmlns:p14="http://schemas.microsoft.com/office/powerpoint/2010/main" val="3368911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33E825-9181-4BFA-B6BF-DDEE82E5F87C}" type="slidenum">
              <a:rPr lang="zh-CN" altLang="en-US" smtClean="0"/>
              <a:t>3</a:t>
            </a:fld>
            <a:endParaRPr lang="zh-CN" altLang="en-US"/>
          </a:p>
        </p:txBody>
      </p:sp>
    </p:spTree>
    <p:extLst>
      <p:ext uri="{BB962C8B-B14F-4D97-AF65-F5344CB8AC3E}">
        <p14:creationId xmlns:p14="http://schemas.microsoft.com/office/powerpoint/2010/main" val="1834125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33E825-9181-4BFA-B6BF-DDEE82E5F87C}" type="slidenum">
              <a:rPr lang="zh-CN" altLang="en-US" smtClean="0"/>
              <a:t>4</a:t>
            </a:fld>
            <a:endParaRPr lang="zh-CN" altLang="en-US"/>
          </a:p>
        </p:txBody>
      </p:sp>
    </p:spTree>
    <p:extLst>
      <p:ext uri="{BB962C8B-B14F-4D97-AF65-F5344CB8AC3E}">
        <p14:creationId xmlns:p14="http://schemas.microsoft.com/office/powerpoint/2010/main" val="116253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通过每周组会，可以很好地让团队里每个人都清楚其他人的工作。对于任务过程中的突发情况，及时调整计划或者增派人员，能较好地确保任务的完成。</a:t>
            </a:r>
          </a:p>
          <a:p>
            <a:r>
              <a:rPr lang="zh-CN" altLang="zh-CN" sz="1200" kern="1200" dirty="0" smtClean="0">
                <a:solidFill>
                  <a:schemeClr val="tx1"/>
                </a:solidFill>
                <a:effectLst/>
                <a:latin typeface="+mn-lt"/>
                <a:ea typeface="+mn-ea"/>
                <a:cs typeface="+mn-cs"/>
              </a:rPr>
              <a:t>在项目进展过程中，主要影响项目进程的有以下几个方面：</a:t>
            </a:r>
          </a:p>
          <a:p>
            <a:pPr lvl="0"/>
            <a:r>
              <a:rPr lang="zh-CN" altLang="zh-CN" sz="1200" kern="1200" dirty="0" smtClean="0">
                <a:solidFill>
                  <a:schemeClr val="tx1"/>
                </a:solidFill>
                <a:effectLst/>
                <a:latin typeface="+mn-lt"/>
                <a:ea typeface="+mn-ea"/>
                <a:cs typeface="+mn-cs"/>
              </a:rPr>
              <a:t>人员：在软件工程项目过程中，无法保证每个参与者都能全身心投入到项目中，现实有各种突发情况会影响每个人员每周的进度。</a:t>
            </a:r>
          </a:p>
          <a:p>
            <a:pPr lvl="0"/>
            <a:r>
              <a:rPr lang="zh-CN" altLang="zh-CN" sz="1200" kern="1200" dirty="0" smtClean="0">
                <a:solidFill>
                  <a:schemeClr val="tx1"/>
                </a:solidFill>
                <a:effectLst/>
                <a:latin typeface="+mn-lt"/>
                <a:ea typeface="+mn-ea"/>
                <a:cs typeface="+mn-cs"/>
              </a:rPr>
              <a:t>项目难度估计：由于软件工程过程带有一定实验性质，并不能完全保证计划的每个功能都能按期完成，甚至有些功能完成难度较大。如若难度估计错误，将会影响整个团队的进度。</a:t>
            </a:r>
          </a:p>
          <a:p>
            <a:pPr lvl="0"/>
            <a:r>
              <a:rPr lang="zh-CN" altLang="zh-CN" sz="1200" kern="1200" dirty="0" smtClean="0">
                <a:solidFill>
                  <a:schemeClr val="tx1"/>
                </a:solidFill>
                <a:effectLst/>
                <a:latin typeface="+mn-lt"/>
                <a:ea typeface="+mn-ea"/>
                <a:cs typeface="+mn-cs"/>
              </a:rPr>
              <a:t>甲方变更需求：在本实验中，甲方为任课老师。在进行过程中，老师可能会根据同学的反馈情况进行一些细微的课程设置和要求的调整。</a:t>
            </a:r>
          </a:p>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7</a:t>
            </a:fld>
            <a:endParaRPr lang="zh-CN" altLang="en-US"/>
          </a:p>
        </p:txBody>
      </p:sp>
    </p:spTree>
    <p:extLst>
      <p:ext uri="{BB962C8B-B14F-4D97-AF65-F5344CB8AC3E}">
        <p14:creationId xmlns:p14="http://schemas.microsoft.com/office/powerpoint/2010/main" val="3290409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8</a:t>
            </a:fld>
            <a:endParaRPr lang="zh-CN" altLang="en-US"/>
          </a:p>
        </p:txBody>
      </p:sp>
    </p:spTree>
    <p:extLst>
      <p:ext uri="{BB962C8B-B14F-4D97-AF65-F5344CB8AC3E}">
        <p14:creationId xmlns:p14="http://schemas.microsoft.com/office/powerpoint/2010/main" val="187869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10</a:t>
            </a:fld>
            <a:endParaRPr lang="zh-CN" altLang="en-US"/>
          </a:p>
        </p:txBody>
      </p:sp>
    </p:spTree>
    <p:extLst>
      <p:ext uri="{BB962C8B-B14F-4D97-AF65-F5344CB8AC3E}">
        <p14:creationId xmlns:p14="http://schemas.microsoft.com/office/powerpoint/2010/main" val="18829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软件工程综合实验</a:t>
            </a:r>
            <a:r>
              <a:rPr lang="en-US" altLang="zh-CN" dirty="0" smtClean="0"/>
              <a:t/>
            </a:r>
            <a:br>
              <a:rPr lang="en-US" altLang="zh-CN" dirty="0" smtClean="0"/>
            </a:br>
            <a:r>
              <a:rPr lang="en-US" altLang="zh-CN" dirty="0" smtClean="0"/>
              <a:t>--</a:t>
            </a:r>
            <a:r>
              <a:rPr lang="zh-CN" altLang="en-US" dirty="0" smtClean="0"/>
              <a:t>项目</a:t>
            </a:r>
            <a:r>
              <a:rPr lang="zh-CN" altLang="en-US" dirty="0"/>
              <a:t>总结</a:t>
            </a:r>
          </a:p>
        </p:txBody>
      </p:sp>
      <p:sp>
        <p:nvSpPr>
          <p:cNvPr id="3" name="副标题 2"/>
          <p:cNvSpPr>
            <a:spLocks noGrp="1"/>
          </p:cNvSpPr>
          <p:nvPr>
            <p:ph type="subTitle" idx="1"/>
          </p:nvPr>
        </p:nvSpPr>
        <p:spPr>
          <a:xfrm>
            <a:off x="2483768" y="4653136"/>
            <a:ext cx="5288632" cy="985664"/>
          </a:xfrm>
        </p:spPr>
        <p:txBody>
          <a:bodyPr/>
          <a:lstStyle/>
          <a:p>
            <a:r>
              <a:rPr lang="en-US" altLang="zh-CN" dirty="0" smtClean="0"/>
              <a:t>C</a:t>
            </a:r>
            <a:r>
              <a:rPr lang="zh-CN" altLang="en-US" dirty="0" smtClean="0"/>
              <a:t>组</a:t>
            </a:r>
            <a:r>
              <a:rPr lang="en-US" altLang="zh-CN" dirty="0" smtClean="0"/>
              <a:t>-</a:t>
            </a:r>
            <a:r>
              <a:rPr lang="en-US" altLang="zh-CN" dirty="0" err="1" smtClean="0"/>
              <a:t>Nginx</a:t>
            </a:r>
            <a:r>
              <a:rPr lang="zh-CN" altLang="en-US" dirty="0" smtClean="0"/>
              <a:t>测试与开发</a:t>
            </a:r>
            <a:endParaRPr lang="zh-CN" altLang="en-US" dirty="0"/>
          </a:p>
        </p:txBody>
      </p:sp>
    </p:spTree>
    <p:extLst>
      <p:ext uri="{BB962C8B-B14F-4D97-AF65-F5344CB8AC3E}">
        <p14:creationId xmlns:p14="http://schemas.microsoft.com/office/powerpoint/2010/main" val="298928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实验</a:t>
            </a:r>
            <a:r>
              <a:rPr lang="en-US" altLang="zh-CN" dirty="0"/>
              <a:t>6</a:t>
            </a:r>
            <a:r>
              <a:rPr lang="zh-CN" altLang="en-US" dirty="0"/>
              <a:t>：软件进度计划与控制（</a:t>
            </a:r>
            <a:r>
              <a:rPr lang="zh-CN" altLang="en-US" dirty="0" smtClean="0"/>
              <a:t>续）</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800"/>
            <a:ext cx="7992888" cy="490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63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：工作量估计与统计分析</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5270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实验</a:t>
            </a:r>
            <a:r>
              <a:rPr lang="en-US" altLang="zh-CN" dirty="0" smtClean="0"/>
              <a:t>8</a:t>
            </a:r>
            <a:r>
              <a:rPr lang="en-US" altLang="zh-CN" dirty="0"/>
              <a:t>:</a:t>
            </a:r>
            <a:r>
              <a:rPr lang="zh-CN" altLang="en-US" dirty="0" smtClean="0"/>
              <a:t> </a:t>
            </a:r>
            <a:r>
              <a:rPr lang="zh-CN" altLang="en-US" dirty="0"/>
              <a:t>配置管理</a:t>
            </a:r>
          </a:p>
        </p:txBody>
      </p:sp>
      <p:pic>
        <p:nvPicPr>
          <p:cNvPr id="4" name="内容占位符 3"/>
          <p:cNvPicPr>
            <a:picLocks noGrp="1" noChangeAspect="1"/>
          </p:cNvPicPr>
          <p:nvPr>
            <p:ph idx="1"/>
          </p:nvPr>
        </p:nvPicPr>
        <p:blipFill>
          <a:blip r:embed="rId2"/>
          <a:stretch>
            <a:fillRect/>
          </a:stretch>
        </p:blipFill>
        <p:spPr>
          <a:xfrm>
            <a:off x="1835696" y="2564904"/>
            <a:ext cx="3744416" cy="3726500"/>
          </a:xfrm>
          <a:prstGeom prst="rect">
            <a:avLst/>
          </a:prstGeom>
        </p:spPr>
      </p:pic>
      <p:sp>
        <p:nvSpPr>
          <p:cNvPr id="5" name="文本框 4"/>
          <p:cNvSpPr txBox="1"/>
          <p:nvPr/>
        </p:nvSpPr>
        <p:spPr>
          <a:xfrm>
            <a:off x="827584" y="1196752"/>
            <a:ext cx="7704856" cy="923330"/>
          </a:xfrm>
          <a:prstGeom prst="rect">
            <a:avLst/>
          </a:prstGeom>
          <a:noFill/>
        </p:spPr>
        <p:txBody>
          <a:bodyPr wrap="square" rtlCol="0">
            <a:spAutoFit/>
          </a:bodyPr>
          <a:lstStyle/>
          <a:p>
            <a:r>
              <a:rPr lang="zh-CN" altLang="zh-CN" dirty="0" smtClean="0"/>
              <a:t>由于</a:t>
            </a:r>
            <a:r>
              <a:rPr lang="en-US" altLang="zh-CN" dirty="0" err="1"/>
              <a:t>GitHub</a:t>
            </a:r>
            <a:r>
              <a:rPr lang="zh-CN" altLang="zh-CN" dirty="0"/>
              <a:t>平台是一个代码托管平台，它提供了代码追踪机制，但是对于文档之类的非代码类文件，</a:t>
            </a:r>
            <a:r>
              <a:rPr lang="en-US" altLang="zh-CN" dirty="0" err="1"/>
              <a:t>GitHub</a:t>
            </a:r>
            <a:r>
              <a:rPr lang="zh-CN" altLang="zh-CN" dirty="0"/>
              <a:t>并不能明确快捷地让用户来进行追踪。所以，对于文档的分类组织一定要有一个清晰合理的组织结构。 </a:t>
            </a:r>
            <a:endParaRPr kumimoji="1" lang="zh-CN" altLang="en-US" dirty="0"/>
          </a:p>
        </p:txBody>
      </p:sp>
    </p:spTree>
    <p:extLst>
      <p:ext uri="{BB962C8B-B14F-4D97-AF65-F5344CB8AC3E}">
        <p14:creationId xmlns:p14="http://schemas.microsoft.com/office/powerpoint/2010/main" val="121340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40768"/>
            <a:ext cx="3816424" cy="4525963"/>
          </a:xfrm>
        </p:spPr>
        <p:txBody>
          <a:bodyPr>
            <a:normAutofit/>
          </a:bodyPr>
          <a:lstStyle/>
          <a:p>
            <a:r>
              <a:rPr kumimoji="1" lang="zh-CN" altLang="en-US" sz="2400" dirty="0" smtClean="0"/>
              <a:t>文档提交较为规范</a:t>
            </a:r>
            <a:r>
              <a:rPr kumimoji="1" lang="en-US" altLang="zh-CN" sz="2400" dirty="0" smtClean="0"/>
              <a:t>:</a:t>
            </a:r>
            <a:r>
              <a:rPr kumimoji="1" lang="zh-CN" altLang="en-US" sz="2400" dirty="0" smtClean="0"/>
              <a:t>时间、内容、人员</a:t>
            </a:r>
            <a:endParaRPr kumimoji="1" lang="zh-CN" altLang="en-US" sz="2400" dirty="0"/>
          </a:p>
        </p:txBody>
      </p:sp>
      <p:pic>
        <p:nvPicPr>
          <p:cNvPr id="6" name="图片 5"/>
          <p:cNvPicPr>
            <a:picLocks noChangeAspect="1"/>
          </p:cNvPicPr>
          <p:nvPr/>
        </p:nvPicPr>
        <p:blipFill>
          <a:blip r:embed="rId2"/>
          <a:stretch>
            <a:fillRect/>
          </a:stretch>
        </p:blipFill>
        <p:spPr>
          <a:xfrm>
            <a:off x="395536" y="2212872"/>
            <a:ext cx="2997448" cy="3744416"/>
          </a:xfrm>
          <a:prstGeom prst="rect">
            <a:avLst/>
          </a:prstGeom>
        </p:spPr>
      </p:pic>
      <p:sp>
        <p:nvSpPr>
          <p:cNvPr id="7" name="文本框 6"/>
          <p:cNvSpPr txBox="1"/>
          <p:nvPr/>
        </p:nvSpPr>
        <p:spPr>
          <a:xfrm>
            <a:off x="4860032" y="1340768"/>
            <a:ext cx="3024336" cy="830997"/>
          </a:xfrm>
          <a:prstGeom prst="rect">
            <a:avLst/>
          </a:prstGeom>
          <a:noFill/>
        </p:spPr>
        <p:txBody>
          <a:bodyPr wrap="square" rtlCol="0">
            <a:spAutoFit/>
          </a:bodyPr>
          <a:lstStyle/>
          <a:p>
            <a:r>
              <a:rPr kumimoji="1" lang="zh-CN" altLang="en-US" sz="2400" dirty="0" smtClean="0"/>
              <a:t>文档组织命名也较为规范：</a:t>
            </a:r>
            <a:endParaRPr kumimoji="1" lang="zh-CN" altLang="en-US" sz="2400" dirty="0"/>
          </a:p>
        </p:txBody>
      </p:sp>
      <p:pic>
        <p:nvPicPr>
          <p:cNvPr id="8" name="图片 7"/>
          <p:cNvPicPr>
            <a:picLocks noChangeAspect="1"/>
          </p:cNvPicPr>
          <p:nvPr/>
        </p:nvPicPr>
        <p:blipFill>
          <a:blip r:embed="rId3"/>
          <a:stretch>
            <a:fillRect/>
          </a:stretch>
        </p:blipFill>
        <p:spPr>
          <a:xfrm>
            <a:off x="4860032" y="2171765"/>
            <a:ext cx="2448272" cy="2592997"/>
          </a:xfrm>
          <a:prstGeom prst="rect">
            <a:avLst/>
          </a:prstGeom>
        </p:spPr>
      </p:pic>
      <p:pic>
        <p:nvPicPr>
          <p:cNvPr id="9" name="图片 8"/>
          <p:cNvPicPr>
            <a:picLocks noChangeAspect="1"/>
          </p:cNvPicPr>
          <p:nvPr/>
        </p:nvPicPr>
        <p:blipFill>
          <a:blip r:embed="rId4"/>
          <a:stretch>
            <a:fillRect/>
          </a:stretch>
        </p:blipFill>
        <p:spPr>
          <a:xfrm>
            <a:off x="4880188" y="4764762"/>
            <a:ext cx="2590800" cy="1066800"/>
          </a:xfrm>
          <a:prstGeom prst="rect">
            <a:avLst/>
          </a:prstGeom>
        </p:spPr>
      </p:pic>
      <p:sp>
        <p:nvSpPr>
          <p:cNvPr id="10" name="文本框 9"/>
          <p:cNvSpPr txBox="1"/>
          <p:nvPr/>
        </p:nvSpPr>
        <p:spPr>
          <a:xfrm>
            <a:off x="971600" y="6313185"/>
            <a:ext cx="6336704" cy="369332"/>
          </a:xfrm>
          <a:prstGeom prst="rect">
            <a:avLst/>
          </a:prstGeom>
          <a:noFill/>
        </p:spPr>
        <p:txBody>
          <a:bodyPr wrap="square" rtlCol="0">
            <a:spAutoFit/>
          </a:bodyPr>
          <a:lstStyle/>
          <a:p>
            <a:r>
              <a:rPr kumimoji="1" lang="zh-CN" altLang="en-US" dirty="0" smtClean="0"/>
              <a:t>充分利用</a:t>
            </a:r>
            <a:r>
              <a:rPr kumimoji="1" lang="en-US" altLang="zh-CN" dirty="0" err="1" smtClean="0"/>
              <a:t>github</a:t>
            </a:r>
            <a:r>
              <a:rPr kumimoji="1" lang="zh-CN" altLang="en-US" dirty="0" smtClean="0"/>
              <a:t>分布式开发的特性，协同工作，提高效率</a:t>
            </a:r>
            <a:endParaRPr kumimoji="1" lang="zh-CN" altLang="en-US" dirty="0"/>
          </a:p>
        </p:txBody>
      </p:sp>
      <p:sp>
        <p:nvSpPr>
          <p:cNvPr id="11" name="标题 1"/>
          <p:cNvSpPr>
            <a:spLocks noGrp="1"/>
          </p:cNvSpPr>
          <p:nvPr>
            <p:ph type="title"/>
          </p:nvPr>
        </p:nvSpPr>
        <p:spPr>
          <a:xfrm>
            <a:off x="457200" y="274638"/>
            <a:ext cx="8229600" cy="1143000"/>
          </a:xfrm>
        </p:spPr>
        <p:txBody>
          <a:bodyPr>
            <a:normAutofit/>
          </a:bodyPr>
          <a:lstStyle/>
          <a:p>
            <a:r>
              <a:rPr lang="zh-CN" altLang="en-US" dirty="0"/>
              <a:t>实验</a:t>
            </a:r>
            <a:r>
              <a:rPr lang="en-US" altLang="zh-CN" dirty="0" smtClean="0"/>
              <a:t>8</a:t>
            </a:r>
            <a:r>
              <a:rPr lang="en-US" altLang="zh-CN" dirty="0"/>
              <a:t>:</a:t>
            </a:r>
            <a:r>
              <a:rPr lang="zh-CN" altLang="en-US" dirty="0" smtClean="0"/>
              <a:t> 配置管理（续</a:t>
            </a:r>
            <a:r>
              <a:rPr lang="zh-CN" altLang="en-US" dirty="0"/>
              <a:t>）</a:t>
            </a:r>
          </a:p>
        </p:txBody>
      </p:sp>
    </p:spTree>
    <p:extLst>
      <p:ext uri="{BB962C8B-B14F-4D97-AF65-F5344CB8AC3E}">
        <p14:creationId xmlns:p14="http://schemas.microsoft.com/office/powerpoint/2010/main" val="217095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总评提交问题清单</a:t>
            </a:r>
            <a:endParaRPr lang="zh-CN" altLang="en-US" dirty="0"/>
          </a:p>
        </p:txBody>
      </p:sp>
      <p:sp>
        <p:nvSpPr>
          <p:cNvPr id="3" name="内容占位符 2"/>
          <p:cNvSpPr>
            <a:spLocks noGrp="1"/>
          </p:cNvSpPr>
          <p:nvPr>
            <p:ph idx="1"/>
          </p:nvPr>
        </p:nvSpPr>
        <p:spPr/>
        <p:txBody>
          <a:bodyPr/>
          <a:lstStyle/>
          <a:p>
            <a:r>
              <a:rPr lang="en-US" altLang="zh-CN" dirty="0"/>
              <a:t>RUCM</a:t>
            </a:r>
            <a:r>
              <a:rPr lang="zh-CN" altLang="en-US" dirty="0"/>
              <a:t>和用例问题（</a:t>
            </a:r>
            <a:r>
              <a:rPr lang="en-US" altLang="zh-CN" dirty="0"/>
              <a:t>A</a:t>
            </a:r>
            <a:r>
              <a:rPr lang="zh-CN" altLang="en-US" dirty="0"/>
              <a:t>组，</a:t>
            </a:r>
            <a:r>
              <a:rPr lang="en-US" altLang="zh-CN" dirty="0"/>
              <a:t>E</a:t>
            </a:r>
            <a:r>
              <a:rPr lang="zh-CN" altLang="en-US" dirty="0"/>
              <a:t>组，</a:t>
            </a:r>
            <a:r>
              <a:rPr lang="en-US" altLang="zh-CN" dirty="0"/>
              <a:t>H</a:t>
            </a:r>
            <a:r>
              <a:rPr lang="zh-CN" altLang="en-US" dirty="0"/>
              <a:t>组）</a:t>
            </a:r>
            <a:endParaRPr lang="en-US" altLang="zh-CN" dirty="0"/>
          </a:p>
          <a:p>
            <a:r>
              <a:rPr lang="zh-CN" altLang="en-US" dirty="0"/>
              <a:t>需求对应关系问题（</a:t>
            </a:r>
            <a:r>
              <a:rPr lang="en-US" altLang="zh-CN" dirty="0"/>
              <a:t>A</a:t>
            </a:r>
            <a:r>
              <a:rPr lang="zh-CN" altLang="en-US" dirty="0"/>
              <a:t>组）</a:t>
            </a:r>
            <a:endParaRPr lang="en-US" altLang="zh-CN"/>
          </a:p>
          <a:p>
            <a:endParaRPr lang="zh-CN" altLang="en-US"/>
          </a:p>
        </p:txBody>
      </p:sp>
    </p:spTree>
    <p:extLst>
      <p:ext uri="{BB962C8B-B14F-4D97-AF65-F5344CB8AC3E}">
        <p14:creationId xmlns:p14="http://schemas.microsoft.com/office/powerpoint/2010/main" val="3994174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0655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实验完成情况</a:t>
            </a:r>
            <a:endParaRPr lang="zh-CN" altLang="en-US" dirty="0"/>
          </a:p>
        </p:txBody>
      </p:sp>
      <p:sp>
        <p:nvSpPr>
          <p:cNvPr id="3" name="内容占位符 2"/>
          <p:cNvSpPr>
            <a:spLocks noGrp="1"/>
          </p:cNvSpPr>
          <p:nvPr>
            <p:ph idx="1"/>
          </p:nvPr>
        </p:nvSpPr>
        <p:spPr/>
        <p:txBody>
          <a:bodyPr/>
          <a:lstStyle/>
          <a:p>
            <a:r>
              <a:rPr lang="zh-CN" altLang="en-US" dirty="0" smtClean="0"/>
              <a:t>完成实验</a:t>
            </a:r>
            <a:r>
              <a:rPr lang="en-US" altLang="zh-CN" dirty="0" smtClean="0"/>
              <a:t>1-</a:t>
            </a:r>
            <a:r>
              <a:rPr lang="zh-CN" altLang="en-US" dirty="0" smtClean="0"/>
              <a:t>实验</a:t>
            </a:r>
            <a:r>
              <a:rPr lang="en-US" altLang="zh-CN" dirty="0" smtClean="0"/>
              <a:t>8</a:t>
            </a:r>
            <a:r>
              <a:rPr lang="zh-CN" altLang="en-US" dirty="0" smtClean="0"/>
              <a:t>所有内容</a:t>
            </a:r>
            <a:endParaRPr lang="en-US" altLang="zh-CN" dirty="0" smtClean="0"/>
          </a:p>
          <a:p>
            <a:r>
              <a:rPr lang="zh-CN" altLang="en-US" dirty="0" smtClean="0"/>
              <a:t>完成扩展功能设计与实现</a:t>
            </a:r>
            <a:endParaRPr lang="en-US" altLang="zh-CN" dirty="0" smtClean="0"/>
          </a:p>
          <a:p>
            <a:r>
              <a:rPr lang="zh-CN" altLang="en-US" dirty="0"/>
              <a:t>历时</a:t>
            </a:r>
            <a:r>
              <a:rPr lang="en-US" altLang="zh-CN" dirty="0"/>
              <a:t>16</a:t>
            </a:r>
            <a:r>
              <a:rPr lang="zh-CN" altLang="en-US" dirty="0"/>
              <a:t>周，平均</a:t>
            </a:r>
            <a:r>
              <a:rPr lang="zh-CN" altLang="en-US" dirty="0" smtClean="0"/>
              <a:t>每人</a:t>
            </a:r>
            <a:r>
              <a:rPr lang="en-US" altLang="zh-CN" dirty="0" smtClean="0"/>
              <a:t>300h</a:t>
            </a:r>
          </a:p>
          <a:p>
            <a:r>
              <a:rPr lang="en-US" altLang="zh-CN" dirty="0" smtClean="0"/>
              <a:t> </a:t>
            </a:r>
            <a:r>
              <a:rPr lang="en-US" altLang="zh-CN" dirty="0" err="1" smtClean="0"/>
              <a:t>github</a:t>
            </a:r>
            <a:r>
              <a:rPr lang="en-US" altLang="zh-CN" dirty="0" smtClean="0"/>
              <a:t> commit 230+</a:t>
            </a:r>
            <a:r>
              <a:rPr lang="zh-CN" altLang="en-US" dirty="0" smtClean="0"/>
              <a:t>次</a:t>
            </a:r>
            <a:r>
              <a:rPr lang="en-US" altLang="zh-CN" dirty="0" smtClean="0"/>
              <a:t>/39</a:t>
            </a:r>
            <a:r>
              <a:rPr lang="zh-CN" altLang="en-US" dirty="0" smtClean="0"/>
              <a:t>测试用例</a:t>
            </a:r>
            <a:endParaRPr lang="en-US" altLang="zh-CN" dirty="0"/>
          </a:p>
          <a:p>
            <a:endParaRPr lang="zh-CN" altLang="en-US" dirty="0"/>
          </a:p>
        </p:txBody>
      </p:sp>
    </p:spTree>
    <p:extLst>
      <p:ext uri="{BB962C8B-B14F-4D97-AF65-F5344CB8AC3E}">
        <p14:creationId xmlns:p14="http://schemas.microsoft.com/office/powerpoint/2010/main" val="342710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1-2</a:t>
            </a:r>
            <a:r>
              <a:rPr lang="zh-CN" altLang="en-US" dirty="0" smtClean="0"/>
              <a:t>需求分析</a:t>
            </a:r>
            <a:endParaRPr lang="zh-CN" altLang="en-US" dirty="0"/>
          </a:p>
        </p:txBody>
      </p:sp>
      <p:sp>
        <p:nvSpPr>
          <p:cNvPr id="3" name="内容占位符 2"/>
          <p:cNvSpPr>
            <a:spLocks noGrp="1"/>
          </p:cNvSpPr>
          <p:nvPr>
            <p:ph idx="1"/>
          </p:nvPr>
        </p:nvSpPr>
        <p:spPr/>
        <p:txBody>
          <a:bodyPr>
            <a:normAutofit/>
          </a:bodyPr>
          <a:lstStyle/>
          <a:p>
            <a:r>
              <a:rPr lang="en-US" altLang="zh-CN" smtClean="0"/>
              <a:t>Nginx</a:t>
            </a:r>
            <a:r>
              <a:rPr lang="zh-CN" altLang="en-US" dirty="0"/>
              <a:t>：</a:t>
            </a:r>
            <a:r>
              <a:rPr lang="zh-CN" altLang="zh-CN" dirty="0" smtClean="0"/>
              <a:t>一</a:t>
            </a:r>
            <a:r>
              <a:rPr lang="zh-CN" altLang="zh-CN" dirty="0"/>
              <a:t>款功能强大且高性能的</a:t>
            </a:r>
            <a:r>
              <a:rPr lang="en-US" altLang="zh-CN" dirty="0"/>
              <a:t>Web</a:t>
            </a:r>
            <a:r>
              <a:rPr lang="zh-CN" altLang="zh-CN" dirty="0"/>
              <a:t>和反向代理服务器</a:t>
            </a:r>
            <a:endParaRPr lang="en-US" altLang="zh-CN" dirty="0" smtClean="0"/>
          </a:p>
          <a:p>
            <a:r>
              <a:rPr lang="zh-CN" altLang="en-US" dirty="0" smtClean="0"/>
              <a:t>功能需求</a:t>
            </a:r>
            <a:r>
              <a:rPr lang="en-US" altLang="zh-CN" dirty="0" smtClean="0"/>
              <a:t>:HTTP</a:t>
            </a:r>
            <a:r>
              <a:rPr lang="zh-CN" altLang="en-US" dirty="0" smtClean="0"/>
              <a:t>服务，反向代理等</a:t>
            </a:r>
          </a:p>
          <a:p>
            <a:r>
              <a:rPr lang="zh-CN" altLang="en-US" dirty="0">
                <a:sym typeface="+mn-ea"/>
              </a:rPr>
              <a:t>非功</a:t>
            </a:r>
            <a:r>
              <a:rPr lang="zh-CN" altLang="en-US" dirty="0" smtClean="0">
                <a:sym typeface="+mn-ea"/>
              </a:rPr>
              <a:t>能需求</a:t>
            </a:r>
            <a:r>
              <a:rPr lang="en-US" altLang="zh-CN" dirty="0" smtClean="0">
                <a:sym typeface="+mn-ea"/>
              </a:rPr>
              <a:t>:</a:t>
            </a:r>
            <a:r>
              <a:rPr lang="zh-CN" altLang="en-US" dirty="0" smtClean="0">
                <a:sym typeface="+mn-ea"/>
              </a:rPr>
              <a:t>跨平台，高并发</a:t>
            </a:r>
            <a:endParaRPr lang="zh-CN" altLang="en-US" dirty="0" smtClean="0"/>
          </a:p>
          <a:p>
            <a:r>
              <a:rPr lang="zh-CN" altLang="en-US" dirty="0" smtClean="0"/>
              <a:t>拓展功能</a:t>
            </a:r>
            <a:r>
              <a:rPr lang="en-US" altLang="zh-CN" dirty="0" smtClean="0"/>
              <a:t>:</a:t>
            </a:r>
            <a:r>
              <a:rPr lang="zh-CN" altLang="en-US" dirty="0" smtClean="0"/>
              <a:t>图形化配置工具</a:t>
            </a:r>
          </a:p>
          <a:p>
            <a:pPr lvl="1"/>
            <a:r>
              <a:rPr lang="zh-CN" altLang="en-US" sz="2800" dirty="0" smtClean="0"/>
              <a:t>配置</a:t>
            </a:r>
          </a:p>
          <a:p>
            <a:pPr lvl="1"/>
            <a:r>
              <a:rPr lang="zh-CN" altLang="en-US" sz="2800" dirty="0" smtClean="0"/>
              <a:t>推荐</a:t>
            </a:r>
          </a:p>
          <a:p>
            <a:pPr lvl="1"/>
            <a:r>
              <a:rPr lang="zh-CN" altLang="en-US" sz="2800" dirty="0" smtClean="0"/>
              <a:t>监控</a:t>
            </a:r>
          </a:p>
          <a:p>
            <a:endParaRPr lang="zh-CN" altLang="en-US" dirty="0" smtClean="0"/>
          </a:p>
        </p:txBody>
      </p:sp>
    </p:spTree>
    <p:extLst>
      <p:ext uri="{BB962C8B-B14F-4D97-AF65-F5344CB8AC3E}">
        <p14:creationId xmlns:p14="http://schemas.microsoft.com/office/powerpoint/2010/main" val="215108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用例图</a:t>
            </a:r>
            <a:endParaRPr lang="zh-CN" altLang="en-US" dirty="0"/>
          </a:p>
        </p:txBody>
      </p:sp>
      <p:pic>
        <p:nvPicPr>
          <p:cNvPr id="5" name="内容占位符 4" descr="图片1"/>
          <p:cNvPicPr>
            <a:picLocks noGrp="1" noChangeAspect="1"/>
          </p:cNvPicPr>
          <p:nvPr>
            <p:ph idx="1"/>
          </p:nvPr>
        </p:nvPicPr>
        <p:blipFill>
          <a:blip r:embed="rId3"/>
          <a:stretch>
            <a:fillRect/>
          </a:stretch>
        </p:blipFill>
        <p:spPr>
          <a:xfrm>
            <a:off x="260350" y="1494790"/>
            <a:ext cx="8916035" cy="5053330"/>
          </a:xfrm>
          <a:prstGeom prst="rect">
            <a:avLst/>
          </a:prstGeom>
        </p:spPr>
      </p:pic>
    </p:spTree>
    <p:extLst>
      <p:ext uri="{BB962C8B-B14F-4D97-AF65-F5344CB8AC3E}">
        <p14:creationId xmlns:p14="http://schemas.microsoft.com/office/powerpoint/2010/main" val="149820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3</a:t>
            </a:r>
            <a:r>
              <a:rPr lang="zh-CN" altLang="en-US" dirty="0" smtClean="0"/>
              <a:t>：实现</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7638"/>
            <a:ext cx="3281521" cy="4525963"/>
          </a:xfrm>
        </p:spPr>
      </p:pic>
      <p:sp>
        <p:nvSpPr>
          <p:cNvPr id="6" name="内容占位符 2"/>
          <p:cNvSpPr txBox="1">
            <a:spLocks/>
          </p:cNvSpPr>
          <p:nvPr/>
        </p:nvSpPr>
        <p:spPr>
          <a:xfrm>
            <a:off x="4067944" y="1417638"/>
            <a:ext cx="461885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使用技术：</a:t>
            </a:r>
            <a:r>
              <a:rPr lang="en-US" altLang="zh-CN" dirty="0" smtClean="0"/>
              <a:t>python</a:t>
            </a:r>
            <a:endParaRPr lang="zh-CN" altLang="en-US" dirty="0" smtClean="0"/>
          </a:p>
          <a:p>
            <a:r>
              <a:rPr lang="zh-CN" altLang="en-US" dirty="0" smtClean="0"/>
              <a:t>模块设计：</a:t>
            </a:r>
          </a:p>
          <a:p>
            <a:pPr lvl="1"/>
            <a:r>
              <a:rPr lang="en-US" altLang="zh-CN" dirty="0" smtClean="0"/>
              <a:t>UI</a:t>
            </a:r>
            <a:endParaRPr lang="zh-CN" altLang="en-US" dirty="0" smtClean="0"/>
          </a:p>
          <a:p>
            <a:pPr lvl="1"/>
            <a:r>
              <a:rPr lang="zh-CN" altLang="en-US" dirty="0" smtClean="0"/>
              <a:t>配置模块</a:t>
            </a:r>
          </a:p>
          <a:p>
            <a:pPr lvl="1"/>
            <a:r>
              <a:rPr lang="zh-CN" altLang="en-US" dirty="0" smtClean="0"/>
              <a:t>控制监视模块</a:t>
            </a:r>
          </a:p>
          <a:p>
            <a:endParaRPr lang="zh-CN" altLang="en-US" dirty="0" smtClean="0"/>
          </a:p>
        </p:txBody>
      </p:sp>
    </p:spTree>
    <p:extLst>
      <p:ext uri="{BB962C8B-B14F-4D97-AF65-F5344CB8AC3E}">
        <p14:creationId xmlns:p14="http://schemas.microsoft.com/office/powerpoint/2010/main" val="39524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4-5</a:t>
            </a:r>
            <a:r>
              <a:rPr lang="zh-CN" altLang="en-US" dirty="0" smtClean="0"/>
              <a:t>：测试</a:t>
            </a:r>
            <a:endParaRPr lang="zh-CN" altLang="en-US" dirty="0"/>
          </a:p>
        </p:txBody>
      </p:sp>
      <p:sp>
        <p:nvSpPr>
          <p:cNvPr id="3" name="内容占位符 2"/>
          <p:cNvSpPr>
            <a:spLocks noGrp="1"/>
          </p:cNvSpPr>
          <p:nvPr>
            <p:ph idx="1"/>
          </p:nvPr>
        </p:nvSpPr>
        <p:spPr>
          <a:xfrm>
            <a:off x="457200" y="1600200"/>
            <a:ext cx="8229600" cy="4997152"/>
          </a:xfrm>
        </p:spPr>
        <p:txBody>
          <a:bodyPr>
            <a:normAutofit lnSpcReduction="10000"/>
          </a:bodyPr>
          <a:lstStyle/>
          <a:p>
            <a:r>
              <a:rPr lang="zh-CN" altLang="en-US" dirty="0"/>
              <a:t>安装测试</a:t>
            </a:r>
            <a:endParaRPr lang="en-US" altLang="zh-CN" dirty="0"/>
          </a:p>
          <a:p>
            <a:pPr lvl="1"/>
            <a:r>
              <a:rPr lang="zh-CN" altLang="en-US" dirty="0"/>
              <a:t>跨平台安装（</a:t>
            </a:r>
            <a:r>
              <a:rPr lang="en-US" altLang="zh-CN" dirty="0"/>
              <a:t>3</a:t>
            </a:r>
            <a:r>
              <a:rPr lang="zh-CN" altLang="en-US" dirty="0"/>
              <a:t>）</a:t>
            </a:r>
            <a:endParaRPr lang="en-US" altLang="zh-CN" dirty="0"/>
          </a:p>
          <a:p>
            <a:r>
              <a:rPr lang="zh-CN" altLang="en-US" dirty="0"/>
              <a:t>功能测试</a:t>
            </a:r>
          </a:p>
          <a:p>
            <a:pPr lvl="1"/>
            <a:r>
              <a:rPr lang="zh-CN" altLang="en-US" dirty="0"/>
              <a:t>静态文件测试（</a:t>
            </a:r>
            <a:r>
              <a:rPr lang="en-US" altLang="zh-CN" dirty="0"/>
              <a:t>4</a:t>
            </a:r>
            <a:r>
              <a:rPr lang="zh-CN" altLang="en-US" dirty="0"/>
              <a:t>）</a:t>
            </a:r>
            <a:endParaRPr lang="en-US" altLang="zh-CN" dirty="0"/>
          </a:p>
          <a:p>
            <a:pPr lvl="1"/>
            <a:r>
              <a:rPr lang="zh-CN" altLang="en-US" dirty="0"/>
              <a:t>动态网页测试（</a:t>
            </a:r>
            <a:r>
              <a:rPr lang="en-US" altLang="zh-CN" dirty="0"/>
              <a:t>3</a:t>
            </a:r>
            <a:r>
              <a:rPr lang="zh-CN" altLang="en-US" dirty="0"/>
              <a:t>）</a:t>
            </a:r>
            <a:endParaRPr lang="en-US" altLang="zh-CN" dirty="0"/>
          </a:p>
          <a:p>
            <a:pPr lvl="1"/>
            <a:r>
              <a:rPr lang="zh-CN" altLang="en-US" dirty="0"/>
              <a:t>配置测试（</a:t>
            </a:r>
            <a:r>
              <a:rPr lang="en-US" altLang="zh-CN" dirty="0"/>
              <a:t>9</a:t>
            </a:r>
            <a:r>
              <a:rPr lang="zh-CN" altLang="en-US" dirty="0"/>
              <a:t>）</a:t>
            </a:r>
            <a:endParaRPr lang="en-US" altLang="zh-CN" dirty="0"/>
          </a:p>
          <a:p>
            <a:pPr lvl="1"/>
            <a:r>
              <a:rPr lang="zh-CN" altLang="en-US" dirty="0"/>
              <a:t>可视化模块测试（</a:t>
            </a:r>
            <a:r>
              <a:rPr lang="en-US" altLang="zh-CN" dirty="0"/>
              <a:t>14</a:t>
            </a:r>
            <a:r>
              <a:rPr lang="zh-CN" altLang="en-US" dirty="0"/>
              <a:t>）</a:t>
            </a:r>
          </a:p>
          <a:p>
            <a:pPr marL="342900" lvl="1" indent="-342900">
              <a:buFont typeface="Arial" pitchFamily="34" charset="0"/>
              <a:buChar char="•"/>
            </a:pPr>
            <a:r>
              <a:rPr lang="zh-CN" altLang="en-US" sz="3200" dirty="0"/>
              <a:t>非功能测试</a:t>
            </a:r>
            <a:endParaRPr lang="en-US" altLang="zh-CN" sz="3200" dirty="0"/>
          </a:p>
          <a:p>
            <a:pPr lvl="1"/>
            <a:r>
              <a:rPr lang="zh-CN" altLang="en-US" dirty="0"/>
              <a:t>可靠性测试（</a:t>
            </a:r>
            <a:r>
              <a:rPr lang="en-US" altLang="zh-CN" dirty="0"/>
              <a:t>2</a:t>
            </a:r>
            <a:r>
              <a:rPr lang="zh-CN" altLang="en-US" dirty="0"/>
              <a:t>）</a:t>
            </a:r>
          </a:p>
          <a:p>
            <a:pPr lvl="1"/>
            <a:r>
              <a:rPr lang="zh-CN" altLang="en-US" dirty="0"/>
              <a:t>性能测试（</a:t>
            </a:r>
            <a:r>
              <a:rPr lang="en-US" altLang="zh-CN" dirty="0"/>
              <a:t>4</a:t>
            </a:r>
            <a:r>
              <a:rPr lang="zh-CN" altLang="en-US" dirty="0" smtClean="0"/>
              <a:t>）</a:t>
            </a:r>
            <a:endParaRPr lang="en-US" altLang="zh-CN" dirty="0"/>
          </a:p>
        </p:txBody>
      </p:sp>
    </p:spTree>
    <p:extLst>
      <p:ext uri="{BB962C8B-B14F-4D97-AF65-F5344CB8AC3E}">
        <p14:creationId xmlns:p14="http://schemas.microsoft.com/office/powerpoint/2010/main" val="57507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6</a:t>
            </a:r>
            <a:r>
              <a:rPr lang="zh-CN" altLang="en-US" dirty="0" smtClean="0"/>
              <a:t>：软件进度计划与控制</a:t>
            </a:r>
            <a:endParaRPr lang="zh-CN" altLang="en-US" dirty="0"/>
          </a:p>
        </p:txBody>
      </p:sp>
      <p:sp>
        <p:nvSpPr>
          <p:cNvPr id="3" name="内容占位符 2"/>
          <p:cNvSpPr>
            <a:spLocks noGrp="1"/>
          </p:cNvSpPr>
          <p:nvPr>
            <p:ph idx="1"/>
          </p:nvPr>
        </p:nvSpPr>
        <p:spPr>
          <a:xfrm>
            <a:off x="457200" y="1600200"/>
            <a:ext cx="8435280" cy="5257800"/>
          </a:xfrm>
        </p:spPr>
        <p:txBody>
          <a:bodyPr>
            <a:normAutofit lnSpcReduction="10000"/>
          </a:bodyPr>
          <a:lstStyle/>
          <a:p>
            <a:r>
              <a:rPr lang="zh-CN" altLang="en-US" dirty="0" smtClean="0"/>
              <a:t>特点</a:t>
            </a:r>
            <a:endParaRPr lang="en-US" altLang="zh-CN" dirty="0" smtClean="0"/>
          </a:p>
          <a:p>
            <a:pPr lvl="1"/>
            <a:r>
              <a:rPr lang="zh-CN" altLang="en-US" dirty="0" smtClean="0"/>
              <a:t>随着实验的进行，计划不断细化</a:t>
            </a:r>
            <a:endParaRPr lang="en-US" altLang="zh-CN" dirty="0" smtClean="0"/>
          </a:p>
          <a:p>
            <a:pPr lvl="1"/>
            <a:r>
              <a:rPr lang="zh-CN" altLang="en-US" dirty="0"/>
              <a:t>按</a:t>
            </a:r>
            <a:r>
              <a:rPr lang="zh-CN" altLang="en-US" dirty="0" smtClean="0"/>
              <a:t>周为单位，每周评审</a:t>
            </a:r>
            <a:endParaRPr lang="en-US" altLang="zh-CN" dirty="0" smtClean="0"/>
          </a:p>
          <a:p>
            <a:pPr lvl="1"/>
            <a:r>
              <a:rPr lang="zh-CN" altLang="en-US" dirty="0" smtClean="0"/>
              <a:t>按周为单位，每周分配任务</a:t>
            </a:r>
            <a:endParaRPr lang="en-US" altLang="zh-CN" dirty="0" smtClean="0"/>
          </a:p>
          <a:p>
            <a:r>
              <a:rPr lang="zh-CN" altLang="en-US" dirty="0" smtClean="0"/>
              <a:t>具体实施方法</a:t>
            </a:r>
            <a:endParaRPr lang="en-US" altLang="zh-CN" dirty="0" smtClean="0"/>
          </a:p>
          <a:p>
            <a:pPr lvl="1"/>
            <a:r>
              <a:rPr lang="zh-CN" altLang="en-US" dirty="0" smtClean="0"/>
              <a:t>分实验划分大任务</a:t>
            </a:r>
            <a:endParaRPr lang="en-US" altLang="zh-CN" dirty="0" smtClean="0"/>
          </a:p>
          <a:p>
            <a:pPr lvl="1"/>
            <a:r>
              <a:rPr lang="zh-CN" altLang="en-US" dirty="0"/>
              <a:t>每</a:t>
            </a:r>
            <a:r>
              <a:rPr lang="zh-CN" altLang="en-US" dirty="0" smtClean="0"/>
              <a:t>周评审前开组会</a:t>
            </a:r>
            <a:endParaRPr lang="en-US" altLang="zh-CN" dirty="0" smtClean="0"/>
          </a:p>
          <a:p>
            <a:pPr lvl="2"/>
            <a:r>
              <a:rPr lang="zh-CN" altLang="en-US" dirty="0" smtClean="0"/>
              <a:t>确认上周分配任务完成情况，填写</a:t>
            </a:r>
            <a:r>
              <a:rPr lang="zh-CN" altLang="en-US" dirty="0"/>
              <a:t>进度</a:t>
            </a:r>
            <a:r>
              <a:rPr lang="zh-CN" altLang="en-US" dirty="0" smtClean="0"/>
              <a:t>跟踪信息</a:t>
            </a:r>
            <a:endParaRPr lang="en-US" altLang="zh-CN" dirty="0" smtClean="0"/>
          </a:p>
          <a:p>
            <a:pPr lvl="2"/>
            <a:r>
              <a:rPr lang="zh-CN" altLang="en-US" dirty="0" smtClean="0"/>
              <a:t>分析下周所需任务，对任务细化和分工</a:t>
            </a:r>
            <a:endParaRPr lang="en-US" altLang="zh-CN" dirty="0" smtClean="0"/>
          </a:p>
          <a:p>
            <a:pPr lvl="2"/>
            <a:r>
              <a:rPr lang="zh-CN" altLang="en-US" dirty="0" smtClean="0"/>
              <a:t>对于较难完成的工作或者突发情况，进行细微调整</a:t>
            </a:r>
            <a:endParaRPr lang="en-US" altLang="zh-CN" dirty="0" smtClean="0"/>
          </a:p>
          <a:p>
            <a:pPr lvl="1"/>
            <a:r>
              <a:rPr lang="zh-CN" altLang="en-US" dirty="0" smtClean="0"/>
              <a:t>评审后根据意见微调计划</a:t>
            </a:r>
            <a:endParaRPr lang="en-US" altLang="zh-CN" dirty="0"/>
          </a:p>
        </p:txBody>
      </p:sp>
    </p:spTree>
    <p:extLst>
      <p:ext uri="{BB962C8B-B14F-4D97-AF65-F5344CB8AC3E}">
        <p14:creationId xmlns:p14="http://schemas.microsoft.com/office/powerpoint/2010/main" val="371429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实验</a:t>
            </a:r>
            <a:r>
              <a:rPr lang="en-US" altLang="zh-CN" dirty="0"/>
              <a:t>6</a:t>
            </a:r>
            <a:r>
              <a:rPr lang="zh-CN" altLang="en-US" dirty="0"/>
              <a:t>：软件进度计划与</a:t>
            </a:r>
            <a:r>
              <a:rPr lang="zh-CN" altLang="en-US" dirty="0" smtClean="0"/>
              <a:t>控制（续）</a:t>
            </a:r>
            <a:endParaRPr lang="zh-CN" altLang="en-US" dirty="0"/>
          </a:p>
        </p:txBody>
      </p:sp>
      <p:sp>
        <p:nvSpPr>
          <p:cNvPr id="3" name="内容占位符 2"/>
          <p:cNvSpPr>
            <a:spLocks noGrp="1"/>
          </p:cNvSpPr>
          <p:nvPr>
            <p:ph idx="1"/>
          </p:nvPr>
        </p:nvSpPr>
        <p:spPr>
          <a:xfrm>
            <a:off x="457200" y="1600200"/>
            <a:ext cx="8229600" cy="5257800"/>
          </a:xfrm>
        </p:spPr>
        <p:txBody>
          <a:bodyPr>
            <a:normAutofit lnSpcReduction="10000"/>
          </a:bodyPr>
          <a:lstStyle/>
          <a:p>
            <a:r>
              <a:rPr lang="zh-CN" altLang="en-US" dirty="0" smtClean="0"/>
              <a:t>存在的问题</a:t>
            </a:r>
            <a:endParaRPr lang="en-US" altLang="zh-CN" dirty="0" smtClean="0"/>
          </a:p>
          <a:p>
            <a:pPr lvl="1"/>
            <a:r>
              <a:rPr lang="en-US" altLang="zh-CN" dirty="0" smtClean="0"/>
              <a:t>MPP</a:t>
            </a:r>
            <a:r>
              <a:rPr lang="zh-CN" altLang="en-US" dirty="0" smtClean="0"/>
              <a:t>灵活性较为死板（耗时</a:t>
            </a:r>
            <a:r>
              <a:rPr lang="en-US" altLang="zh-CN" dirty="0" smtClean="0"/>
              <a:t>=</a:t>
            </a:r>
            <a:r>
              <a:rPr lang="zh-CN" altLang="en-US" dirty="0" smtClean="0"/>
              <a:t>每日工时</a:t>
            </a:r>
            <a:r>
              <a:rPr lang="en-US" altLang="zh-CN" dirty="0" smtClean="0"/>
              <a:t>*(</a:t>
            </a:r>
            <a:r>
              <a:rPr lang="zh-CN" altLang="en-US" dirty="0" smtClean="0"/>
              <a:t>结束</a:t>
            </a:r>
            <a:r>
              <a:rPr lang="en-US" altLang="zh-CN" dirty="0" smtClean="0"/>
              <a:t>-</a:t>
            </a:r>
            <a:r>
              <a:rPr lang="zh-CN" altLang="en-US" dirty="0" smtClean="0"/>
              <a:t>开始</a:t>
            </a:r>
            <a:r>
              <a:rPr lang="en-US" altLang="zh-CN" dirty="0" smtClean="0"/>
              <a:t>)</a:t>
            </a:r>
            <a:r>
              <a:rPr lang="zh-CN" altLang="en-US" dirty="0" smtClean="0"/>
              <a:t>）。</a:t>
            </a:r>
            <a:endParaRPr lang="en-US" altLang="zh-CN" dirty="0" smtClean="0"/>
          </a:p>
          <a:p>
            <a:pPr lvl="1"/>
            <a:r>
              <a:rPr lang="zh-CN" altLang="en-US" dirty="0" smtClean="0"/>
              <a:t>本实验中：</a:t>
            </a:r>
            <a:endParaRPr lang="en-US" altLang="zh-CN" dirty="0" smtClean="0"/>
          </a:p>
          <a:p>
            <a:pPr lvl="2"/>
            <a:r>
              <a:rPr lang="zh-CN" altLang="en-US" dirty="0" smtClean="0"/>
              <a:t>模式：每周分配任务</a:t>
            </a:r>
            <a:r>
              <a:rPr lang="en-US" altLang="zh-CN" dirty="0" smtClean="0">
                <a:sym typeface="Wingdings" pitchFamily="2" charset="2"/>
              </a:rPr>
              <a:t></a:t>
            </a:r>
            <a:r>
              <a:rPr lang="zh-CN" altLang="en-US" dirty="0" smtClean="0">
                <a:sym typeface="Wingdings" pitchFamily="2" charset="2"/>
              </a:rPr>
              <a:t>每周结算任务模式</a:t>
            </a:r>
            <a:endParaRPr lang="en-US" altLang="zh-CN" dirty="0" smtClean="0">
              <a:sym typeface="Wingdings" pitchFamily="2" charset="2"/>
            </a:endParaRPr>
          </a:p>
          <a:p>
            <a:pPr lvl="2"/>
            <a:r>
              <a:rPr lang="zh-CN" altLang="en-US" dirty="0" smtClean="0">
                <a:sym typeface="Wingdings" pitchFamily="2" charset="2"/>
              </a:rPr>
              <a:t>实际上并不关心你到底是在这周里的什么时候完成，只需要关心你完成任务了么，大概用了多久。</a:t>
            </a:r>
            <a:endParaRPr lang="en-US" altLang="zh-CN" dirty="0" smtClean="0">
              <a:sym typeface="Wingdings" pitchFamily="2" charset="2"/>
            </a:endParaRPr>
          </a:p>
          <a:p>
            <a:pPr lvl="2"/>
            <a:r>
              <a:rPr lang="zh-CN" altLang="en-US" dirty="0" smtClean="0">
                <a:sym typeface="Wingdings" pitchFamily="2" charset="2"/>
              </a:rPr>
              <a:t>跨整个课程的任务会出现计时问题。（最少分配每个人</a:t>
            </a:r>
            <a:r>
              <a:rPr lang="en-US" altLang="zh-CN" dirty="0" smtClean="0">
                <a:sym typeface="Wingdings" pitchFamily="2" charset="2"/>
              </a:rPr>
              <a:t>1%</a:t>
            </a:r>
            <a:r>
              <a:rPr lang="zh-CN" altLang="en-US" dirty="0" smtClean="0">
                <a:sym typeface="Wingdings" pitchFamily="2" charset="2"/>
              </a:rPr>
              <a:t>的资源）</a:t>
            </a:r>
            <a:endParaRPr lang="en-US" altLang="zh-CN" dirty="0" smtClean="0">
              <a:sym typeface="Wingdings" pitchFamily="2" charset="2"/>
            </a:endParaRPr>
          </a:p>
          <a:p>
            <a:r>
              <a:rPr lang="zh-CN" altLang="en-US" dirty="0"/>
              <a:t>建议：</a:t>
            </a:r>
            <a:endParaRPr lang="en-US" altLang="zh-CN" dirty="0"/>
          </a:p>
          <a:p>
            <a:pPr lvl="1"/>
            <a:r>
              <a:rPr lang="zh-CN" altLang="en-US" dirty="0"/>
              <a:t>开课初给定各周要完成的任务、提交的文档、具体的</a:t>
            </a:r>
            <a:r>
              <a:rPr lang="en-US" altLang="zh-CN" dirty="0"/>
              <a:t>deadline</a:t>
            </a:r>
            <a:r>
              <a:rPr lang="zh-CN" altLang="en-US" dirty="0"/>
              <a:t>。好进行相应计划</a:t>
            </a:r>
            <a:r>
              <a:rPr lang="zh-CN" altLang="en-US" dirty="0" smtClean="0"/>
              <a:t>。</a:t>
            </a:r>
            <a:endParaRPr lang="en-US" altLang="zh-CN" dirty="0"/>
          </a:p>
        </p:txBody>
      </p:sp>
    </p:spTree>
    <p:extLst>
      <p:ext uri="{BB962C8B-B14F-4D97-AF65-F5344CB8AC3E}">
        <p14:creationId xmlns:p14="http://schemas.microsoft.com/office/powerpoint/2010/main" val="404505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实验</a:t>
            </a:r>
            <a:r>
              <a:rPr lang="en-US" altLang="zh-CN" dirty="0"/>
              <a:t>6</a:t>
            </a:r>
            <a:r>
              <a:rPr lang="zh-CN" altLang="en-US" dirty="0"/>
              <a:t>：软件进度计划与控制（</a:t>
            </a:r>
            <a:r>
              <a:rPr lang="zh-CN" altLang="en-US" dirty="0" smtClean="0"/>
              <a:t>续）</a:t>
            </a:r>
            <a:endParaRPr lang="zh-CN" altLang="en-US" dirty="0"/>
          </a:p>
        </p:txBody>
      </p:sp>
      <p:sp>
        <p:nvSpPr>
          <p:cNvPr id="3" name="内容占位符 2"/>
          <p:cNvSpPr>
            <a:spLocks noGrp="1"/>
          </p:cNvSpPr>
          <p:nvPr>
            <p:ph idx="1"/>
          </p:nvPr>
        </p:nvSpPr>
        <p:spPr/>
        <p:txBody>
          <a:bodyPr/>
          <a:lstStyle/>
          <a:p>
            <a:endParaRPr lang="zh-CN" alt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673" y="1700808"/>
            <a:ext cx="7085259" cy="421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1118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691</Words>
  <Application>Microsoft Office PowerPoint</Application>
  <PresentationFormat>全屏显示(4:3)</PresentationFormat>
  <Paragraphs>78</Paragraphs>
  <Slides>15</Slides>
  <Notes>6</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软件工程综合实验 --项目总结</vt:lpstr>
      <vt:lpstr>实验完成情况</vt:lpstr>
      <vt:lpstr>实验1-2需求分析</vt:lpstr>
      <vt:lpstr>用例图</vt:lpstr>
      <vt:lpstr>实验3：实现</vt:lpstr>
      <vt:lpstr>实验4-5：测试</vt:lpstr>
      <vt:lpstr>实验6：软件进度计划与控制</vt:lpstr>
      <vt:lpstr>实验6：软件进度计划与控制（续）</vt:lpstr>
      <vt:lpstr>实验6：软件进度计划与控制（续）</vt:lpstr>
      <vt:lpstr>实验6：软件进度计划与控制（续）</vt:lpstr>
      <vt:lpstr>实验7：工作量估计与统计分析</vt:lpstr>
      <vt:lpstr>实验8: 配置管理</vt:lpstr>
      <vt:lpstr>实验8: 配置管理（续）</vt:lpstr>
      <vt:lpstr>总评提交问题清单</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软件工程综合实验 --项目总结</dc:title>
  <dc:creator>forwil</dc:creator>
  <cp:lastModifiedBy>forwil</cp:lastModifiedBy>
  <cp:revision>78</cp:revision>
  <dcterms:created xsi:type="dcterms:W3CDTF">2016-06-23T18:46:16Z</dcterms:created>
  <dcterms:modified xsi:type="dcterms:W3CDTF">2016-06-24T08:33:49Z</dcterms:modified>
</cp:coreProperties>
</file>