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184636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6717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655ABA-700D-4D2A-9794-D451F1043FC1}"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8562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1671553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655ABA-700D-4D2A-9794-D451F1043FC1}"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2031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597654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189194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269943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618376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336415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173049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424117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269634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377049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244973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D19EC6B-DC52-49BF-9F22-EF69A12923BE}" type="datetimeFigureOut">
              <a:rPr lang="zh-CN" altLang="en-US" smtClean="0"/>
              <a:t>2016/6/23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230759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19EC6B-DC52-49BF-9F22-EF69A12923BE}" type="datetimeFigureOut">
              <a:rPr lang="zh-CN" altLang="en-US" smtClean="0"/>
              <a:t>2016/6/23</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655ABA-700D-4D2A-9794-D451F1043FC1}" type="slidenum">
              <a:rPr lang="zh-CN" altLang="en-US" smtClean="0"/>
              <a:t>‹#›</a:t>
            </a:fld>
            <a:endParaRPr lang="zh-CN" altLang="en-US"/>
          </a:p>
        </p:txBody>
      </p:sp>
    </p:spTree>
    <p:extLst>
      <p:ext uri="{BB962C8B-B14F-4D97-AF65-F5344CB8AC3E}">
        <p14:creationId xmlns:p14="http://schemas.microsoft.com/office/powerpoint/2010/main" val="419392211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41765" y="1652752"/>
            <a:ext cx="8915399" cy="2262781"/>
          </a:xfrm>
        </p:spPr>
        <p:txBody>
          <a:bodyPr/>
          <a:lstStyle/>
          <a:p>
            <a:pPr algn="ctr"/>
            <a:r>
              <a:rPr lang="en-US" altLang="zh-CN" dirty="0" smtClean="0"/>
              <a:t>D</a:t>
            </a:r>
            <a:r>
              <a:rPr lang="zh-CN" altLang="en-US" dirty="0" smtClean="0"/>
              <a:t>组</a:t>
            </a:r>
            <a:r>
              <a:rPr lang="en-US" altLang="zh-CN" dirty="0" smtClean="0"/>
              <a:t>_</a:t>
            </a:r>
            <a:r>
              <a:rPr lang="zh-CN" altLang="en-US" dirty="0" smtClean="0"/>
              <a:t>软件工程综合实验总结报告</a:t>
            </a:r>
            <a:endParaRPr lang="zh-CN" altLang="en-US" dirty="0"/>
          </a:p>
        </p:txBody>
      </p:sp>
      <p:sp>
        <p:nvSpPr>
          <p:cNvPr id="3" name="副标题 2"/>
          <p:cNvSpPr>
            <a:spLocks noGrp="1"/>
          </p:cNvSpPr>
          <p:nvPr>
            <p:ph type="subTitle" idx="1"/>
          </p:nvPr>
        </p:nvSpPr>
        <p:spPr>
          <a:xfrm>
            <a:off x="3968839" y="4456386"/>
            <a:ext cx="7119575" cy="1464442"/>
          </a:xfrm>
        </p:spPr>
        <p:txBody>
          <a:bodyPr>
            <a:normAutofit fontScale="92500" lnSpcReduction="10000"/>
          </a:bodyPr>
          <a:lstStyle/>
          <a:p>
            <a:pPr algn="r"/>
            <a:r>
              <a:rPr lang="zh-CN" altLang="en-US" dirty="0" smtClean="0"/>
              <a:t>组员： </a:t>
            </a:r>
            <a:r>
              <a:rPr lang="en-US" altLang="zh-CN" dirty="0" smtClean="0"/>
              <a:t>SY1506104 </a:t>
            </a:r>
            <a:r>
              <a:rPr lang="zh-CN" altLang="en-US" dirty="0" smtClean="0"/>
              <a:t>刘克瑞</a:t>
            </a:r>
            <a:endParaRPr lang="en-US" altLang="zh-CN" dirty="0" smtClean="0"/>
          </a:p>
          <a:p>
            <a:pPr algn="r"/>
            <a:r>
              <a:rPr lang="en-US" altLang="zh-CN" dirty="0" smtClean="0"/>
              <a:t>SY1506115 </a:t>
            </a:r>
            <a:r>
              <a:rPr lang="zh-CN" altLang="en-US" dirty="0" smtClean="0"/>
              <a:t>彭柯宾</a:t>
            </a:r>
            <a:endParaRPr lang="en-US" altLang="zh-CN" dirty="0" smtClean="0"/>
          </a:p>
          <a:p>
            <a:pPr algn="r"/>
            <a:r>
              <a:rPr lang="en-US" altLang="zh-CN" dirty="0" smtClean="0"/>
              <a:t>SY1506106 </a:t>
            </a:r>
            <a:r>
              <a:rPr lang="zh-CN" altLang="en-US" dirty="0" smtClean="0"/>
              <a:t>詹鹏飞</a:t>
            </a:r>
            <a:endParaRPr lang="en-US" altLang="zh-CN" dirty="0"/>
          </a:p>
          <a:p>
            <a:pPr algn="r"/>
            <a:r>
              <a:rPr lang="en-US" altLang="zh-CN" dirty="0" smtClean="0"/>
              <a:t>SY1506114    </a:t>
            </a:r>
            <a:r>
              <a:rPr lang="zh-CN" altLang="en-US" dirty="0" smtClean="0"/>
              <a:t>陈阳</a:t>
            </a:r>
            <a:endParaRPr lang="zh-CN" altLang="en-US" dirty="0"/>
          </a:p>
        </p:txBody>
      </p:sp>
    </p:spTree>
    <p:extLst>
      <p:ext uri="{BB962C8B-B14F-4D97-AF65-F5344CB8AC3E}">
        <p14:creationId xmlns:p14="http://schemas.microsoft.com/office/powerpoint/2010/main" val="3339340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0426" y="945931"/>
            <a:ext cx="8915400" cy="3777622"/>
          </a:xfrm>
        </p:spPr>
        <p:txBody>
          <a:bodyPr/>
          <a:lstStyle/>
          <a:p>
            <a:r>
              <a:rPr lang="zh-CN" altLang="en-US" dirty="0"/>
              <a:t>撰写需求规格</a:t>
            </a:r>
            <a:r>
              <a:rPr lang="zh-CN" altLang="en-US" dirty="0" smtClean="0"/>
              <a:t>说明书</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967241" y="1848506"/>
            <a:ext cx="9028787" cy="2383496"/>
          </a:xfrm>
          <a:prstGeom prst="rect">
            <a:avLst/>
          </a:prstGeom>
        </p:spPr>
      </p:pic>
    </p:spTree>
    <p:extLst>
      <p:ext uri="{BB962C8B-B14F-4D97-AF65-F5344CB8AC3E}">
        <p14:creationId xmlns:p14="http://schemas.microsoft.com/office/powerpoint/2010/main" val="392799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5019" y="819807"/>
            <a:ext cx="8915400" cy="3777622"/>
          </a:xfrm>
        </p:spPr>
        <p:txBody>
          <a:bodyPr/>
          <a:lstStyle/>
          <a:p>
            <a:r>
              <a:rPr lang="zh-CN" altLang="en-US" dirty="0" smtClean="0"/>
              <a:t>修订说明</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14316240"/>
              </p:ext>
            </p:extLst>
          </p:nvPr>
        </p:nvGraphicFramePr>
        <p:xfrm>
          <a:off x="2262746" y="1450429"/>
          <a:ext cx="6439819" cy="4759846"/>
        </p:xfrm>
        <a:graphic>
          <a:graphicData uri="http://schemas.openxmlformats.org/drawingml/2006/table">
            <a:tbl>
              <a:tblPr>
                <a:tableStyleId>{E8B1032C-EA38-4F05-BA0D-38AFFFC7BED3}</a:tableStyleId>
              </a:tblPr>
              <a:tblGrid>
                <a:gridCol w="1187214"/>
                <a:gridCol w="777651"/>
                <a:gridCol w="1779095"/>
                <a:gridCol w="1642573"/>
                <a:gridCol w="1053286"/>
              </a:tblGrid>
              <a:tr h="275819">
                <a:tc>
                  <a:txBody>
                    <a:bodyPr/>
                    <a:lstStyle/>
                    <a:p>
                      <a:pPr algn="ctr">
                        <a:spcAft>
                          <a:spcPts val="0"/>
                        </a:spcAft>
                      </a:pPr>
                      <a:r>
                        <a:rPr lang="zh-CN" sz="1100" kern="100" dirty="0">
                          <a:effectLst/>
                        </a:rPr>
                        <a:t>修改日期</a:t>
                      </a:r>
                      <a:endParaRPr lang="zh-CN" sz="1100" b="1" kern="100" dirty="0">
                        <a:effectLst/>
                        <a:latin typeface="Times New Roman" panose="02020603050405020304" pitchFamily="18" charset="0"/>
                        <a:ea typeface="宋体" panose="02010600030101010101" pitchFamily="2" charset="-122"/>
                      </a:endParaRPr>
                    </a:p>
                  </a:txBody>
                  <a:tcPr marL="48781" marR="48781" marT="0" marB="0"/>
                </a:tc>
                <a:tc>
                  <a:txBody>
                    <a:bodyPr/>
                    <a:lstStyle/>
                    <a:p>
                      <a:pPr algn="ctr">
                        <a:spcAft>
                          <a:spcPts val="0"/>
                        </a:spcAft>
                      </a:pPr>
                      <a:r>
                        <a:rPr lang="zh-CN" sz="1100" kern="100">
                          <a:effectLst/>
                        </a:rPr>
                        <a:t>版本</a:t>
                      </a:r>
                      <a:endParaRPr lang="zh-CN" sz="1100" b="1" kern="100">
                        <a:effectLst/>
                        <a:latin typeface="Times New Roman" panose="02020603050405020304" pitchFamily="18" charset="0"/>
                        <a:ea typeface="宋体" panose="02010600030101010101" pitchFamily="2" charset="-122"/>
                      </a:endParaRPr>
                    </a:p>
                  </a:txBody>
                  <a:tcPr marL="48781" marR="48781" marT="0" marB="0"/>
                </a:tc>
                <a:tc>
                  <a:txBody>
                    <a:bodyPr/>
                    <a:lstStyle/>
                    <a:p>
                      <a:pPr algn="ctr">
                        <a:spcAft>
                          <a:spcPts val="0"/>
                        </a:spcAft>
                      </a:pPr>
                      <a:r>
                        <a:rPr lang="zh-CN" sz="1100" kern="100">
                          <a:effectLst/>
                        </a:rPr>
                        <a:t>修改页码、章节、条款</a:t>
                      </a:r>
                      <a:endParaRPr lang="zh-CN" sz="1100" b="1" kern="100">
                        <a:effectLst/>
                        <a:latin typeface="Times New Roman" panose="02020603050405020304" pitchFamily="18" charset="0"/>
                        <a:ea typeface="宋体" panose="02010600030101010101" pitchFamily="2" charset="-122"/>
                      </a:endParaRPr>
                    </a:p>
                  </a:txBody>
                  <a:tcPr marL="48781" marR="48781" marT="0" marB="0"/>
                </a:tc>
                <a:tc>
                  <a:txBody>
                    <a:bodyPr/>
                    <a:lstStyle/>
                    <a:p>
                      <a:pPr algn="ctr">
                        <a:spcAft>
                          <a:spcPts val="0"/>
                        </a:spcAft>
                      </a:pPr>
                      <a:r>
                        <a:rPr lang="zh-CN" sz="1100" kern="100">
                          <a:effectLst/>
                        </a:rPr>
                        <a:t>修改描述</a:t>
                      </a:r>
                      <a:endParaRPr lang="zh-CN" sz="1100" b="1" kern="100">
                        <a:effectLst/>
                        <a:latin typeface="Times New Roman" panose="02020603050405020304" pitchFamily="18" charset="0"/>
                        <a:ea typeface="宋体" panose="02010600030101010101" pitchFamily="2" charset="-122"/>
                      </a:endParaRPr>
                    </a:p>
                  </a:txBody>
                  <a:tcPr marL="48781" marR="48781" marT="0" marB="0"/>
                </a:tc>
                <a:tc>
                  <a:txBody>
                    <a:bodyPr/>
                    <a:lstStyle/>
                    <a:p>
                      <a:pPr algn="ctr">
                        <a:spcAft>
                          <a:spcPts val="0"/>
                        </a:spcAft>
                      </a:pPr>
                      <a:r>
                        <a:rPr lang="zh-CN" sz="1100" kern="100">
                          <a:effectLst/>
                        </a:rPr>
                        <a:t>作者</a:t>
                      </a:r>
                      <a:endParaRPr lang="zh-CN" sz="1100" b="1" kern="100">
                        <a:effectLst/>
                        <a:latin typeface="Times New Roman" panose="02020603050405020304" pitchFamily="18" charset="0"/>
                        <a:ea typeface="宋体" panose="02010600030101010101" pitchFamily="2" charset="-122"/>
                      </a:endParaRPr>
                    </a:p>
                  </a:txBody>
                  <a:tcPr marL="48781" marR="48781" marT="0" marB="0"/>
                </a:tc>
              </a:tr>
              <a:tr h="985070">
                <a:tc>
                  <a:txBody>
                    <a:bodyPr/>
                    <a:lstStyle/>
                    <a:p>
                      <a:pPr>
                        <a:spcBef>
                          <a:spcPts val="525"/>
                        </a:spcBef>
                        <a:spcAft>
                          <a:spcPts val="0"/>
                        </a:spcAft>
                      </a:pPr>
                      <a:r>
                        <a:rPr lang="en-US" sz="1100" kern="100">
                          <a:effectLst/>
                        </a:rPr>
                        <a:t>2016.4.4</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Bef>
                          <a:spcPts val="525"/>
                        </a:spcBef>
                        <a:spcAft>
                          <a:spcPts val="0"/>
                        </a:spcAft>
                      </a:pPr>
                      <a:r>
                        <a:rPr lang="en-US" sz="1100" kern="100">
                          <a:effectLst/>
                        </a:rPr>
                        <a:t>2.0</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lgn="just">
                        <a:lnSpc>
                          <a:spcPct val="150000"/>
                        </a:lnSpc>
                        <a:spcAft>
                          <a:spcPts val="0"/>
                        </a:spcAft>
                      </a:pPr>
                      <a:r>
                        <a:rPr lang="zh-CN" sz="1100" kern="100" dirty="0">
                          <a:effectLst/>
                        </a:rPr>
                        <a:t>需求说明书副标题</a:t>
                      </a:r>
                    </a:p>
                    <a:p>
                      <a:pPr algn="just">
                        <a:lnSpc>
                          <a:spcPct val="150000"/>
                        </a:lnSpc>
                        <a:spcAft>
                          <a:spcPts val="0"/>
                        </a:spcAft>
                      </a:pPr>
                      <a:r>
                        <a:rPr lang="en-US" sz="1100" kern="100" dirty="0">
                          <a:effectLst/>
                        </a:rPr>
                        <a:t>2.2</a:t>
                      </a:r>
                      <a:r>
                        <a:rPr lang="zh-CN" sz="1100" kern="100" dirty="0">
                          <a:effectLst/>
                        </a:rPr>
                        <a:t>用户类型分析</a:t>
                      </a:r>
                    </a:p>
                    <a:p>
                      <a:pPr algn="just">
                        <a:lnSpc>
                          <a:spcPct val="150000"/>
                        </a:lnSpc>
                        <a:spcAft>
                          <a:spcPts val="0"/>
                        </a:spcAft>
                      </a:pPr>
                      <a:r>
                        <a:rPr lang="en-US" sz="1100" kern="100" dirty="0">
                          <a:effectLst/>
                        </a:rPr>
                        <a:t>3.2</a:t>
                      </a:r>
                      <a:r>
                        <a:rPr lang="zh-CN" sz="1100" kern="100" dirty="0">
                          <a:effectLst/>
                        </a:rPr>
                        <a:t>用例说明</a:t>
                      </a:r>
                      <a:endParaRPr lang="zh-CN" sz="1100" kern="100" dirty="0">
                        <a:effectLst/>
                        <a:latin typeface="Times New Roman" panose="02020603050405020304" pitchFamily="18" charset="0"/>
                        <a:ea typeface="宋体" panose="02010600030101010101" pitchFamily="2" charset="-122"/>
                      </a:endParaRPr>
                    </a:p>
                  </a:txBody>
                  <a:tcPr marL="48781" marR="48781" marT="0" marB="0"/>
                </a:tc>
                <a:tc>
                  <a:txBody>
                    <a:bodyPr/>
                    <a:lstStyle/>
                    <a:p>
                      <a:pPr algn="just">
                        <a:lnSpc>
                          <a:spcPct val="150000"/>
                        </a:lnSpc>
                        <a:spcAft>
                          <a:spcPts val="0"/>
                        </a:spcAft>
                      </a:pPr>
                      <a:r>
                        <a:rPr lang="zh-CN" sz="1100" kern="100">
                          <a:effectLst/>
                        </a:rPr>
                        <a:t>根据课上老师提出的问题进行了修改，主要包括确定并添加软件名称，重新界定了用户类型。</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Bef>
                          <a:spcPts val="525"/>
                        </a:spcBef>
                        <a:spcAft>
                          <a:spcPts val="0"/>
                        </a:spcAft>
                      </a:pPr>
                      <a:r>
                        <a:rPr lang="zh-CN" sz="1100" kern="100">
                          <a:effectLst/>
                        </a:rPr>
                        <a:t>陈阳</a:t>
                      </a:r>
                      <a:endParaRPr lang="zh-CN" sz="1100" kern="100">
                        <a:effectLst/>
                        <a:latin typeface="Times New Roman" panose="02020603050405020304" pitchFamily="18" charset="0"/>
                        <a:ea typeface="宋体" panose="02010600030101010101" pitchFamily="2" charset="-122"/>
                      </a:endParaRPr>
                    </a:p>
                  </a:txBody>
                  <a:tcPr marL="48781" marR="48781" marT="0" marB="0"/>
                </a:tc>
              </a:tr>
              <a:tr h="1379098">
                <a:tc>
                  <a:txBody>
                    <a:bodyPr/>
                    <a:lstStyle/>
                    <a:p>
                      <a:pPr>
                        <a:spcBef>
                          <a:spcPts val="525"/>
                        </a:spcBef>
                        <a:spcAft>
                          <a:spcPts val="0"/>
                        </a:spcAft>
                      </a:pPr>
                      <a:r>
                        <a:rPr lang="en-US" sz="1100" u="sng" kern="100">
                          <a:effectLst/>
                        </a:rPr>
                        <a:t>2016.4.8</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Bef>
                          <a:spcPts val="525"/>
                        </a:spcBef>
                        <a:spcAft>
                          <a:spcPts val="0"/>
                        </a:spcAft>
                      </a:pPr>
                      <a:r>
                        <a:rPr lang="en-US" sz="1100" u="sng" kern="100" dirty="0">
                          <a:effectLst/>
                        </a:rPr>
                        <a:t>3.0</a:t>
                      </a:r>
                      <a:endParaRPr lang="zh-CN" sz="1100" kern="100" dirty="0">
                        <a:effectLst/>
                        <a:latin typeface="Times New Roman" panose="02020603050405020304" pitchFamily="18" charset="0"/>
                        <a:ea typeface="宋体" panose="02010600030101010101" pitchFamily="2" charset="-122"/>
                      </a:endParaRPr>
                    </a:p>
                  </a:txBody>
                  <a:tcPr marL="48781" marR="48781" marT="0" marB="0"/>
                </a:tc>
                <a:tc>
                  <a:txBody>
                    <a:bodyPr/>
                    <a:lstStyle/>
                    <a:p>
                      <a:pPr>
                        <a:spcAft>
                          <a:spcPts val="0"/>
                        </a:spcAft>
                      </a:pPr>
                      <a:r>
                        <a:rPr lang="zh-CN" sz="1100" u="sng" kern="100" dirty="0">
                          <a:effectLst/>
                        </a:rPr>
                        <a:t>需求说明书标题</a:t>
                      </a:r>
                      <a:r>
                        <a:rPr lang="en-US" sz="1100" u="sng" kern="100" dirty="0">
                          <a:effectLst/>
                        </a:rPr>
                        <a:t>,</a:t>
                      </a:r>
                      <a:endParaRPr lang="zh-CN" sz="1100" kern="100" dirty="0">
                        <a:effectLst/>
                      </a:endParaRPr>
                    </a:p>
                    <a:p>
                      <a:pPr>
                        <a:spcAft>
                          <a:spcPts val="0"/>
                        </a:spcAft>
                      </a:pPr>
                      <a:r>
                        <a:rPr lang="en-US" sz="1100" u="sng" kern="100" dirty="0">
                          <a:effectLst/>
                        </a:rPr>
                        <a:t>1.2</a:t>
                      </a:r>
                      <a:r>
                        <a:rPr lang="zh-CN" sz="1100" u="sng" kern="100" dirty="0">
                          <a:effectLst/>
                        </a:rPr>
                        <a:t>需求分析理论</a:t>
                      </a:r>
                      <a:r>
                        <a:rPr lang="en-US" sz="1100" u="sng" kern="100" dirty="0">
                          <a:effectLst/>
                        </a:rPr>
                        <a:t>,</a:t>
                      </a:r>
                      <a:endParaRPr lang="zh-CN" sz="1100" kern="100" dirty="0">
                        <a:effectLst/>
                      </a:endParaRPr>
                    </a:p>
                    <a:p>
                      <a:pPr>
                        <a:spcAft>
                          <a:spcPts val="0"/>
                        </a:spcAft>
                      </a:pPr>
                      <a:r>
                        <a:rPr lang="en-US" sz="1100" u="sng" kern="100" dirty="0">
                          <a:effectLst/>
                        </a:rPr>
                        <a:t>2.1</a:t>
                      </a:r>
                      <a:r>
                        <a:rPr lang="zh-CN" sz="1100" u="sng" kern="100" dirty="0">
                          <a:effectLst/>
                        </a:rPr>
                        <a:t>产品信息描述</a:t>
                      </a:r>
                      <a:endParaRPr lang="zh-CN" sz="1100" kern="100" dirty="0">
                        <a:effectLst/>
                      </a:endParaRPr>
                    </a:p>
                    <a:p>
                      <a:pPr>
                        <a:spcAft>
                          <a:spcPts val="0"/>
                        </a:spcAft>
                      </a:pPr>
                      <a:r>
                        <a:rPr lang="en-US" sz="1100" u="sng" kern="100" dirty="0">
                          <a:effectLst/>
                        </a:rPr>
                        <a:t>3.1</a:t>
                      </a:r>
                      <a:r>
                        <a:rPr lang="zh-CN" sz="1100" u="sng" kern="100" dirty="0">
                          <a:effectLst/>
                        </a:rPr>
                        <a:t>用例图标题</a:t>
                      </a:r>
                      <a:endParaRPr lang="zh-CN" sz="1100" kern="100" dirty="0">
                        <a:effectLst/>
                      </a:endParaRPr>
                    </a:p>
                    <a:p>
                      <a:pPr>
                        <a:spcAft>
                          <a:spcPts val="0"/>
                        </a:spcAft>
                      </a:pPr>
                      <a:r>
                        <a:rPr lang="en-US" sz="1100" u="sng" kern="100" dirty="0">
                          <a:effectLst/>
                        </a:rPr>
                        <a:t>3.2</a:t>
                      </a:r>
                      <a:r>
                        <a:rPr lang="zh-CN" sz="1100" u="sng" kern="100" dirty="0">
                          <a:effectLst/>
                        </a:rPr>
                        <a:t>用例说明</a:t>
                      </a:r>
                      <a:r>
                        <a:rPr lang="en-US" sz="1100" u="sng" kern="100" dirty="0">
                          <a:effectLst/>
                        </a:rPr>
                        <a:t>101</a:t>
                      </a:r>
                      <a:endParaRPr lang="zh-CN" sz="1100" kern="100" dirty="0">
                        <a:effectLst/>
                      </a:endParaRPr>
                    </a:p>
                    <a:p>
                      <a:pPr>
                        <a:spcAft>
                          <a:spcPts val="0"/>
                        </a:spcAft>
                      </a:pPr>
                      <a:r>
                        <a:rPr lang="en-US" sz="1100" u="sng" kern="100" dirty="0">
                          <a:effectLst/>
                        </a:rPr>
                        <a:t>3.2</a:t>
                      </a:r>
                      <a:r>
                        <a:rPr lang="zh-CN" sz="1100" u="sng" kern="100" dirty="0">
                          <a:effectLst/>
                        </a:rPr>
                        <a:t>用例说明自动计划及手动计划</a:t>
                      </a:r>
                      <a:endParaRPr lang="zh-CN" sz="1100" kern="100" dirty="0">
                        <a:effectLst/>
                        <a:latin typeface="Times New Roman" panose="02020603050405020304" pitchFamily="18" charset="0"/>
                        <a:ea typeface="宋体" panose="02010600030101010101" pitchFamily="2" charset="-122"/>
                      </a:endParaRPr>
                    </a:p>
                  </a:txBody>
                  <a:tcPr marL="48781" marR="48781" marT="0" marB="0"/>
                </a:tc>
                <a:tc>
                  <a:txBody>
                    <a:bodyPr/>
                    <a:lstStyle/>
                    <a:p>
                      <a:pPr>
                        <a:spcAft>
                          <a:spcPts val="0"/>
                        </a:spcAft>
                      </a:pPr>
                      <a:r>
                        <a:rPr lang="zh-CN" sz="1100" u="sng" kern="100">
                          <a:effectLst/>
                        </a:rPr>
                        <a:t>主要根据课上老师提出的问题进行了修改</a:t>
                      </a:r>
                      <a:endParaRPr lang="zh-CN" sz="1100" kern="100">
                        <a:effectLst/>
                      </a:endParaRPr>
                    </a:p>
                    <a:p>
                      <a:pPr>
                        <a:spcAft>
                          <a:spcPts val="0"/>
                        </a:spcAft>
                      </a:pPr>
                      <a:r>
                        <a:rPr lang="zh-CN" sz="1100" u="sng" kern="100">
                          <a:effectLst/>
                        </a:rPr>
                        <a:t>在用例说明</a:t>
                      </a:r>
                      <a:r>
                        <a:rPr lang="en-US" sz="1100" u="sng" kern="100">
                          <a:effectLst/>
                        </a:rPr>
                        <a:t>101</a:t>
                      </a:r>
                      <a:r>
                        <a:rPr lang="zh-CN" sz="1100" u="sng" kern="100">
                          <a:effectLst/>
                        </a:rPr>
                        <a:t>中插入若未能打开</a:t>
                      </a:r>
                      <a:r>
                        <a:rPr lang="en-US" sz="1100" u="sng" kern="100">
                          <a:effectLst/>
                        </a:rPr>
                        <a:t>.mpp</a:t>
                      </a:r>
                      <a:r>
                        <a:rPr lang="zh-CN" sz="1100" u="sng" kern="100">
                          <a:effectLst/>
                        </a:rPr>
                        <a:t>文件的解决方法</a:t>
                      </a:r>
                      <a:endParaRPr lang="zh-CN" sz="1100" kern="100">
                        <a:effectLst/>
                      </a:endParaRPr>
                    </a:p>
                    <a:p>
                      <a:pPr>
                        <a:spcAft>
                          <a:spcPts val="0"/>
                        </a:spcAft>
                      </a:pPr>
                      <a:r>
                        <a:rPr lang="zh-CN" sz="1100" u="sng" kern="100">
                          <a:effectLst/>
                        </a:rPr>
                        <a:t>在用例说明后插入自动计划及手动计划的注释。</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Bef>
                          <a:spcPts val="525"/>
                        </a:spcBef>
                        <a:spcAft>
                          <a:spcPts val="0"/>
                        </a:spcAft>
                      </a:pPr>
                      <a:r>
                        <a:rPr lang="zh-CN" sz="1100" u="sng" kern="100">
                          <a:effectLst/>
                        </a:rPr>
                        <a:t>詹鹏飞</a:t>
                      </a:r>
                      <a:endParaRPr lang="zh-CN" sz="1100" kern="100">
                        <a:effectLst/>
                        <a:latin typeface="Times New Roman" panose="02020603050405020304" pitchFamily="18" charset="0"/>
                        <a:ea typeface="宋体" panose="02010600030101010101" pitchFamily="2" charset="-122"/>
                      </a:endParaRPr>
                    </a:p>
                  </a:txBody>
                  <a:tcPr marL="48781" marR="48781" marT="0" marB="0"/>
                </a:tc>
              </a:tr>
              <a:tr h="275819">
                <a:tc>
                  <a:txBody>
                    <a:bodyPr/>
                    <a:lstStyle/>
                    <a:p>
                      <a:pPr>
                        <a:spcBef>
                          <a:spcPts val="525"/>
                        </a:spcBef>
                        <a:spcAft>
                          <a:spcPts val="0"/>
                        </a:spcAft>
                      </a:pPr>
                      <a:r>
                        <a:rPr lang="en-US" sz="1100" u="sng" kern="100">
                          <a:effectLst/>
                        </a:rPr>
                        <a:t>2016.4.12</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Bef>
                          <a:spcPts val="525"/>
                        </a:spcBef>
                        <a:spcAft>
                          <a:spcPts val="0"/>
                        </a:spcAft>
                      </a:pPr>
                      <a:r>
                        <a:rPr lang="en-US" sz="1100" u="sng" kern="100">
                          <a:effectLst/>
                        </a:rPr>
                        <a:t>4.0</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Aft>
                          <a:spcPts val="0"/>
                        </a:spcAft>
                      </a:pPr>
                      <a:r>
                        <a:rPr lang="en-US" sz="1100" u="sng" kern="100">
                          <a:effectLst/>
                        </a:rPr>
                        <a:t>2.2</a:t>
                      </a:r>
                      <a:r>
                        <a:rPr lang="zh-CN" sz="1100" u="sng" kern="100">
                          <a:effectLst/>
                        </a:rPr>
                        <a:t>用户类型分析</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Aft>
                          <a:spcPts val="0"/>
                        </a:spcAft>
                      </a:pPr>
                      <a:r>
                        <a:rPr lang="zh-CN" sz="1100" u="sng" kern="100">
                          <a:effectLst/>
                        </a:rPr>
                        <a:t>删除了用户类型分析一节</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Bef>
                          <a:spcPts val="525"/>
                        </a:spcBef>
                        <a:spcAft>
                          <a:spcPts val="0"/>
                        </a:spcAft>
                      </a:pPr>
                      <a:r>
                        <a:rPr lang="zh-CN" sz="1100" u="sng" kern="100">
                          <a:effectLst/>
                        </a:rPr>
                        <a:t>刘克瑞</a:t>
                      </a:r>
                      <a:endParaRPr lang="zh-CN" sz="1100" kern="100">
                        <a:effectLst/>
                        <a:latin typeface="Times New Roman" panose="02020603050405020304" pitchFamily="18" charset="0"/>
                        <a:ea typeface="宋体" panose="02010600030101010101" pitchFamily="2" charset="-122"/>
                      </a:endParaRPr>
                    </a:p>
                  </a:txBody>
                  <a:tcPr marL="48781" marR="48781" marT="0" marB="0"/>
                </a:tc>
              </a:tr>
              <a:tr h="827458">
                <a:tc>
                  <a:txBody>
                    <a:bodyPr/>
                    <a:lstStyle/>
                    <a:p>
                      <a:pPr>
                        <a:spcBef>
                          <a:spcPts val="525"/>
                        </a:spcBef>
                        <a:spcAft>
                          <a:spcPts val="0"/>
                        </a:spcAft>
                      </a:pPr>
                      <a:r>
                        <a:rPr lang="en-US" sz="1100" u="sng" kern="100">
                          <a:effectLst/>
                        </a:rPr>
                        <a:t>2016.5.03</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Bef>
                          <a:spcPts val="525"/>
                        </a:spcBef>
                        <a:spcAft>
                          <a:spcPts val="0"/>
                        </a:spcAft>
                      </a:pPr>
                      <a:r>
                        <a:rPr lang="en-US" sz="1100" u="sng" kern="100">
                          <a:effectLst/>
                        </a:rPr>
                        <a:t>5.0</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Aft>
                          <a:spcPts val="0"/>
                        </a:spcAft>
                      </a:pPr>
                      <a:r>
                        <a:rPr lang="en-US" sz="1100" u="sng" kern="100">
                          <a:effectLst/>
                        </a:rPr>
                        <a:t>3.2 </a:t>
                      </a:r>
                      <a:r>
                        <a:rPr lang="zh-CN" sz="1100" u="sng" kern="100">
                          <a:effectLst/>
                        </a:rPr>
                        <a:t>用例说明</a:t>
                      </a:r>
                      <a:endParaRPr lang="zh-CN" sz="1100" kern="100">
                        <a:effectLst/>
                      </a:endParaRPr>
                    </a:p>
                    <a:p>
                      <a:pPr>
                        <a:spcAft>
                          <a:spcPts val="0"/>
                        </a:spcAft>
                      </a:pPr>
                      <a:r>
                        <a:rPr lang="en-US" sz="1100" u="sng" kern="100">
                          <a:effectLst/>
                        </a:rPr>
                        <a:t>6 </a:t>
                      </a:r>
                      <a:r>
                        <a:rPr lang="zh-CN" sz="1100" u="sng" kern="100">
                          <a:effectLst/>
                        </a:rPr>
                        <a:t>问题及解决方案</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Aft>
                          <a:spcPts val="0"/>
                        </a:spcAft>
                      </a:pPr>
                      <a:r>
                        <a:rPr lang="zh-CN" sz="1100" u="sng" kern="100">
                          <a:effectLst/>
                        </a:rPr>
                        <a:t>增加的每个用例的用例场景，使得需求具体化。</a:t>
                      </a:r>
                      <a:endParaRPr lang="zh-CN" sz="1100" kern="100">
                        <a:effectLst/>
                      </a:endParaRPr>
                    </a:p>
                    <a:p>
                      <a:pPr>
                        <a:spcAft>
                          <a:spcPts val="0"/>
                        </a:spcAft>
                      </a:pPr>
                      <a:r>
                        <a:rPr lang="zh-CN" sz="1100" u="sng" kern="100">
                          <a:effectLst/>
                        </a:rPr>
                        <a:t>对存需求中存在的问题和相应的解决方案进行的描述</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Bef>
                          <a:spcPts val="525"/>
                        </a:spcBef>
                        <a:spcAft>
                          <a:spcPts val="0"/>
                        </a:spcAft>
                      </a:pPr>
                      <a:r>
                        <a:rPr lang="zh-CN" sz="1100" u="sng" kern="100">
                          <a:effectLst/>
                        </a:rPr>
                        <a:t>刘克瑞</a:t>
                      </a:r>
                      <a:endParaRPr lang="zh-CN" sz="1100" kern="100">
                        <a:effectLst/>
                        <a:latin typeface="Times New Roman" panose="02020603050405020304" pitchFamily="18" charset="0"/>
                        <a:ea typeface="宋体" panose="02010600030101010101" pitchFamily="2" charset="-122"/>
                      </a:endParaRPr>
                    </a:p>
                  </a:txBody>
                  <a:tcPr marL="48781" marR="48781" marT="0" marB="0"/>
                </a:tc>
              </a:tr>
              <a:tr h="965368">
                <a:tc>
                  <a:txBody>
                    <a:bodyPr/>
                    <a:lstStyle/>
                    <a:p>
                      <a:pPr>
                        <a:spcBef>
                          <a:spcPts val="525"/>
                        </a:spcBef>
                        <a:spcAft>
                          <a:spcPts val="0"/>
                        </a:spcAft>
                      </a:pPr>
                      <a:r>
                        <a:rPr lang="en-US" sz="1100" u="sng" kern="100">
                          <a:effectLst/>
                        </a:rPr>
                        <a:t>2016.5.26</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Bef>
                          <a:spcPts val="525"/>
                        </a:spcBef>
                        <a:spcAft>
                          <a:spcPts val="0"/>
                        </a:spcAft>
                      </a:pPr>
                      <a:r>
                        <a:rPr lang="en-US" sz="1100" u="sng" kern="100">
                          <a:effectLst/>
                        </a:rPr>
                        <a:t>6.0</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Aft>
                          <a:spcPts val="0"/>
                        </a:spcAft>
                      </a:pPr>
                      <a:r>
                        <a:rPr lang="en-US" sz="1100" u="sng" kern="100">
                          <a:effectLst/>
                        </a:rPr>
                        <a:t>3.1 </a:t>
                      </a:r>
                      <a:r>
                        <a:rPr lang="zh-CN" sz="1100" u="sng" kern="100">
                          <a:effectLst/>
                        </a:rPr>
                        <a:t>用例模型</a:t>
                      </a:r>
                      <a:endParaRPr lang="zh-CN" sz="1100" kern="100">
                        <a:effectLst/>
                      </a:endParaRPr>
                    </a:p>
                    <a:p>
                      <a:pPr>
                        <a:spcAft>
                          <a:spcPts val="0"/>
                        </a:spcAft>
                      </a:pPr>
                      <a:r>
                        <a:rPr lang="en-US" sz="1100" u="sng" kern="100">
                          <a:effectLst/>
                        </a:rPr>
                        <a:t>3.2 </a:t>
                      </a:r>
                      <a:r>
                        <a:rPr lang="zh-CN" sz="1100" u="sng" kern="100">
                          <a:effectLst/>
                        </a:rPr>
                        <a:t>用例说明</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Aft>
                          <a:spcPts val="0"/>
                        </a:spcAft>
                      </a:pPr>
                      <a:r>
                        <a:rPr lang="zh-CN" sz="1100" u="sng" kern="100">
                          <a:effectLst/>
                        </a:rPr>
                        <a:t>修改了用例图</a:t>
                      </a:r>
                      <a:endParaRPr lang="zh-CN" sz="1100" kern="100">
                        <a:effectLst/>
                      </a:endParaRPr>
                    </a:p>
                    <a:p>
                      <a:pPr>
                        <a:spcAft>
                          <a:spcPts val="0"/>
                        </a:spcAft>
                      </a:pPr>
                      <a:r>
                        <a:rPr lang="zh-CN" sz="1100" u="sng" kern="100">
                          <a:effectLst/>
                        </a:rPr>
                        <a:t>删除了用例“修改任务模式”、“设置提醒时间”</a:t>
                      </a:r>
                      <a:endParaRPr lang="zh-CN" sz="1100" kern="100">
                        <a:effectLst/>
                      </a:endParaRPr>
                    </a:p>
                    <a:p>
                      <a:pPr>
                        <a:spcAft>
                          <a:spcPts val="0"/>
                        </a:spcAft>
                      </a:pPr>
                      <a:r>
                        <a:rPr lang="zh-CN" sz="1100" u="sng" kern="100">
                          <a:effectLst/>
                        </a:rPr>
                        <a:t>增加了用例“生成任务报告”</a:t>
                      </a:r>
                      <a:endParaRPr lang="zh-CN" sz="1100" kern="100">
                        <a:effectLst/>
                      </a:endParaRPr>
                    </a:p>
                    <a:p>
                      <a:pPr>
                        <a:spcAft>
                          <a:spcPts val="0"/>
                        </a:spcAft>
                      </a:pPr>
                      <a:r>
                        <a:rPr lang="zh-CN" sz="1100" u="sng" kern="100">
                          <a:effectLst/>
                        </a:rPr>
                        <a:t>修改了用例</a:t>
                      </a:r>
                      <a:r>
                        <a:rPr lang="en-US" sz="1100" u="sng" kern="100">
                          <a:effectLst/>
                        </a:rPr>
                        <a:t>ID</a:t>
                      </a:r>
                      <a:endParaRPr lang="zh-CN" sz="1100" kern="100">
                        <a:effectLst/>
                        <a:latin typeface="Times New Roman" panose="02020603050405020304" pitchFamily="18" charset="0"/>
                        <a:ea typeface="宋体" panose="02010600030101010101" pitchFamily="2" charset="-122"/>
                      </a:endParaRPr>
                    </a:p>
                  </a:txBody>
                  <a:tcPr marL="48781" marR="48781" marT="0" marB="0"/>
                </a:tc>
                <a:tc>
                  <a:txBody>
                    <a:bodyPr/>
                    <a:lstStyle/>
                    <a:p>
                      <a:pPr>
                        <a:spcBef>
                          <a:spcPts val="525"/>
                        </a:spcBef>
                        <a:spcAft>
                          <a:spcPts val="0"/>
                        </a:spcAft>
                      </a:pPr>
                      <a:r>
                        <a:rPr lang="zh-CN" sz="1100" u="sng" kern="100" dirty="0">
                          <a:effectLst/>
                        </a:rPr>
                        <a:t>刘克瑞</a:t>
                      </a:r>
                      <a:endParaRPr lang="zh-CN" sz="1100" kern="100" dirty="0">
                        <a:effectLst/>
                        <a:latin typeface="Times New Roman" panose="02020603050405020304" pitchFamily="18" charset="0"/>
                        <a:ea typeface="宋体" panose="02010600030101010101" pitchFamily="2" charset="-122"/>
                      </a:endParaRPr>
                    </a:p>
                  </a:txBody>
                  <a:tcPr marL="48781" marR="48781" marT="0" marB="0"/>
                </a:tc>
              </a:tr>
            </a:tbl>
          </a:graphicData>
        </a:graphic>
      </p:graphicFrame>
    </p:spTree>
    <p:extLst>
      <p:ext uri="{BB962C8B-B14F-4D97-AF65-F5344CB8AC3E}">
        <p14:creationId xmlns:p14="http://schemas.microsoft.com/office/powerpoint/2010/main" val="294445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软件需求评审</a:t>
            </a:r>
            <a:endParaRPr lang="zh-CN" altLang="en-US" dirty="0"/>
          </a:p>
        </p:txBody>
      </p:sp>
      <p:sp>
        <p:nvSpPr>
          <p:cNvPr id="3" name="内容占位符 2"/>
          <p:cNvSpPr>
            <a:spLocks noGrp="1"/>
          </p:cNvSpPr>
          <p:nvPr>
            <p:ph idx="1"/>
          </p:nvPr>
        </p:nvSpPr>
        <p:spPr/>
        <p:txBody>
          <a:bodyPr/>
          <a:lstStyle/>
          <a:p>
            <a:r>
              <a:rPr lang="zh-CN" altLang="en-US" dirty="0" smtClean="0"/>
              <a:t>网上评审和会议评审</a:t>
            </a:r>
            <a:endParaRPr lang="en-US" altLang="zh-CN" dirty="0" smtClean="0"/>
          </a:p>
          <a:p>
            <a:endParaRPr lang="en-US" altLang="zh-CN" dirty="0"/>
          </a:p>
          <a:p>
            <a:r>
              <a:rPr lang="zh-CN" altLang="en-US" dirty="0" smtClean="0"/>
              <a:t>撰写评审报告和问题清单</a:t>
            </a:r>
            <a:endParaRPr lang="en-US" altLang="zh-CN" dirty="0" smtClean="0"/>
          </a:p>
          <a:p>
            <a:endParaRPr lang="en-US" altLang="zh-CN" dirty="0"/>
          </a:p>
          <a:p>
            <a:r>
              <a:rPr lang="zh-CN" altLang="en-US" dirty="0" smtClean="0"/>
              <a:t>根据评审报告修改和完善需求分析</a:t>
            </a:r>
            <a:endParaRPr lang="zh-CN" altLang="en-US" dirty="0"/>
          </a:p>
        </p:txBody>
      </p:sp>
    </p:spTree>
    <p:extLst>
      <p:ext uri="{BB962C8B-B14F-4D97-AF65-F5344CB8AC3E}">
        <p14:creationId xmlns:p14="http://schemas.microsoft.com/office/powerpoint/2010/main" val="3408809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79612" y="819807"/>
            <a:ext cx="8915400" cy="3777622"/>
          </a:xfrm>
        </p:spPr>
        <p:txBody>
          <a:bodyPr/>
          <a:lstStyle/>
          <a:p>
            <a:r>
              <a:rPr lang="zh-CN" altLang="en-US" dirty="0" smtClean="0"/>
              <a:t>需求评审问题报告清单</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34458837"/>
              </p:ext>
            </p:extLst>
          </p:nvPr>
        </p:nvGraphicFramePr>
        <p:xfrm>
          <a:off x="1979612" y="1748659"/>
          <a:ext cx="8331035" cy="4326322"/>
        </p:xfrm>
        <a:graphic>
          <a:graphicData uri="http://schemas.openxmlformats.org/drawingml/2006/table">
            <a:tbl>
              <a:tblPr firstRow="1" firstCol="1" bandRow="1">
                <a:tableStyleId>{93296810-A885-4BE3-A3E7-6D5BEEA58F35}</a:tableStyleId>
              </a:tblPr>
              <a:tblGrid>
                <a:gridCol w="795071"/>
                <a:gridCol w="2043325"/>
                <a:gridCol w="2269917"/>
                <a:gridCol w="3222722"/>
              </a:tblGrid>
              <a:tr h="576843">
                <a:tc>
                  <a:txBody>
                    <a:bodyPr/>
                    <a:lstStyle/>
                    <a:p>
                      <a:pPr indent="266700" algn="ctr">
                        <a:spcAft>
                          <a:spcPts val="0"/>
                        </a:spcAft>
                      </a:pPr>
                      <a:r>
                        <a:rPr lang="zh-CN" sz="1400" kern="100" dirty="0">
                          <a:effectLst/>
                        </a:rPr>
                        <a:t>序号</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400" kern="100">
                          <a:effectLst/>
                        </a:rPr>
                        <a:t>需求分析评审对象</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400" kern="100">
                          <a:effectLst/>
                        </a:rPr>
                        <a:t>评审意见</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400" kern="100">
                          <a:effectLst/>
                        </a:rPr>
                        <a:t>修改情况</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76843">
                <a:tc>
                  <a:txBody>
                    <a:bodyPr/>
                    <a:lstStyle/>
                    <a:p>
                      <a:pPr algn="ctr">
                        <a:spcAft>
                          <a:spcPts val="0"/>
                        </a:spcAft>
                      </a:pPr>
                      <a:r>
                        <a:rPr lang="en-US" sz="1400" kern="100">
                          <a:effectLst/>
                        </a:rPr>
                        <a:t>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软件名称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软件命名不够统一，定义不清晰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接受建议，已在</a:t>
                      </a:r>
                      <a:r>
                        <a:rPr lang="en-US" sz="1400" kern="100">
                          <a:effectLst/>
                        </a:rPr>
                        <a:t>v3</a:t>
                      </a:r>
                      <a:r>
                        <a:rPr lang="zh-CN" sz="1400" kern="100">
                          <a:effectLst/>
                        </a:rPr>
                        <a:t>版中修改，确定名称为</a:t>
                      </a:r>
                      <a:r>
                        <a:rPr lang="en-US" sz="1400" kern="100">
                          <a:effectLst/>
                        </a:rPr>
                        <a:t>MiniProject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76843">
                <a:tc>
                  <a:txBody>
                    <a:bodyPr/>
                    <a:lstStyle/>
                    <a:p>
                      <a:pPr algn="ctr">
                        <a:spcAft>
                          <a:spcPts val="0"/>
                        </a:spcAft>
                      </a:pPr>
                      <a:r>
                        <a:rPr lang="en-US" sz="1400" kern="100">
                          <a:effectLst/>
                        </a:rPr>
                        <a:t>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用例图</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用户类型的分析和定义不够明确</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接受建议，已在</a:t>
                      </a:r>
                      <a:r>
                        <a:rPr lang="en-US" sz="1400" kern="100">
                          <a:effectLst/>
                        </a:rPr>
                        <a:t>v3</a:t>
                      </a:r>
                      <a:r>
                        <a:rPr lang="zh-CN" sz="1400" kern="100">
                          <a:effectLst/>
                        </a:rPr>
                        <a:t>版中重新定义用户类型</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76843">
                <a:tc>
                  <a:txBody>
                    <a:bodyPr/>
                    <a:lstStyle/>
                    <a:p>
                      <a:pPr algn="ctr">
                        <a:spcAft>
                          <a:spcPts val="0"/>
                        </a:spcAft>
                      </a:pPr>
                      <a:r>
                        <a:rPr lang="en-US" sz="1400" kern="100">
                          <a:effectLst/>
                        </a:rPr>
                        <a:t>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提问环节</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提前准备不足，没有针对性的建议</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接受建议，在论坛上多多互动，提前阅读其他组的文档</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76843">
                <a:tc>
                  <a:txBody>
                    <a:bodyPr/>
                    <a:lstStyle/>
                    <a:p>
                      <a:pPr algn="ctr">
                        <a:spcAft>
                          <a:spcPts val="0"/>
                        </a:spcAft>
                      </a:pPr>
                      <a:r>
                        <a:rPr lang="en-US" sz="1400" kern="100">
                          <a:effectLst/>
                        </a:rPr>
                        <a:t>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项目计划</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项目计划需要不断更新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接受建议，已在项目计划</a:t>
                      </a:r>
                      <a:r>
                        <a:rPr lang="en-US" sz="1400" kern="100">
                          <a:effectLst/>
                        </a:rPr>
                        <a:t>v4</a:t>
                      </a:r>
                      <a:r>
                        <a:rPr lang="zh-CN" sz="1400" kern="100">
                          <a:effectLst/>
                        </a:rPr>
                        <a:t>版中根据项目进度和实验安排进一步修改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76843">
                <a:tc>
                  <a:txBody>
                    <a:bodyPr/>
                    <a:lstStyle/>
                    <a:p>
                      <a:pPr algn="ctr">
                        <a:spcAft>
                          <a:spcPts val="0"/>
                        </a:spcAft>
                      </a:pPr>
                      <a:r>
                        <a:rPr lang="en-US" sz="1400" kern="100">
                          <a:effectLst/>
                        </a:rPr>
                        <a:t>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引言软件需求分析理论部分</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描述过于口语化</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zh-CN" sz="1400" kern="100">
                          <a:effectLst/>
                        </a:rPr>
                        <a:t>接受建议，已在</a:t>
                      </a:r>
                      <a:r>
                        <a:rPr lang="en-US" sz="1400" kern="100">
                          <a:effectLst/>
                        </a:rPr>
                        <a:t>v3</a:t>
                      </a:r>
                      <a:r>
                        <a:rPr lang="zh-CN" sz="1400" kern="100">
                          <a:effectLst/>
                        </a:rPr>
                        <a:t>版中进行修改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76843">
                <a:tc>
                  <a:txBody>
                    <a:bodyPr/>
                    <a:lstStyle/>
                    <a:p>
                      <a:pPr algn="ctr">
                        <a:spcAft>
                          <a:spcPts val="0"/>
                        </a:spcAft>
                      </a:pPr>
                      <a:r>
                        <a:rPr lang="en-US" sz="1400" kern="100">
                          <a:effectLst/>
                        </a:rPr>
                        <a:t>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用户类型分析</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用户类型与用例图不符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zh-CN" sz="1400" kern="100">
                          <a:effectLst/>
                        </a:rPr>
                        <a:t>接受建议，已在最终版中删除用户类型分析一节</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8421">
                <a:tc>
                  <a:txBody>
                    <a:bodyPr/>
                    <a:lstStyle/>
                    <a:p>
                      <a:pPr algn="ctr">
                        <a:spcAft>
                          <a:spcPts val="0"/>
                        </a:spcAft>
                      </a:pPr>
                      <a:r>
                        <a:rPr lang="en-US" sz="1400" kern="100">
                          <a:effectLst/>
                        </a:rPr>
                        <a:t>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用例</a:t>
                      </a:r>
                      <a:r>
                        <a:rPr lang="en-US" sz="1400" kern="100">
                          <a:effectLst/>
                        </a:rPr>
                        <a:t>101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没有异常流的说明</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zh-CN" sz="1400" kern="100" dirty="0">
                          <a:effectLst/>
                        </a:rPr>
                        <a:t>接受建议，已在</a:t>
                      </a:r>
                      <a:r>
                        <a:rPr lang="en-US" sz="1400" kern="100" dirty="0">
                          <a:effectLst/>
                        </a:rPr>
                        <a:t>v3</a:t>
                      </a:r>
                      <a:r>
                        <a:rPr lang="zh-CN" sz="1400" kern="100" dirty="0">
                          <a:effectLst/>
                        </a:rPr>
                        <a:t>版中进行说明</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3372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软件产品改进与展示</a:t>
            </a:r>
            <a:endParaRPr lang="zh-CN" altLang="en-US" dirty="0"/>
          </a:p>
        </p:txBody>
      </p:sp>
      <p:sp>
        <p:nvSpPr>
          <p:cNvPr id="3" name="内容占位符 2"/>
          <p:cNvSpPr>
            <a:spLocks noGrp="1"/>
          </p:cNvSpPr>
          <p:nvPr>
            <p:ph idx="1"/>
          </p:nvPr>
        </p:nvSpPr>
        <p:spPr>
          <a:xfrm>
            <a:off x="1826960" y="1156137"/>
            <a:ext cx="9587274" cy="5444359"/>
          </a:xfrm>
        </p:spPr>
        <p:txBody>
          <a:bodyPr>
            <a:normAutofit lnSpcReduction="10000"/>
          </a:bodyPr>
          <a:lstStyle/>
          <a:p>
            <a:pPr marL="0" indent="0">
              <a:buNone/>
            </a:pPr>
            <a:endParaRPr lang="en-US" altLang="zh-CN" sz="2200" dirty="0"/>
          </a:p>
          <a:p>
            <a:r>
              <a:rPr lang="zh-CN" altLang="en-US" dirty="0"/>
              <a:t>改进思路</a:t>
            </a:r>
            <a:r>
              <a:rPr lang="zh-CN" altLang="en-US" dirty="0" smtClean="0"/>
              <a:t>的汇报</a:t>
            </a:r>
            <a:r>
              <a:rPr lang="zh-CN" altLang="en-US" dirty="0"/>
              <a:t>和</a:t>
            </a:r>
            <a:r>
              <a:rPr lang="zh-CN" altLang="en-US" dirty="0" smtClean="0"/>
              <a:t>展示</a:t>
            </a:r>
            <a:endParaRPr lang="en-US" altLang="zh-CN" dirty="0" smtClean="0"/>
          </a:p>
          <a:p>
            <a:endParaRPr lang="en-US" altLang="zh-CN" dirty="0"/>
          </a:p>
          <a:p>
            <a:r>
              <a:rPr lang="zh-CN" altLang="en-US" dirty="0"/>
              <a:t>根据老师和同学的建议对改进方案进行</a:t>
            </a:r>
            <a:r>
              <a:rPr lang="zh-CN" altLang="en-US" dirty="0" smtClean="0"/>
              <a:t>修改</a:t>
            </a:r>
            <a:endParaRPr lang="en-US" altLang="zh-CN" dirty="0" smtClean="0"/>
          </a:p>
          <a:p>
            <a:endParaRPr lang="en-US" altLang="zh-CN" dirty="0"/>
          </a:p>
          <a:p>
            <a:r>
              <a:rPr lang="zh-CN" altLang="en-US" dirty="0"/>
              <a:t>设计改进的</a:t>
            </a:r>
            <a:r>
              <a:rPr lang="zh-CN" altLang="en-US" dirty="0" smtClean="0"/>
              <a:t>方案</a:t>
            </a:r>
            <a:endParaRPr lang="en-US" altLang="zh-CN" dirty="0" smtClean="0"/>
          </a:p>
          <a:p>
            <a:endParaRPr lang="en-US" altLang="zh-CN" dirty="0"/>
          </a:p>
          <a:p>
            <a:r>
              <a:rPr lang="zh-CN" altLang="en-US" dirty="0" smtClean="0"/>
              <a:t>改进</a:t>
            </a:r>
            <a:r>
              <a:rPr lang="zh-CN" altLang="en-US" dirty="0"/>
              <a:t>方案的落实和课堂</a:t>
            </a:r>
            <a:r>
              <a:rPr lang="zh-CN" altLang="en-US" dirty="0" smtClean="0"/>
              <a:t>展示</a:t>
            </a:r>
            <a:endParaRPr lang="en-US" altLang="zh-CN" dirty="0" smtClean="0"/>
          </a:p>
          <a:p>
            <a:endParaRPr lang="en-US" altLang="zh-CN" dirty="0"/>
          </a:p>
          <a:p>
            <a:r>
              <a:rPr lang="zh-CN" altLang="en-US" dirty="0" smtClean="0"/>
              <a:t>实施</a:t>
            </a:r>
            <a:r>
              <a:rPr lang="zh-CN" altLang="en-US" dirty="0"/>
              <a:t>改进</a:t>
            </a:r>
            <a:r>
              <a:rPr lang="zh-CN" altLang="en-US" dirty="0" smtClean="0"/>
              <a:t>方案</a:t>
            </a:r>
            <a:endParaRPr lang="en-US" altLang="zh-CN" dirty="0" smtClean="0"/>
          </a:p>
          <a:p>
            <a:endParaRPr lang="en-US" altLang="zh-CN" dirty="0"/>
          </a:p>
          <a:p>
            <a:r>
              <a:rPr lang="zh-CN" altLang="en-US" dirty="0" smtClean="0"/>
              <a:t>改进</a:t>
            </a:r>
            <a:r>
              <a:rPr lang="zh-CN" altLang="en-US" dirty="0"/>
              <a:t>方案实施情况汇报和</a:t>
            </a:r>
            <a:r>
              <a:rPr lang="zh-CN" altLang="en-US" dirty="0" smtClean="0"/>
              <a:t>展示</a:t>
            </a:r>
            <a:endParaRPr lang="en-US" altLang="zh-CN" dirty="0" smtClean="0"/>
          </a:p>
          <a:p>
            <a:endParaRPr lang="en-US" altLang="zh-CN" dirty="0" smtClean="0"/>
          </a:p>
          <a:p>
            <a:r>
              <a:rPr lang="zh-CN" altLang="en-US" dirty="0" smtClean="0"/>
              <a:t>完成</a:t>
            </a:r>
            <a:r>
              <a:rPr lang="zh-CN" altLang="en-US" dirty="0"/>
              <a:t>软件设计，改进及展示</a:t>
            </a:r>
          </a:p>
        </p:txBody>
      </p:sp>
    </p:spTree>
    <p:extLst>
      <p:ext uri="{BB962C8B-B14F-4D97-AF65-F5344CB8AC3E}">
        <p14:creationId xmlns:p14="http://schemas.microsoft.com/office/powerpoint/2010/main" val="2143710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改进方案</a:t>
            </a:r>
            <a:endParaRPr lang="zh-CN" altLang="en-US" dirty="0"/>
          </a:p>
        </p:txBody>
      </p:sp>
      <p:sp>
        <p:nvSpPr>
          <p:cNvPr id="4" name="内容占位符 2"/>
          <p:cNvSpPr>
            <a:spLocks noGrp="1"/>
          </p:cNvSpPr>
          <p:nvPr>
            <p:ph idx="1"/>
          </p:nvPr>
        </p:nvSpPr>
        <p:spPr>
          <a:xfrm>
            <a:off x="2007475" y="1471447"/>
            <a:ext cx="9595945" cy="4887311"/>
          </a:xfrm>
        </p:spPr>
        <p:txBody>
          <a:bodyPr>
            <a:normAutofit/>
          </a:bodyPr>
          <a:lstStyle/>
          <a:p>
            <a:r>
              <a:rPr lang="zh-CN" altLang="en-US" dirty="0" smtClean="0"/>
              <a:t>基本目标</a:t>
            </a:r>
            <a:endParaRPr lang="en-US" altLang="zh-CN" dirty="0" smtClean="0"/>
          </a:p>
          <a:p>
            <a:pPr marL="0" indent="0">
              <a:buNone/>
            </a:pPr>
            <a:r>
              <a:rPr lang="en-US" altLang="zh-CN" dirty="0" smtClean="0"/>
              <a:t>1.  </a:t>
            </a:r>
            <a:r>
              <a:rPr lang="en-US" altLang="zh-CN" dirty="0" err="1" smtClean="0"/>
              <a:t>MiniProject</a:t>
            </a:r>
            <a:r>
              <a:rPr lang="zh-CN" altLang="zh-CN" dirty="0"/>
              <a:t>可以实现</a:t>
            </a:r>
            <a:r>
              <a:rPr lang="en-US" altLang="zh-CN" dirty="0"/>
              <a:t>Microsoft Project</a:t>
            </a:r>
            <a:r>
              <a:rPr lang="zh-CN" altLang="zh-CN" dirty="0"/>
              <a:t>的基本功能，包括：读取</a:t>
            </a:r>
            <a:r>
              <a:rPr lang="en-US" altLang="zh-CN" dirty="0" err="1"/>
              <a:t>mpp</a:t>
            </a:r>
            <a:r>
              <a:rPr lang="zh-CN" altLang="zh-CN" dirty="0"/>
              <a:t>文件、修改</a:t>
            </a:r>
            <a:r>
              <a:rPr lang="zh-CN" altLang="zh-CN" dirty="0" smtClean="0"/>
              <a:t>任</a:t>
            </a:r>
            <a:endParaRPr lang="en-US" altLang="zh-CN" dirty="0" smtClean="0"/>
          </a:p>
          <a:p>
            <a:pPr marL="0" indent="0">
              <a:buNone/>
            </a:pPr>
            <a:r>
              <a:rPr lang="zh-CN" altLang="zh-CN" dirty="0" smtClean="0"/>
              <a:t>务</a:t>
            </a:r>
            <a:r>
              <a:rPr lang="zh-CN" altLang="zh-CN" dirty="0"/>
              <a:t>名称、修改任务模式、修改任务开始</a:t>
            </a:r>
            <a:r>
              <a:rPr lang="en-US" altLang="zh-CN" dirty="0"/>
              <a:t>/</a:t>
            </a:r>
            <a:r>
              <a:rPr lang="zh-CN" altLang="zh-CN" dirty="0"/>
              <a:t>结束时间、修改任务前置条件、修改任务的</a:t>
            </a:r>
            <a:r>
              <a:rPr lang="zh-CN" altLang="zh-CN" dirty="0" smtClean="0"/>
              <a:t>资</a:t>
            </a:r>
            <a:endParaRPr lang="en-US" altLang="zh-CN" dirty="0" smtClean="0"/>
          </a:p>
          <a:p>
            <a:pPr marL="0" indent="0">
              <a:buNone/>
            </a:pPr>
            <a:r>
              <a:rPr lang="zh-CN" altLang="zh-CN" dirty="0" smtClean="0"/>
              <a:t>源</a:t>
            </a:r>
            <a:r>
              <a:rPr lang="zh-CN" altLang="zh-CN" dirty="0"/>
              <a:t>名称、生成甘特图</a:t>
            </a:r>
            <a:r>
              <a:rPr lang="zh-CN" altLang="zh-CN" dirty="0" smtClean="0"/>
              <a:t>。</a:t>
            </a:r>
            <a:endParaRPr lang="zh-CN" altLang="zh-CN" dirty="0"/>
          </a:p>
          <a:p>
            <a:pPr marL="0" indent="0">
              <a:buNone/>
            </a:pPr>
            <a:r>
              <a:rPr lang="en-US" altLang="zh-CN" dirty="0"/>
              <a:t>2.  </a:t>
            </a:r>
            <a:r>
              <a:rPr lang="zh-CN" altLang="zh-CN" dirty="0"/>
              <a:t>具有比较简洁、友好的用户界面。</a:t>
            </a:r>
          </a:p>
          <a:p>
            <a:pPr marL="0" indent="0">
              <a:buNone/>
            </a:pPr>
            <a:endParaRPr lang="en-US" altLang="zh-CN" dirty="0" smtClean="0"/>
          </a:p>
          <a:p>
            <a:r>
              <a:rPr lang="zh-CN" altLang="en-US" dirty="0"/>
              <a:t>具体</a:t>
            </a:r>
            <a:r>
              <a:rPr lang="zh-CN" altLang="en-US" dirty="0" smtClean="0"/>
              <a:t>方案</a:t>
            </a:r>
            <a:endParaRPr lang="en-US" altLang="zh-CN" dirty="0" smtClean="0"/>
          </a:p>
          <a:p>
            <a:pPr marL="0" indent="0">
              <a:buNone/>
            </a:pPr>
            <a:r>
              <a:rPr lang="en-US" altLang="zh-CN" dirty="0" smtClean="0"/>
              <a:t>        </a:t>
            </a:r>
            <a:r>
              <a:rPr lang="zh-CN" altLang="zh-CN" dirty="0" smtClean="0"/>
              <a:t>使用</a:t>
            </a:r>
            <a:r>
              <a:rPr lang="en-US" altLang="zh-CN" dirty="0" err="1"/>
              <a:t>net.sf.mpxj</a:t>
            </a:r>
            <a:r>
              <a:rPr lang="zh-CN" altLang="zh-CN" dirty="0"/>
              <a:t>工具来提取</a:t>
            </a:r>
            <a:r>
              <a:rPr lang="en-US" altLang="zh-CN" dirty="0" err="1"/>
              <a:t>mpp</a:t>
            </a:r>
            <a:r>
              <a:rPr lang="zh-CN" altLang="zh-CN" dirty="0"/>
              <a:t>文件中的文本内容，之后将文本内容导入格式</a:t>
            </a:r>
            <a:r>
              <a:rPr lang="zh-CN" altLang="zh-CN" dirty="0" smtClean="0"/>
              <a:t>为</a:t>
            </a:r>
            <a:endParaRPr lang="en-US" altLang="zh-CN" dirty="0" smtClean="0"/>
          </a:p>
          <a:p>
            <a:pPr marL="0" indent="0">
              <a:buNone/>
            </a:pPr>
            <a:r>
              <a:rPr lang="en-US" altLang="zh-CN" dirty="0" err="1" smtClean="0"/>
              <a:t>mpx</a:t>
            </a:r>
            <a:r>
              <a:rPr lang="zh-CN" altLang="zh-CN" dirty="0"/>
              <a:t>的文件中，在</a:t>
            </a:r>
            <a:r>
              <a:rPr lang="en-US" altLang="zh-CN" dirty="0" err="1"/>
              <a:t>mpx</a:t>
            </a:r>
            <a:r>
              <a:rPr lang="zh-CN" altLang="zh-CN" dirty="0"/>
              <a:t>文件中进行内容修改和编辑。因为</a:t>
            </a:r>
            <a:r>
              <a:rPr lang="en-US" altLang="zh-CN" dirty="0"/>
              <a:t>Microsoft Project</a:t>
            </a:r>
            <a:r>
              <a:rPr lang="zh-CN" altLang="zh-CN" dirty="0"/>
              <a:t>可以</a:t>
            </a:r>
            <a:r>
              <a:rPr lang="zh-CN" altLang="zh-CN" dirty="0" smtClean="0"/>
              <a:t>支持</a:t>
            </a:r>
            <a:endParaRPr lang="en-US" altLang="zh-CN" dirty="0" smtClean="0"/>
          </a:p>
          <a:p>
            <a:pPr marL="0" indent="0">
              <a:buNone/>
            </a:pPr>
            <a:r>
              <a:rPr lang="en-US" altLang="zh-CN" dirty="0" err="1" smtClean="0"/>
              <a:t>mpp</a:t>
            </a:r>
            <a:r>
              <a:rPr lang="zh-CN" altLang="zh-CN" dirty="0"/>
              <a:t>和</a:t>
            </a:r>
            <a:r>
              <a:rPr lang="en-US" altLang="zh-CN" dirty="0" err="1"/>
              <a:t>mpx</a:t>
            </a:r>
            <a:r>
              <a:rPr lang="zh-CN" altLang="zh-CN" dirty="0"/>
              <a:t>两种格式的文件，所以修改后的</a:t>
            </a:r>
            <a:r>
              <a:rPr lang="en-US" altLang="zh-CN" dirty="0" err="1"/>
              <a:t>mpx</a:t>
            </a:r>
            <a:r>
              <a:rPr lang="zh-CN" altLang="zh-CN" dirty="0"/>
              <a:t>文件可以在</a:t>
            </a:r>
            <a:r>
              <a:rPr lang="en-US" altLang="zh-CN" dirty="0"/>
              <a:t>Microsoft Project</a:t>
            </a:r>
            <a:r>
              <a:rPr lang="zh-CN" altLang="zh-CN" dirty="0"/>
              <a:t>下</a:t>
            </a:r>
            <a:r>
              <a:rPr lang="zh-CN" altLang="zh-CN" dirty="0" smtClean="0"/>
              <a:t>正常</a:t>
            </a:r>
            <a:endParaRPr lang="en-US" altLang="zh-CN" dirty="0" smtClean="0"/>
          </a:p>
          <a:p>
            <a:pPr marL="0" indent="0">
              <a:buNone/>
            </a:pPr>
            <a:r>
              <a:rPr lang="zh-CN" altLang="zh-CN" dirty="0" smtClean="0"/>
              <a:t>打开</a:t>
            </a:r>
            <a:r>
              <a:rPr lang="zh-CN" altLang="zh-CN" dirty="0"/>
              <a:t>。</a:t>
            </a:r>
          </a:p>
          <a:p>
            <a:pPr marL="0" indent="0">
              <a:buNone/>
            </a:pPr>
            <a:endParaRPr lang="en-US" altLang="zh-CN" dirty="0"/>
          </a:p>
          <a:p>
            <a:endParaRPr lang="zh-CN" altLang="en-US" dirty="0"/>
          </a:p>
        </p:txBody>
      </p:sp>
    </p:spTree>
    <p:extLst>
      <p:ext uri="{BB962C8B-B14F-4D97-AF65-F5344CB8AC3E}">
        <p14:creationId xmlns:p14="http://schemas.microsoft.com/office/powerpoint/2010/main" val="209560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832468" y="798785"/>
            <a:ext cx="9077270" cy="5139559"/>
          </a:xfrm>
        </p:spPr>
        <p:txBody>
          <a:bodyPr/>
          <a:lstStyle/>
          <a:p>
            <a:r>
              <a:rPr lang="zh-CN" altLang="en-US" dirty="0" smtClean="0"/>
              <a:t>难点和问题</a:t>
            </a:r>
            <a:endParaRPr lang="en-US" altLang="zh-CN" dirty="0" smtClean="0"/>
          </a:p>
          <a:p>
            <a:pPr marL="0" lvl="0" indent="0">
              <a:buNone/>
            </a:pPr>
            <a:r>
              <a:rPr lang="en-US" altLang="zh-CN" dirty="0" smtClean="0"/>
              <a:t>1</a:t>
            </a:r>
            <a:r>
              <a:rPr lang="zh-CN" altLang="en-US" dirty="0" smtClean="0"/>
              <a:t>、</a:t>
            </a:r>
            <a:r>
              <a:rPr lang="zh-CN" altLang="zh-CN" dirty="0" smtClean="0"/>
              <a:t>因为</a:t>
            </a:r>
            <a:r>
              <a:rPr lang="zh-CN" altLang="zh-CN" dirty="0"/>
              <a:t>修改之后只能保存为</a:t>
            </a:r>
            <a:r>
              <a:rPr lang="en-US" altLang="zh-CN" dirty="0" err="1"/>
              <a:t>mpx</a:t>
            </a:r>
            <a:r>
              <a:rPr lang="zh-CN" altLang="zh-CN" dirty="0"/>
              <a:t>格式，因此只能间接的对原</a:t>
            </a:r>
            <a:r>
              <a:rPr lang="en-US" altLang="zh-CN" dirty="0" err="1"/>
              <a:t>mpp</a:t>
            </a:r>
            <a:r>
              <a:rPr lang="zh-CN" altLang="zh-CN" dirty="0"/>
              <a:t>文件进行修改。</a:t>
            </a:r>
          </a:p>
          <a:p>
            <a:pPr marL="0" lvl="0" indent="0">
              <a:buNone/>
            </a:pPr>
            <a:r>
              <a:rPr lang="en-US" altLang="zh-CN" dirty="0" smtClean="0"/>
              <a:t>2</a:t>
            </a:r>
            <a:r>
              <a:rPr lang="zh-CN" altLang="en-US" dirty="0" smtClean="0"/>
              <a:t>、</a:t>
            </a:r>
            <a:r>
              <a:rPr lang="zh-CN" altLang="zh-CN" dirty="0" smtClean="0"/>
              <a:t>读取</a:t>
            </a:r>
            <a:r>
              <a:rPr lang="zh-CN" altLang="zh-CN" dirty="0"/>
              <a:t>内容时对</a:t>
            </a:r>
            <a:r>
              <a:rPr lang="en-US" altLang="zh-CN" dirty="0" err="1"/>
              <a:t>mpp</a:t>
            </a:r>
            <a:r>
              <a:rPr lang="zh-CN" altLang="zh-CN" dirty="0"/>
              <a:t>文件的格式有具体的要求和限制。</a:t>
            </a:r>
          </a:p>
          <a:p>
            <a:pPr marL="0" lvl="0" indent="0">
              <a:buNone/>
            </a:pPr>
            <a:r>
              <a:rPr lang="en-US" altLang="zh-CN" dirty="0" smtClean="0"/>
              <a:t>3</a:t>
            </a:r>
            <a:r>
              <a:rPr lang="zh-CN" altLang="en-US" dirty="0" smtClean="0"/>
              <a:t>、</a:t>
            </a:r>
            <a:r>
              <a:rPr lang="zh-CN" altLang="zh-CN" dirty="0" smtClean="0"/>
              <a:t>读取</a:t>
            </a:r>
            <a:r>
              <a:rPr lang="en-US" altLang="zh-CN" dirty="0" err="1"/>
              <a:t>mpp</a:t>
            </a:r>
            <a:r>
              <a:rPr lang="zh-CN" altLang="zh-CN" dirty="0"/>
              <a:t>文件时，需要根据对</a:t>
            </a:r>
            <a:r>
              <a:rPr lang="en-US" altLang="zh-CN" dirty="0" err="1"/>
              <a:t>mpp</a:t>
            </a:r>
            <a:r>
              <a:rPr lang="zh-CN" altLang="zh-CN" dirty="0"/>
              <a:t>文件的版本进行设计相应的读取模块。</a:t>
            </a:r>
          </a:p>
          <a:p>
            <a:pPr marL="0" lvl="0" indent="0">
              <a:buNone/>
            </a:pPr>
            <a:r>
              <a:rPr lang="en-US" altLang="zh-CN" dirty="0" smtClean="0"/>
              <a:t>4</a:t>
            </a:r>
            <a:r>
              <a:rPr lang="zh-CN" altLang="en-US" dirty="0" smtClean="0"/>
              <a:t>、</a:t>
            </a:r>
            <a:r>
              <a:rPr lang="zh-CN" altLang="zh-CN" dirty="0" smtClean="0"/>
              <a:t>界面</a:t>
            </a:r>
            <a:r>
              <a:rPr lang="zh-CN" altLang="zh-CN" dirty="0"/>
              <a:t>设计</a:t>
            </a:r>
          </a:p>
          <a:p>
            <a:endParaRPr lang="en-US" altLang="zh-CN" dirty="0" smtClean="0"/>
          </a:p>
          <a:p>
            <a:r>
              <a:rPr lang="zh-CN" altLang="en-US" dirty="0"/>
              <a:t>创新与</a:t>
            </a:r>
            <a:r>
              <a:rPr lang="zh-CN" altLang="en-US" dirty="0" smtClean="0"/>
              <a:t>改进</a:t>
            </a:r>
            <a:endParaRPr lang="en-US" altLang="zh-CN" dirty="0" smtClean="0"/>
          </a:p>
          <a:p>
            <a:pPr marL="0" lvl="0" indent="0">
              <a:buNone/>
            </a:pPr>
            <a:r>
              <a:rPr lang="en-US" altLang="zh-CN" dirty="0" smtClean="0"/>
              <a:t>1</a:t>
            </a:r>
            <a:r>
              <a:rPr lang="zh-CN" altLang="en-US" dirty="0" smtClean="0"/>
              <a:t>、</a:t>
            </a:r>
            <a:r>
              <a:rPr lang="zh-CN" altLang="zh-CN" dirty="0" smtClean="0"/>
              <a:t>寻找</a:t>
            </a:r>
            <a:r>
              <a:rPr lang="zh-CN" altLang="zh-CN" dirty="0"/>
              <a:t>更加优化的方法来实现对</a:t>
            </a:r>
            <a:r>
              <a:rPr lang="en-US" altLang="zh-CN" dirty="0" err="1"/>
              <a:t>mpp</a:t>
            </a:r>
            <a:r>
              <a:rPr lang="zh-CN" altLang="zh-CN" dirty="0"/>
              <a:t>文件的编辑</a:t>
            </a:r>
          </a:p>
          <a:p>
            <a:pPr marL="0" lvl="0" indent="0">
              <a:buNone/>
            </a:pPr>
            <a:r>
              <a:rPr lang="en-US" altLang="zh-CN" dirty="0" smtClean="0"/>
              <a:t>2</a:t>
            </a:r>
            <a:r>
              <a:rPr lang="zh-CN" altLang="en-US" dirty="0" smtClean="0"/>
              <a:t>、</a:t>
            </a:r>
            <a:r>
              <a:rPr lang="zh-CN" altLang="zh-CN" dirty="0" smtClean="0"/>
              <a:t>在</a:t>
            </a:r>
            <a:r>
              <a:rPr lang="zh-CN" altLang="zh-CN" dirty="0"/>
              <a:t>实现基本功能之后，尝试增加一些新的功能，比如任务报告、甘特图拖拽与数据同步、任务量直方图等。</a:t>
            </a:r>
          </a:p>
          <a:p>
            <a:endParaRPr lang="zh-CN" altLang="en-US" dirty="0"/>
          </a:p>
        </p:txBody>
      </p:sp>
    </p:spTree>
    <p:extLst>
      <p:ext uri="{BB962C8B-B14F-4D97-AF65-F5344CB8AC3E}">
        <p14:creationId xmlns:p14="http://schemas.microsoft.com/office/powerpoint/2010/main" val="57401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具体实现</a:t>
            </a:r>
            <a:endParaRPr lang="zh-CN" altLang="en-US" dirty="0"/>
          </a:p>
        </p:txBody>
      </p:sp>
      <p:sp>
        <p:nvSpPr>
          <p:cNvPr id="3" name="内容占位符 2"/>
          <p:cNvSpPr>
            <a:spLocks noGrp="1"/>
          </p:cNvSpPr>
          <p:nvPr>
            <p:ph idx="1"/>
          </p:nvPr>
        </p:nvSpPr>
        <p:spPr>
          <a:xfrm>
            <a:off x="2189819" y="1629104"/>
            <a:ext cx="8915400" cy="3777622"/>
          </a:xfrm>
        </p:spPr>
        <p:txBody>
          <a:bodyPr/>
          <a:lstStyle/>
          <a:p>
            <a:r>
              <a:rPr lang="zh-CN" altLang="en-US" dirty="0" smtClean="0"/>
              <a:t>生成</a:t>
            </a:r>
            <a:r>
              <a:rPr lang="en-US" altLang="zh-CN" dirty="0" smtClean="0"/>
              <a:t>report</a:t>
            </a:r>
            <a:r>
              <a:rPr lang="zh-CN" altLang="en-US" dirty="0"/>
              <a:t>模块</a:t>
            </a:r>
            <a:endParaRPr lang="en-US" altLang="zh-CN" dirty="0" smtClean="0"/>
          </a:p>
          <a:p>
            <a:pPr marL="0" lvl="0" indent="0">
              <a:buNone/>
            </a:pPr>
            <a:r>
              <a:rPr lang="en-US" altLang="zh-CN" dirty="0" smtClean="0"/>
              <a:t>1</a:t>
            </a:r>
            <a:r>
              <a:rPr lang="zh-CN" altLang="en-US" dirty="0" smtClean="0"/>
              <a:t>、</a:t>
            </a:r>
            <a:r>
              <a:rPr lang="en-US" altLang="zh-CN" dirty="0" smtClean="0"/>
              <a:t>Report</a:t>
            </a:r>
            <a:r>
              <a:rPr lang="zh-CN" altLang="zh-CN" dirty="0"/>
              <a:t>模块是对已有的项目计划进行的一个文字性的总结</a:t>
            </a:r>
            <a:r>
              <a:rPr lang="en-US" altLang="zh-CN" dirty="0"/>
              <a:t>,</a:t>
            </a:r>
            <a:r>
              <a:rPr lang="zh-CN" altLang="zh-CN" dirty="0"/>
              <a:t>包括了项目的各个方面</a:t>
            </a:r>
            <a:r>
              <a:rPr lang="en-US" altLang="zh-CN" dirty="0"/>
              <a:t>:</a:t>
            </a:r>
            <a:r>
              <a:rPr lang="zh-CN" altLang="zh-CN" dirty="0"/>
              <a:t>日期规划</a:t>
            </a:r>
            <a:r>
              <a:rPr lang="en-US" altLang="zh-CN" dirty="0"/>
              <a:t>,</a:t>
            </a:r>
            <a:r>
              <a:rPr lang="zh-CN" altLang="zh-CN" dirty="0"/>
              <a:t>工作量</a:t>
            </a:r>
            <a:r>
              <a:rPr lang="en-US" altLang="zh-CN" dirty="0"/>
              <a:t>,</a:t>
            </a:r>
            <a:r>
              <a:rPr lang="zh-CN" altLang="zh-CN" dirty="0"/>
              <a:t>花费等功能。</a:t>
            </a:r>
          </a:p>
          <a:p>
            <a:pPr marL="0" lvl="0" indent="0">
              <a:buNone/>
            </a:pPr>
            <a:r>
              <a:rPr lang="en-US" altLang="zh-CN" dirty="0" smtClean="0"/>
              <a:t>2</a:t>
            </a:r>
            <a:r>
              <a:rPr lang="zh-CN" altLang="en-US" dirty="0" smtClean="0"/>
              <a:t>、</a:t>
            </a:r>
            <a:r>
              <a:rPr lang="zh-CN" altLang="zh-CN" dirty="0" smtClean="0"/>
              <a:t>以</a:t>
            </a:r>
            <a:r>
              <a:rPr lang="zh-CN" altLang="zh-CN" dirty="0"/>
              <a:t>总结的方式来进行呈现</a:t>
            </a:r>
            <a:r>
              <a:rPr lang="en-US" altLang="zh-CN" dirty="0"/>
              <a:t>,</a:t>
            </a:r>
            <a:r>
              <a:rPr lang="zh-CN" altLang="zh-CN" dirty="0"/>
              <a:t>方便阅读。</a:t>
            </a:r>
          </a:p>
          <a:p>
            <a:pPr marL="0" lvl="0" indent="0">
              <a:buNone/>
            </a:pPr>
            <a:r>
              <a:rPr lang="en-US" altLang="zh-CN" dirty="0" smtClean="0"/>
              <a:t>3</a:t>
            </a:r>
            <a:r>
              <a:rPr lang="zh-CN" altLang="en-US" dirty="0" smtClean="0"/>
              <a:t>、</a:t>
            </a:r>
            <a:r>
              <a:rPr lang="zh-CN" altLang="zh-CN" dirty="0" smtClean="0"/>
              <a:t>主要</a:t>
            </a:r>
            <a:r>
              <a:rPr lang="zh-CN" altLang="zh-CN" dirty="0"/>
              <a:t>功能</a:t>
            </a:r>
            <a:r>
              <a:rPr lang="en-US" altLang="zh-CN" dirty="0"/>
              <a:t>:500</a:t>
            </a:r>
            <a:r>
              <a:rPr lang="zh-CN" altLang="zh-CN" dirty="0"/>
              <a:t>行代码</a:t>
            </a:r>
            <a:r>
              <a:rPr lang="en-US" altLang="zh-CN" dirty="0"/>
              <a:t>.</a:t>
            </a:r>
            <a:r>
              <a:rPr lang="zh-CN" altLang="zh-CN" dirty="0"/>
              <a:t>绘制</a:t>
            </a:r>
            <a:r>
              <a:rPr lang="en-US" altLang="zh-CN" dirty="0"/>
              <a:t>UI</a:t>
            </a:r>
            <a:r>
              <a:rPr lang="zh-CN" altLang="zh-CN" dirty="0"/>
              <a:t>及其他</a:t>
            </a:r>
            <a:r>
              <a:rPr lang="en-US" altLang="zh-CN" dirty="0"/>
              <a:t>100</a:t>
            </a:r>
            <a:r>
              <a:rPr lang="zh-CN" altLang="zh-CN" dirty="0"/>
              <a:t>行左右。</a:t>
            </a:r>
          </a:p>
          <a:p>
            <a:endParaRPr lang="zh-CN" altLang="en-US" dirty="0"/>
          </a:p>
        </p:txBody>
      </p:sp>
      <p:pic>
        <p:nvPicPr>
          <p:cNvPr id="4" name="图片 3"/>
          <p:cNvPicPr/>
          <p:nvPr/>
        </p:nvPicPr>
        <p:blipFill>
          <a:blip r:embed="rId2"/>
          <a:stretch>
            <a:fillRect/>
          </a:stretch>
        </p:blipFill>
        <p:spPr>
          <a:xfrm>
            <a:off x="2189819" y="3857297"/>
            <a:ext cx="7847561" cy="2806672"/>
          </a:xfrm>
          <a:prstGeom prst="rect">
            <a:avLst/>
          </a:prstGeom>
        </p:spPr>
      </p:pic>
    </p:spTree>
    <p:extLst>
      <p:ext uri="{BB962C8B-B14F-4D97-AF65-F5344CB8AC3E}">
        <p14:creationId xmlns:p14="http://schemas.microsoft.com/office/powerpoint/2010/main" val="314793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8591" y="767255"/>
            <a:ext cx="8915400" cy="3777622"/>
          </a:xfrm>
        </p:spPr>
        <p:txBody>
          <a:bodyPr/>
          <a:lstStyle/>
          <a:p>
            <a:r>
              <a:rPr lang="zh-CN" altLang="en-US" dirty="0" smtClean="0"/>
              <a:t>生成工作量直方图</a:t>
            </a:r>
            <a:endParaRPr lang="en-US" altLang="zh-CN" dirty="0" smtClean="0"/>
          </a:p>
          <a:p>
            <a:endParaRPr lang="en-US" altLang="zh-CN" dirty="0" smtClean="0"/>
          </a:p>
          <a:p>
            <a:pPr marL="0" indent="0">
              <a:buNone/>
            </a:pPr>
            <a:r>
              <a:rPr lang="zh-CN" altLang="zh-CN" dirty="0"/>
              <a:t>用图表的形式来反映每一个人在某一个日期的工作量。</a:t>
            </a:r>
          </a:p>
          <a:p>
            <a:endParaRPr lang="zh-CN" altLang="en-US" dirty="0"/>
          </a:p>
        </p:txBody>
      </p:sp>
      <p:pic>
        <p:nvPicPr>
          <p:cNvPr id="4" name="内容占位符 3"/>
          <p:cNvPicPr/>
          <p:nvPr/>
        </p:nvPicPr>
        <p:blipFill>
          <a:blip r:embed="rId2"/>
          <a:stretch>
            <a:fillRect/>
          </a:stretch>
        </p:blipFill>
        <p:spPr>
          <a:xfrm>
            <a:off x="1958590" y="2800843"/>
            <a:ext cx="7248471" cy="2958826"/>
          </a:xfrm>
          <a:prstGeom prst="rect">
            <a:avLst/>
          </a:prstGeom>
        </p:spPr>
      </p:pic>
    </p:spTree>
    <p:extLst>
      <p:ext uri="{BB962C8B-B14F-4D97-AF65-F5344CB8AC3E}">
        <p14:creationId xmlns:p14="http://schemas.microsoft.com/office/powerpoint/2010/main" val="189505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endParaRPr lang="zh-CN" altLang="en-US" dirty="0"/>
          </a:p>
        </p:txBody>
      </p:sp>
      <p:sp>
        <p:nvSpPr>
          <p:cNvPr id="3" name="内容占位符 2"/>
          <p:cNvSpPr>
            <a:spLocks noGrp="1"/>
          </p:cNvSpPr>
          <p:nvPr>
            <p:ph idx="1"/>
          </p:nvPr>
        </p:nvSpPr>
        <p:spPr>
          <a:xfrm>
            <a:off x="2231861" y="1905000"/>
            <a:ext cx="8915400" cy="3777622"/>
          </a:xfrm>
        </p:spPr>
        <p:txBody>
          <a:bodyPr/>
          <a:lstStyle/>
          <a:p>
            <a:r>
              <a:rPr lang="zh-CN" altLang="en-US" dirty="0"/>
              <a:t>测试需求定义和测试用例的</a:t>
            </a:r>
            <a:r>
              <a:rPr lang="zh-CN" altLang="en-US" dirty="0" smtClean="0"/>
              <a:t>设计</a:t>
            </a:r>
            <a:endParaRPr lang="en-US" altLang="zh-CN" dirty="0" smtClean="0"/>
          </a:p>
          <a:p>
            <a:endParaRPr lang="en-US" altLang="zh-CN" dirty="0" smtClean="0"/>
          </a:p>
          <a:p>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140361614"/>
              </p:ext>
            </p:extLst>
          </p:nvPr>
        </p:nvGraphicFramePr>
        <p:xfrm>
          <a:off x="2339527" y="2555685"/>
          <a:ext cx="7876527" cy="4086848"/>
        </p:xfrm>
        <a:graphic>
          <a:graphicData uri="http://schemas.openxmlformats.org/drawingml/2006/table">
            <a:tbl>
              <a:tblPr firstRow="1" firstCol="1" bandRow="1">
                <a:tableStyleId>{93296810-A885-4BE3-A3E7-6D5BEEA58F35}</a:tableStyleId>
              </a:tblPr>
              <a:tblGrid>
                <a:gridCol w="2625509"/>
                <a:gridCol w="2625509"/>
                <a:gridCol w="2625509"/>
              </a:tblGrid>
              <a:tr h="255428">
                <a:tc gridSpan="2">
                  <a:txBody>
                    <a:bodyPr/>
                    <a:lstStyle/>
                    <a:p>
                      <a:pPr algn="ctr">
                        <a:spcAft>
                          <a:spcPts val="0"/>
                        </a:spcAft>
                      </a:pPr>
                      <a:r>
                        <a:rPr lang="zh-CN" sz="1400" kern="100" dirty="0" smtClean="0">
                          <a:effectLst/>
                        </a:rPr>
                        <a:t>需求</a:t>
                      </a:r>
                      <a:r>
                        <a:rPr lang="zh-CN" altLang="en-US" sz="1400" kern="100" dirty="0" smtClean="0">
                          <a:effectLst/>
                        </a:rPr>
                        <a:t>用例</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spcAft>
                          <a:spcPts val="0"/>
                        </a:spcAft>
                      </a:pPr>
                      <a:r>
                        <a:rPr lang="zh-CN" sz="1400" kern="100">
                          <a:effectLst/>
                        </a:rPr>
                        <a:t>测试用例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5428">
                <a:tc rowSpan="12">
                  <a:txBody>
                    <a:bodyPr/>
                    <a:lstStyle/>
                    <a:p>
                      <a:pPr algn="just">
                        <a:spcAft>
                          <a:spcPts val="0"/>
                        </a:spcAft>
                      </a:pPr>
                      <a:r>
                        <a:rPr lang="zh-CN" sz="1400" kern="100">
                          <a:effectLst/>
                        </a:rPr>
                        <a:t>功能测试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用例</a:t>
                      </a:r>
                      <a:r>
                        <a:rPr lang="en-US" sz="1400" kern="100">
                          <a:effectLst/>
                        </a:rPr>
                        <a:t>101 </a:t>
                      </a:r>
                      <a:r>
                        <a:rPr lang="zh-CN" sz="1400" kern="100">
                          <a:effectLst/>
                        </a:rPr>
                        <a:t>读取</a:t>
                      </a:r>
                      <a:r>
                        <a:rPr lang="en-US" sz="1400" kern="100">
                          <a:effectLst/>
                        </a:rPr>
                        <a:t>*.mpp</a:t>
                      </a:r>
                      <a:r>
                        <a:rPr lang="zh-CN" sz="1400" kern="100">
                          <a:effectLst/>
                        </a:rPr>
                        <a:t>文件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用例</a:t>
                      </a:r>
                      <a:r>
                        <a:rPr lang="en-US" sz="1400" kern="100">
                          <a:effectLst/>
                        </a:rPr>
                        <a:t>101 </a:t>
                      </a:r>
                      <a:r>
                        <a:rPr lang="zh-CN" sz="1400" kern="100">
                          <a:effectLst/>
                        </a:rPr>
                        <a:t>读取</a:t>
                      </a:r>
                      <a:r>
                        <a:rPr lang="en-US" sz="1400" kern="100">
                          <a:effectLst/>
                        </a:rPr>
                        <a:t>*.mpp</a:t>
                      </a:r>
                      <a:r>
                        <a:rPr lang="zh-CN" sz="1400" kern="100">
                          <a:effectLst/>
                        </a:rPr>
                        <a:t>文件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5428">
                <a:tc vMerge="1">
                  <a:txBody>
                    <a:bodyPr/>
                    <a:lstStyle/>
                    <a:p>
                      <a:endParaRPr lang="zh-CN" altLang="en-US"/>
                    </a:p>
                  </a:txBody>
                  <a:tcPr/>
                </a:tc>
                <a:tc>
                  <a:txBody>
                    <a:bodyPr/>
                    <a:lstStyle/>
                    <a:p>
                      <a:pPr algn="just">
                        <a:spcAft>
                          <a:spcPts val="0"/>
                        </a:spcAft>
                      </a:pPr>
                      <a:r>
                        <a:rPr lang="zh-CN" sz="1400" kern="100">
                          <a:effectLst/>
                        </a:rPr>
                        <a:t>用例</a:t>
                      </a:r>
                      <a:r>
                        <a:rPr lang="en-US" sz="1400" kern="100">
                          <a:effectLst/>
                        </a:rPr>
                        <a:t>102 </a:t>
                      </a:r>
                      <a:r>
                        <a:rPr lang="zh-CN" sz="1400" kern="100">
                          <a:effectLst/>
                        </a:rPr>
                        <a:t>修改任务名称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用例</a:t>
                      </a:r>
                      <a:r>
                        <a:rPr lang="en-US" sz="1400" kern="100">
                          <a:effectLst/>
                        </a:rPr>
                        <a:t>102 </a:t>
                      </a:r>
                      <a:r>
                        <a:rPr lang="zh-CN" sz="1400" kern="100">
                          <a:effectLst/>
                        </a:rPr>
                        <a:t>修改任务名称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5428">
                <a:tc vMerge="1">
                  <a:txBody>
                    <a:bodyPr/>
                    <a:lstStyle/>
                    <a:p>
                      <a:endParaRPr lang="zh-CN" altLang="en-US"/>
                    </a:p>
                  </a:txBody>
                  <a:tcPr/>
                </a:tc>
                <a:tc>
                  <a:txBody>
                    <a:bodyPr/>
                    <a:lstStyle/>
                    <a:p>
                      <a:pPr algn="just">
                        <a:spcAft>
                          <a:spcPts val="0"/>
                        </a:spcAft>
                      </a:pPr>
                      <a:r>
                        <a:rPr lang="zh-CN" sz="1400" kern="100">
                          <a:effectLst/>
                        </a:rPr>
                        <a:t>用例</a:t>
                      </a:r>
                      <a:r>
                        <a:rPr lang="en-US" sz="1400" kern="100">
                          <a:effectLst/>
                        </a:rPr>
                        <a:t>103 </a:t>
                      </a:r>
                      <a:r>
                        <a:rPr lang="zh-CN" sz="1400" kern="100">
                          <a:effectLst/>
                        </a:rPr>
                        <a:t>修改任务开始时间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用例</a:t>
                      </a:r>
                      <a:r>
                        <a:rPr lang="en-US" sz="1400" kern="100">
                          <a:effectLst/>
                        </a:rPr>
                        <a:t>103 </a:t>
                      </a:r>
                      <a:r>
                        <a:rPr lang="zh-CN" sz="1400" kern="100">
                          <a:effectLst/>
                        </a:rPr>
                        <a:t>修改任务开始时间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5428">
                <a:tc vMerge="1">
                  <a:txBody>
                    <a:bodyPr/>
                    <a:lstStyle/>
                    <a:p>
                      <a:endParaRPr lang="zh-CN" altLang="en-US"/>
                    </a:p>
                  </a:txBody>
                  <a:tcPr/>
                </a:tc>
                <a:tc>
                  <a:txBody>
                    <a:bodyPr/>
                    <a:lstStyle/>
                    <a:p>
                      <a:pPr algn="just">
                        <a:spcAft>
                          <a:spcPts val="0"/>
                        </a:spcAft>
                      </a:pPr>
                      <a:r>
                        <a:rPr lang="zh-CN" sz="1400" kern="100">
                          <a:effectLst/>
                        </a:rPr>
                        <a:t>用例</a:t>
                      </a:r>
                      <a:r>
                        <a:rPr lang="en-US" sz="1400" kern="100">
                          <a:effectLst/>
                        </a:rPr>
                        <a:t>104 </a:t>
                      </a:r>
                      <a:r>
                        <a:rPr lang="zh-CN" sz="1400" kern="100">
                          <a:effectLst/>
                        </a:rPr>
                        <a:t>修改任务结束时间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用例</a:t>
                      </a:r>
                      <a:r>
                        <a:rPr lang="en-US" sz="1400" kern="100">
                          <a:effectLst/>
                        </a:rPr>
                        <a:t>104 </a:t>
                      </a:r>
                      <a:r>
                        <a:rPr lang="zh-CN" sz="1400" kern="100">
                          <a:effectLst/>
                        </a:rPr>
                        <a:t>修改任务结束时间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5428">
                <a:tc vMerge="1">
                  <a:txBody>
                    <a:bodyPr/>
                    <a:lstStyle/>
                    <a:p>
                      <a:endParaRPr lang="zh-CN" altLang="en-US"/>
                    </a:p>
                  </a:txBody>
                  <a:tcPr/>
                </a:tc>
                <a:tc>
                  <a:txBody>
                    <a:bodyPr/>
                    <a:lstStyle/>
                    <a:p>
                      <a:pPr algn="just">
                        <a:spcAft>
                          <a:spcPts val="0"/>
                        </a:spcAft>
                      </a:pPr>
                      <a:r>
                        <a:rPr lang="zh-CN" sz="1400" kern="100">
                          <a:effectLst/>
                        </a:rPr>
                        <a:t>用例</a:t>
                      </a:r>
                      <a:r>
                        <a:rPr lang="en-US" sz="1400" kern="100">
                          <a:effectLst/>
                        </a:rPr>
                        <a:t>105 </a:t>
                      </a:r>
                      <a:r>
                        <a:rPr lang="zh-CN" sz="1400" kern="100">
                          <a:effectLst/>
                        </a:rPr>
                        <a:t>修改任务的前置任务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用例</a:t>
                      </a:r>
                      <a:r>
                        <a:rPr lang="en-US" sz="1400" kern="100">
                          <a:effectLst/>
                        </a:rPr>
                        <a:t>105 </a:t>
                      </a:r>
                      <a:r>
                        <a:rPr lang="zh-CN" sz="1400" kern="100">
                          <a:effectLst/>
                        </a:rPr>
                        <a:t>修改前置任务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5428">
                <a:tc vMerge="1">
                  <a:txBody>
                    <a:bodyPr/>
                    <a:lstStyle/>
                    <a:p>
                      <a:endParaRPr lang="zh-CN" altLang="en-US"/>
                    </a:p>
                  </a:txBody>
                  <a:tcPr/>
                </a:tc>
                <a:tc>
                  <a:txBody>
                    <a:bodyPr/>
                    <a:lstStyle/>
                    <a:p>
                      <a:pPr algn="just">
                        <a:spcAft>
                          <a:spcPts val="0"/>
                        </a:spcAft>
                      </a:pPr>
                      <a:r>
                        <a:rPr lang="zh-CN" sz="1400" kern="100">
                          <a:effectLst/>
                        </a:rPr>
                        <a:t>用例</a:t>
                      </a:r>
                      <a:r>
                        <a:rPr lang="en-US" sz="1400" kern="100">
                          <a:effectLst/>
                        </a:rPr>
                        <a:t>106 </a:t>
                      </a:r>
                      <a:r>
                        <a:rPr lang="zh-CN" sz="1400" kern="100">
                          <a:effectLst/>
                        </a:rPr>
                        <a:t>修改任务的资源名称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用例</a:t>
                      </a:r>
                      <a:r>
                        <a:rPr lang="en-US" sz="1400" kern="100">
                          <a:effectLst/>
                        </a:rPr>
                        <a:t>106 </a:t>
                      </a:r>
                      <a:r>
                        <a:rPr lang="zh-CN" sz="1400" kern="100">
                          <a:effectLst/>
                        </a:rPr>
                        <a:t>修改任务资源名称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5428">
                <a:tc vMerge="1">
                  <a:txBody>
                    <a:bodyPr/>
                    <a:lstStyle/>
                    <a:p>
                      <a:endParaRPr lang="zh-CN" altLang="en-US"/>
                    </a:p>
                  </a:txBody>
                  <a:tcPr/>
                </a:tc>
                <a:tc>
                  <a:txBody>
                    <a:bodyPr/>
                    <a:lstStyle/>
                    <a:p>
                      <a:pPr algn="just">
                        <a:spcAft>
                          <a:spcPts val="0"/>
                        </a:spcAft>
                      </a:pPr>
                      <a:r>
                        <a:rPr lang="zh-CN" sz="1400" kern="100">
                          <a:effectLst/>
                        </a:rPr>
                        <a:t>用例</a:t>
                      </a:r>
                      <a:r>
                        <a:rPr lang="en-US" sz="1400" kern="100">
                          <a:effectLst/>
                        </a:rPr>
                        <a:t>107 </a:t>
                      </a:r>
                      <a:r>
                        <a:rPr lang="zh-CN" sz="1400" kern="100">
                          <a:effectLst/>
                        </a:rPr>
                        <a:t>生成任务甘特图</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用例</a:t>
                      </a:r>
                      <a:r>
                        <a:rPr lang="en-US" sz="1400" kern="100">
                          <a:effectLst/>
                        </a:rPr>
                        <a:t>107 </a:t>
                      </a:r>
                      <a:r>
                        <a:rPr lang="zh-CN" sz="1400" kern="100">
                          <a:effectLst/>
                        </a:rPr>
                        <a:t>生成任务甘特图</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0856">
                <a:tc vMerge="1">
                  <a:txBody>
                    <a:bodyPr/>
                    <a:lstStyle/>
                    <a:p>
                      <a:endParaRPr lang="zh-CN" altLang="en-US"/>
                    </a:p>
                  </a:txBody>
                  <a:tcPr/>
                </a:tc>
                <a:tc>
                  <a:txBody>
                    <a:bodyPr/>
                    <a:lstStyle/>
                    <a:p>
                      <a:pPr algn="just">
                        <a:spcAft>
                          <a:spcPts val="0"/>
                        </a:spcAft>
                      </a:pPr>
                      <a:r>
                        <a:rPr lang="zh-CN" sz="1400" kern="100">
                          <a:effectLst/>
                        </a:rPr>
                        <a:t>用例</a:t>
                      </a:r>
                      <a:r>
                        <a:rPr lang="en-US" sz="1400" kern="100">
                          <a:effectLst/>
                        </a:rPr>
                        <a:t>108 </a:t>
                      </a:r>
                      <a:r>
                        <a:rPr lang="zh-CN" sz="1400" kern="100">
                          <a:effectLst/>
                        </a:rPr>
                        <a:t>拖拽甘特图，可同步到任务表中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用例</a:t>
                      </a:r>
                      <a:r>
                        <a:rPr lang="en-US" sz="1400" kern="100">
                          <a:effectLst/>
                        </a:rPr>
                        <a:t>108 </a:t>
                      </a:r>
                      <a:r>
                        <a:rPr lang="zh-CN" sz="1400" kern="100">
                          <a:effectLst/>
                        </a:rPr>
                        <a:t>拖拽甘特图，可同步到任务表中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5428">
                <a:tc vMerge="1">
                  <a:txBody>
                    <a:bodyPr/>
                    <a:lstStyle/>
                    <a:p>
                      <a:endParaRPr lang="zh-CN" altLang="en-US"/>
                    </a:p>
                  </a:txBody>
                  <a:tcPr/>
                </a:tc>
                <a:tc>
                  <a:txBody>
                    <a:bodyPr/>
                    <a:lstStyle/>
                    <a:p>
                      <a:pPr algn="just">
                        <a:spcAft>
                          <a:spcPts val="0"/>
                        </a:spcAft>
                      </a:pPr>
                      <a:r>
                        <a:rPr lang="zh-CN" sz="1400" kern="100">
                          <a:effectLst/>
                        </a:rPr>
                        <a:t>用例</a:t>
                      </a:r>
                      <a:r>
                        <a:rPr lang="en-US" sz="1400" kern="100">
                          <a:effectLst/>
                        </a:rPr>
                        <a:t>109 </a:t>
                      </a:r>
                      <a:r>
                        <a:rPr lang="zh-CN" sz="1400" kern="100">
                          <a:effectLst/>
                        </a:rPr>
                        <a:t>生成任务量直方图</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用例</a:t>
                      </a:r>
                      <a:r>
                        <a:rPr lang="en-US" sz="1400" kern="100">
                          <a:effectLst/>
                        </a:rPr>
                        <a:t>109 </a:t>
                      </a:r>
                      <a:r>
                        <a:rPr lang="zh-CN" sz="1400" kern="100">
                          <a:effectLst/>
                        </a:rPr>
                        <a:t>生成任务量直方图</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5428">
                <a:tc vMerge="1">
                  <a:txBody>
                    <a:bodyPr/>
                    <a:lstStyle/>
                    <a:p>
                      <a:endParaRPr lang="zh-CN" altLang="en-US"/>
                    </a:p>
                  </a:txBody>
                  <a:tcPr/>
                </a:tc>
                <a:tc>
                  <a:txBody>
                    <a:bodyPr/>
                    <a:lstStyle/>
                    <a:p>
                      <a:pPr algn="just">
                        <a:spcAft>
                          <a:spcPts val="0"/>
                        </a:spcAft>
                      </a:pPr>
                      <a:r>
                        <a:rPr lang="zh-CN" sz="1400" kern="100">
                          <a:effectLst/>
                        </a:rPr>
                        <a:t>用例</a:t>
                      </a:r>
                      <a:r>
                        <a:rPr lang="en-US" sz="1400" kern="100">
                          <a:effectLst/>
                        </a:rPr>
                        <a:t>110 </a:t>
                      </a:r>
                      <a:r>
                        <a:rPr lang="zh-CN" sz="1400" kern="100">
                          <a:effectLst/>
                        </a:rPr>
                        <a:t>生成任务报告</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用例</a:t>
                      </a:r>
                      <a:r>
                        <a:rPr lang="en-US" sz="1400" kern="100">
                          <a:effectLst/>
                        </a:rPr>
                        <a:t>110 </a:t>
                      </a:r>
                      <a:r>
                        <a:rPr lang="zh-CN" sz="1400" kern="100">
                          <a:effectLst/>
                        </a:rPr>
                        <a:t>生成任务报告</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5428">
                <a:tc vMerge="1">
                  <a:txBody>
                    <a:bodyPr/>
                    <a:lstStyle/>
                    <a:p>
                      <a:endParaRPr lang="zh-CN" altLang="en-US"/>
                    </a:p>
                  </a:txBody>
                  <a:tcPr/>
                </a:tc>
                <a:tc rowSpan="2">
                  <a:txBody>
                    <a:bodyPr/>
                    <a:lstStyle/>
                    <a:p>
                      <a:pPr algn="just">
                        <a:spcAft>
                          <a:spcPts val="0"/>
                        </a:spcAft>
                      </a:pPr>
                      <a:r>
                        <a:rPr lang="zh-CN" sz="1400" kern="100">
                          <a:effectLst/>
                        </a:rPr>
                        <a:t>用例</a:t>
                      </a:r>
                      <a:r>
                        <a:rPr lang="en-US" sz="1400" kern="100">
                          <a:effectLst/>
                        </a:rPr>
                        <a:t>111 </a:t>
                      </a:r>
                      <a:r>
                        <a:rPr lang="zh-CN" sz="1400" kern="100">
                          <a:effectLst/>
                        </a:rPr>
                        <a:t>保存至</a:t>
                      </a:r>
                      <a:r>
                        <a:rPr lang="en-US" sz="1400" kern="100">
                          <a:effectLst/>
                        </a:rPr>
                        <a:t>*.mpx</a:t>
                      </a:r>
                      <a:r>
                        <a:rPr lang="zh-CN" sz="1400" kern="100">
                          <a:effectLst/>
                        </a:rPr>
                        <a:t>文件中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用例</a:t>
                      </a:r>
                      <a:r>
                        <a:rPr lang="en-US" sz="1400" kern="100">
                          <a:effectLst/>
                        </a:rPr>
                        <a:t>111 </a:t>
                      </a:r>
                      <a:r>
                        <a:rPr lang="zh-CN" sz="1400" kern="100">
                          <a:effectLst/>
                        </a:rPr>
                        <a:t>保存至</a:t>
                      </a:r>
                      <a:r>
                        <a:rPr lang="en-US" sz="1400" kern="100">
                          <a:effectLst/>
                        </a:rPr>
                        <a:t>*.mpx</a:t>
                      </a:r>
                      <a:r>
                        <a:rPr lang="zh-CN" sz="1400" kern="100">
                          <a:effectLst/>
                        </a:rPr>
                        <a:t>文件中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5428">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400" kern="100">
                          <a:effectLst/>
                        </a:rPr>
                        <a:t>用例</a:t>
                      </a:r>
                      <a:r>
                        <a:rPr lang="en-US" sz="1400" kern="100">
                          <a:effectLst/>
                        </a:rPr>
                        <a:t>112 </a:t>
                      </a:r>
                      <a:r>
                        <a:rPr lang="zh-CN" sz="1400" kern="100">
                          <a:effectLst/>
                        </a:rPr>
                        <a:t>另存为</a:t>
                      </a:r>
                      <a:r>
                        <a:rPr lang="en-US" sz="1400" kern="100">
                          <a:effectLst/>
                        </a:rPr>
                        <a:t>*.mpx</a:t>
                      </a:r>
                      <a:r>
                        <a:rPr lang="zh-CN" sz="1400" kern="100">
                          <a:effectLst/>
                        </a:rPr>
                        <a:t>文件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5428">
                <a:tc rowSpan="2">
                  <a:txBody>
                    <a:bodyPr/>
                    <a:lstStyle/>
                    <a:p>
                      <a:pPr algn="just">
                        <a:spcAft>
                          <a:spcPts val="0"/>
                        </a:spcAft>
                      </a:pPr>
                      <a:r>
                        <a:rPr lang="zh-CN" sz="1400" kern="100">
                          <a:effectLst/>
                        </a:rPr>
                        <a:t>非功能测试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用户界面部分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用例</a:t>
                      </a:r>
                      <a:r>
                        <a:rPr lang="en-US" sz="1400" kern="100">
                          <a:effectLst/>
                        </a:rPr>
                        <a:t>113 </a:t>
                      </a:r>
                      <a:r>
                        <a:rPr lang="zh-CN" sz="1400" kern="100">
                          <a:effectLst/>
                        </a:rPr>
                        <a:t>用户界面测试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5428">
                <a:tc vMerge="1">
                  <a:txBody>
                    <a:bodyPr/>
                    <a:lstStyle/>
                    <a:p>
                      <a:endParaRPr lang="zh-CN" altLang="en-US"/>
                    </a:p>
                  </a:txBody>
                  <a:tcPr/>
                </a:tc>
                <a:tc>
                  <a:txBody>
                    <a:bodyPr/>
                    <a:lstStyle/>
                    <a:p>
                      <a:pPr algn="just">
                        <a:spcAft>
                          <a:spcPts val="0"/>
                        </a:spcAft>
                      </a:pPr>
                      <a:r>
                        <a:rPr lang="zh-CN" sz="1400" kern="100">
                          <a:effectLst/>
                        </a:rPr>
                        <a:t>性能需求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用例</a:t>
                      </a:r>
                      <a:r>
                        <a:rPr lang="en-US" sz="1400" kern="100" dirty="0">
                          <a:effectLst/>
                        </a:rPr>
                        <a:t>114 </a:t>
                      </a:r>
                      <a:r>
                        <a:rPr lang="zh-CN" sz="1400" kern="100" dirty="0">
                          <a:effectLst/>
                        </a:rPr>
                        <a:t>进行性能测试</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78554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57579" y="633249"/>
            <a:ext cx="10018713" cy="1132490"/>
          </a:xfrm>
        </p:spPr>
        <p:txBody>
          <a:bodyPr/>
          <a:lstStyle/>
          <a:p>
            <a:r>
              <a:rPr lang="zh-CN" altLang="en-US" dirty="0" smtClean="0"/>
              <a:t>概述</a:t>
            </a:r>
            <a:endParaRPr lang="zh-CN" altLang="en-US" dirty="0"/>
          </a:p>
        </p:txBody>
      </p:sp>
      <p:sp>
        <p:nvSpPr>
          <p:cNvPr id="3" name="内容占位符 2"/>
          <p:cNvSpPr>
            <a:spLocks noGrp="1"/>
          </p:cNvSpPr>
          <p:nvPr>
            <p:ph idx="1"/>
          </p:nvPr>
        </p:nvSpPr>
        <p:spPr>
          <a:xfrm>
            <a:off x="1652476" y="1765739"/>
            <a:ext cx="8915400" cy="3777622"/>
          </a:xfrm>
        </p:spPr>
        <p:txBody>
          <a:bodyPr/>
          <a:lstStyle/>
          <a:p>
            <a:endParaRPr lang="en-US" altLang="zh-CN" dirty="0" smtClean="0"/>
          </a:p>
          <a:p>
            <a:r>
              <a:rPr lang="zh-CN" altLang="en-US" dirty="0"/>
              <a:t>本次软件工程综合实验</a:t>
            </a:r>
            <a:r>
              <a:rPr lang="zh-CN" altLang="zh-CN" dirty="0" smtClean="0"/>
              <a:t>过程</a:t>
            </a:r>
            <a:r>
              <a:rPr lang="zh-CN" altLang="zh-CN" dirty="0"/>
              <a:t>在遵循软件工程开发过程的基础上，进行了适当的</a:t>
            </a:r>
            <a:r>
              <a:rPr lang="zh-CN" altLang="zh-CN" dirty="0" smtClean="0"/>
              <a:t>调整</a:t>
            </a:r>
            <a:endParaRPr lang="en-US" altLang="zh-CN" dirty="0" smtClean="0"/>
          </a:p>
          <a:p>
            <a:pPr marL="0" indent="0">
              <a:buNone/>
            </a:pPr>
            <a:r>
              <a:rPr lang="zh-CN" altLang="zh-CN" dirty="0" smtClean="0"/>
              <a:t>和创新，具体</a:t>
            </a:r>
            <a:r>
              <a:rPr lang="zh-CN" altLang="zh-CN" dirty="0"/>
              <a:t>过程包括：软件项目计划阶段、软件需求分析阶段、软件需求评审阶段</a:t>
            </a:r>
            <a:r>
              <a:rPr lang="zh-CN" altLang="zh-CN" dirty="0" smtClean="0"/>
              <a:t>、</a:t>
            </a:r>
            <a:endParaRPr lang="en-US" altLang="zh-CN" dirty="0" smtClean="0"/>
          </a:p>
          <a:p>
            <a:pPr marL="0" indent="0">
              <a:buNone/>
            </a:pPr>
            <a:r>
              <a:rPr lang="zh-CN" altLang="zh-CN" dirty="0" smtClean="0"/>
              <a:t>软件产品改进</a:t>
            </a:r>
            <a:r>
              <a:rPr lang="zh-CN" altLang="zh-CN" dirty="0"/>
              <a:t>与展示阶段、软件测试阶段、软件测试评审阶段。除此之外，还进行了</a:t>
            </a:r>
            <a:r>
              <a:rPr lang="zh-CN" altLang="zh-CN" dirty="0" smtClean="0"/>
              <a:t>软</a:t>
            </a:r>
            <a:endParaRPr lang="en-US" altLang="zh-CN" dirty="0" smtClean="0"/>
          </a:p>
          <a:p>
            <a:pPr marL="0" indent="0">
              <a:buNone/>
            </a:pPr>
            <a:r>
              <a:rPr lang="zh-CN" altLang="zh-CN" dirty="0" smtClean="0"/>
              <a:t>件</a:t>
            </a:r>
            <a:r>
              <a:rPr lang="zh-CN" altLang="zh-CN" dirty="0"/>
              <a:t>进度</a:t>
            </a:r>
            <a:r>
              <a:rPr lang="zh-CN" altLang="zh-CN" dirty="0" smtClean="0"/>
              <a:t>计划</a:t>
            </a:r>
            <a:r>
              <a:rPr lang="zh-CN" altLang="zh-CN" dirty="0"/>
              <a:t>与控制、工作量估计与统计分析、配置管理这些工作，贯穿在整个项目</a:t>
            </a:r>
            <a:r>
              <a:rPr lang="zh-CN" altLang="zh-CN" dirty="0" smtClean="0"/>
              <a:t>执行</a:t>
            </a:r>
            <a:endParaRPr lang="en-US" altLang="zh-CN" dirty="0" smtClean="0"/>
          </a:p>
          <a:p>
            <a:pPr marL="0" indent="0">
              <a:buNone/>
            </a:pPr>
            <a:r>
              <a:rPr lang="zh-CN" altLang="zh-CN" dirty="0" smtClean="0"/>
              <a:t>的</a:t>
            </a:r>
            <a:r>
              <a:rPr lang="zh-CN" altLang="zh-CN" dirty="0"/>
              <a:t>过程</a:t>
            </a:r>
            <a:r>
              <a:rPr lang="zh-CN" altLang="zh-CN" dirty="0" smtClean="0"/>
              <a:t>之中</a:t>
            </a:r>
            <a:r>
              <a:rPr lang="zh-CN" altLang="zh-CN" dirty="0"/>
              <a:t>。</a:t>
            </a:r>
          </a:p>
          <a:p>
            <a:endParaRPr lang="zh-CN" altLang="en-US" dirty="0"/>
          </a:p>
        </p:txBody>
      </p:sp>
    </p:spTree>
    <p:extLst>
      <p:ext uri="{BB962C8B-B14F-4D97-AF65-F5344CB8AC3E}">
        <p14:creationId xmlns:p14="http://schemas.microsoft.com/office/powerpoint/2010/main" val="2300156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26757" y="1713186"/>
            <a:ext cx="8915400" cy="3777622"/>
          </a:xfrm>
        </p:spPr>
        <p:txBody>
          <a:bodyPr/>
          <a:lstStyle/>
          <a:p>
            <a:r>
              <a:rPr lang="zh-CN" altLang="en-US" dirty="0"/>
              <a:t>撰写测试需求规格说明书</a:t>
            </a:r>
            <a:endParaRPr lang="en-US" altLang="zh-CN" dirty="0"/>
          </a:p>
          <a:p>
            <a:pPr marL="0" indent="0">
              <a:buNone/>
            </a:pPr>
            <a:endParaRPr lang="en-US" altLang="zh-CN" dirty="0"/>
          </a:p>
          <a:p>
            <a:r>
              <a:rPr lang="zh-CN" altLang="en-US" dirty="0"/>
              <a:t>软件测试</a:t>
            </a:r>
            <a:endParaRPr lang="en-US" altLang="zh-CN" dirty="0"/>
          </a:p>
          <a:p>
            <a:endParaRPr lang="en-US" altLang="zh-CN" dirty="0"/>
          </a:p>
          <a:p>
            <a:r>
              <a:rPr lang="zh-CN" altLang="en-US" dirty="0"/>
              <a:t>撰写</a:t>
            </a:r>
            <a:r>
              <a:rPr lang="zh-CN" altLang="en-US" dirty="0" smtClean="0"/>
              <a:t>软件测试报告</a:t>
            </a:r>
            <a:endParaRPr lang="en-US" altLang="zh-CN" dirty="0"/>
          </a:p>
          <a:p>
            <a:endParaRPr lang="en-US" altLang="zh-CN" dirty="0"/>
          </a:p>
          <a:p>
            <a:r>
              <a:rPr lang="zh-CN" altLang="en-US" dirty="0"/>
              <a:t>对测试发现的问题进行修改和完善</a:t>
            </a:r>
          </a:p>
          <a:p>
            <a:endParaRPr lang="zh-CN" altLang="en-US" dirty="0"/>
          </a:p>
        </p:txBody>
      </p:sp>
    </p:spTree>
    <p:extLst>
      <p:ext uri="{BB962C8B-B14F-4D97-AF65-F5344CB8AC3E}">
        <p14:creationId xmlns:p14="http://schemas.microsoft.com/office/powerpoint/2010/main" val="4249694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测试结果</a:t>
            </a:r>
            <a:endParaRPr lang="zh-CN" altLang="en-US" dirty="0"/>
          </a:p>
        </p:txBody>
      </p:sp>
      <p:sp>
        <p:nvSpPr>
          <p:cNvPr id="3" name="内容占位符 2"/>
          <p:cNvSpPr>
            <a:spLocks noGrp="1"/>
          </p:cNvSpPr>
          <p:nvPr>
            <p:ph idx="1"/>
          </p:nvPr>
        </p:nvSpPr>
        <p:spPr>
          <a:xfrm>
            <a:off x="1776248" y="1589690"/>
            <a:ext cx="9217573" cy="4327634"/>
          </a:xfrm>
        </p:spPr>
        <p:txBody>
          <a:bodyPr>
            <a:normAutofit fontScale="85000" lnSpcReduction="10000"/>
          </a:bodyPr>
          <a:lstStyle/>
          <a:p>
            <a:pPr marL="0" indent="0">
              <a:buNone/>
            </a:pPr>
            <a:r>
              <a:rPr lang="zh-CN" altLang="en-US" sz="2800" dirty="0" smtClean="0"/>
              <a:t>功能性测试</a:t>
            </a:r>
            <a:endParaRPr lang="en-US" altLang="zh-CN" sz="2800" dirty="0" smtClean="0"/>
          </a:p>
          <a:p>
            <a:pPr lvl="1">
              <a:lnSpc>
                <a:spcPct val="150000"/>
              </a:lnSpc>
              <a:buFont typeface="Wingdings" panose="05000000000000000000" pitchFamily="2" charset="2"/>
              <a:buChar char="ü"/>
            </a:pPr>
            <a:r>
              <a:rPr lang="en-US" altLang="zh-CN" sz="2400" dirty="0"/>
              <a:t>101 </a:t>
            </a:r>
            <a:r>
              <a:rPr lang="zh-CN" altLang="en-US" sz="2400" dirty="0"/>
              <a:t>读取</a:t>
            </a:r>
            <a:r>
              <a:rPr lang="en-US" altLang="zh-CN" sz="2400" dirty="0"/>
              <a:t>*.</a:t>
            </a:r>
            <a:r>
              <a:rPr lang="en-US" altLang="zh-CN" sz="2400" dirty="0" err="1"/>
              <a:t>mpp</a:t>
            </a:r>
            <a:r>
              <a:rPr lang="zh-CN" altLang="en-US" sz="2400" dirty="0"/>
              <a:t>文件                           </a:t>
            </a:r>
            <a:endParaRPr lang="en-US" altLang="zh-CN" sz="2400" dirty="0"/>
          </a:p>
          <a:p>
            <a:pPr lvl="1">
              <a:lnSpc>
                <a:spcPct val="150000"/>
              </a:lnSpc>
              <a:buFont typeface="Wingdings" panose="05000000000000000000" pitchFamily="2" charset="2"/>
              <a:buChar char="ü"/>
            </a:pPr>
            <a:r>
              <a:rPr lang="en-US" altLang="zh-CN" sz="2400" dirty="0"/>
              <a:t>102 </a:t>
            </a:r>
            <a:r>
              <a:rPr lang="zh-CN" altLang="en-US" sz="2400" dirty="0"/>
              <a:t>修改任务名称</a:t>
            </a:r>
            <a:endParaRPr lang="en-US" altLang="zh-CN" sz="2400" dirty="0"/>
          </a:p>
          <a:p>
            <a:pPr lvl="1">
              <a:lnSpc>
                <a:spcPct val="150000"/>
              </a:lnSpc>
              <a:buFont typeface="Wingdings" panose="05000000000000000000" pitchFamily="2" charset="2"/>
              <a:buChar char="ü"/>
            </a:pPr>
            <a:r>
              <a:rPr lang="en-US" altLang="zh-CN" sz="2400" dirty="0"/>
              <a:t>103 </a:t>
            </a:r>
            <a:r>
              <a:rPr lang="zh-CN" altLang="en-US" sz="2400" dirty="0"/>
              <a:t>修改任务开始时间</a:t>
            </a:r>
            <a:endParaRPr lang="en-US" altLang="zh-CN" sz="2400" dirty="0"/>
          </a:p>
          <a:p>
            <a:pPr lvl="1">
              <a:lnSpc>
                <a:spcPct val="150000"/>
              </a:lnSpc>
              <a:buFont typeface="Wingdings" panose="05000000000000000000" pitchFamily="2" charset="2"/>
              <a:buChar char="ü"/>
            </a:pPr>
            <a:r>
              <a:rPr lang="en-US" altLang="zh-CN" sz="2400" dirty="0"/>
              <a:t>104 </a:t>
            </a:r>
            <a:r>
              <a:rPr lang="zh-CN" altLang="en-US" sz="2400" dirty="0"/>
              <a:t>修改任务结束时间</a:t>
            </a:r>
            <a:endParaRPr lang="en-US" altLang="zh-CN" sz="2400" dirty="0"/>
          </a:p>
          <a:p>
            <a:pPr lvl="1">
              <a:lnSpc>
                <a:spcPct val="150000"/>
              </a:lnSpc>
              <a:buFont typeface="Wingdings" panose="05000000000000000000" pitchFamily="2" charset="2"/>
              <a:buChar char="ü"/>
            </a:pPr>
            <a:r>
              <a:rPr lang="en-US" altLang="zh-CN" sz="2400" dirty="0"/>
              <a:t>105 </a:t>
            </a:r>
            <a:r>
              <a:rPr lang="zh-CN" altLang="en-US" sz="2400" dirty="0"/>
              <a:t>修改前置任务</a:t>
            </a:r>
            <a:endParaRPr lang="en-US" altLang="zh-CN" sz="2400" dirty="0"/>
          </a:p>
          <a:p>
            <a:pPr lvl="1">
              <a:lnSpc>
                <a:spcPct val="150000"/>
              </a:lnSpc>
              <a:buFont typeface="Wingdings" panose="05000000000000000000" pitchFamily="2" charset="2"/>
              <a:buChar char="ü"/>
            </a:pPr>
            <a:r>
              <a:rPr lang="en-US" altLang="zh-CN" sz="2400" dirty="0"/>
              <a:t>106 </a:t>
            </a:r>
            <a:r>
              <a:rPr lang="zh-CN" altLang="en-US" sz="2400" dirty="0"/>
              <a:t>修改任务资源名称</a:t>
            </a:r>
            <a:endParaRPr lang="en-US" altLang="zh-CN" sz="2400" dirty="0"/>
          </a:p>
          <a:p>
            <a:pPr lvl="1">
              <a:lnSpc>
                <a:spcPct val="150000"/>
              </a:lnSpc>
              <a:buFont typeface="Wingdings" panose="05000000000000000000" pitchFamily="2" charset="2"/>
              <a:buChar char="ü"/>
            </a:pPr>
            <a:r>
              <a:rPr lang="en-US" altLang="zh-CN" sz="2400" dirty="0"/>
              <a:t>107 </a:t>
            </a:r>
            <a:r>
              <a:rPr lang="zh-CN" altLang="en-US" sz="2400" dirty="0"/>
              <a:t>生成任务甘特图</a:t>
            </a:r>
            <a:endParaRPr lang="en-US" altLang="zh-CN" sz="2400" dirty="0"/>
          </a:p>
          <a:p>
            <a:endParaRPr lang="zh-CN" altLang="en-US" dirty="0"/>
          </a:p>
        </p:txBody>
      </p:sp>
    </p:spTree>
    <p:extLst>
      <p:ext uri="{BB962C8B-B14F-4D97-AF65-F5344CB8AC3E}">
        <p14:creationId xmlns:p14="http://schemas.microsoft.com/office/powerpoint/2010/main" val="2180035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48081" y="1376855"/>
            <a:ext cx="8457160" cy="3405352"/>
          </a:xfrm>
        </p:spPr>
        <p:txBody>
          <a:bodyPr>
            <a:normAutofit fontScale="77500" lnSpcReduction="20000"/>
          </a:bodyPr>
          <a:lstStyle/>
          <a:p>
            <a:pPr lvl="1">
              <a:lnSpc>
                <a:spcPct val="150000"/>
              </a:lnSpc>
              <a:buFont typeface="Wingdings" panose="05000000000000000000" pitchFamily="2" charset="2"/>
              <a:buChar char="ü"/>
            </a:pPr>
            <a:r>
              <a:rPr lang="en-US" altLang="zh-CN" sz="2800" dirty="0"/>
              <a:t>108</a:t>
            </a:r>
            <a:r>
              <a:rPr lang="zh-CN" altLang="en-US" sz="2800" dirty="0"/>
              <a:t> 拖拽甘特图，同步到任务表中</a:t>
            </a:r>
            <a:endParaRPr lang="en-US" altLang="zh-CN" sz="2800" dirty="0"/>
          </a:p>
          <a:p>
            <a:pPr lvl="1">
              <a:lnSpc>
                <a:spcPct val="150000"/>
              </a:lnSpc>
              <a:buFont typeface="Wingdings" panose="05000000000000000000" pitchFamily="2" charset="2"/>
              <a:buChar char="ü"/>
            </a:pPr>
            <a:r>
              <a:rPr lang="en-US" altLang="zh-CN" sz="2800" dirty="0"/>
              <a:t>109 </a:t>
            </a:r>
            <a:r>
              <a:rPr lang="zh-CN" altLang="en-US" sz="2800" dirty="0"/>
              <a:t>生成任务量直方图</a:t>
            </a:r>
            <a:endParaRPr lang="en-US" altLang="zh-CN" sz="2800" dirty="0"/>
          </a:p>
          <a:p>
            <a:pPr lvl="1">
              <a:lnSpc>
                <a:spcPct val="150000"/>
              </a:lnSpc>
              <a:buFont typeface="Wingdings" panose="05000000000000000000" pitchFamily="2" charset="2"/>
              <a:buChar char="ü"/>
            </a:pPr>
            <a:r>
              <a:rPr lang="en-US" altLang="zh-CN" sz="2800" dirty="0"/>
              <a:t>110 </a:t>
            </a:r>
            <a:r>
              <a:rPr lang="zh-CN" altLang="en-US" sz="2800" dirty="0"/>
              <a:t>生成任务报告</a:t>
            </a:r>
            <a:endParaRPr lang="en-US" altLang="zh-CN" sz="2800" dirty="0"/>
          </a:p>
          <a:p>
            <a:pPr lvl="1">
              <a:lnSpc>
                <a:spcPct val="150000"/>
              </a:lnSpc>
              <a:buFont typeface="Wingdings" panose="05000000000000000000" pitchFamily="2" charset="2"/>
              <a:buChar char="ü"/>
            </a:pPr>
            <a:r>
              <a:rPr lang="en-US" altLang="zh-CN" sz="2800" dirty="0"/>
              <a:t>111 </a:t>
            </a:r>
            <a:r>
              <a:rPr lang="zh-CN" altLang="en-US" sz="2800" dirty="0"/>
              <a:t>保存*</a:t>
            </a:r>
            <a:r>
              <a:rPr lang="en-US" altLang="zh-CN" sz="2800" dirty="0"/>
              <a:t>.</a:t>
            </a:r>
            <a:r>
              <a:rPr lang="en-US" altLang="zh-CN" sz="2800" dirty="0" err="1"/>
              <a:t>mpx</a:t>
            </a:r>
            <a:r>
              <a:rPr lang="zh-CN" altLang="en-US" sz="2800" dirty="0"/>
              <a:t>文件</a:t>
            </a:r>
            <a:endParaRPr lang="en-US" altLang="zh-CN" sz="2800" dirty="0"/>
          </a:p>
          <a:p>
            <a:pPr lvl="1">
              <a:lnSpc>
                <a:spcPct val="150000"/>
              </a:lnSpc>
              <a:buFont typeface="Wingdings" panose="05000000000000000000" pitchFamily="2" charset="2"/>
              <a:buChar char="ü"/>
            </a:pPr>
            <a:r>
              <a:rPr lang="en-US" altLang="zh-CN" sz="2800" dirty="0"/>
              <a:t>112 </a:t>
            </a:r>
            <a:r>
              <a:rPr lang="zh-CN" altLang="en-US" sz="2800" dirty="0"/>
              <a:t>另存为*</a:t>
            </a:r>
            <a:r>
              <a:rPr lang="en-US" altLang="zh-CN" sz="2800" dirty="0"/>
              <a:t>.</a:t>
            </a:r>
            <a:r>
              <a:rPr lang="en-US" altLang="zh-CN" sz="2800" dirty="0" err="1"/>
              <a:t>mpx</a:t>
            </a:r>
            <a:r>
              <a:rPr lang="zh-CN" altLang="en-US" sz="2800" dirty="0"/>
              <a:t>文件</a:t>
            </a:r>
            <a:endParaRPr lang="en-US" altLang="zh-CN" sz="2800" dirty="0"/>
          </a:p>
          <a:p>
            <a:pPr lvl="1">
              <a:lnSpc>
                <a:spcPct val="150000"/>
              </a:lnSpc>
              <a:buFont typeface="Wingdings" panose="05000000000000000000" pitchFamily="2" charset="2"/>
              <a:buChar char="ü"/>
            </a:pPr>
            <a:r>
              <a:rPr lang="en-US" altLang="zh-CN" sz="2800" dirty="0"/>
              <a:t>113 </a:t>
            </a:r>
            <a:r>
              <a:rPr lang="zh-CN" altLang="en-US" sz="2800" dirty="0"/>
              <a:t>用户界面测试</a:t>
            </a:r>
            <a:endParaRPr lang="en-US" altLang="zh-CN" sz="2800" dirty="0"/>
          </a:p>
          <a:p>
            <a:endParaRPr lang="zh-CN" altLang="en-US" dirty="0"/>
          </a:p>
        </p:txBody>
      </p:sp>
    </p:spTree>
    <p:extLst>
      <p:ext uri="{BB962C8B-B14F-4D97-AF65-F5344CB8AC3E}">
        <p14:creationId xmlns:p14="http://schemas.microsoft.com/office/powerpoint/2010/main" val="1961127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6550" y="1755228"/>
            <a:ext cx="8915400" cy="3777622"/>
          </a:xfrm>
        </p:spPr>
        <p:txBody>
          <a:bodyPr/>
          <a:lstStyle/>
          <a:p>
            <a:pPr marL="0" indent="0">
              <a:buNone/>
            </a:pPr>
            <a:r>
              <a:rPr lang="zh-CN" altLang="en-US" sz="2400" dirty="0" smtClean="0"/>
              <a:t>非功能性测试</a:t>
            </a:r>
            <a:endParaRPr lang="en-US" altLang="zh-CN" sz="2400" dirty="0" smtClean="0"/>
          </a:p>
          <a:p>
            <a:pPr marL="0" indent="0">
              <a:buNone/>
            </a:pPr>
            <a:endParaRPr lang="en-US" altLang="zh-CN" sz="2400" dirty="0" smtClean="0"/>
          </a:p>
          <a:p>
            <a:pPr lvl="1"/>
            <a:r>
              <a:rPr lang="zh-CN" altLang="en-US" sz="2000" dirty="0"/>
              <a:t>打开测试文件</a:t>
            </a:r>
            <a:r>
              <a:rPr lang="en-US" altLang="zh-CN" sz="2000" dirty="0"/>
              <a:t>	    </a:t>
            </a:r>
            <a:r>
              <a:rPr lang="en-US" altLang="zh-CN" sz="2000" dirty="0" smtClean="0"/>
              <a:t>          2</a:t>
            </a:r>
            <a:r>
              <a:rPr lang="zh-CN" altLang="en-US" sz="2000" dirty="0"/>
              <a:t>秒内显示内容</a:t>
            </a:r>
            <a:r>
              <a:rPr lang="en-US" altLang="zh-CN" sz="2000" dirty="0"/>
              <a:t>         </a:t>
            </a:r>
            <a:r>
              <a:rPr lang="en-US" altLang="zh-CN" sz="2000" dirty="0" smtClean="0"/>
              <a:t>     </a:t>
            </a:r>
            <a:r>
              <a:rPr lang="zh-CN" altLang="en-US" sz="2000" dirty="0" smtClean="0"/>
              <a:t>通过</a:t>
            </a:r>
            <a:endParaRPr lang="en-US" altLang="zh-CN" sz="2000" dirty="0"/>
          </a:p>
          <a:p>
            <a:pPr lvl="1"/>
            <a:r>
              <a:rPr lang="zh-CN" altLang="en-US" sz="2000" dirty="0"/>
              <a:t>生成任务量直方图   </a:t>
            </a:r>
            <a:r>
              <a:rPr lang="zh-CN" altLang="en-US" sz="2000" dirty="0" smtClean="0"/>
              <a:t>    </a:t>
            </a:r>
            <a:r>
              <a:rPr lang="en-US" altLang="zh-CN" sz="2000" dirty="0" smtClean="0"/>
              <a:t>2</a:t>
            </a:r>
            <a:r>
              <a:rPr lang="zh-CN" altLang="en-US" sz="2000" dirty="0"/>
              <a:t>秒内响应</a:t>
            </a:r>
            <a:r>
              <a:rPr lang="en-US" altLang="zh-CN" sz="2000" dirty="0"/>
              <a:t>	             </a:t>
            </a:r>
            <a:r>
              <a:rPr lang="en-US" altLang="zh-CN" sz="2000" dirty="0" smtClean="0"/>
              <a:t>      </a:t>
            </a:r>
            <a:r>
              <a:rPr lang="zh-CN" altLang="en-US" sz="2000" dirty="0" smtClean="0"/>
              <a:t>通过</a:t>
            </a:r>
            <a:endParaRPr lang="en-US" altLang="zh-CN" sz="2000" dirty="0"/>
          </a:p>
          <a:p>
            <a:pPr lvl="1"/>
            <a:r>
              <a:rPr lang="zh-CN" altLang="en-US" sz="2000" dirty="0"/>
              <a:t>拖拽甘特图</a:t>
            </a:r>
            <a:r>
              <a:rPr lang="en-US" altLang="zh-CN" sz="2000" dirty="0"/>
              <a:t>	    </a:t>
            </a:r>
            <a:r>
              <a:rPr lang="en-US" altLang="zh-CN" sz="2000" dirty="0" smtClean="0"/>
              <a:t>          2</a:t>
            </a:r>
            <a:r>
              <a:rPr lang="zh-CN" altLang="en-US" sz="2000" dirty="0"/>
              <a:t>秒内任务表发生变化   通过</a:t>
            </a:r>
            <a:endParaRPr lang="en-US" altLang="zh-CN" sz="2000" dirty="0"/>
          </a:p>
          <a:p>
            <a:pPr lvl="1"/>
            <a:r>
              <a:rPr lang="zh-CN" altLang="en-US" sz="2000" dirty="0"/>
              <a:t>保存文件                  </a:t>
            </a:r>
            <a:r>
              <a:rPr lang="zh-CN" altLang="en-US" sz="2000" dirty="0" smtClean="0"/>
              <a:t>    </a:t>
            </a:r>
            <a:r>
              <a:rPr lang="en-US" altLang="zh-CN" sz="2000" dirty="0" smtClean="0"/>
              <a:t>2</a:t>
            </a:r>
            <a:r>
              <a:rPr lang="zh-CN" altLang="en-US" sz="2000" dirty="0"/>
              <a:t>秒内完成保存</a:t>
            </a:r>
            <a:r>
              <a:rPr lang="en-US" altLang="zh-CN" sz="2000" dirty="0"/>
              <a:t>         </a:t>
            </a:r>
            <a:r>
              <a:rPr lang="en-US" altLang="zh-CN" sz="2000" dirty="0" smtClean="0"/>
              <a:t>     </a:t>
            </a:r>
            <a:r>
              <a:rPr lang="zh-CN" altLang="en-US" sz="2000" dirty="0" smtClean="0"/>
              <a:t>通过</a:t>
            </a:r>
            <a:endParaRPr lang="en-US" altLang="zh-CN" sz="2000" dirty="0"/>
          </a:p>
          <a:p>
            <a:endParaRPr lang="zh-CN" altLang="en-US" dirty="0"/>
          </a:p>
        </p:txBody>
      </p:sp>
    </p:spTree>
    <p:extLst>
      <p:ext uri="{BB962C8B-B14F-4D97-AF65-F5344CB8AC3E}">
        <p14:creationId xmlns:p14="http://schemas.microsoft.com/office/powerpoint/2010/main" val="2790023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发现问题</a:t>
            </a:r>
            <a:endParaRPr lang="zh-CN" altLang="en-US" dirty="0"/>
          </a:p>
        </p:txBody>
      </p:sp>
      <p:sp>
        <p:nvSpPr>
          <p:cNvPr id="3" name="内容占位符 2"/>
          <p:cNvSpPr>
            <a:spLocks noGrp="1"/>
          </p:cNvSpPr>
          <p:nvPr>
            <p:ph idx="1"/>
          </p:nvPr>
        </p:nvSpPr>
        <p:spPr>
          <a:xfrm>
            <a:off x="1769405" y="1905000"/>
            <a:ext cx="8915400" cy="3777622"/>
          </a:xfrm>
        </p:spPr>
        <p:txBody>
          <a:bodyPr>
            <a:normAutofit/>
          </a:bodyPr>
          <a:lstStyle/>
          <a:p>
            <a:pPr lvl="1"/>
            <a:r>
              <a:rPr lang="zh-CN" altLang="en-US" sz="2000" dirty="0"/>
              <a:t>测试用例</a:t>
            </a:r>
            <a:r>
              <a:rPr lang="en-US" altLang="zh-CN" sz="2000" dirty="0"/>
              <a:t>101 </a:t>
            </a:r>
            <a:r>
              <a:rPr lang="zh-CN" altLang="en-US" sz="2000" dirty="0"/>
              <a:t>打开</a:t>
            </a:r>
            <a:r>
              <a:rPr lang="en-US" altLang="zh-CN" sz="2000" dirty="0"/>
              <a:t>*.</a:t>
            </a:r>
            <a:r>
              <a:rPr lang="en-US" altLang="zh-CN" sz="2000" dirty="0" err="1"/>
              <a:t>mpp</a:t>
            </a:r>
            <a:r>
              <a:rPr lang="zh-CN" altLang="en-US" sz="2000" dirty="0"/>
              <a:t>文件中，读取非</a:t>
            </a:r>
            <a:r>
              <a:rPr lang="en-US" altLang="zh-CN" sz="2000" dirty="0"/>
              <a:t>*.</a:t>
            </a:r>
            <a:r>
              <a:rPr lang="en-US" altLang="zh-CN" sz="2000" dirty="0" err="1"/>
              <a:t>mpp</a:t>
            </a:r>
            <a:r>
              <a:rPr lang="zh-CN" altLang="en-US" sz="2000" dirty="0"/>
              <a:t>文件的</a:t>
            </a:r>
            <a:r>
              <a:rPr lang="zh-CN" altLang="en-US" sz="2000" dirty="0" smtClean="0"/>
              <a:t>时候</a:t>
            </a:r>
            <a:endParaRPr lang="en-US" altLang="zh-CN" sz="2000" dirty="0" smtClean="0"/>
          </a:p>
          <a:p>
            <a:pPr marL="457200" lvl="1" indent="0">
              <a:buNone/>
            </a:pPr>
            <a:r>
              <a:rPr lang="zh-CN" altLang="en-US" sz="2000" dirty="0" smtClean="0"/>
              <a:t>无</a:t>
            </a:r>
            <a:r>
              <a:rPr lang="zh-CN" altLang="en-US" sz="2000" dirty="0"/>
              <a:t>错误提示</a:t>
            </a:r>
            <a:endParaRPr lang="en-US" altLang="zh-CN" sz="2000" dirty="0"/>
          </a:p>
          <a:p>
            <a:pPr lvl="1"/>
            <a:endParaRPr lang="en-US" altLang="zh-CN" sz="2000" dirty="0"/>
          </a:p>
          <a:p>
            <a:pPr lvl="1"/>
            <a:r>
              <a:rPr lang="zh-CN" altLang="en-US" sz="2000" dirty="0"/>
              <a:t>进行“新建”或是“保存”工作时弹出的确认窗口会有错字</a:t>
            </a:r>
            <a:endParaRPr lang="en-US" altLang="zh-CN" sz="2000" dirty="0"/>
          </a:p>
          <a:p>
            <a:endParaRPr lang="zh-CN" altLang="en-US" sz="1600" dirty="0"/>
          </a:p>
        </p:txBody>
      </p:sp>
    </p:spTree>
    <p:extLst>
      <p:ext uri="{BB962C8B-B14F-4D97-AF65-F5344CB8AC3E}">
        <p14:creationId xmlns:p14="http://schemas.microsoft.com/office/powerpoint/2010/main" val="1104836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软件测试需求评审</a:t>
            </a:r>
            <a:endParaRPr lang="zh-CN" altLang="en-US" dirty="0"/>
          </a:p>
        </p:txBody>
      </p:sp>
      <p:sp>
        <p:nvSpPr>
          <p:cNvPr id="3" name="内容占位符 2"/>
          <p:cNvSpPr>
            <a:spLocks noGrp="1"/>
          </p:cNvSpPr>
          <p:nvPr>
            <p:ph idx="1"/>
          </p:nvPr>
        </p:nvSpPr>
        <p:spPr/>
        <p:txBody>
          <a:bodyPr/>
          <a:lstStyle/>
          <a:p>
            <a:r>
              <a:rPr lang="zh-CN" altLang="en-US" dirty="0" smtClean="0"/>
              <a:t>软件测试需求自评</a:t>
            </a:r>
            <a:endParaRPr lang="en-US" altLang="zh-CN" dirty="0" smtClean="0"/>
          </a:p>
          <a:p>
            <a:endParaRPr lang="en-US" altLang="zh-CN" dirty="0"/>
          </a:p>
          <a:p>
            <a:r>
              <a:rPr lang="zh-CN" altLang="en-US" dirty="0" smtClean="0"/>
              <a:t>软件测试需求互评</a:t>
            </a:r>
            <a:endParaRPr lang="en-US" altLang="zh-CN" dirty="0" smtClean="0"/>
          </a:p>
          <a:p>
            <a:endParaRPr lang="en-US" altLang="zh-CN" dirty="0"/>
          </a:p>
          <a:p>
            <a:r>
              <a:rPr lang="zh-CN" altLang="en-US" dirty="0" smtClean="0"/>
              <a:t>撰写测试需求自查问题清单和测试互评问题清单</a:t>
            </a:r>
            <a:endParaRPr lang="zh-CN" altLang="en-US" dirty="0"/>
          </a:p>
        </p:txBody>
      </p:sp>
    </p:spTree>
    <p:extLst>
      <p:ext uri="{BB962C8B-B14F-4D97-AF65-F5344CB8AC3E}">
        <p14:creationId xmlns:p14="http://schemas.microsoft.com/office/powerpoint/2010/main" val="3014820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6040" y="1082565"/>
            <a:ext cx="8915400" cy="3777622"/>
          </a:xfrm>
        </p:spPr>
        <p:txBody>
          <a:bodyPr/>
          <a:lstStyle/>
          <a:p>
            <a:pPr marL="0" indent="0">
              <a:buNone/>
            </a:pPr>
            <a:endParaRPr lang="en-US" altLang="zh-CN" dirty="0" smtClean="0"/>
          </a:p>
          <a:p>
            <a:r>
              <a:rPr lang="zh-CN" altLang="en-US" dirty="0" smtClean="0"/>
              <a:t>测试自查问题清单</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03640203"/>
              </p:ext>
            </p:extLst>
          </p:nvPr>
        </p:nvGraphicFramePr>
        <p:xfrm>
          <a:off x="2347409" y="2299865"/>
          <a:ext cx="6386689" cy="3417762"/>
        </p:xfrm>
        <a:graphic>
          <a:graphicData uri="http://schemas.openxmlformats.org/drawingml/2006/table">
            <a:tbl>
              <a:tblPr firstRow="1" firstCol="1" bandRow="1">
                <a:tableStyleId>{93296810-A885-4BE3-A3E7-6D5BEEA58F35}</a:tableStyleId>
              </a:tblPr>
              <a:tblGrid>
                <a:gridCol w="547386"/>
                <a:gridCol w="1102548"/>
                <a:gridCol w="2975634"/>
                <a:gridCol w="1761121"/>
              </a:tblGrid>
              <a:tr h="569627">
                <a:tc>
                  <a:txBody>
                    <a:bodyPr/>
                    <a:lstStyle/>
                    <a:p>
                      <a:pPr algn="just">
                        <a:spcAft>
                          <a:spcPts val="0"/>
                        </a:spcAft>
                      </a:pPr>
                      <a:r>
                        <a:rPr lang="zh-CN" sz="1600" kern="100" dirty="0">
                          <a:effectLst/>
                        </a:rPr>
                        <a:t>序号</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问题位置</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问题说明</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处理意见</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69627">
                <a:tc>
                  <a:txBody>
                    <a:bodyPr/>
                    <a:lstStyle/>
                    <a:p>
                      <a:pPr algn="just">
                        <a:spcAft>
                          <a:spcPts val="0"/>
                        </a:spcAft>
                      </a:pPr>
                      <a:r>
                        <a:rPr lang="en-US" sz="1600" kern="100">
                          <a:effectLst/>
                        </a:rPr>
                        <a:t>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文档修改记录</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文档修改没有及时填写</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已填写</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69627">
                <a:tc>
                  <a:txBody>
                    <a:bodyPr/>
                    <a:lstStyle/>
                    <a:p>
                      <a:pPr algn="just">
                        <a:spcAft>
                          <a:spcPts val="0"/>
                        </a:spcAft>
                      </a:pPr>
                      <a:r>
                        <a:rPr lang="en-US" sz="1600" kern="100">
                          <a:effectLst/>
                        </a:rPr>
                        <a:t>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3.</a:t>
                      </a:r>
                      <a:r>
                        <a:rPr lang="zh-CN" sz="1600" kern="100" dirty="0">
                          <a:effectLst/>
                        </a:rPr>
                        <a:t>测试策略</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有些测试策略可能未用到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待进一步确定细化</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69627">
                <a:tc>
                  <a:txBody>
                    <a:bodyPr/>
                    <a:lstStyle/>
                    <a:p>
                      <a:pPr algn="just">
                        <a:spcAft>
                          <a:spcPts val="0"/>
                        </a:spcAft>
                      </a:pPr>
                      <a:r>
                        <a:rPr lang="en-US" sz="1600" kern="100">
                          <a:effectLst/>
                        </a:rPr>
                        <a:t>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4.</a:t>
                      </a:r>
                      <a:r>
                        <a:rPr lang="zh-CN" sz="1600" kern="100">
                          <a:effectLst/>
                        </a:rPr>
                        <a:t>测试用例</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测试用例还不够完善</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正在细化</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69627">
                <a:tc>
                  <a:txBody>
                    <a:bodyPr/>
                    <a:lstStyle/>
                    <a:p>
                      <a:pPr algn="just">
                        <a:spcAft>
                          <a:spcPts val="0"/>
                        </a:spcAft>
                      </a:pPr>
                      <a:r>
                        <a:rPr lang="en-US" sz="1600" kern="100">
                          <a:effectLst/>
                        </a:rPr>
                        <a:t>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2.3</a:t>
                      </a:r>
                      <a:r>
                        <a:rPr lang="zh-CN" sz="1600" kern="100">
                          <a:effectLst/>
                        </a:rPr>
                        <a:t>测试数据</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需要增加章节，解释测试数据的获取来源</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已添加</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69627">
                <a:tc>
                  <a:txBody>
                    <a:bodyPr/>
                    <a:lstStyle/>
                    <a:p>
                      <a:pPr algn="just">
                        <a:spcAft>
                          <a:spcPts val="0"/>
                        </a:spcAft>
                      </a:pPr>
                      <a:r>
                        <a:rPr lang="en-US" sz="1600" kern="100">
                          <a:effectLst/>
                        </a:rPr>
                        <a:t>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2.4</a:t>
                      </a:r>
                      <a:r>
                        <a:rPr lang="zh-CN" sz="1600" kern="100">
                          <a:effectLst/>
                        </a:rPr>
                        <a:t>测试通过准则</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没有测试通过准则</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已添加</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9763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53488" y="1334813"/>
            <a:ext cx="8915400" cy="3777622"/>
          </a:xfrm>
        </p:spPr>
        <p:txBody>
          <a:bodyPr/>
          <a:lstStyle/>
          <a:p>
            <a:r>
              <a:rPr lang="zh-CN" altLang="en-US" dirty="0" smtClean="0"/>
              <a:t>测试互评问题清单</a:t>
            </a:r>
            <a:endParaRPr lang="en-US" altLang="zh-CN" dirty="0" smtClean="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816947857"/>
              </p:ext>
            </p:extLst>
          </p:nvPr>
        </p:nvGraphicFramePr>
        <p:xfrm>
          <a:off x="2073601" y="1880826"/>
          <a:ext cx="8026840" cy="4832005"/>
        </p:xfrm>
        <a:graphic>
          <a:graphicData uri="http://schemas.openxmlformats.org/drawingml/2006/table">
            <a:tbl>
              <a:tblPr firstRow="1" firstCol="1" bandRow="1">
                <a:tableStyleId>{93296810-A885-4BE3-A3E7-6D5BEEA58F35}</a:tableStyleId>
              </a:tblPr>
              <a:tblGrid>
                <a:gridCol w="502442"/>
                <a:gridCol w="1072629"/>
                <a:gridCol w="3203775"/>
                <a:gridCol w="1014292"/>
                <a:gridCol w="852457"/>
                <a:gridCol w="1381245"/>
              </a:tblGrid>
              <a:tr h="235027">
                <a:tc>
                  <a:txBody>
                    <a:bodyPr/>
                    <a:lstStyle/>
                    <a:p>
                      <a:pPr algn="ctr">
                        <a:spcAft>
                          <a:spcPts val="0"/>
                        </a:spcAft>
                      </a:pPr>
                      <a:r>
                        <a:rPr lang="en-US" sz="1200" kern="100" dirty="0">
                          <a:effectLst/>
                        </a:rPr>
                        <a:t>No.</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问题位置</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dirty="0">
                          <a:effectLst/>
                        </a:rPr>
                        <a:t>问题说明</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问题分类</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评审组</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处理意见</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352541">
                <a:tc>
                  <a:txBody>
                    <a:bodyPr/>
                    <a:lstStyle/>
                    <a:p>
                      <a:pPr algn="just">
                        <a:spcAft>
                          <a:spcPts val="0"/>
                        </a:spcAft>
                      </a:pPr>
                      <a:r>
                        <a:rPr lang="en-US" sz="1200" kern="100">
                          <a:effectLst/>
                        </a:rPr>
                        <a:t>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封面</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第一页的题目，可以调整一下，把“桌”和“面”字合在一起，分开有点难看</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格式问题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已修改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235027">
                <a:tc>
                  <a:txBody>
                    <a:bodyPr/>
                    <a:lstStyle/>
                    <a:p>
                      <a:pPr algn="just">
                        <a:spcAft>
                          <a:spcPts val="0"/>
                        </a:spcAft>
                      </a:pPr>
                      <a:r>
                        <a:rPr lang="en-US" sz="1200" kern="100">
                          <a:effectLst/>
                        </a:rPr>
                        <a:t>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目录</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第三章内容目录漏了</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格式问题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F</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已修改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235027">
                <a:tc>
                  <a:txBody>
                    <a:bodyPr/>
                    <a:lstStyle/>
                    <a:p>
                      <a:pPr algn="just">
                        <a:spcAft>
                          <a:spcPts val="0"/>
                        </a:spcAft>
                      </a:pPr>
                      <a:r>
                        <a:rPr lang="en-US" sz="1200" kern="100">
                          <a:effectLst/>
                        </a:rPr>
                        <a:t>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目录</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目录页中，“目录”</a:t>
                      </a:r>
                      <a:r>
                        <a:rPr lang="en-US" sz="1200" kern="100">
                          <a:effectLst/>
                        </a:rPr>
                        <a:t>2</a:t>
                      </a:r>
                      <a:r>
                        <a:rPr lang="zh-CN" sz="1200" kern="100">
                          <a:effectLst/>
                        </a:rPr>
                        <a:t>字是否可以居中</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格式问题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已修改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235027">
                <a:tc>
                  <a:txBody>
                    <a:bodyPr/>
                    <a:lstStyle/>
                    <a:p>
                      <a:pPr algn="just">
                        <a:spcAft>
                          <a:spcPts val="0"/>
                        </a:spcAft>
                      </a:pPr>
                      <a:r>
                        <a:rPr lang="en-US" sz="1200" kern="100">
                          <a:effectLst/>
                        </a:rPr>
                        <a:t>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文档修改记录</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文档修改记录也应该包括文件生成的信息</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内容遗漏</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F</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已修改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235027">
                <a:tc>
                  <a:txBody>
                    <a:bodyPr/>
                    <a:lstStyle/>
                    <a:p>
                      <a:pPr algn="just">
                        <a:spcAft>
                          <a:spcPts val="0"/>
                        </a:spcAft>
                      </a:pPr>
                      <a:r>
                        <a:rPr lang="en-US" sz="1200" kern="100">
                          <a:effectLst/>
                        </a:rPr>
                        <a:t>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文档修改记录</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文档修改记录为空表格</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内容遗漏</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已修改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587569">
                <a:tc>
                  <a:txBody>
                    <a:bodyPr/>
                    <a:lstStyle/>
                    <a:p>
                      <a:pPr algn="just">
                        <a:spcAft>
                          <a:spcPts val="0"/>
                        </a:spcAft>
                      </a:pPr>
                      <a:r>
                        <a:rPr lang="en-US" sz="1200" kern="100">
                          <a:effectLst/>
                        </a:rPr>
                        <a:t>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1.1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dirty="0">
                          <a:effectLst/>
                        </a:rPr>
                        <a:t>编写目的：“对于进行软件的测试，需要拥有一个全面精确有预见性的设计来保证软件项目的顺利研发”</a:t>
                      </a:r>
                      <a:endParaRPr lang="zh-CN" sz="1100" kern="100" dirty="0">
                        <a:effectLst/>
                      </a:endParaRPr>
                    </a:p>
                    <a:p>
                      <a:pPr algn="just">
                        <a:spcAft>
                          <a:spcPts val="0"/>
                        </a:spcAft>
                      </a:pPr>
                      <a:r>
                        <a:rPr lang="zh-CN" sz="1200" kern="100" dirty="0">
                          <a:effectLst/>
                        </a:rPr>
                        <a:t>有点不通顺</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用语问题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已修改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352541">
                <a:tc>
                  <a:txBody>
                    <a:bodyPr/>
                    <a:lstStyle/>
                    <a:p>
                      <a:pPr algn="just">
                        <a:spcAft>
                          <a:spcPts val="0"/>
                        </a:spcAft>
                      </a:pPr>
                      <a:r>
                        <a:rPr lang="en-US" sz="1200" kern="100">
                          <a:effectLst/>
                        </a:rPr>
                        <a:t>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dirty="0">
                          <a:effectLst/>
                        </a:rPr>
                        <a:t>1.2.1</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功能需求：</a:t>
                      </a:r>
                      <a:r>
                        <a:rPr lang="en-US" sz="1200" kern="100">
                          <a:effectLst/>
                        </a:rPr>
                        <a:t>"</a:t>
                      </a:r>
                      <a:r>
                        <a:rPr lang="zh-CN" sz="1200" kern="100">
                          <a:effectLst/>
                        </a:rPr>
                        <a:t>如果有错误输入数据时的响应等。</a:t>
                      </a:r>
                      <a:r>
                        <a:rPr lang="en-US" sz="1200" kern="100">
                          <a:effectLst/>
                        </a:rPr>
                        <a:t>"</a:t>
                      </a:r>
                      <a:r>
                        <a:rPr lang="zh-CN" sz="1200" kern="100">
                          <a:effectLst/>
                        </a:rPr>
                        <a:t>格式不对吧，是否少了标点符号</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格式问题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已修改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470055">
                <a:tc>
                  <a:txBody>
                    <a:bodyPr/>
                    <a:lstStyle/>
                    <a:p>
                      <a:pPr algn="just">
                        <a:spcAft>
                          <a:spcPts val="0"/>
                        </a:spcAft>
                      </a:pPr>
                      <a:r>
                        <a:rPr lang="en-US" sz="1200" kern="100">
                          <a:effectLst/>
                        </a:rPr>
                        <a:t>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1.2.1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功能需求：“性能需求：静态量化、动态量化等。”，静态量化，和动态量化，是啥意思？有区别吗？</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用语问题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已删除</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235027">
                <a:tc>
                  <a:txBody>
                    <a:bodyPr/>
                    <a:lstStyle/>
                    <a:p>
                      <a:pPr algn="just">
                        <a:spcAft>
                          <a:spcPts val="0"/>
                        </a:spcAft>
                      </a:pPr>
                      <a:r>
                        <a:rPr lang="en-US" sz="1200" kern="100">
                          <a:effectLst/>
                        </a:rPr>
                        <a:t>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1.2.1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功能需求最后一行有错别字，“用户借口部分”</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错别字</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已修改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235027">
                <a:tc>
                  <a:txBody>
                    <a:bodyPr/>
                    <a:lstStyle/>
                    <a:p>
                      <a:pPr algn="just">
                        <a:spcAft>
                          <a:spcPts val="0"/>
                        </a:spcAft>
                      </a:pPr>
                      <a:r>
                        <a:rPr lang="en-US" sz="1200" kern="100">
                          <a:effectLst/>
                        </a:rPr>
                        <a:t>10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1.3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用语定义是否要补充</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内容遗漏</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F</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已补充</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470055">
                <a:tc>
                  <a:txBody>
                    <a:bodyPr/>
                    <a:lstStyle/>
                    <a:p>
                      <a:pPr algn="just">
                        <a:spcAft>
                          <a:spcPts val="0"/>
                        </a:spcAft>
                      </a:pPr>
                      <a:r>
                        <a:rPr lang="en-US" sz="1200" kern="100">
                          <a:effectLst/>
                        </a:rPr>
                        <a:t>11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1.3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Mpxj</a:t>
                      </a:r>
                      <a:r>
                        <a:rPr lang="zh-CN" sz="1200" kern="100">
                          <a:effectLst/>
                        </a:rPr>
                        <a:t>是什么意思</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用语问题</a:t>
                      </a:r>
                      <a:endParaRPr lang="zh-CN" sz="1100" kern="100">
                        <a:effectLst/>
                      </a:endParaRPr>
                    </a:p>
                    <a:p>
                      <a:pPr algn="ctr">
                        <a:spcAft>
                          <a:spcPts val="0"/>
                        </a:spcAft>
                      </a:pPr>
                      <a:r>
                        <a:rPr lang="zh-CN" sz="1200" kern="100">
                          <a:effectLst/>
                        </a:rPr>
                        <a:t>内容遗漏</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已补充，见用语定义</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235027">
                <a:tc>
                  <a:txBody>
                    <a:bodyPr/>
                    <a:lstStyle/>
                    <a:p>
                      <a:pPr algn="just">
                        <a:spcAft>
                          <a:spcPts val="0"/>
                        </a:spcAft>
                      </a:pPr>
                      <a:r>
                        <a:rPr lang="en-US" sz="1200" kern="100">
                          <a:effectLst/>
                        </a:rPr>
                        <a:t>12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1.5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参考文献：信息应该更加详细，方便别人参考</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内容遗漏</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F</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已细化</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235027">
                <a:tc>
                  <a:txBody>
                    <a:bodyPr/>
                    <a:lstStyle/>
                    <a:p>
                      <a:pPr algn="just">
                        <a:spcAft>
                          <a:spcPts val="0"/>
                        </a:spcAft>
                      </a:pPr>
                      <a:r>
                        <a:rPr lang="en-US" sz="1200" kern="100">
                          <a:effectLst/>
                        </a:rPr>
                        <a:t>13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2.1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百度超链接没去除</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格式问题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F</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已修改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r h="235027">
                <a:tc>
                  <a:txBody>
                    <a:bodyPr/>
                    <a:lstStyle/>
                    <a:p>
                      <a:pPr algn="just">
                        <a:spcAft>
                          <a:spcPts val="0"/>
                        </a:spcAft>
                      </a:pPr>
                      <a:r>
                        <a:rPr lang="en-US" sz="1200" kern="100">
                          <a:effectLst/>
                        </a:rPr>
                        <a:t>14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2.1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a:effectLst/>
                        </a:rPr>
                        <a:t>项目描述：</a:t>
                      </a:r>
                      <a:r>
                        <a:rPr lang="en-US" sz="1200" kern="100">
                          <a:effectLst/>
                        </a:rPr>
                        <a:t>1</a:t>
                      </a:r>
                      <a:r>
                        <a:rPr lang="zh-CN" sz="1200" kern="100">
                          <a:effectLst/>
                        </a:rPr>
                        <a:t>，</a:t>
                      </a:r>
                      <a:r>
                        <a:rPr lang="en-US" sz="1200" kern="100">
                          <a:effectLst/>
                        </a:rPr>
                        <a:t>2</a:t>
                      </a:r>
                      <a:r>
                        <a:rPr lang="zh-CN" sz="1200" kern="100">
                          <a:effectLst/>
                        </a:rPr>
                        <a:t>，</a:t>
                      </a:r>
                      <a:r>
                        <a:rPr lang="en-US" sz="1200" kern="100">
                          <a:effectLst/>
                        </a:rPr>
                        <a:t>3</a:t>
                      </a:r>
                      <a:r>
                        <a:rPr lang="zh-CN" sz="1200" kern="100">
                          <a:effectLst/>
                        </a:rPr>
                        <a:t>没有句号结束</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ctr">
                        <a:spcAft>
                          <a:spcPts val="0"/>
                        </a:spcAft>
                      </a:pPr>
                      <a:r>
                        <a:rPr lang="zh-CN" sz="1200" kern="100">
                          <a:effectLst/>
                        </a:rPr>
                        <a:t>格式问题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en-US" sz="1200" kern="100">
                          <a:effectLst/>
                        </a:rPr>
                        <a: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c>
                  <a:txBody>
                    <a:bodyPr/>
                    <a:lstStyle/>
                    <a:p>
                      <a:pPr algn="just">
                        <a:spcAft>
                          <a:spcPts val="0"/>
                        </a:spcAft>
                      </a:pPr>
                      <a:r>
                        <a:rPr lang="zh-CN" sz="1200" kern="100" dirty="0">
                          <a:effectLst/>
                        </a:rPr>
                        <a:t>已修改</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0764" marR="40764" marT="0" marB="0"/>
                </a:tc>
              </a:tr>
            </a:tbl>
          </a:graphicData>
        </a:graphic>
      </p:graphicFrame>
    </p:spTree>
    <p:extLst>
      <p:ext uri="{BB962C8B-B14F-4D97-AF65-F5344CB8AC3E}">
        <p14:creationId xmlns:p14="http://schemas.microsoft.com/office/powerpoint/2010/main" val="4022692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271922952"/>
              </p:ext>
            </p:extLst>
          </p:nvPr>
        </p:nvGraphicFramePr>
        <p:xfrm>
          <a:off x="1954928" y="392980"/>
          <a:ext cx="8597460" cy="6342990"/>
        </p:xfrm>
        <a:graphic>
          <a:graphicData uri="http://schemas.openxmlformats.org/drawingml/2006/table">
            <a:tbl>
              <a:tblPr firstRow="1" firstCol="1" bandRow="1">
                <a:tableStyleId>{93296810-A885-4BE3-A3E7-6D5BEEA58F35}</a:tableStyleId>
              </a:tblPr>
              <a:tblGrid>
                <a:gridCol w="538159"/>
                <a:gridCol w="1148881"/>
                <a:gridCol w="3431528"/>
                <a:gridCol w="1086397"/>
                <a:gridCol w="913058"/>
                <a:gridCol w="1479437"/>
              </a:tblGrid>
              <a:tr h="354497">
                <a:tc>
                  <a:txBody>
                    <a:bodyPr/>
                    <a:lstStyle/>
                    <a:p>
                      <a:pPr algn="just">
                        <a:spcAft>
                          <a:spcPts val="0"/>
                        </a:spcAft>
                      </a:pPr>
                      <a:r>
                        <a:rPr lang="en-US" sz="1100" kern="100" dirty="0">
                          <a:effectLst/>
                        </a:rPr>
                        <a:t>15</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2.2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dirty="0">
                          <a:effectLst/>
                        </a:rPr>
                        <a:t>主机的操作系统已经屏蔽了硬件差异，为什么还有硬件配置的要求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内容多余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该部分已删除</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354497">
                <a:tc>
                  <a:txBody>
                    <a:bodyPr/>
                    <a:lstStyle/>
                    <a:p>
                      <a:pPr algn="just">
                        <a:spcAft>
                          <a:spcPts val="0"/>
                        </a:spcAft>
                      </a:pPr>
                      <a:r>
                        <a:rPr lang="en-US" sz="1100" kern="100">
                          <a:effectLst/>
                        </a:rPr>
                        <a:t>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2.2.1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目标及架构是不是都能测试到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测试问题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无法覆盖全部，该部分已删除</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282763">
                <a:tc>
                  <a:txBody>
                    <a:bodyPr/>
                    <a:lstStyle/>
                    <a:p>
                      <a:pPr algn="just">
                        <a:spcAft>
                          <a:spcPts val="0"/>
                        </a:spcAft>
                      </a:pPr>
                      <a:r>
                        <a:rPr lang="en-US" sz="1100" kern="100">
                          <a:effectLst/>
                        </a:rPr>
                        <a:t>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2.2.2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主机中所有系统能否检测到（而且名字是否有错）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测试问题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该部分已删除</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177248">
                <a:tc>
                  <a:txBody>
                    <a:bodyPr/>
                    <a:lstStyle/>
                    <a:p>
                      <a:pPr algn="just">
                        <a:spcAft>
                          <a:spcPts val="0"/>
                        </a:spcAft>
                      </a:pPr>
                      <a:r>
                        <a:rPr lang="en-US" sz="1100" kern="100">
                          <a:effectLst/>
                        </a:rPr>
                        <a:t>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3.1&amp;3.3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3.1</a:t>
                      </a:r>
                      <a:r>
                        <a:rPr lang="zh-CN" sz="1100" kern="100">
                          <a:effectLst/>
                        </a:rPr>
                        <a:t>和</a:t>
                      </a:r>
                      <a:r>
                        <a:rPr lang="en-US" sz="1100" kern="100">
                          <a:effectLst/>
                        </a:rPr>
                        <a:t>3.3</a:t>
                      </a:r>
                      <a:r>
                        <a:rPr lang="zh-CN" sz="1100" kern="100">
                          <a:effectLst/>
                        </a:rPr>
                        <a:t>感觉有些重复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内容多余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已修改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354497">
                <a:tc>
                  <a:txBody>
                    <a:bodyPr/>
                    <a:lstStyle/>
                    <a:p>
                      <a:pPr algn="just">
                        <a:spcAft>
                          <a:spcPts val="0"/>
                        </a:spcAft>
                      </a:pPr>
                      <a:r>
                        <a:rPr lang="en-US" sz="1100" kern="100">
                          <a:effectLst/>
                        </a:rPr>
                        <a:t>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dirty="0">
                          <a:effectLst/>
                        </a:rPr>
                        <a:t>集成测试：表格中的“技术”是指什么？是集成测试采用的技术吗？</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用语问题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是的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354497">
                <a:tc>
                  <a:txBody>
                    <a:bodyPr/>
                    <a:lstStyle/>
                    <a:p>
                      <a:pPr algn="just">
                        <a:spcAft>
                          <a:spcPts val="0"/>
                        </a:spcAft>
                      </a:pPr>
                      <a:r>
                        <a:rPr lang="en-US" sz="1100" kern="10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用户界面测试与功能没看出区别。（鼠标键盘都是外设）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测试问题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用户界面测试段可删除，待定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177248">
                <a:tc>
                  <a:txBody>
                    <a:bodyPr/>
                    <a:lstStyle/>
                    <a:p>
                      <a:pPr algn="just">
                        <a:spcAft>
                          <a:spcPts val="0"/>
                        </a:spcAft>
                      </a:pPr>
                      <a:r>
                        <a:rPr lang="en-US" sz="1100" kern="100">
                          <a:effectLst/>
                        </a:rPr>
                        <a:t>21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3.6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性能测试的具体量化预估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测试问题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已量化</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354497">
                <a:tc>
                  <a:txBody>
                    <a:bodyPr/>
                    <a:lstStyle/>
                    <a:p>
                      <a:pPr algn="just">
                        <a:spcAft>
                          <a:spcPts val="0"/>
                        </a:spcAft>
                      </a:pPr>
                      <a:r>
                        <a:rPr lang="en-US" sz="1100" kern="100">
                          <a:effectLst/>
                        </a:rPr>
                        <a:t>22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3.7&amp;3.8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针对需求测试不需要添加配置测试、负载测试这块内容，与测试环境相关</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内容多余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已删除</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354497">
                <a:tc>
                  <a:txBody>
                    <a:bodyPr/>
                    <a:lstStyle/>
                    <a:p>
                      <a:pPr algn="just">
                        <a:spcAft>
                          <a:spcPts val="0"/>
                        </a:spcAft>
                      </a:pPr>
                      <a:r>
                        <a:rPr lang="en-US" sz="1100" kern="100">
                          <a:effectLst/>
                        </a:rPr>
                        <a:t>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测试用例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dirty="0">
                          <a:effectLst/>
                        </a:rPr>
                        <a:t>Test Oracle</a:t>
                      </a:r>
                      <a:r>
                        <a:rPr lang="zh-CN" sz="1100" kern="100" dirty="0">
                          <a:effectLst/>
                        </a:rPr>
                        <a:t>应该描述结果的预测，不应该添加是否</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测试问题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已修改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177248">
                <a:tc>
                  <a:txBody>
                    <a:bodyPr/>
                    <a:lstStyle/>
                    <a:p>
                      <a:pPr algn="just">
                        <a:spcAft>
                          <a:spcPts val="0"/>
                        </a:spcAft>
                      </a:pPr>
                      <a:r>
                        <a:rPr lang="en-US" sz="1100" kern="100">
                          <a:effectLst/>
                        </a:rPr>
                        <a:t>24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测试用例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有</a:t>
                      </a:r>
                      <a:r>
                        <a:rPr lang="en-US" sz="1100" kern="100">
                          <a:effectLst/>
                        </a:rPr>
                        <a:t>*8</a:t>
                      </a:r>
                      <a:r>
                        <a:rPr lang="zh-CN" sz="1100" kern="100">
                          <a:effectLst/>
                        </a:rPr>
                        <a:t>问题中类似问题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565528">
                <a:tc>
                  <a:txBody>
                    <a:bodyPr/>
                    <a:lstStyle/>
                    <a:p>
                      <a:pPr algn="just">
                        <a:spcAft>
                          <a:spcPts val="0"/>
                        </a:spcAft>
                      </a:pPr>
                      <a:r>
                        <a:rPr lang="en-US" sz="1100" kern="100">
                          <a:effectLst/>
                        </a:rPr>
                        <a:t>25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测试用例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dirty="0">
                          <a:effectLst/>
                        </a:rPr>
                        <a:t>除了功能测试外，其余的测试策略所涉及的测试都没有在用例中显示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测试问题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已添加部分用例，如：“用户界面测试”、“进行性能测试”</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177248">
                <a:tc>
                  <a:txBody>
                    <a:bodyPr/>
                    <a:lstStyle/>
                    <a:p>
                      <a:pPr algn="just">
                        <a:spcAft>
                          <a:spcPts val="0"/>
                        </a:spcAft>
                      </a:pPr>
                      <a:r>
                        <a:rPr lang="en-US" sz="1100" kern="100">
                          <a:effectLst/>
                        </a:rPr>
                        <a:t>26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测试用例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测试用例描述前面的表格是否应该有个标识符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测试问题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177248">
                <a:tc>
                  <a:txBody>
                    <a:bodyPr/>
                    <a:lstStyle/>
                    <a:p>
                      <a:pPr algn="just">
                        <a:spcAft>
                          <a:spcPts val="0"/>
                        </a:spcAft>
                      </a:pPr>
                      <a:r>
                        <a:rPr lang="en-US" sz="1100" kern="100">
                          <a:effectLst/>
                        </a:rPr>
                        <a:t>27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测试用例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表格的名字应该居中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格式问题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已修改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177248">
                <a:tc>
                  <a:txBody>
                    <a:bodyPr/>
                    <a:lstStyle/>
                    <a:p>
                      <a:pPr algn="just">
                        <a:spcAft>
                          <a:spcPts val="0"/>
                        </a:spcAft>
                      </a:pPr>
                      <a:r>
                        <a:rPr lang="en-US" sz="1100" kern="100">
                          <a:effectLst/>
                        </a:rPr>
                        <a:t>28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测试表格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文档中的测试表格内容填写不全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内容遗漏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已修改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531745">
                <a:tc>
                  <a:txBody>
                    <a:bodyPr/>
                    <a:lstStyle/>
                    <a:p>
                      <a:pPr algn="just">
                        <a:spcAft>
                          <a:spcPts val="0"/>
                        </a:spcAft>
                      </a:pPr>
                      <a:r>
                        <a:rPr lang="en-US" sz="1100" kern="100">
                          <a:effectLst/>
                        </a:rPr>
                        <a:t>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用例</a:t>
                      </a:r>
                      <a:r>
                        <a:rPr lang="en-US" sz="1100" kern="100">
                          <a:effectLst/>
                        </a:rPr>
                        <a:t>101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读取</a:t>
                      </a:r>
                      <a:r>
                        <a:rPr lang="en-US" sz="1100" kern="100">
                          <a:effectLst/>
                        </a:rPr>
                        <a:t>*.mpp</a:t>
                      </a:r>
                      <a:r>
                        <a:rPr lang="zh-CN" sz="1100" kern="100">
                          <a:effectLst/>
                        </a:rPr>
                        <a:t>文件</a:t>
                      </a:r>
                      <a:endParaRPr lang="zh-CN" sz="1050" kern="100">
                        <a:effectLst/>
                      </a:endParaRPr>
                    </a:p>
                    <a:p>
                      <a:pPr algn="just">
                        <a:spcAft>
                          <a:spcPts val="0"/>
                        </a:spcAft>
                      </a:pPr>
                      <a:r>
                        <a:rPr lang="en-US" sz="1100" kern="100">
                          <a:effectLst/>
                        </a:rPr>
                        <a:t>Tester </a:t>
                      </a:r>
                      <a:r>
                        <a:rPr lang="zh-CN" sz="1100" kern="100">
                          <a:effectLst/>
                        </a:rPr>
                        <a:t>是否应该具体的测试人员？而不是笼统的</a:t>
                      </a:r>
                      <a:r>
                        <a:rPr lang="en-US" sz="1100" kern="100">
                          <a:effectLst/>
                        </a:rPr>
                        <a:t> "</a:t>
                      </a:r>
                      <a:r>
                        <a:rPr lang="zh-CN" sz="1100" kern="100">
                          <a:effectLst/>
                        </a:rPr>
                        <a:t>测试人员</a:t>
                      </a:r>
                      <a:r>
                        <a:rPr lang="en-US" sz="1100" kern="100">
                          <a:effectLst/>
                        </a:rPr>
                        <a:t>"</a:t>
                      </a:r>
                      <a:r>
                        <a:rPr lang="zh-CN" sz="11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用语问题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我们的测试人员只有一种类型，所以统称为“测试人员”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708994">
                <a:tc>
                  <a:txBody>
                    <a:bodyPr/>
                    <a:lstStyle/>
                    <a:p>
                      <a:pPr algn="just">
                        <a:spcAft>
                          <a:spcPts val="0"/>
                        </a:spcAft>
                      </a:pPr>
                      <a:r>
                        <a:rPr lang="en-US" sz="1100" kern="100">
                          <a:effectLst/>
                        </a:rPr>
                        <a:t>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用例</a:t>
                      </a:r>
                      <a:r>
                        <a:rPr lang="en-US" sz="1100" kern="100">
                          <a:effectLst/>
                        </a:rPr>
                        <a:t>102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缺少测试前提或者说是</a:t>
                      </a:r>
                      <a:r>
                        <a:rPr lang="en-US" sz="1100" kern="100">
                          <a:effectLst/>
                        </a:rPr>
                        <a:t>Test Setup</a:t>
                      </a:r>
                      <a:r>
                        <a:rPr lang="zh-CN" sz="1100" kern="100">
                          <a:effectLst/>
                        </a:rPr>
                        <a:t>应该要补充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dirty="0">
                          <a:effectLst/>
                        </a:rPr>
                        <a:t>内容遗漏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F</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测试前提已写到“打开</a:t>
                      </a:r>
                      <a:r>
                        <a:rPr lang="en-US" sz="1100" kern="100">
                          <a:effectLst/>
                        </a:rPr>
                        <a:t>mini project</a:t>
                      </a:r>
                      <a:r>
                        <a:rPr lang="zh-CN" sz="1100" kern="100">
                          <a:effectLst/>
                        </a:rPr>
                        <a:t>程序</a:t>
                      </a:r>
                      <a:endParaRPr lang="zh-CN" sz="1050" kern="100">
                        <a:effectLst/>
                      </a:endParaRPr>
                    </a:p>
                    <a:p>
                      <a:pPr algn="just">
                        <a:spcAft>
                          <a:spcPts val="0"/>
                        </a:spcAft>
                      </a:pPr>
                      <a:r>
                        <a:rPr lang="zh-CN" sz="1100" kern="100">
                          <a:effectLst/>
                        </a:rPr>
                        <a:t>系统读取</a:t>
                      </a:r>
                      <a:r>
                        <a:rPr lang="en-US" sz="1100" kern="100">
                          <a:effectLst/>
                        </a:rPr>
                        <a:t>.mpp</a:t>
                      </a:r>
                      <a:r>
                        <a:rPr lang="zh-CN" sz="1100" kern="100">
                          <a:effectLst/>
                        </a:rPr>
                        <a:t>文件无异常“</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531745">
                <a:tc>
                  <a:txBody>
                    <a:bodyPr/>
                    <a:lstStyle/>
                    <a:p>
                      <a:pPr algn="just">
                        <a:spcAft>
                          <a:spcPts val="0"/>
                        </a:spcAft>
                      </a:pPr>
                      <a:r>
                        <a:rPr lang="en-US" sz="1100" kern="100">
                          <a:effectLst/>
                        </a:rPr>
                        <a:t>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用例</a:t>
                      </a:r>
                      <a:r>
                        <a:rPr lang="en-US" sz="1100" kern="100">
                          <a:effectLst/>
                        </a:rPr>
                        <a:t>109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用例</a:t>
                      </a:r>
                      <a:r>
                        <a:rPr lang="en-US" sz="1100" kern="100">
                          <a:effectLst/>
                        </a:rPr>
                        <a:t>109 </a:t>
                      </a:r>
                      <a:r>
                        <a:rPr lang="zh-CN" sz="1100" kern="100">
                          <a:effectLst/>
                        </a:rPr>
                        <a:t>拖拽甘特图，同步到任务表中</a:t>
                      </a:r>
                      <a:endParaRPr lang="zh-CN" sz="1050" kern="100">
                        <a:effectLst/>
                      </a:endParaRPr>
                    </a:p>
                    <a:p>
                      <a:pPr algn="just">
                        <a:spcAft>
                          <a:spcPts val="0"/>
                        </a:spcAft>
                      </a:pPr>
                      <a:r>
                        <a:rPr lang="zh-CN" sz="1100" kern="100">
                          <a:effectLst/>
                        </a:rPr>
                        <a:t>“拖拽甘特图使起始时刻提前与现在时刻”，有错别字吧？与？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错别字</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已修改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r h="531745">
                <a:tc>
                  <a:txBody>
                    <a:bodyPr/>
                    <a:lstStyle/>
                    <a:p>
                      <a:pPr algn="just">
                        <a:spcAft>
                          <a:spcPts val="0"/>
                        </a:spcAft>
                      </a:pPr>
                      <a:r>
                        <a:rPr lang="en-US" sz="1100" kern="100">
                          <a:effectLst/>
                        </a:rPr>
                        <a:t>32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用例</a:t>
                      </a:r>
                      <a:r>
                        <a:rPr lang="en-US" sz="1100" kern="100">
                          <a:effectLst/>
                        </a:rPr>
                        <a:t>112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a:effectLst/>
                        </a:rPr>
                        <a:t>另存为</a:t>
                      </a:r>
                      <a:r>
                        <a:rPr lang="en-US" sz="1100" kern="100">
                          <a:effectLst/>
                        </a:rPr>
                        <a:t>*.mpx</a:t>
                      </a:r>
                      <a:r>
                        <a:rPr lang="zh-CN" sz="1100" kern="100">
                          <a:effectLst/>
                        </a:rPr>
                        <a:t>文件</a:t>
                      </a:r>
                      <a:endParaRPr lang="zh-CN" sz="1050" kern="100">
                        <a:effectLst/>
                      </a:endParaRPr>
                    </a:p>
                    <a:p>
                      <a:pPr algn="just">
                        <a:spcAft>
                          <a:spcPts val="0"/>
                        </a:spcAft>
                      </a:pPr>
                      <a:r>
                        <a:rPr lang="zh-CN" sz="1100" kern="100">
                          <a:effectLst/>
                        </a:rPr>
                        <a:t>“在另存为目录中多出指定名称的</a:t>
                      </a:r>
                      <a:r>
                        <a:rPr lang="en-US" sz="1100" kern="100">
                          <a:effectLst/>
                        </a:rPr>
                        <a:t>mpx</a:t>
                      </a:r>
                      <a:r>
                        <a:rPr lang="zh-CN" sz="1100" kern="100">
                          <a:effectLst/>
                        </a:rPr>
                        <a:t>文件”，一句不通顺。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ctr">
                        <a:spcAft>
                          <a:spcPts val="0"/>
                        </a:spcAft>
                      </a:pPr>
                      <a:r>
                        <a:rPr lang="zh-CN" sz="1100" kern="100">
                          <a:effectLst/>
                        </a:rPr>
                        <a:t>用语问题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en-US" sz="1100" kern="100">
                          <a:effectLst/>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c>
                  <a:txBody>
                    <a:bodyPr/>
                    <a:lstStyle/>
                    <a:p>
                      <a:pPr algn="just">
                        <a:spcAft>
                          <a:spcPts val="0"/>
                        </a:spcAft>
                      </a:pPr>
                      <a:r>
                        <a:rPr lang="zh-CN" sz="1100" kern="100" dirty="0">
                          <a:effectLst/>
                        </a:rPr>
                        <a:t>已修改</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103" marR="28103" marT="0" marB="0"/>
                </a:tc>
              </a:tr>
            </a:tbl>
          </a:graphicData>
        </a:graphic>
      </p:graphicFrame>
    </p:spTree>
    <p:extLst>
      <p:ext uri="{BB962C8B-B14F-4D97-AF65-F5344CB8AC3E}">
        <p14:creationId xmlns:p14="http://schemas.microsoft.com/office/powerpoint/2010/main" val="2736516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软件进度计划与控制</a:t>
            </a:r>
            <a:endParaRPr lang="zh-CN" altLang="en-US" dirty="0"/>
          </a:p>
        </p:txBody>
      </p:sp>
      <p:sp>
        <p:nvSpPr>
          <p:cNvPr id="3" name="内容占位符 2"/>
          <p:cNvSpPr>
            <a:spLocks noGrp="1"/>
          </p:cNvSpPr>
          <p:nvPr>
            <p:ph idx="1"/>
          </p:nvPr>
        </p:nvSpPr>
        <p:spPr>
          <a:xfrm>
            <a:off x="2242371" y="1905000"/>
            <a:ext cx="8915400" cy="4558862"/>
          </a:xfrm>
        </p:spPr>
        <p:txBody>
          <a:bodyPr>
            <a:normAutofit/>
          </a:bodyPr>
          <a:lstStyle/>
          <a:p>
            <a:r>
              <a:rPr lang="zh-CN" altLang="en-US" dirty="0" smtClean="0"/>
              <a:t>项目执行过程和特点分析</a:t>
            </a:r>
            <a:endParaRPr lang="en-US" altLang="zh-CN" dirty="0" smtClean="0"/>
          </a:p>
          <a:p>
            <a:endParaRPr lang="en-US" altLang="zh-CN" dirty="0" smtClean="0"/>
          </a:p>
          <a:p>
            <a:pPr marL="0" indent="0">
              <a:buNone/>
            </a:pPr>
            <a:r>
              <a:rPr lang="en-US" altLang="zh-CN" dirty="0" smtClean="0"/>
              <a:t>       </a:t>
            </a:r>
            <a:r>
              <a:rPr lang="zh-CN" altLang="zh-CN" dirty="0" smtClean="0"/>
              <a:t>本</a:t>
            </a:r>
            <a:r>
              <a:rPr lang="zh-CN" altLang="zh-CN" dirty="0"/>
              <a:t>项目的执行过程在遵循软件工程开发过程的基础上，进行了适当的调整和创新</a:t>
            </a:r>
            <a:r>
              <a:rPr lang="zh-CN" altLang="zh-CN" dirty="0" smtClean="0"/>
              <a:t>，</a:t>
            </a:r>
            <a:endParaRPr lang="en-US" altLang="zh-CN" dirty="0" smtClean="0"/>
          </a:p>
          <a:p>
            <a:pPr marL="0" indent="0">
              <a:buNone/>
            </a:pPr>
            <a:r>
              <a:rPr lang="zh-CN" altLang="zh-CN" dirty="0" smtClean="0"/>
              <a:t>具体</a:t>
            </a:r>
            <a:r>
              <a:rPr lang="zh-CN" altLang="zh-CN" dirty="0"/>
              <a:t>过程包括：软件项目计划阶段、软件需求分析阶段、软件需求评审阶段、</a:t>
            </a:r>
            <a:r>
              <a:rPr lang="zh-CN" altLang="zh-CN" dirty="0" smtClean="0"/>
              <a:t>软件产品</a:t>
            </a:r>
            <a:endParaRPr lang="en-US" altLang="zh-CN" dirty="0" smtClean="0"/>
          </a:p>
          <a:p>
            <a:pPr marL="0" indent="0">
              <a:buNone/>
            </a:pPr>
            <a:r>
              <a:rPr lang="zh-CN" altLang="zh-CN" dirty="0" smtClean="0"/>
              <a:t>改进</a:t>
            </a:r>
            <a:r>
              <a:rPr lang="zh-CN" altLang="zh-CN" dirty="0"/>
              <a:t>与展示阶段、软件测试阶段、软件测试评审阶段。除此之外，还进行了软件进度</a:t>
            </a:r>
            <a:r>
              <a:rPr lang="zh-CN" altLang="zh-CN" dirty="0" smtClean="0"/>
              <a:t>计</a:t>
            </a:r>
            <a:endParaRPr lang="en-US" altLang="zh-CN" dirty="0" smtClean="0"/>
          </a:p>
          <a:p>
            <a:pPr marL="0" indent="0">
              <a:buNone/>
            </a:pPr>
            <a:r>
              <a:rPr lang="zh-CN" altLang="zh-CN" dirty="0" smtClean="0"/>
              <a:t>划</a:t>
            </a:r>
            <a:r>
              <a:rPr lang="zh-CN" altLang="zh-CN" dirty="0"/>
              <a:t>与控制、工作量估计与统计分析、配置管理这些工作，贯穿在整个项目执行的过程</a:t>
            </a:r>
            <a:r>
              <a:rPr lang="zh-CN" altLang="zh-CN" dirty="0" smtClean="0"/>
              <a:t>之</a:t>
            </a:r>
            <a:endParaRPr lang="en-US" altLang="zh-CN" dirty="0" smtClean="0"/>
          </a:p>
          <a:p>
            <a:pPr marL="0" indent="0">
              <a:buNone/>
            </a:pPr>
            <a:r>
              <a:rPr lang="zh-CN" altLang="zh-CN" dirty="0" smtClean="0"/>
              <a:t>中</a:t>
            </a:r>
            <a:r>
              <a:rPr lang="zh-CN" altLang="zh-CN" dirty="0"/>
              <a:t>。</a:t>
            </a:r>
          </a:p>
          <a:p>
            <a:pPr marL="0" indent="0">
              <a:buNone/>
            </a:pPr>
            <a:r>
              <a:rPr lang="en-US" altLang="zh-CN" dirty="0" smtClean="0"/>
              <a:t>       </a:t>
            </a:r>
            <a:r>
              <a:rPr lang="zh-CN" altLang="zh-CN" dirty="0" smtClean="0"/>
              <a:t>本</a:t>
            </a:r>
            <a:r>
              <a:rPr lang="zh-CN" altLang="zh-CN" dirty="0"/>
              <a:t>项目在执行过程中既完成了软件工程开发所要求的开发过程，又在开发过程中</a:t>
            </a:r>
            <a:r>
              <a:rPr lang="zh-CN" altLang="zh-CN" dirty="0" smtClean="0"/>
              <a:t>通</a:t>
            </a:r>
            <a:endParaRPr lang="en-US" altLang="zh-CN" dirty="0" smtClean="0"/>
          </a:p>
          <a:p>
            <a:pPr marL="0" indent="0">
              <a:buNone/>
            </a:pPr>
            <a:r>
              <a:rPr lang="zh-CN" altLang="zh-CN" dirty="0" smtClean="0"/>
              <a:t>过</a:t>
            </a:r>
            <a:r>
              <a:rPr lang="zh-CN" altLang="zh-CN" dirty="0"/>
              <a:t>软件进度计划与控制、工作量估计与统计分析、配置管理这些工作对整个项目开发</a:t>
            </a:r>
            <a:r>
              <a:rPr lang="zh-CN" altLang="zh-CN" dirty="0" smtClean="0"/>
              <a:t>进</a:t>
            </a:r>
            <a:endParaRPr lang="en-US" altLang="zh-CN" dirty="0" smtClean="0"/>
          </a:p>
          <a:p>
            <a:pPr marL="0" indent="0">
              <a:buNone/>
            </a:pPr>
            <a:r>
              <a:rPr lang="zh-CN" altLang="zh-CN" dirty="0" smtClean="0"/>
              <a:t>行</a:t>
            </a:r>
            <a:r>
              <a:rPr lang="zh-CN" altLang="zh-CN" dirty="0"/>
              <a:t>管理和控制，在保证项目按照计划执行的同时，还保留了项目执行和开发过程中的</a:t>
            </a:r>
            <a:r>
              <a:rPr lang="zh-CN" altLang="zh-CN" dirty="0" smtClean="0"/>
              <a:t>各</a:t>
            </a:r>
            <a:endParaRPr lang="en-US" altLang="zh-CN" dirty="0" smtClean="0"/>
          </a:p>
          <a:p>
            <a:pPr marL="0" indent="0">
              <a:buNone/>
            </a:pPr>
            <a:r>
              <a:rPr lang="zh-CN" altLang="zh-CN" dirty="0" smtClean="0"/>
              <a:t>项</a:t>
            </a:r>
            <a:r>
              <a:rPr lang="zh-CN" altLang="zh-CN" dirty="0"/>
              <a:t>证据，进一步形成了证据链，使得项目的开发与执行更具有说服力。</a:t>
            </a:r>
          </a:p>
          <a:p>
            <a:pPr marL="0" indent="0">
              <a:buNone/>
            </a:pPr>
            <a:endParaRPr lang="zh-CN" altLang="en-US" dirty="0"/>
          </a:p>
        </p:txBody>
      </p:sp>
    </p:spTree>
    <p:extLst>
      <p:ext uri="{BB962C8B-B14F-4D97-AF65-F5344CB8AC3E}">
        <p14:creationId xmlns:p14="http://schemas.microsoft.com/office/powerpoint/2010/main" val="1021800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实验重点</a:t>
            </a:r>
            <a:endParaRPr lang="zh-CN" altLang="en-US" dirty="0"/>
          </a:p>
        </p:txBody>
      </p:sp>
      <p:sp>
        <p:nvSpPr>
          <p:cNvPr id="3" name="内容占位符 2"/>
          <p:cNvSpPr>
            <a:spLocks noGrp="1"/>
          </p:cNvSpPr>
          <p:nvPr>
            <p:ph idx="1"/>
          </p:nvPr>
        </p:nvSpPr>
        <p:spPr>
          <a:xfrm>
            <a:off x="1797269" y="1786759"/>
            <a:ext cx="9707343" cy="4124463"/>
          </a:xfrm>
        </p:spPr>
        <p:txBody>
          <a:bodyPr/>
          <a:lstStyle/>
          <a:p>
            <a:r>
              <a:rPr lang="zh-CN" altLang="en-US" dirty="0" smtClean="0"/>
              <a:t>软件项目计划</a:t>
            </a:r>
            <a:endParaRPr lang="en-US" altLang="zh-CN" dirty="0" smtClean="0"/>
          </a:p>
          <a:p>
            <a:r>
              <a:rPr lang="zh-CN" altLang="en-US" dirty="0" smtClean="0"/>
              <a:t>软件需求分析</a:t>
            </a:r>
            <a:endParaRPr lang="en-US" altLang="zh-CN" dirty="0" smtClean="0"/>
          </a:p>
          <a:p>
            <a:r>
              <a:rPr lang="zh-CN" altLang="en-US" dirty="0" smtClean="0"/>
              <a:t>软件需求评审</a:t>
            </a:r>
            <a:endParaRPr lang="en-US" altLang="zh-CN" dirty="0" smtClean="0"/>
          </a:p>
          <a:p>
            <a:r>
              <a:rPr lang="zh-CN" altLang="en-US" dirty="0" smtClean="0"/>
              <a:t>软件产品改进与展示</a:t>
            </a:r>
            <a:endParaRPr lang="en-US" altLang="zh-CN" dirty="0" smtClean="0"/>
          </a:p>
          <a:p>
            <a:r>
              <a:rPr lang="zh-CN" altLang="en-US" dirty="0" smtClean="0"/>
              <a:t>软件测试</a:t>
            </a:r>
            <a:endParaRPr lang="en-US" altLang="zh-CN" dirty="0" smtClean="0"/>
          </a:p>
          <a:p>
            <a:r>
              <a:rPr lang="zh-CN" altLang="en-US" dirty="0"/>
              <a:t>软件测试</a:t>
            </a:r>
            <a:r>
              <a:rPr lang="zh-CN" altLang="en-US" dirty="0" smtClean="0"/>
              <a:t>评审</a:t>
            </a:r>
            <a:endParaRPr lang="en-US" altLang="zh-CN" dirty="0" smtClean="0"/>
          </a:p>
          <a:p>
            <a:r>
              <a:rPr lang="zh-CN" altLang="en-US" dirty="0" smtClean="0"/>
              <a:t>软件进度计划与控制</a:t>
            </a:r>
            <a:endParaRPr lang="en-US" altLang="zh-CN" dirty="0" smtClean="0"/>
          </a:p>
          <a:p>
            <a:r>
              <a:rPr lang="zh-CN" altLang="en-US" dirty="0" smtClean="0"/>
              <a:t>配置管理</a:t>
            </a:r>
            <a:endParaRPr lang="en-US" altLang="zh-CN" dirty="0" smtClean="0"/>
          </a:p>
          <a:p>
            <a:r>
              <a:rPr lang="zh-CN" altLang="en-US" dirty="0" smtClean="0"/>
              <a:t>工作量估计与统计分析</a:t>
            </a:r>
            <a:endParaRPr lang="zh-CN" altLang="en-US" dirty="0"/>
          </a:p>
        </p:txBody>
      </p:sp>
    </p:spTree>
    <p:extLst>
      <p:ext uri="{BB962C8B-B14F-4D97-AF65-F5344CB8AC3E}">
        <p14:creationId xmlns:p14="http://schemas.microsoft.com/office/powerpoint/2010/main" val="109824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37875" y="830318"/>
            <a:ext cx="8915400" cy="5002924"/>
          </a:xfrm>
        </p:spPr>
        <p:txBody>
          <a:bodyPr/>
          <a:lstStyle/>
          <a:p>
            <a:pPr lvl="0"/>
            <a:r>
              <a:rPr lang="zh-CN" altLang="zh-CN" dirty="0"/>
              <a:t>计划变更及其影响因素分析</a:t>
            </a:r>
          </a:p>
          <a:p>
            <a:pPr marL="0" indent="0">
              <a:buNone/>
            </a:pPr>
            <a:r>
              <a:rPr lang="en-US" altLang="zh-CN" dirty="0" smtClean="0"/>
              <a:t>1</a:t>
            </a:r>
            <a:r>
              <a:rPr lang="zh-CN" altLang="en-US" dirty="0" smtClean="0"/>
              <a:t>、变更情况</a:t>
            </a:r>
            <a:endParaRPr lang="en-US" altLang="zh-CN" dirty="0" smtClean="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13922415"/>
              </p:ext>
            </p:extLst>
          </p:nvPr>
        </p:nvGraphicFramePr>
        <p:xfrm>
          <a:off x="2036787" y="1797268"/>
          <a:ext cx="8126715" cy="4845270"/>
        </p:xfrm>
        <a:graphic>
          <a:graphicData uri="http://schemas.openxmlformats.org/drawingml/2006/table">
            <a:tbl>
              <a:tblPr firstRow="1" firstCol="1" bandRow="1">
                <a:tableStyleId>{93296810-A885-4BE3-A3E7-6D5BEEA58F35}</a:tableStyleId>
              </a:tblPr>
              <a:tblGrid>
                <a:gridCol w="2342601"/>
                <a:gridCol w="2342601"/>
                <a:gridCol w="2052361"/>
                <a:gridCol w="1389152"/>
              </a:tblGrid>
              <a:tr h="186396">
                <a:tc>
                  <a:txBody>
                    <a:bodyPr/>
                    <a:lstStyle/>
                    <a:p>
                      <a:pPr algn="ctr">
                        <a:spcAft>
                          <a:spcPts val="0"/>
                        </a:spcAft>
                      </a:pPr>
                      <a:r>
                        <a:rPr lang="zh-CN" sz="1200" kern="100" dirty="0">
                          <a:effectLst/>
                        </a:rPr>
                        <a:t>项目计划版本号</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变更情况</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变更原因</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时间</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186396">
                <a:tc>
                  <a:txBody>
                    <a:bodyPr/>
                    <a:lstStyle/>
                    <a:p>
                      <a:pPr algn="ctr">
                        <a:spcAft>
                          <a:spcPts val="0"/>
                        </a:spcAft>
                      </a:pPr>
                      <a:r>
                        <a:rPr lang="en-US" sz="1200" kern="100">
                          <a:effectLst/>
                        </a:rPr>
                        <a:t>V1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初步确定项目计划，无变更</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无</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200" kern="100">
                          <a:effectLst/>
                        </a:rPr>
                        <a:t>20160320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343680">
                <a:tc>
                  <a:txBody>
                    <a:bodyPr/>
                    <a:lstStyle/>
                    <a:p>
                      <a:pPr algn="ctr">
                        <a:spcAft>
                          <a:spcPts val="0"/>
                        </a:spcAft>
                      </a:pPr>
                      <a:r>
                        <a:rPr lang="en-US" sz="1200" kern="100">
                          <a:effectLst/>
                        </a:rPr>
                        <a:t>V2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修改了资源分配的情况</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老师提出资源分配需要细化</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200" kern="100">
                          <a:effectLst/>
                        </a:rPr>
                        <a:t>20160322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372791">
                <a:tc>
                  <a:txBody>
                    <a:bodyPr/>
                    <a:lstStyle/>
                    <a:p>
                      <a:pPr algn="ctr">
                        <a:spcAft>
                          <a:spcPts val="0"/>
                        </a:spcAft>
                      </a:pPr>
                      <a:r>
                        <a:rPr lang="en-US" sz="1200" kern="100">
                          <a:effectLst/>
                        </a:rPr>
                        <a:t> </a:t>
                      </a:r>
                      <a:endParaRPr lang="zh-CN" sz="1100" kern="100">
                        <a:effectLst/>
                      </a:endParaRPr>
                    </a:p>
                    <a:p>
                      <a:pPr algn="ctr">
                        <a:spcAft>
                          <a:spcPts val="0"/>
                        </a:spcAft>
                      </a:pPr>
                      <a:r>
                        <a:rPr lang="en-US" sz="1200" kern="100">
                          <a:effectLst/>
                        </a:rPr>
                        <a:t>V3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修改了需求评审部分的计划，延后了需求评审的时间</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dirty="0">
                          <a:effectLst/>
                        </a:rPr>
                        <a:t>老师在课程上安排的变动对项目进度的影响</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200" kern="100">
                          <a:effectLst/>
                        </a:rPr>
                        <a:t> </a:t>
                      </a:r>
                      <a:endParaRPr lang="zh-CN" sz="1100" kern="100">
                        <a:effectLst/>
                      </a:endParaRPr>
                    </a:p>
                    <a:p>
                      <a:pPr algn="ctr">
                        <a:spcAft>
                          <a:spcPts val="0"/>
                        </a:spcAft>
                      </a:pPr>
                      <a:r>
                        <a:rPr lang="en-US" sz="1200" kern="100">
                          <a:effectLst/>
                        </a:rPr>
                        <a:t>20160329</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742852">
                <a:tc rowSpan="2">
                  <a:txBody>
                    <a:bodyPr/>
                    <a:lstStyle/>
                    <a:p>
                      <a:pPr algn="ctr">
                        <a:spcAft>
                          <a:spcPts val="0"/>
                        </a:spcAft>
                      </a:pPr>
                      <a:r>
                        <a:rPr lang="en-US" sz="1200" kern="100">
                          <a:effectLst/>
                        </a:rPr>
                        <a:t> </a:t>
                      </a:r>
                      <a:endParaRPr lang="zh-CN" sz="1100" kern="100">
                        <a:effectLst/>
                      </a:endParaRPr>
                    </a:p>
                    <a:p>
                      <a:pPr algn="ctr">
                        <a:spcAft>
                          <a:spcPts val="0"/>
                        </a:spcAft>
                      </a:pPr>
                      <a:r>
                        <a:rPr lang="en-US" sz="1200" kern="100">
                          <a:effectLst/>
                        </a:rPr>
                        <a:t> </a:t>
                      </a:r>
                      <a:endParaRPr lang="zh-CN" sz="1100" kern="100">
                        <a:effectLst/>
                      </a:endParaRPr>
                    </a:p>
                    <a:p>
                      <a:pPr algn="ctr">
                        <a:spcAft>
                          <a:spcPts val="0"/>
                        </a:spcAft>
                      </a:pPr>
                      <a:r>
                        <a:rPr lang="en-US" sz="1200" kern="100">
                          <a:effectLst/>
                        </a:rPr>
                        <a:t> </a:t>
                      </a:r>
                      <a:endParaRPr lang="zh-CN" sz="1100" kern="100">
                        <a:effectLst/>
                      </a:endParaRPr>
                    </a:p>
                    <a:p>
                      <a:pPr algn="ctr">
                        <a:spcAft>
                          <a:spcPts val="0"/>
                        </a:spcAft>
                      </a:pPr>
                      <a:r>
                        <a:rPr lang="en-US" sz="1200" kern="100">
                          <a:effectLst/>
                        </a:rPr>
                        <a:t>V4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修改了项目计划表，增加了实际工时、实际开始时间和实际完成时间，表明了和更新了项目进度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dirty="0">
                          <a:effectLst/>
                        </a:rPr>
                        <a:t>老师根据通过对项目计划表的审查，提出了改进和完善意见</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200" kern="100">
                          <a:effectLst/>
                        </a:rPr>
                        <a:t> </a:t>
                      </a:r>
                      <a:endParaRPr lang="zh-CN" sz="1100" kern="100">
                        <a:effectLst/>
                      </a:endParaRPr>
                    </a:p>
                    <a:p>
                      <a:pPr algn="ctr">
                        <a:spcAft>
                          <a:spcPts val="0"/>
                        </a:spcAft>
                      </a:pPr>
                      <a:r>
                        <a:rPr lang="en-US" sz="1200" kern="100">
                          <a:effectLst/>
                        </a:rPr>
                        <a:t>20160403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1050135">
                <a:tc vMerge="1">
                  <a:txBody>
                    <a:bodyPr/>
                    <a:lstStyle/>
                    <a:p>
                      <a:endParaRPr lang="zh-CN" altLang="en-US"/>
                    </a:p>
                  </a:txBody>
                  <a:tcPr/>
                </a:tc>
                <a:tc>
                  <a:txBody>
                    <a:bodyPr/>
                    <a:lstStyle/>
                    <a:p>
                      <a:pPr algn="ctr">
                        <a:spcAft>
                          <a:spcPts val="0"/>
                        </a:spcAft>
                      </a:pPr>
                      <a:r>
                        <a:rPr lang="zh-CN" sz="1200" kern="100" dirty="0">
                          <a:effectLst/>
                        </a:rPr>
                        <a:t>更新了项目进度，完成了需求分析复评审任务</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dirty="0">
                          <a:effectLst/>
                        </a:rPr>
                        <a:t>需求分析复评审结束，项目计划需要与实际项目进度保持一致</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200" kern="100">
                          <a:effectLst/>
                        </a:rPr>
                        <a:t> </a:t>
                      </a:r>
                      <a:endParaRPr lang="zh-CN" sz="1100" kern="100">
                        <a:effectLst/>
                      </a:endParaRPr>
                    </a:p>
                    <a:p>
                      <a:pPr algn="ctr">
                        <a:spcAft>
                          <a:spcPts val="0"/>
                        </a:spcAft>
                      </a:pPr>
                      <a:r>
                        <a:rPr lang="en-US" sz="1200" kern="100">
                          <a:effectLst/>
                        </a:rPr>
                        <a:t>20160412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515521">
                <a:tc>
                  <a:txBody>
                    <a:bodyPr/>
                    <a:lstStyle/>
                    <a:p>
                      <a:pPr algn="ctr">
                        <a:spcAft>
                          <a:spcPts val="0"/>
                        </a:spcAft>
                      </a:pPr>
                      <a:r>
                        <a:rPr lang="en-US" sz="1200" kern="100">
                          <a:effectLst/>
                        </a:rPr>
                        <a:t> </a:t>
                      </a:r>
                      <a:endParaRPr lang="zh-CN" sz="1100" kern="100">
                        <a:effectLst/>
                      </a:endParaRPr>
                    </a:p>
                    <a:p>
                      <a:pPr algn="ctr">
                        <a:spcAft>
                          <a:spcPts val="0"/>
                        </a:spcAft>
                      </a:pPr>
                      <a:r>
                        <a:rPr lang="en-US" sz="1200" kern="100">
                          <a:effectLst/>
                        </a:rPr>
                        <a:t>V5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修改了需求分析到改进与展示阶段的计划方案，更新了项目进度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实际的安排情况与项目计划不符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200" kern="100">
                          <a:effectLst/>
                        </a:rPr>
                        <a:t> </a:t>
                      </a:r>
                      <a:endParaRPr lang="zh-CN" sz="1100" kern="100">
                        <a:effectLst/>
                      </a:endParaRPr>
                    </a:p>
                    <a:p>
                      <a:pPr algn="ctr">
                        <a:spcAft>
                          <a:spcPts val="0"/>
                        </a:spcAft>
                      </a:pPr>
                      <a:r>
                        <a:rPr lang="en-US" sz="1200" kern="100">
                          <a:effectLst/>
                        </a:rPr>
                        <a:t>20160420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559187">
                <a:tc>
                  <a:txBody>
                    <a:bodyPr/>
                    <a:lstStyle/>
                    <a:p>
                      <a:pPr algn="ctr">
                        <a:spcAft>
                          <a:spcPts val="0"/>
                        </a:spcAft>
                      </a:pPr>
                      <a:r>
                        <a:rPr lang="en-US" sz="1200" kern="100">
                          <a:effectLst/>
                        </a:rPr>
                        <a:t> </a:t>
                      </a:r>
                      <a:endParaRPr lang="zh-CN" sz="1100" kern="100">
                        <a:effectLst/>
                      </a:endParaRPr>
                    </a:p>
                    <a:p>
                      <a:pPr algn="ctr">
                        <a:spcAft>
                          <a:spcPts val="0"/>
                        </a:spcAft>
                      </a:pPr>
                      <a:r>
                        <a:rPr lang="en-US" sz="1200" kern="100">
                          <a:effectLst/>
                        </a:rPr>
                        <a:t>V6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更新了项目展示与改进部分的进度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项目展示与改进完成，项目计划与实际情况需要保持一致</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200" kern="100">
                          <a:effectLst/>
                        </a:rPr>
                        <a:t> </a:t>
                      </a:r>
                      <a:endParaRPr lang="zh-CN" sz="1100" kern="100">
                        <a:effectLst/>
                      </a:endParaRPr>
                    </a:p>
                    <a:p>
                      <a:pPr algn="ctr">
                        <a:spcAft>
                          <a:spcPts val="0"/>
                        </a:spcAft>
                      </a:pPr>
                      <a:r>
                        <a:rPr lang="en-US" sz="1200" kern="100">
                          <a:effectLst/>
                        </a:rPr>
                        <a:t>20160505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515521">
                <a:tc rowSpan="2">
                  <a:txBody>
                    <a:bodyPr/>
                    <a:lstStyle/>
                    <a:p>
                      <a:pPr algn="ctr">
                        <a:spcAft>
                          <a:spcPts val="0"/>
                        </a:spcAft>
                      </a:pPr>
                      <a:r>
                        <a:rPr lang="en-US" sz="1200" kern="100">
                          <a:effectLst/>
                        </a:rPr>
                        <a:t> </a:t>
                      </a:r>
                      <a:endParaRPr lang="zh-CN" sz="1100" kern="100">
                        <a:effectLst/>
                      </a:endParaRPr>
                    </a:p>
                    <a:p>
                      <a:pPr algn="ctr">
                        <a:spcAft>
                          <a:spcPts val="0"/>
                        </a:spcAft>
                      </a:pPr>
                      <a:r>
                        <a:rPr lang="en-US" sz="1200" kern="100">
                          <a:effectLst/>
                        </a:rPr>
                        <a:t>V7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更新了项目计划的测试部分</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a:effectLst/>
                        </a:rPr>
                        <a:t>软件测试部分完成，项目计划与实际情况需要保持一致</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200" kern="100">
                          <a:effectLst/>
                        </a:rPr>
                        <a:t> </a:t>
                      </a:r>
                      <a:endParaRPr lang="zh-CN" sz="1100" kern="100">
                        <a:effectLst/>
                      </a:endParaRPr>
                    </a:p>
                    <a:p>
                      <a:pPr algn="ctr">
                        <a:spcAft>
                          <a:spcPts val="0"/>
                        </a:spcAft>
                      </a:pPr>
                      <a:r>
                        <a:rPr lang="en-US" sz="1200" kern="100">
                          <a:effectLst/>
                        </a:rPr>
                        <a:t>20160526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372791">
                <a:tc vMerge="1">
                  <a:txBody>
                    <a:bodyPr/>
                    <a:lstStyle/>
                    <a:p>
                      <a:endParaRPr lang="zh-CN" altLang="en-US"/>
                    </a:p>
                  </a:txBody>
                  <a:tcPr/>
                </a:tc>
                <a:tc>
                  <a:txBody>
                    <a:bodyPr/>
                    <a:lstStyle/>
                    <a:p>
                      <a:pPr algn="ctr">
                        <a:spcAft>
                          <a:spcPts val="0"/>
                        </a:spcAft>
                      </a:pPr>
                      <a:r>
                        <a:rPr lang="zh-CN" sz="1200" kern="100">
                          <a:effectLst/>
                        </a:rPr>
                        <a:t>添加了基线，对工时进行了完善和修改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200" kern="100" dirty="0">
                          <a:effectLst/>
                        </a:rPr>
                        <a:t>项目的工时部分出现问题，没有设定基线部分</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200" kern="100" dirty="0">
                          <a:effectLst/>
                        </a:rPr>
                        <a:t>20160607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bl>
          </a:graphicData>
        </a:graphic>
      </p:graphicFrame>
    </p:spTree>
    <p:extLst>
      <p:ext uri="{BB962C8B-B14F-4D97-AF65-F5344CB8AC3E}">
        <p14:creationId xmlns:p14="http://schemas.microsoft.com/office/powerpoint/2010/main" val="3477153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6040" y="903889"/>
            <a:ext cx="8915400" cy="5654566"/>
          </a:xfrm>
        </p:spPr>
        <p:txBody>
          <a:bodyPr>
            <a:normAutofit/>
          </a:bodyPr>
          <a:lstStyle/>
          <a:p>
            <a:pPr marL="0" indent="0">
              <a:buNone/>
            </a:pPr>
            <a:r>
              <a:rPr lang="en-US" altLang="zh-CN" dirty="0" smtClean="0"/>
              <a:t>2</a:t>
            </a:r>
            <a:r>
              <a:rPr lang="zh-CN" altLang="en-US" dirty="0" smtClean="0"/>
              <a:t>、数据分析</a:t>
            </a:r>
            <a:endParaRPr lang="en-US" altLang="zh-CN" dirty="0" smtClean="0"/>
          </a:p>
          <a:p>
            <a:pPr marL="0" indent="0">
              <a:buNone/>
            </a:pPr>
            <a:endParaRPr lang="en-US" altLang="zh-CN" dirty="0" smtClean="0"/>
          </a:p>
          <a:p>
            <a:pPr marL="0" indent="0">
              <a:buNone/>
            </a:pPr>
            <a:r>
              <a:rPr lang="en-US" altLang="zh-CN" dirty="0" smtClean="0"/>
              <a:t>    </a:t>
            </a:r>
            <a:r>
              <a:rPr lang="en-US" altLang="zh-CN" dirty="0" smtClean="0">
                <a:latin typeface="宋体" panose="02010600030101010101" pitchFamily="2" charset="-122"/>
                <a:ea typeface="宋体" panose="02010600030101010101" pitchFamily="2" charset="-122"/>
              </a:rPr>
              <a:t>·</a:t>
            </a:r>
            <a:r>
              <a:rPr lang="en-US" altLang="zh-CN" dirty="0" smtClean="0"/>
              <a:t>   </a:t>
            </a:r>
            <a:r>
              <a:rPr lang="zh-CN" altLang="zh-CN" dirty="0" smtClean="0"/>
              <a:t>从</a:t>
            </a:r>
            <a:r>
              <a:rPr lang="zh-CN" altLang="zh-CN" dirty="0"/>
              <a:t>上表统计的数据可以看出，</a:t>
            </a:r>
            <a:r>
              <a:rPr lang="en-US" altLang="zh-CN" dirty="0"/>
              <a:t>V1</a:t>
            </a:r>
            <a:r>
              <a:rPr lang="zh-CN" altLang="zh-CN" dirty="0"/>
              <a:t>是项目计划初稿，根据整个课程的课时初步进行项目计划，因此无变更情况和变更原因；</a:t>
            </a:r>
            <a:r>
              <a:rPr lang="en-US" altLang="zh-CN" dirty="0"/>
              <a:t>V2</a:t>
            </a:r>
            <a:r>
              <a:rPr lang="zh-CN" altLang="zh-CN" dirty="0"/>
              <a:t>是在</a:t>
            </a:r>
            <a:r>
              <a:rPr lang="en-US" altLang="zh-CN" dirty="0"/>
              <a:t>V1</a:t>
            </a:r>
            <a:r>
              <a:rPr lang="zh-CN" altLang="zh-CN" dirty="0"/>
              <a:t>的基础上，根据老师在课堂上提出资源分配的问题进行完善和修改的；</a:t>
            </a:r>
            <a:r>
              <a:rPr lang="en-US" altLang="zh-CN" dirty="0"/>
              <a:t>V3</a:t>
            </a:r>
            <a:r>
              <a:rPr lang="zh-CN" altLang="zh-CN" dirty="0"/>
              <a:t>是因为老师在课程上安排的变动，将需求评审向后延长了一周，因此需要更改项目计划；</a:t>
            </a:r>
            <a:r>
              <a:rPr lang="en-US" altLang="zh-CN" dirty="0"/>
              <a:t>V4</a:t>
            </a:r>
            <a:r>
              <a:rPr lang="zh-CN" altLang="zh-CN" dirty="0"/>
              <a:t>是根据老师从项目计划审查之后提出的有关工时、实际开始时间、实际完成时间的问题在</a:t>
            </a:r>
            <a:r>
              <a:rPr lang="en-US" altLang="zh-CN" dirty="0"/>
              <a:t>V3</a:t>
            </a:r>
            <a:r>
              <a:rPr lang="zh-CN" altLang="zh-CN" dirty="0"/>
              <a:t>的基础上对项目计划进行修改，并且根据项目的实施进展情况对项目计划进度进行更新，更新到需求评审阶段；</a:t>
            </a:r>
            <a:r>
              <a:rPr lang="en-US" altLang="zh-CN" dirty="0"/>
              <a:t>V5</a:t>
            </a:r>
            <a:r>
              <a:rPr lang="zh-CN" altLang="zh-CN" dirty="0"/>
              <a:t>是因为需求分析阶段到更新与展示的阶段的计划与实际情况不相符，因此对</a:t>
            </a:r>
            <a:r>
              <a:rPr lang="en-US" altLang="zh-CN" dirty="0"/>
              <a:t>V4</a:t>
            </a:r>
            <a:r>
              <a:rPr lang="zh-CN" altLang="zh-CN" dirty="0"/>
              <a:t>进行了修改和完善；</a:t>
            </a:r>
            <a:r>
              <a:rPr lang="en-US" altLang="zh-CN" dirty="0"/>
              <a:t>V6</a:t>
            </a:r>
            <a:r>
              <a:rPr lang="zh-CN" altLang="zh-CN" dirty="0"/>
              <a:t>是在</a:t>
            </a:r>
            <a:r>
              <a:rPr lang="en-US" altLang="zh-CN" dirty="0"/>
              <a:t>V5</a:t>
            </a:r>
            <a:r>
              <a:rPr lang="zh-CN" altLang="zh-CN" dirty="0"/>
              <a:t>的基础根据项目实际进展情况对项目计划进度进行了更新。</a:t>
            </a:r>
            <a:r>
              <a:rPr lang="en-US" altLang="zh-CN" dirty="0"/>
              <a:t>V7</a:t>
            </a:r>
            <a:r>
              <a:rPr lang="zh-CN" altLang="zh-CN" dirty="0"/>
              <a:t>在</a:t>
            </a:r>
            <a:r>
              <a:rPr lang="en-US" altLang="zh-CN" dirty="0"/>
              <a:t>V6</a:t>
            </a:r>
            <a:r>
              <a:rPr lang="zh-CN" altLang="zh-CN" dirty="0"/>
              <a:t>的基础上更新了测试部分的计划进度，并且对项目的工时和基线的部分进行了完善和修改</a:t>
            </a:r>
            <a:r>
              <a:rPr lang="zh-CN" altLang="zh-CN" dirty="0" smtClean="0"/>
              <a:t>。</a:t>
            </a:r>
            <a:endParaRPr lang="en-US" altLang="zh-CN" dirty="0" smtClean="0"/>
          </a:p>
          <a:p>
            <a:pPr marL="0" indent="0">
              <a:buNone/>
            </a:pPr>
            <a:endParaRPr lang="zh-CN" altLang="zh-CN" dirty="0"/>
          </a:p>
          <a:p>
            <a:pPr marL="0" indent="0">
              <a:buNone/>
            </a:pPr>
            <a:r>
              <a:rPr lang="en-US" altLang="zh-CN" dirty="0" smtClean="0"/>
              <a:t>    </a:t>
            </a:r>
            <a:r>
              <a:rPr lang="en-US" altLang="zh-CN" dirty="0" smtClean="0">
                <a:latin typeface="宋体" panose="02010600030101010101" pitchFamily="2" charset="-122"/>
                <a:ea typeface="宋体" panose="02010600030101010101" pitchFamily="2" charset="-122"/>
              </a:rPr>
              <a:t>·</a:t>
            </a:r>
            <a:r>
              <a:rPr lang="en-US" altLang="zh-CN" dirty="0" smtClean="0"/>
              <a:t>  </a:t>
            </a:r>
            <a:r>
              <a:rPr lang="zh-CN" altLang="zh-CN" dirty="0" smtClean="0"/>
              <a:t>项目计划</a:t>
            </a:r>
            <a:r>
              <a:rPr lang="zh-CN" altLang="zh-CN" dirty="0"/>
              <a:t>一共有</a:t>
            </a:r>
            <a:r>
              <a:rPr lang="en-US" altLang="zh-CN" dirty="0"/>
              <a:t>7</a:t>
            </a:r>
            <a:r>
              <a:rPr lang="zh-CN" altLang="zh-CN" dirty="0"/>
              <a:t>个版本，版本数过多，像</a:t>
            </a:r>
            <a:r>
              <a:rPr lang="en-US" altLang="zh-CN" dirty="0"/>
              <a:t>V5</a:t>
            </a:r>
            <a:r>
              <a:rPr lang="zh-CN" altLang="zh-CN" dirty="0"/>
              <a:t>和</a:t>
            </a:r>
            <a:r>
              <a:rPr lang="en-US" altLang="zh-CN" dirty="0"/>
              <a:t>V6</a:t>
            </a:r>
            <a:r>
              <a:rPr lang="zh-CN" altLang="zh-CN" dirty="0"/>
              <a:t>一些细小的更新和改动没有必要重新生成一个版本。影响项目计划变更的主要因素除了老师课程上的变动之外，就是实际项目进展不顺利造成的实际项目进度与项目计划不相符。进展不顺利主要是因为小组成员在项目执行过程中执行力不足。</a:t>
            </a:r>
          </a:p>
          <a:p>
            <a:pPr marL="0" indent="0">
              <a:buNone/>
            </a:pPr>
            <a:endParaRPr lang="zh-CN" altLang="en-US" dirty="0"/>
          </a:p>
        </p:txBody>
      </p:sp>
    </p:spTree>
    <p:extLst>
      <p:ext uri="{BB962C8B-B14F-4D97-AF65-F5344CB8AC3E}">
        <p14:creationId xmlns:p14="http://schemas.microsoft.com/office/powerpoint/2010/main" val="1191811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5019" y="819807"/>
            <a:ext cx="8915400" cy="3777622"/>
          </a:xfrm>
        </p:spPr>
        <p:txBody>
          <a:bodyPr/>
          <a:lstStyle/>
          <a:p>
            <a:r>
              <a:rPr lang="zh-CN" altLang="en-US" sz="2000" dirty="0" smtClean="0"/>
              <a:t>工作分配及其影响因素分析</a:t>
            </a:r>
            <a:endParaRPr lang="en-US" altLang="zh-CN" sz="2000" dirty="0" smtClean="0"/>
          </a:p>
          <a:p>
            <a:endParaRPr lang="en-US" altLang="zh-CN" sz="1600" dirty="0" smtClean="0"/>
          </a:p>
          <a:p>
            <a:pPr marL="0" indent="0">
              <a:buNone/>
            </a:pPr>
            <a:r>
              <a:rPr lang="en-US" altLang="zh-CN" dirty="0" smtClean="0"/>
              <a:t>1</a:t>
            </a:r>
            <a:r>
              <a:rPr lang="zh-CN" altLang="en-US" dirty="0" smtClean="0"/>
              <a:t>、工作分配情况</a:t>
            </a:r>
            <a:endParaRPr lang="en-US" altLang="zh-CN" dirty="0" smtClean="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18497999"/>
              </p:ext>
            </p:extLst>
          </p:nvPr>
        </p:nvGraphicFramePr>
        <p:xfrm>
          <a:off x="2163719" y="2335136"/>
          <a:ext cx="7211508" cy="4265281"/>
        </p:xfrm>
        <a:graphic>
          <a:graphicData uri="http://schemas.openxmlformats.org/drawingml/2006/table">
            <a:tbl>
              <a:tblPr firstRow="1" firstCol="1" bandRow="1">
                <a:tableStyleId>{93296810-A885-4BE3-A3E7-6D5BEEA58F35}</a:tableStyleId>
              </a:tblPr>
              <a:tblGrid>
                <a:gridCol w="1802877"/>
                <a:gridCol w="657172"/>
                <a:gridCol w="2948582"/>
                <a:gridCol w="1802877"/>
              </a:tblGrid>
              <a:tr h="278595">
                <a:tc>
                  <a:txBody>
                    <a:bodyPr/>
                    <a:lstStyle/>
                    <a:p>
                      <a:pPr algn="ctr">
                        <a:lnSpc>
                          <a:spcPct val="150000"/>
                        </a:lnSpc>
                        <a:spcAft>
                          <a:spcPts val="0"/>
                        </a:spcAft>
                      </a:pPr>
                      <a:r>
                        <a:rPr lang="zh-CN" sz="1400" kern="100" dirty="0">
                          <a:effectLst/>
                        </a:rPr>
                        <a:t>姓名</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rPr>
                        <a:t>性别</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分工</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职位</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93077">
                <a:tc>
                  <a:txBody>
                    <a:bodyPr/>
                    <a:lstStyle/>
                    <a:p>
                      <a:pPr algn="ctr">
                        <a:lnSpc>
                          <a:spcPct val="150000"/>
                        </a:lnSpc>
                        <a:spcAft>
                          <a:spcPts val="0"/>
                        </a:spcAft>
                      </a:pPr>
                      <a:r>
                        <a:rPr lang="zh-CN" sz="1400" kern="100">
                          <a:effectLst/>
                        </a:rPr>
                        <a:t>陈阳</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男</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rPr>
                        <a:t>需求分析阶段的文档工作、测试阶段文档和测试工作</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组员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851009">
                <a:tc>
                  <a:txBody>
                    <a:bodyPr/>
                    <a:lstStyle/>
                    <a:p>
                      <a:pPr algn="ctr">
                        <a:lnSpc>
                          <a:spcPct val="150000"/>
                        </a:lnSpc>
                        <a:spcAft>
                          <a:spcPts val="0"/>
                        </a:spcAft>
                      </a:pPr>
                      <a:r>
                        <a:rPr lang="zh-CN" sz="1400" kern="100">
                          <a:effectLst/>
                        </a:rPr>
                        <a:t>刘克瑞</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男</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项目计划、主持会议、需求分析阶段的文档工作、需求评审文档工作、改进与展示阶段文档和少量代码工作、项目统计分析、配置管理、工作量统计与分析</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组长</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07560">
                <a:tc>
                  <a:txBody>
                    <a:bodyPr/>
                    <a:lstStyle/>
                    <a:p>
                      <a:pPr algn="ctr">
                        <a:lnSpc>
                          <a:spcPct val="150000"/>
                        </a:lnSpc>
                        <a:spcAft>
                          <a:spcPts val="0"/>
                        </a:spcAft>
                      </a:pPr>
                      <a:r>
                        <a:rPr lang="zh-CN" sz="1400" kern="100">
                          <a:effectLst/>
                        </a:rPr>
                        <a:t>彭柯宾</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男</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需求分析阶段文档工作、改进与展示阶段主要代码工作和文档工作、会议记录</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组员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93077">
                <a:tc>
                  <a:txBody>
                    <a:bodyPr/>
                    <a:lstStyle/>
                    <a:p>
                      <a:pPr algn="ctr">
                        <a:lnSpc>
                          <a:spcPct val="150000"/>
                        </a:lnSpc>
                        <a:spcAft>
                          <a:spcPts val="0"/>
                        </a:spcAft>
                      </a:pPr>
                      <a:r>
                        <a:rPr lang="zh-CN" sz="1400" kern="100" dirty="0">
                          <a:effectLst/>
                        </a:rPr>
                        <a:t>詹鹏飞</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男</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需求分析阶段的文档工作、测试阶段文档和测试工作</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rPr>
                        <a:t>组员</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56698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53488" y="914400"/>
            <a:ext cx="8915400" cy="3777622"/>
          </a:xfrm>
        </p:spPr>
        <p:txBody>
          <a:bodyPr/>
          <a:lstStyle/>
          <a:p>
            <a:pPr marL="0" indent="0">
              <a:buNone/>
            </a:pPr>
            <a:r>
              <a:rPr lang="en-US" altLang="zh-CN" dirty="0" smtClean="0"/>
              <a:t>2</a:t>
            </a:r>
            <a:r>
              <a:rPr lang="zh-CN" altLang="en-US" dirty="0" smtClean="0"/>
              <a:t>、影响因素分析</a:t>
            </a:r>
            <a:endParaRPr lang="en-US" altLang="zh-CN" dirty="0" smtClean="0"/>
          </a:p>
          <a:p>
            <a:pPr marL="0" indent="0">
              <a:buNone/>
            </a:pPr>
            <a:endParaRPr lang="en-US" altLang="zh-CN" dirty="0" smtClean="0"/>
          </a:p>
          <a:p>
            <a:pPr marL="0" indent="0">
              <a:buNone/>
            </a:pPr>
            <a:r>
              <a:rPr lang="en-US" altLang="zh-CN" dirty="0" smtClean="0"/>
              <a:t>       </a:t>
            </a:r>
            <a:r>
              <a:rPr lang="zh-CN" altLang="zh-CN" dirty="0" smtClean="0"/>
              <a:t>影响</a:t>
            </a:r>
            <a:r>
              <a:rPr lang="zh-CN" altLang="zh-CN" dirty="0"/>
              <a:t>上表小组各组员的工作分配情况的最主要因素是小组成员的特长。比如小组</a:t>
            </a:r>
            <a:r>
              <a:rPr lang="zh-CN" altLang="zh-CN" dirty="0" smtClean="0"/>
              <a:t>成</a:t>
            </a:r>
            <a:endParaRPr lang="en-US" altLang="zh-CN" dirty="0" smtClean="0"/>
          </a:p>
          <a:p>
            <a:pPr marL="0" indent="0">
              <a:buNone/>
            </a:pPr>
            <a:r>
              <a:rPr lang="zh-CN" altLang="zh-CN" dirty="0" smtClean="0"/>
              <a:t>员</a:t>
            </a:r>
            <a:r>
              <a:rPr lang="zh-CN" altLang="zh-CN" dirty="0"/>
              <a:t>陈阳和詹鹏飞擅长文档工作，因此他们负责需求阶段和测试阶段文档的编写；</a:t>
            </a:r>
            <a:r>
              <a:rPr lang="zh-CN" altLang="zh-CN" dirty="0" smtClean="0"/>
              <a:t>彭柯宾</a:t>
            </a:r>
            <a:endParaRPr lang="en-US" altLang="zh-CN" dirty="0" smtClean="0"/>
          </a:p>
          <a:p>
            <a:pPr marL="0" indent="0">
              <a:buNone/>
            </a:pPr>
            <a:r>
              <a:rPr lang="zh-CN" altLang="zh-CN" dirty="0" smtClean="0"/>
              <a:t>擅长</a:t>
            </a:r>
            <a:r>
              <a:rPr lang="zh-CN" altLang="zh-CN" dirty="0"/>
              <a:t>编码，因此主要负责项目改进与展示阶段的代码编写；刘克瑞擅长计划、总结和</a:t>
            </a:r>
            <a:r>
              <a:rPr lang="zh-CN" altLang="zh-CN" dirty="0" smtClean="0"/>
              <a:t>分</a:t>
            </a:r>
            <a:endParaRPr lang="en-US" altLang="zh-CN" dirty="0" smtClean="0"/>
          </a:p>
          <a:p>
            <a:pPr marL="0" indent="0">
              <a:buNone/>
            </a:pPr>
            <a:r>
              <a:rPr lang="zh-CN" altLang="zh-CN" dirty="0" smtClean="0"/>
              <a:t>析</a:t>
            </a:r>
            <a:r>
              <a:rPr lang="zh-CN" altLang="zh-CN" dirty="0"/>
              <a:t>，因此担任组长一职，负责一切有关总结计划和分析的任务。除此之外的影响因素</a:t>
            </a:r>
            <a:r>
              <a:rPr lang="zh-CN" altLang="zh-CN" dirty="0" smtClean="0"/>
              <a:t>包</a:t>
            </a:r>
            <a:endParaRPr lang="en-US" altLang="zh-CN" dirty="0" smtClean="0"/>
          </a:p>
          <a:p>
            <a:pPr marL="0" indent="0">
              <a:buNone/>
            </a:pPr>
            <a:r>
              <a:rPr lang="zh-CN" altLang="zh-CN" dirty="0" smtClean="0"/>
              <a:t>括</a:t>
            </a:r>
            <a:r>
              <a:rPr lang="zh-CN" altLang="zh-CN" dirty="0"/>
              <a:t>个人的时间和精力、工作的积极性以及态度等。</a:t>
            </a:r>
          </a:p>
          <a:p>
            <a:pPr marL="0" indent="0">
              <a:buNone/>
            </a:pPr>
            <a:endParaRPr lang="zh-CN" altLang="en-US" dirty="0"/>
          </a:p>
        </p:txBody>
      </p:sp>
    </p:spTree>
    <p:extLst>
      <p:ext uri="{BB962C8B-B14F-4D97-AF65-F5344CB8AC3E}">
        <p14:creationId xmlns:p14="http://schemas.microsoft.com/office/powerpoint/2010/main" val="1090991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5019" y="861849"/>
            <a:ext cx="8915400" cy="4950372"/>
          </a:xfrm>
        </p:spPr>
        <p:txBody>
          <a:bodyPr>
            <a:normAutofit/>
          </a:bodyPr>
          <a:lstStyle/>
          <a:p>
            <a:r>
              <a:rPr lang="zh-CN" altLang="en-US" sz="2400" dirty="0" smtClean="0"/>
              <a:t>经验与启发</a:t>
            </a:r>
            <a:endParaRPr lang="en-US" altLang="zh-CN" sz="2400" dirty="0" smtClean="0"/>
          </a:p>
          <a:p>
            <a:endParaRPr lang="en-US" altLang="zh-CN" dirty="0" smtClean="0"/>
          </a:p>
          <a:p>
            <a:pPr marL="0" indent="0">
              <a:buNone/>
            </a:pPr>
            <a:r>
              <a:rPr lang="en-US" altLang="zh-CN" dirty="0" smtClean="0"/>
              <a:t>       </a:t>
            </a:r>
            <a:r>
              <a:rPr lang="zh-CN" altLang="zh-CN" dirty="0" smtClean="0"/>
              <a:t>在</a:t>
            </a:r>
            <a:r>
              <a:rPr lang="zh-CN" altLang="zh-CN" dirty="0"/>
              <a:t>整个项目执行过程中，最开始的项目计划和人员的分工很重要，尤其是人员</a:t>
            </a:r>
            <a:r>
              <a:rPr lang="zh-CN" altLang="zh-CN" dirty="0" smtClean="0"/>
              <a:t>分工</a:t>
            </a:r>
            <a:endParaRPr lang="en-US" altLang="zh-CN" dirty="0" smtClean="0"/>
          </a:p>
          <a:p>
            <a:pPr marL="0" indent="0">
              <a:buNone/>
            </a:pPr>
            <a:r>
              <a:rPr lang="zh-CN" altLang="zh-CN" dirty="0" smtClean="0"/>
              <a:t>的</a:t>
            </a:r>
            <a:r>
              <a:rPr lang="zh-CN" altLang="zh-CN" dirty="0"/>
              <a:t>确定，可以很大程度上提升项目执行的效率。本组在项目初期人员分工上没有明确</a:t>
            </a:r>
            <a:r>
              <a:rPr lang="zh-CN" altLang="zh-CN" dirty="0" smtClean="0"/>
              <a:t>的</a:t>
            </a:r>
            <a:endParaRPr lang="en-US" altLang="zh-CN" dirty="0" smtClean="0"/>
          </a:p>
          <a:p>
            <a:pPr marL="0" indent="0">
              <a:buNone/>
            </a:pPr>
            <a:r>
              <a:rPr lang="zh-CN" altLang="zh-CN" dirty="0" smtClean="0"/>
              <a:t>分工</a:t>
            </a:r>
            <a:r>
              <a:rPr lang="zh-CN" altLang="zh-CN" dirty="0"/>
              <a:t>，导致经常性的任务堆积在一个人身上或者是没有人去完成任务，使得项目执行</a:t>
            </a:r>
            <a:r>
              <a:rPr lang="zh-CN" altLang="zh-CN" dirty="0" smtClean="0"/>
              <a:t>过</a:t>
            </a:r>
            <a:endParaRPr lang="en-US" altLang="zh-CN" dirty="0" smtClean="0"/>
          </a:p>
          <a:p>
            <a:pPr marL="0" indent="0">
              <a:buNone/>
            </a:pPr>
            <a:r>
              <a:rPr lang="zh-CN" altLang="zh-CN" dirty="0" smtClean="0"/>
              <a:t>程</a:t>
            </a:r>
            <a:r>
              <a:rPr lang="zh-CN" altLang="zh-CN" dirty="0"/>
              <a:t>中多了很多不必要的麻烦。</a:t>
            </a:r>
          </a:p>
          <a:p>
            <a:pPr marL="0" indent="0">
              <a:buNone/>
            </a:pPr>
            <a:r>
              <a:rPr lang="en-US" altLang="zh-CN" dirty="0" smtClean="0"/>
              <a:t>       </a:t>
            </a:r>
            <a:r>
              <a:rPr lang="zh-CN" altLang="zh-CN" dirty="0" smtClean="0"/>
              <a:t>其次</a:t>
            </a:r>
            <a:r>
              <a:rPr lang="zh-CN" altLang="zh-CN" dirty="0"/>
              <a:t>，每周的组会和周报告一定要按计划进行。组会和周报告相当于是每周的总结</a:t>
            </a:r>
            <a:r>
              <a:rPr lang="zh-CN" altLang="zh-CN" dirty="0" smtClean="0"/>
              <a:t>，</a:t>
            </a:r>
            <a:endParaRPr lang="en-US" altLang="zh-CN" dirty="0" smtClean="0"/>
          </a:p>
          <a:p>
            <a:pPr marL="0" indent="0">
              <a:buNone/>
            </a:pPr>
            <a:r>
              <a:rPr lang="zh-CN" altLang="zh-CN" dirty="0" smtClean="0"/>
              <a:t>可以</a:t>
            </a:r>
            <a:r>
              <a:rPr lang="zh-CN" altLang="zh-CN" dirty="0"/>
              <a:t>及时的知道小组项目的真实情况，发现问题并且及时的解决。从另一边面来说</a:t>
            </a:r>
            <a:r>
              <a:rPr lang="zh-CN" altLang="zh-CN" dirty="0" smtClean="0"/>
              <a:t>能够</a:t>
            </a:r>
            <a:endParaRPr lang="en-US" altLang="zh-CN" dirty="0" smtClean="0"/>
          </a:p>
          <a:p>
            <a:pPr marL="0" indent="0">
              <a:buNone/>
            </a:pPr>
            <a:r>
              <a:rPr lang="zh-CN" altLang="zh-CN" dirty="0" smtClean="0"/>
              <a:t>帮助</a:t>
            </a:r>
            <a:r>
              <a:rPr lang="zh-CN" altLang="zh-CN" dirty="0"/>
              <a:t>小组顺利的按照项目计划进行项目的执行</a:t>
            </a:r>
            <a:r>
              <a:rPr lang="zh-CN" altLang="zh-CN" dirty="0" smtClean="0"/>
              <a:t>。</a:t>
            </a:r>
            <a:endParaRPr lang="zh-CN" altLang="zh-CN" dirty="0"/>
          </a:p>
          <a:p>
            <a:pPr marL="0" indent="0">
              <a:buNone/>
            </a:pPr>
            <a:r>
              <a:rPr lang="en-US" altLang="zh-CN" dirty="0" smtClean="0"/>
              <a:t>       </a:t>
            </a:r>
            <a:r>
              <a:rPr lang="zh-CN" altLang="zh-CN" dirty="0" smtClean="0"/>
              <a:t>项目</a:t>
            </a:r>
            <a:r>
              <a:rPr lang="zh-CN" altLang="zh-CN" dirty="0"/>
              <a:t>进度的控制也很重要，通过对项目计划进度控制能够清楚地从项目整体来</a:t>
            </a:r>
            <a:r>
              <a:rPr lang="zh-CN" altLang="zh-CN" dirty="0" smtClean="0"/>
              <a:t>判断</a:t>
            </a:r>
            <a:endParaRPr lang="en-US" altLang="zh-CN" dirty="0" smtClean="0"/>
          </a:p>
          <a:p>
            <a:pPr marL="0" indent="0">
              <a:buNone/>
            </a:pPr>
            <a:r>
              <a:rPr lang="zh-CN" altLang="zh-CN" dirty="0" smtClean="0"/>
              <a:t>当前</a:t>
            </a:r>
            <a:r>
              <a:rPr lang="zh-CN" altLang="zh-CN" dirty="0"/>
              <a:t>阶段的情况，以便之后更好地进行项目计划的执行。</a:t>
            </a:r>
          </a:p>
          <a:p>
            <a:endParaRPr lang="zh-CN" altLang="en-US" dirty="0"/>
          </a:p>
        </p:txBody>
      </p:sp>
    </p:spTree>
    <p:extLst>
      <p:ext uri="{BB962C8B-B14F-4D97-AF65-F5344CB8AC3E}">
        <p14:creationId xmlns:p14="http://schemas.microsoft.com/office/powerpoint/2010/main" val="2179975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配置管理</a:t>
            </a:r>
            <a:endParaRPr lang="zh-CN" altLang="en-US" dirty="0"/>
          </a:p>
        </p:txBody>
      </p:sp>
      <p:sp>
        <p:nvSpPr>
          <p:cNvPr id="3" name="内容占位符 2"/>
          <p:cNvSpPr>
            <a:spLocks noGrp="1"/>
          </p:cNvSpPr>
          <p:nvPr>
            <p:ph idx="1"/>
          </p:nvPr>
        </p:nvSpPr>
        <p:spPr>
          <a:xfrm>
            <a:off x="2410536" y="2049517"/>
            <a:ext cx="8915400" cy="3777622"/>
          </a:xfrm>
        </p:spPr>
        <p:txBody>
          <a:bodyPr/>
          <a:lstStyle/>
          <a:p>
            <a:r>
              <a:rPr lang="zh-CN" altLang="en-US" dirty="0" smtClean="0"/>
              <a:t>用</a:t>
            </a:r>
            <a:r>
              <a:rPr lang="en-US" altLang="zh-CN" dirty="0" err="1" smtClean="0"/>
              <a:t>Github</a:t>
            </a:r>
            <a:r>
              <a:rPr lang="zh-CN" altLang="en-US" dirty="0" smtClean="0"/>
              <a:t>来</a:t>
            </a:r>
            <a:r>
              <a:rPr lang="zh-CN" altLang="en-US" dirty="0"/>
              <a:t>进行</a:t>
            </a:r>
            <a:r>
              <a:rPr lang="zh-CN" altLang="en-US" dirty="0" smtClean="0"/>
              <a:t>版本控制与变更</a:t>
            </a:r>
            <a:endParaRPr lang="en-US" altLang="zh-CN" dirty="0" smtClean="0"/>
          </a:p>
          <a:p>
            <a:pPr marL="0" indent="0">
              <a:buNone/>
            </a:pPr>
            <a:r>
              <a:rPr lang="en-US" altLang="zh-CN" dirty="0"/>
              <a:t> </a:t>
            </a:r>
            <a:r>
              <a:rPr lang="en-US" altLang="zh-CN" dirty="0" smtClean="0"/>
              <a:t>     </a:t>
            </a:r>
            <a:r>
              <a:rPr lang="zh-CN" altLang="en-US" dirty="0" smtClean="0"/>
              <a:t>一共</a:t>
            </a:r>
            <a:r>
              <a:rPr lang="en-US" altLang="zh-CN" dirty="0" smtClean="0"/>
              <a:t>commit127</a:t>
            </a:r>
            <a:r>
              <a:rPr lang="zh-CN" altLang="en-US" dirty="0" smtClean="0"/>
              <a:t>次</a:t>
            </a:r>
            <a:endParaRPr lang="en-US" altLang="zh-CN" dirty="0" smtClean="0"/>
          </a:p>
          <a:p>
            <a:endParaRPr lang="en-US" altLang="zh-CN" dirty="0"/>
          </a:p>
          <a:p>
            <a:r>
              <a:rPr lang="zh-CN" altLang="en-US" dirty="0" smtClean="0"/>
              <a:t>撰写配置管理总结报告</a:t>
            </a:r>
            <a:endParaRPr lang="zh-CN" altLang="en-US" dirty="0"/>
          </a:p>
        </p:txBody>
      </p:sp>
    </p:spTree>
    <p:extLst>
      <p:ext uri="{BB962C8B-B14F-4D97-AF65-F5344CB8AC3E}">
        <p14:creationId xmlns:p14="http://schemas.microsoft.com/office/powerpoint/2010/main" val="1275646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工作量估计与统计分析</a:t>
            </a:r>
            <a:endParaRPr lang="zh-CN" altLang="en-US" dirty="0"/>
          </a:p>
        </p:txBody>
      </p:sp>
      <p:sp>
        <p:nvSpPr>
          <p:cNvPr id="3" name="内容占位符 2"/>
          <p:cNvSpPr>
            <a:spLocks noGrp="1"/>
          </p:cNvSpPr>
          <p:nvPr>
            <p:ph idx="1"/>
          </p:nvPr>
        </p:nvSpPr>
        <p:spPr/>
        <p:txBody>
          <a:bodyPr/>
          <a:lstStyle/>
          <a:p>
            <a:r>
              <a:rPr lang="zh-CN" altLang="en-US" dirty="0" smtClean="0"/>
              <a:t>统计分析实验设计</a:t>
            </a:r>
            <a:endParaRPr lang="en-US" altLang="zh-CN" dirty="0" smtClean="0"/>
          </a:p>
          <a:p>
            <a:endParaRPr lang="en-US" altLang="zh-CN" dirty="0"/>
          </a:p>
          <a:p>
            <a:r>
              <a:rPr lang="zh-CN" altLang="en-US" dirty="0" smtClean="0"/>
              <a:t>统计收集数据</a:t>
            </a:r>
            <a:endParaRPr lang="en-US" altLang="zh-CN" dirty="0" smtClean="0"/>
          </a:p>
          <a:p>
            <a:endParaRPr lang="en-US" altLang="zh-CN" dirty="0"/>
          </a:p>
          <a:p>
            <a:r>
              <a:rPr lang="zh-CN" altLang="en-US" dirty="0" smtClean="0"/>
              <a:t>数据分析</a:t>
            </a:r>
            <a:endParaRPr lang="en-US" altLang="zh-CN" dirty="0" smtClean="0"/>
          </a:p>
          <a:p>
            <a:endParaRPr lang="en-US" altLang="zh-CN" dirty="0"/>
          </a:p>
          <a:p>
            <a:r>
              <a:rPr lang="zh-CN" altLang="en-US" dirty="0" smtClean="0"/>
              <a:t>撰写工作量估计与统计分析报告</a:t>
            </a:r>
            <a:endParaRPr lang="zh-CN" altLang="en-US" dirty="0"/>
          </a:p>
        </p:txBody>
      </p:sp>
    </p:spTree>
    <p:extLst>
      <p:ext uri="{BB962C8B-B14F-4D97-AF65-F5344CB8AC3E}">
        <p14:creationId xmlns:p14="http://schemas.microsoft.com/office/powerpoint/2010/main" val="3527312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7062" y="693681"/>
            <a:ext cx="9403092" cy="5675587"/>
          </a:xfrm>
        </p:spPr>
        <p:txBody>
          <a:bodyPr/>
          <a:lstStyle/>
          <a:p>
            <a:r>
              <a:rPr lang="zh-CN" altLang="en-US" dirty="0"/>
              <a:t>有效方法</a:t>
            </a:r>
            <a:r>
              <a:rPr lang="zh-CN" altLang="en-US" dirty="0" smtClean="0"/>
              <a:t>总结</a:t>
            </a:r>
            <a:endParaRPr lang="en-US" altLang="zh-CN" dirty="0" smtClean="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60878057"/>
              </p:ext>
            </p:extLst>
          </p:nvPr>
        </p:nvGraphicFramePr>
        <p:xfrm>
          <a:off x="1900333" y="1139585"/>
          <a:ext cx="9156550" cy="5493525"/>
        </p:xfrm>
        <a:graphic>
          <a:graphicData uri="http://schemas.openxmlformats.org/drawingml/2006/table">
            <a:tbl>
              <a:tblPr firstRow="1" firstCol="1" bandRow="1">
                <a:tableStyleId>{93296810-A885-4BE3-A3E7-6D5BEEA58F35}</a:tableStyleId>
              </a:tblPr>
              <a:tblGrid>
                <a:gridCol w="621194"/>
                <a:gridCol w="1873535"/>
                <a:gridCol w="1873535"/>
                <a:gridCol w="2037122"/>
                <a:gridCol w="1567358"/>
                <a:gridCol w="1183806"/>
              </a:tblGrid>
              <a:tr h="219024">
                <a:tc>
                  <a:txBody>
                    <a:bodyPr/>
                    <a:lstStyle/>
                    <a:p>
                      <a:pPr algn="just">
                        <a:spcAft>
                          <a:spcPts val="0"/>
                        </a:spcAft>
                      </a:pPr>
                      <a:r>
                        <a:rPr lang="zh-CN" sz="1200" kern="100" dirty="0">
                          <a:effectLst/>
                        </a:rPr>
                        <a:t>编号</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dirty="0">
                          <a:effectLst/>
                        </a:rPr>
                        <a:t>实验</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遇到的问题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解决方法</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结果</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人员</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r>
              <a:tr h="534600">
                <a:tc>
                  <a:txBody>
                    <a:bodyPr/>
                    <a:lstStyle/>
                    <a:p>
                      <a:pPr algn="just">
                        <a:spcAft>
                          <a:spcPts val="0"/>
                        </a:spcAft>
                      </a:pPr>
                      <a:r>
                        <a:rPr lang="en-US" sz="1200" kern="100">
                          <a:effectLst/>
                        </a:rPr>
                        <a:t>1</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dirty="0">
                          <a:effectLst/>
                        </a:rPr>
                        <a:t>软件需求分析</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如何确定软件的需求</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由软件的功能出发，倒推需求</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较好的完成了需求分析</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刘克瑞、彭柯宾、陈阳、詹鹏飞</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r>
              <a:tr h="712800">
                <a:tc>
                  <a:txBody>
                    <a:bodyPr/>
                    <a:lstStyle/>
                    <a:p>
                      <a:pPr algn="just">
                        <a:spcAft>
                          <a:spcPts val="0"/>
                        </a:spcAft>
                      </a:pPr>
                      <a:r>
                        <a:rPr lang="en-US" sz="1200" kern="100">
                          <a:effectLst/>
                        </a:rPr>
                        <a:t>2</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软件需求评审</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dirty="0">
                          <a:effectLst/>
                        </a:rPr>
                        <a:t>由于不了解其他组的项目所用的相关软件和技术而在评审时提不出问题</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查找相关的资料，或者从软件工程的规范出发来进行评审</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较好的完成了需求评审</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刘克瑞</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r>
              <a:tr h="766583">
                <a:tc>
                  <a:txBody>
                    <a:bodyPr/>
                    <a:lstStyle/>
                    <a:p>
                      <a:pPr algn="just">
                        <a:spcAft>
                          <a:spcPts val="0"/>
                        </a:spcAft>
                      </a:pPr>
                      <a:r>
                        <a:rPr lang="en-US" sz="1200" kern="100">
                          <a:effectLst/>
                        </a:rPr>
                        <a:t>3</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改进与展示</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如何确定改进部分的功能</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dirty="0">
                          <a:effectLst/>
                        </a:rPr>
                        <a:t>从用户的角度来思考，更多人性化的考虑</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确定了较好的改进方案，但是在实现过程中没能顺利的实现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刘克瑞、彭柯宾</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r>
              <a:tr h="534600">
                <a:tc>
                  <a:txBody>
                    <a:bodyPr/>
                    <a:lstStyle/>
                    <a:p>
                      <a:pPr algn="just">
                        <a:spcAft>
                          <a:spcPts val="0"/>
                        </a:spcAft>
                      </a:pPr>
                      <a:r>
                        <a:rPr lang="en-US" sz="1200" kern="100">
                          <a:effectLst/>
                        </a:rPr>
                        <a:t>4</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测试需求分析</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如何确定测试用例</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从需求用例入手，与需求用例一一对应或者更为细化</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较好的实现了测试需求分析</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陈阳、詹鹏飞</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r>
              <a:tr h="766583">
                <a:tc>
                  <a:txBody>
                    <a:bodyPr/>
                    <a:lstStyle/>
                    <a:p>
                      <a:pPr algn="just">
                        <a:spcAft>
                          <a:spcPts val="0"/>
                        </a:spcAft>
                      </a:pPr>
                      <a:r>
                        <a:rPr lang="en-US" sz="1200" kern="100">
                          <a:effectLst/>
                        </a:rPr>
                        <a:t>5</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测试评审</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dirty="0">
                          <a:effectLst/>
                        </a:rPr>
                        <a:t>从什么角度评审和提问</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从文档规范、测试方法、测试用例的细化考虑</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较好的完成了测试评审，所提出的问题和建议大都被采纳</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dirty="0">
                          <a:effectLst/>
                        </a:rPr>
                        <a:t>刘克瑞、彭柯宾、陈阳、詹鹏飞</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r>
              <a:tr h="534600">
                <a:tc>
                  <a:txBody>
                    <a:bodyPr/>
                    <a:lstStyle/>
                    <a:p>
                      <a:pPr algn="just">
                        <a:spcAft>
                          <a:spcPts val="0"/>
                        </a:spcAft>
                      </a:pPr>
                      <a:r>
                        <a:rPr lang="en-US" sz="1200" kern="100">
                          <a:effectLst/>
                        </a:rPr>
                        <a:t>6</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进度计划与控制</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由于对所用软件不熟悉导致进度计划与控制不顺利</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多多了解所使用的软件，向有经验者进行求助</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在实验的后期进行了补救</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刘克瑞</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r>
              <a:tr h="547559">
                <a:tc>
                  <a:txBody>
                    <a:bodyPr/>
                    <a:lstStyle/>
                    <a:p>
                      <a:pPr algn="just">
                        <a:spcAft>
                          <a:spcPts val="0"/>
                        </a:spcAft>
                      </a:pPr>
                      <a:r>
                        <a:rPr lang="en-US" sz="1200" kern="100">
                          <a:effectLst/>
                        </a:rPr>
                        <a:t>7</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配置管理</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如何保留变更的证据</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每次变更都进行相应的记录，并用适当的工具（</a:t>
                      </a:r>
                      <a:r>
                        <a:rPr lang="en-US" sz="1200" kern="100">
                          <a:effectLst/>
                        </a:rPr>
                        <a:t>GitHub</a:t>
                      </a:r>
                      <a:r>
                        <a:rPr lang="zh-CN" sz="1200" kern="100">
                          <a:effectLst/>
                        </a:rPr>
                        <a:t>）辅助工作</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较好的完成了配置管理的工作</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刘克瑞</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r>
              <a:tr h="876095">
                <a:tc>
                  <a:txBody>
                    <a:bodyPr/>
                    <a:lstStyle/>
                    <a:p>
                      <a:pPr algn="just">
                        <a:spcAft>
                          <a:spcPts val="0"/>
                        </a:spcAft>
                      </a:pPr>
                      <a:r>
                        <a:rPr lang="en-US" sz="1200" kern="100">
                          <a:effectLst/>
                        </a:rPr>
                        <a:t>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工作量估计与统计分析</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如何对数据进行统计和分析</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在平时的项目进展过程中进行相关数据的记录，数据、分析和结论一一对应，形成证据链，更有说服力</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a:effectLst/>
                        </a:rPr>
                        <a:t>由于前期数据收集上的失误，导致数据收集不完整，证据链不足</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c>
                  <a:txBody>
                    <a:bodyPr/>
                    <a:lstStyle/>
                    <a:p>
                      <a:pPr algn="just">
                        <a:spcAft>
                          <a:spcPts val="0"/>
                        </a:spcAft>
                      </a:pPr>
                      <a:r>
                        <a:rPr lang="zh-CN" sz="1200" kern="100" dirty="0">
                          <a:effectLst/>
                        </a:rPr>
                        <a:t>刘克瑞</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891" marR="33891" marT="0" marB="0"/>
                </a:tc>
              </a:tr>
            </a:tbl>
          </a:graphicData>
        </a:graphic>
      </p:graphicFrame>
    </p:spTree>
    <p:extLst>
      <p:ext uri="{BB962C8B-B14F-4D97-AF65-F5344CB8AC3E}">
        <p14:creationId xmlns:p14="http://schemas.microsoft.com/office/powerpoint/2010/main" val="2641678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8342" y="2704547"/>
            <a:ext cx="5254636" cy="1280890"/>
          </a:xfrm>
        </p:spPr>
        <p:txBody>
          <a:bodyPr>
            <a:normAutofit/>
          </a:bodyPr>
          <a:lstStyle/>
          <a:p>
            <a:r>
              <a:rPr lang="en-US" altLang="zh-CN" sz="4800" dirty="0" smtClean="0"/>
              <a:t>Thank you</a:t>
            </a:r>
            <a:r>
              <a:rPr lang="zh-CN" altLang="en-US" sz="4800" dirty="0"/>
              <a:t>！</a:t>
            </a:r>
          </a:p>
        </p:txBody>
      </p:sp>
    </p:spTree>
    <p:extLst>
      <p:ext uri="{BB962C8B-B14F-4D97-AF65-F5344CB8AC3E}">
        <p14:creationId xmlns:p14="http://schemas.microsoft.com/office/powerpoint/2010/main" val="231125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软件项目计划</a:t>
            </a:r>
            <a:endParaRPr lang="zh-CN" altLang="en-US" dirty="0"/>
          </a:p>
        </p:txBody>
      </p:sp>
      <p:sp>
        <p:nvSpPr>
          <p:cNvPr id="3" name="内容占位符 2"/>
          <p:cNvSpPr>
            <a:spLocks noGrp="1"/>
          </p:cNvSpPr>
          <p:nvPr>
            <p:ph idx="1"/>
          </p:nvPr>
        </p:nvSpPr>
        <p:spPr>
          <a:xfrm>
            <a:off x="2252881" y="2028497"/>
            <a:ext cx="8915400" cy="3777622"/>
          </a:xfrm>
        </p:spPr>
        <p:txBody>
          <a:bodyPr/>
          <a:lstStyle/>
          <a:p>
            <a:r>
              <a:rPr lang="zh-CN" altLang="en-US" dirty="0" smtClean="0"/>
              <a:t>确定了小组成员： </a:t>
            </a:r>
            <a:endParaRPr lang="en-US" altLang="zh-CN" dirty="0" smtClean="0"/>
          </a:p>
          <a:p>
            <a:pPr marL="0" indent="0">
              <a:buNone/>
            </a:pPr>
            <a:r>
              <a:rPr lang="en-US" altLang="zh-CN" dirty="0" smtClean="0"/>
              <a:t>     SY1506104 </a:t>
            </a:r>
            <a:r>
              <a:rPr lang="zh-CN" altLang="en-US" dirty="0"/>
              <a:t>刘克</a:t>
            </a:r>
            <a:r>
              <a:rPr lang="zh-CN" altLang="en-US" dirty="0" smtClean="0"/>
              <a:t>瑞（组长）</a:t>
            </a:r>
            <a:endParaRPr lang="en-US" altLang="zh-CN" dirty="0"/>
          </a:p>
          <a:p>
            <a:pPr marL="0" indent="0">
              <a:buNone/>
            </a:pPr>
            <a:r>
              <a:rPr lang="en-US" altLang="zh-CN" dirty="0" smtClean="0"/>
              <a:t>     SY1506115 </a:t>
            </a:r>
            <a:r>
              <a:rPr lang="zh-CN" altLang="en-US" dirty="0" smtClean="0"/>
              <a:t>彭柯宾</a:t>
            </a:r>
            <a:endParaRPr lang="en-US" altLang="zh-CN" dirty="0" smtClean="0"/>
          </a:p>
          <a:p>
            <a:pPr marL="0" indent="0">
              <a:buNone/>
            </a:pPr>
            <a:r>
              <a:rPr lang="en-US" altLang="zh-CN" dirty="0"/>
              <a:t> </a:t>
            </a:r>
            <a:r>
              <a:rPr lang="en-US" altLang="zh-CN" dirty="0" smtClean="0"/>
              <a:t>    SY1506106 </a:t>
            </a:r>
            <a:r>
              <a:rPr lang="zh-CN" altLang="en-US" dirty="0" smtClean="0"/>
              <a:t>詹鹏飞</a:t>
            </a:r>
            <a:endParaRPr lang="en-US" altLang="zh-CN" dirty="0" smtClean="0"/>
          </a:p>
          <a:p>
            <a:pPr marL="0" indent="0">
              <a:buNone/>
            </a:pPr>
            <a:r>
              <a:rPr lang="en-US" altLang="zh-CN" dirty="0"/>
              <a:t> </a:t>
            </a:r>
            <a:r>
              <a:rPr lang="en-US" altLang="zh-CN" dirty="0" smtClean="0"/>
              <a:t>    SY1506114    </a:t>
            </a:r>
            <a:r>
              <a:rPr lang="zh-CN" altLang="en-US" dirty="0"/>
              <a:t>陈阳</a:t>
            </a:r>
          </a:p>
          <a:p>
            <a:pPr marL="0" indent="0">
              <a:buNone/>
            </a:pPr>
            <a:endParaRPr lang="en-US" altLang="zh-CN" dirty="0"/>
          </a:p>
          <a:p>
            <a:r>
              <a:rPr lang="zh-CN" altLang="en-US" dirty="0" smtClean="0"/>
              <a:t>确定了实验项目：</a:t>
            </a:r>
            <a:endParaRPr lang="en-US" altLang="zh-CN" dirty="0" smtClean="0"/>
          </a:p>
          <a:p>
            <a:pPr marL="0" indent="0">
              <a:buNone/>
            </a:pPr>
            <a:r>
              <a:rPr lang="en-US" altLang="zh-CN" dirty="0"/>
              <a:t> </a:t>
            </a:r>
            <a:r>
              <a:rPr lang="en-US" altLang="zh-CN" dirty="0" smtClean="0"/>
              <a:t>        Mini Project</a:t>
            </a:r>
          </a:p>
          <a:p>
            <a:endParaRPr lang="en-US" altLang="zh-CN" dirty="0"/>
          </a:p>
        </p:txBody>
      </p:sp>
    </p:spTree>
    <p:extLst>
      <p:ext uri="{BB962C8B-B14F-4D97-AF65-F5344CB8AC3E}">
        <p14:creationId xmlns:p14="http://schemas.microsoft.com/office/powerpoint/2010/main" val="3714477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68799" y="1534511"/>
            <a:ext cx="8915400" cy="3777622"/>
          </a:xfrm>
        </p:spPr>
        <p:txBody>
          <a:bodyPr>
            <a:normAutofit/>
          </a:bodyPr>
          <a:lstStyle/>
          <a:p>
            <a:r>
              <a:rPr lang="zh-CN" altLang="en-US" dirty="0"/>
              <a:t>确定了小组的</a:t>
            </a:r>
            <a:r>
              <a:rPr lang="zh-CN" altLang="en-US" dirty="0" smtClean="0"/>
              <a:t>分工</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40214332"/>
              </p:ext>
            </p:extLst>
          </p:nvPr>
        </p:nvGraphicFramePr>
        <p:xfrm>
          <a:off x="2563112" y="2083342"/>
          <a:ext cx="6927730" cy="4451268"/>
        </p:xfrm>
        <a:graphic>
          <a:graphicData uri="http://schemas.openxmlformats.org/drawingml/2006/table">
            <a:tbl>
              <a:tblPr firstRow="1" firstCol="1" bandRow="1">
                <a:tableStyleId>{93296810-A885-4BE3-A3E7-6D5BEEA58F35}</a:tableStyleId>
              </a:tblPr>
              <a:tblGrid>
                <a:gridCol w="1731933"/>
                <a:gridCol w="631312"/>
                <a:gridCol w="2832552"/>
                <a:gridCol w="1731933"/>
              </a:tblGrid>
              <a:tr h="301845">
                <a:tc>
                  <a:txBody>
                    <a:bodyPr/>
                    <a:lstStyle/>
                    <a:p>
                      <a:pPr algn="ctr">
                        <a:lnSpc>
                          <a:spcPct val="150000"/>
                        </a:lnSpc>
                        <a:spcAft>
                          <a:spcPts val="0"/>
                        </a:spcAft>
                      </a:pPr>
                      <a:r>
                        <a:rPr lang="zh-CN" sz="1400" kern="100" dirty="0">
                          <a:effectLst/>
                        </a:rPr>
                        <a:t>姓名</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性别</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分工</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职位</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642103">
                <a:tc>
                  <a:txBody>
                    <a:bodyPr/>
                    <a:lstStyle/>
                    <a:p>
                      <a:pPr algn="ctr">
                        <a:lnSpc>
                          <a:spcPct val="150000"/>
                        </a:lnSpc>
                        <a:spcAft>
                          <a:spcPts val="0"/>
                        </a:spcAft>
                      </a:pPr>
                      <a:r>
                        <a:rPr lang="zh-CN" sz="1400" kern="100">
                          <a:effectLst/>
                        </a:rPr>
                        <a:t>陈阳</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男</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需求分析阶段的文档工作、测试阶段文档和测试工作</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组员</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1864661">
                <a:tc>
                  <a:txBody>
                    <a:bodyPr/>
                    <a:lstStyle/>
                    <a:p>
                      <a:pPr algn="ctr">
                        <a:lnSpc>
                          <a:spcPct val="150000"/>
                        </a:lnSpc>
                        <a:spcAft>
                          <a:spcPts val="0"/>
                        </a:spcAft>
                      </a:pPr>
                      <a:r>
                        <a:rPr lang="zh-CN" sz="1400" kern="100" dirty="0">
                          <a:effectLst/>
                        </a:rPr>
                        <a:t>刘克瑞</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男</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项目计划、主持会议、需求分析阶段的文档工作、需求评审文档工作、改进与展示阶段文档和少量代码工作、项目统计分析、配置管理、工作量统计与分析</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组长</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982361">
                <a:tc>
                  <a:txBody>
                    <a:bodyPr/>
                    <a:lstStyle/>
                    <a:p>
                      <a:pPr algn="ctr">
                        <a:lnSpc>
                          <a:spcPct val="150000"/>
                        </a:lnSpc>
                        <a:spcAft>
                          <a:spcPts val="0"/>
                        </a:spcAft>
                      </a:pPr>
                      <a:r>
                        <a:rPr lang="zh-CN" sz="1400" kern="100">
                          <a:effectLst/>
                        </a:rPr>
                        <a:t>彭柯宾</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男</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rPr>
                        <a:t>需求分析阶段文档工作、改进与展示阶段主要代码工作和文档工作、会议记录</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组员</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642103">
                <a:tc>
                  <a:txBody>
                    <a:bodyPr/>
                    <a:lstStyle/>
                    <a:p>
                      <a:pPr algn="ctr">
                        <a:lnSpc>
                          <a:spcPct val="150000"/>
                        </a:lnSpc>
                        <a:spcAft>
                          <a:spcPts val="0"/>
                        </a:spcAft>
                      </a:pPr>
                      <a:r>
                        <a:rPr lang="zh-CN" sz="1400" kern="100">
                          <a:effectLst/>
                        </a:rPr>
                        <a:t>詹鹏飞</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男</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需求分析阶段的文档工作、测试阶段文档和测试工作</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rPr>
                        <a:t>组员</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7124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2084388" y="1492250"/>
            <a:ext cx="8915400" cy="3778250"/>
          </a:xfrm>
        </p:spPr>
        <p:txBody>
          <a:bodyPr/>
          <a:lstStyle/>
          <a:p>
            <a:r>
              <a:rPr lang="zh-CN" altLang="en-US" dirty="0" smtClean="0"/>
              <a:t>制定了软件项目计划和软件项目计划书</a:t>
            </a:r>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2424276" y="2171700"/>
            <a:ext cx="7722839" cy="2999390"/>
          </a:xfrm>
          <a:prstGeom prst="rect">
            <a:avLst/>
          </a:prstGeom>
        </p:spPr>
      </p:pic>
    </p:spTree>
    <p:extLst>
      <p:ext uri="{BB962C8B-B14F-4D97-AF65-F5344CB8AC3E}">
        <p14:creationId xmlns:p14="http://schemas.microsoft.com/office/powerpoint/2010/main" val="737963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37875" y="767255"/>
            <a:ext cx="8915400" cy="3777622"/>
          </a:xfrm>
        </p:spPr>
        <p:txBody>
          <a:bodyPr/>
          <a:lstStyle/>
          <a:p>
            <a:r>
              <a:rPr lang="zh-CN" altLang="en-US" dirty="0" smtClean="0"/>
              <a:t>项目计划修订说明</a:t>
            </a:r>
            <a:endParaRPr lang="en-US" altLang="zh-CN" dirty="0" smtClean="0"/>
          </a:p>
          <a:p>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47645976"/>
              </p:ext>
            </p:extLst>
          </p:nvPr>
        </p:nvGraphicFramePr>
        <p:xfrm>
          <a:off x="1931681" y="1250733"/>
          <a:ext cx="8147739" cy="5391806"/>
        </p:xfrm>
        <a:graphic>
          <a:graphicData uri="http://schemas.openxmlformats.org/drawingml/2006/table">
            <a:tbl>
              <a:tblPr firstRow="1" firstCol="1" bandRow="1">
                <a:tableStyleId>{93296810-A885-4BE3-A3E7-6D5BEEA58F35}</a:tableStyleId>
              </a:tblPr>
              <a:tblGrid>
                <a:gridCol w="2348661"/>
                <a:gridCol w="2348661"/>
                <a:gridCol w="2057671"/>
                <a:gridCol w="1392746"/>
              </a:tblGrid>
              <a:tr h="196538">
                <a:tc>
                  <a:txBody>
                    <a:bodyPr/>
                    <a:lstStyle/>
                    <a:p>
                      <a:pPr algn="ctr">
                        <a:spcAft>
                          <a:spcPts val="0"/>
                        </a:spcAft>
                      </a:pPr>
                      <a:r>
                        <a:rPr lang="zh-CN" sz="1100" kern="100" dirty="0">
                          <a:effectLst/>
                        </a:rPr>
                        <a:t>项目计划版本号</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变更情况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变更原因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196538">
                <a:tc>
                  <a:txBody>
                    <a:bodyPr/>
                    <a:lstStyle/>
                    <a:p>
                      <a:pPr algn="ctr">
                        <a:spcAft>
                          <a:spcPts val="0"/>
                        </a:spcAft>
                      </a:pPr>
                      <a:r>
                        <a:rPr lang="en-US" sz="1100" kern="100">
                          <a:effectLst/>
                        </a:rPr>
                        <a:t>V1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初步确定项目计划，无变更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100" kern="100">
                          <a:effectLst/>
                        </a:rPr>
                        <a:t>20160320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393073">
                <a:tc>
                  <a:txBody>
                    <a:bodyPr/>
                    <a:lstStyle/>
                    <a:p>
                      <a:pPr algn="ctr">
                        <a:spcAft>
                          <a:spcPts val="0"/>
                        </a:spcAft>
                      </a:pPr>
                      <a:r>
                        <a:rPr lang="en-US" sz="1100" kern="100" dirty="0">
                          <a:effectLst/>
                        </a:rPr>
                        <a:t>V2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修改了资源分配的情况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老师提出资源分配需要细化</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100" kern="100">
                          <a:effectLst/>
                        </a:rPr>
                        <a:t>20160322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393073">
                <a:tc>
                  <a:txBody>
                    <a:bodyPr/>
                    <a:lstStyle/>
                    <a:p>
                      <a:pPr algn="ctr">
                        <a:spcAft>
                          <a:spcPts val="0"/>
                        </a:spcAft>
                      </a:pPr>
                      <a:r>
                        <a:rPr lang="en-US" sz="1100" kern="100" dirty="0">
                          <a:effectLst/>
                        </a:rPr>
                        <a:t> </a:t>
                      </a:r>
                      <a:endParaRPr lang="zh-CN" sz="1050" kern="100" dirty="0">
                        <a:effectLst/>
                      </a:endParaRPr>
                    </a:p>
                    <a:p>
                      <a:pPr algn="ctr">
                        <a:spcAft>
                          <a:spcPts val="0"/>
                        </a:spcAft>
                      </a:pPr>
                      <a:r>
                        <a:rPr lang="en-US" sz="1100" kern="100" dirty="0">
                          <a:effectLst/>
                        </a:rPr>
                        <a:t>V3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dirty="0">
                          <a:effectLst/>
                        </a:rPr>
                        <a:t>修改了需求评审部分的计划，延后了需求评审的时间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老师在课程上安排的变动对项目进度的影响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100" kern="100">
                          <a:effectLst/>
                        </a:rPr>
                        <a:t> </a:t>
                      </a:r>
                      <a:endParaRPr lang="zh-CN" sz="1050" kern="100">
                        <a:effectLst/>
                      </a:endParaRPr>
                    </a:p>
                    <a:p>
                      <a:pPr algn="ctr">
                        <a:spcAft>
                          <a:spcPts val="0"/>
                        </a:spcAft>
                      </a:pPr>
                      <a:r>
                        <a:rPr lang="en-US" sz="1100" kern="100">
                          <a:effectLst/>
                        </a:rPr>
                        <a:t>20160329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849614">
                <a:tc rowSpan="2">
                  <a:txBody>
                    <a:bodyPr/>
                    <a:lstStyle/>
                    <a:p>
                      <a:pPr algn="ctr">
                        <a:spcAft>
                          <a:spcPts val="0"/>
                        </a:spcAft>
                      </a:pPr>
                      <a:r>
                        <a:rPr lang="en-US" sz="1100" kern="100">
                          <a:effectLst/>
                        </a:rPr>
                        <a:t> </a:t>
                      </a:r>
                      <a:endParaRPr lang="zh-CN" sz="1050" kern="100">
                        <a:effectLst/>
                      </a:endParaRPr>
                    </a:p>
                    <a:p>
                      <a:pPr algn="ctr">
                        <a:spcAft>
                          <a:spcPts val="0"/>
                        </a:spcAft>
                      </a:pPr>
                      <a:r>
                        <a:rPr lang="en-US" sz="1100" kern="100">
                          <a:effectLst/>
                        </a:rPr>
                        <a:t> </a:t>
                      </a:r>
                      <a:endParaRPr lang="zh-CN" sz="1050" kern="100">
                        <a:effectLst/>
                      </a:endParaRPr>
                    </a:p>
                    <a:p>
                      <a:pPr algn="ctr">
                        <a:spcAft>
                          <a:spcPts val="0"/>
                        </a:spcAft>
                      </a:pPr>
                      <a:r>
                        <a:rPr lang="en-US" sz="1100" kern="100">
                          <a:effectLst/>
                        </a:rPr>
                        <a:t> </a:t>
                      </a:r>
                      <a:endParaRPr lang="zh-CN" sz="1050" kern="100">
                        <a:effectLst/>
                      </a:endParaRPr>
                    </a:p>
                    <a:p>
                      <a:pPr algn="ctr">
                        <a:spcAft>
                          <a:spcPts val="0"/>
                        </a:spcAft>
                      </a:pPr>
                      <a:r>
                        <a:rPr lang="en-US" sz="1100" kern="100">
                          <a:effectLst/>
                        </a:rPr>
                        <a:t>V4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dirty="0">
                          <a:effectLst/>
                        </a:rPr>
                        <a:t>修改了项目计划表，增加了实际工时、实际开始时间和实际完成时间，表明了和更新了项目进度</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老师根据通过对项目计划表的审查，提出了改进和完善意见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100" kern="100">
                          <a:effectLst/>
                        </a:rPr>
                        <a:t> </a:t>
                      </a:r>
                      <a:endParaRPr lang="zh-CN" sz="1050" kern="100">
                        <a:effectLst/>
                      </a:endParaRPr>
                    </a:p>
                    <a:p>
                      <a:pPr algn="ctr">
                        <a:spcAft>
                          <a:spcPts val="0"/>
                        </a:spcAft>
                      </a:pPr>
                      <a:r>
                        <a:rPr lang="en-US" sz="1100" kern="100">
                          <a:effectLst/>
                        </a:rPr>
                        <a:t>20160403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1201061">
                <a:tc vMerge="1">
                  <a:txBody>
                    <a:bodyPr/>
                    <a:lstStyle/>
                    <a:p>
                      <a:endParaRPr lang="zh-CN" altLang="en-US"/>
                    </a:p>
                  </a:txBody>
                  <a:tcPr/>
                </a:tc>
                <a:tc>
                  <a:txBody>
                    <a:bodyPr/>
                    <a:lstStyle/>
                    <a:p>
                      <a:pPr algn="ctr">
                        <a:spcAft>
                          <a:spcPts val="0"/>
                        </a:spcAft>
                      </a:pPr>
                      <a:r>
                        <a:rPr lang="zh-CN" sz="1100" kern="100">
                          <a:effectLst/>
                        </a:rPr>
                        <a:t>更新了项目进度，完成了需求分析复评审任务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dirty="0">
                          <a:effectLst/>
                        </a:rPr>
                        <a:t>需求分析复评审结束，项目计划需要与实际项目进度保持一致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100" kern="100" dirty="0">
                          <a:effectLst/>
                        </a:rPr>
                        <a:t> </a:t>
                      </a:r>
                      <a:endParaRPr lang="zh-CN" sz="1050" kern="100" dirty="0">
                        <a:effectLst/>
                      </a:endParaRPr>
                    </a:p>
                    <a:p>
                      <a:pPr algn="ctr">
                        <a:spcAft>
                          <a:spcPts val="0"/>
                        </a:spcAft>
                      </a:pPr>
                      <a:r>
                        <a:rPr lang="en-US" sz="1100" kern="100" dirty="0">
                          <a:effectLst/>
                        </a:rPr>
                        <a:t>20160412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589612">
                <a:tc>
                  <a:txBody>
                    <a:bodyPr/>
                    <a:lstStyle/>
                    <a:p>
                      <a:pPr algn="ctr">
                        <a:spcAft>
                          <a:spcPts val="0"/>
                        </a:spcAft>
                      </a:pPr>
                      <a:r>
                        <a:rPr lang="en-US" sz="1100" kern="100">
                          <a:effectLst/>
                        </a:rPr>
                        <a:t> </a:t>
                      </a:r>
                      <a:endParaRPr lang="zh-CN" sz="1050" kern="100">
                        <a:effectLst/>
                      </a:endParaRPr>
                    </a:p>
                    <a:p>
                      <a:pPr algn="ctr">
                        <a:spcAft>
                          <a:spcPts val="0"/>
                        </a:spcAft>
                      </a:pPr>
                      <a:r>
                        <a:rPr lang="en-US" sz="1100" kern="100">
                          <a:effectLst/>
                        </a:rPr>
                        <a:t>V5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修改了需求分析到改进与展示阶段的计划方案，更新了项目进度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实际的安排情况与项目计划不符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100" kern="100">
                          <a:effectLst/>
                        </a:rPr>
                        <a:t> </a:t>
                      </a:r>
                      <a:endParaRPr lang="zh-CN" sz="1050" kern="100">
                        <a:effectLst/>
                      </a:endParaRPr>
                    </a:p>
                    <a:p>
                      <a:pPr algn="ctr">
                        <a:spcAft>
                          <a:spcPts val="0"/>
                        </a:spcAft>
                      </a:pPr>
                      <a:r>
                        <a:rPr lang="en-US" sz="1100" kern="100">
                          <a:effectLst/>
                        </a:rPr>
                        <a:t>20160420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589612">
                <a:tc>
                  <a:txBody>
                    <a:bodyPr/>
                    <a:lstStyle/>
                    <a:p>
                      <a:pPr algn="ctr">
                        <a:spcAft>
                          <a:spcPts val="0"/>
                        </a:spcAft>
                      </a:pPr>
                      <a:r>
                        <a:rPr lang="en-US" sz="1100" kern="100">
                          <a:effectLst/>
                        </a:rPr>
                        <a:t> </a:t>
                      </a:r>
                      <a:endParaRPr lang="zh-CN" sz="1050" kern="100">
                        <a:effectLst/>
                      </a:endParaRPr>
                    </a:p>
                    <a:p>
                      <a:pPr algn="ctr">
                        <a:spcAft>
                          <a:spcPts val="0"/>
                        </a:spcAft>
                      </a:pPr>
                      <a:r>
                        <a:rPr lang="en-US" sz="1100" kern="100">
                          <a:effectLst/>
                        </a:rPr>
                        <a:t>V6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更新了项目展示与改进部分的进度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项目展示与改进完成，项目计划与实际情况需要保持一致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100" kern="100">
                          <a:effectLst/>
                        </a:rPr>
                        <a:t> </a:t>
                      </a:r>
                      <a:endParaRPr lang="zh-CN" sz="1050" kern="100">
                        <a:effectLst/>
                      </a:endParaRPr>
                    </a:p>
                    <a:p>
                      <a:pPr algn="ctr">
                        <a:spcAft>
                          <a:spcPts val="0"/>
                        </a:spcAft>
                      </a:pPr>
                      <a:r>
                        <a:rPr lang="en-US" sz="1100" kern="100">
                          <a:effectLst/>
                        </a:rPr>
                        <a:t>20160505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589612">
                <a:tc rowSpan="2">
                  <a:txBody>
                    <a:bodyPr/>
                    <a:lstStyle/>
                    <a:p>
                      <a:pPr algn="ctr">
                        <a:spcAft>
                          <a:spcPts val="0"/>
                        </a:spcAft>
                      </a:pPr>
                      <a:r>
                        <a:rPr lang="en-US" sz="1100" kern="100" dirty="0">
                          <a:effectLst/>
                        </a:rPr>
                        <a:t> </a:t>
                      </a:r>
                      <a:endParaRPr lang="zh-CN" sz="1050" kern="100" dirty="0">
                        <a:effectLst/>
                      </a:endParaRPr>
                    </a:p>
                    <a:p>
                      <a:pPr algn="ctr">
                        <a:spcAft>
                          <a:spcPts val="0"/>
                        </a:spcAft>
                      </a:pPr>
                      <a:r>
                        <a:rPr lang="en-US" sz="1100" kern="100" dirty="0">
                          <a:effectLst/>
                        </a:rPr>
                        <a:t>V7</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更新了项目计划的测试部分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软件测试部分完成，项目计划与实际情况需要保持一致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100" kern="100">
                          <a:effectLst/>
                        </a:rPr>
                        <a:t> </a:t>
                      </a:r>
                      <a:endParaRPr lang="zh-CN" sz="1050" kern="100">
                        <a:effectLst/>
                      </a:endParaRPr>
                    </a:p>
                    <a:p>
                      <a:pPr algn="ctr">
                        <a:spcAft>
                          <a:spcPts val="0"/>
                        </a:spcAft>
                      </a:pPr>
                      <a:r>
                        <a:rPr lang="en-US" sz="1100" kern="100">
                          <a:effectLst/>
                        </a:rPr>
                        <a:t>20160526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r h="393073">
                <a:tc vMerge="1">
                  <a:txBody>
                    <a:bodyPr/>
                    <a:lstStyle/>
                    <a:p>
                      <a:endParaRPr lang="zh-CN" altLang="en-US"/>
                    </a:p>
                  </a:txBody>
                  <a:tcPr/>
                </a:tc>
                <a:tc>
                  <a:txBody>
                    <a:bodyPr/>
                    <a:lstStyle/>
                    <a:p>
                      <a:pPr algn="ctr">
                        <a:spcAft>
                          <a:spcPts val="0"/>
                        </a:spcAft>
                      </a:pPr>
                      <a:r>
                        <a:rPr lang="zh-CN" sz="1100" kern="100">
                          <a:effectLst/>
                        </a:rPr>
                        <a:t>添加了基线，对工时进行了完善和修改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zh-CN" sz="1100" kern="100">
                          <a:effectLst/>
                        </a:rPr>
                        <a:t>项目的工时部分出现问题，没有设定基线部分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c>
                  <a:txBody>
                    <a:bodyPr/>
                    <a:lstStyle/>
                    <a:p>
                      <a:pPr algn="ctr">
                        <a:spcAft>
                          <a:spcPts val="0"/>
                        </a:spcAft>
                      </a:pPr>
                      <a:r>
                        <a:rPr lang="en-US" sz="1100" kern="100" dirty="0">
                          <a:effectLst/>
                        </a:rPr>
                        <a:t>20160607</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121" marR="53121" marT="0" marB="0"/>
                </a:tc>
              </a:tr>
            </a:tbl>
          </a:graphicData>
        </a:graphic>
      </p:graphicFrame>
    </p:spTree>
    <p:extLst>
      <p:ext uri="{BB962C8B-B14F-4D97-AF65-F5344CB8AC3E}">
        <p14:creationId xmlns:p14="http://schemas.microsoft.com/office/powerpoint/2010/main" val="337220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软件需求分析</a:t>
            </a:r>
            <a:endParaRPr lang="zh-CN" altLang="en-US" dirty="0"/>
          </a:p>
        </p:txBody>
      </p:sp>
      <p:sp>
        <p:nvSpPr>
          <p:cNvPr id="3" name="内容占位符 2"/>
          <p:cNvSpPr>
            <a:spLocks noGrp="1"/>
          </p:cNvSpPr>
          <p:nvPr>
            <p:ph idx="1"/>
          </p:nvPr>
        </p:nvSpPr>
        <p:spPr>
          <a:xfrm>
            <a:off x="1906041" y="1589689"/>
            <a:ext cx="8915400" cy="3777622"/>
          </a:xfrm>
        </p:spPr>
        <p:txBody>
          <a:bodyPr/>
          <a:lstStyle/>
          <a:p>
            <a:r>
              <a:rPr lang="zh-CN" altLang="en-US" dirty="0" smtClean="0"/>
              <a:t>根据软件功能获取</a:t>
            </a:r>
            <a:r>
              <a:rPr lang="zh-CN" altLang="en-US" dirty="0"/>
              <a:t>并</a:t>
            </a:r>
            <a:r>
              <a:rPr lang="zh-CN" altLang="en-US" dirty="0" smtClean="0"/>
              <a:t>说明软件需求</a:t>
            </a:r>
            <a:endParaRPr lang="en-US" altLang="zh-CN" dirty="0" smtClean="0"/>
          </a:p>
          <a:p>
            <a:endParaRPr lang="en-US" altLang="zh-CN" dirty="0"/>
          </a:p>
          <a:p>
            <a:pPr marL="0" indent="0">
              <a:buNone/>
            </a:pP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26690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5100" y="882870"/>
            <a:ext cx="5412459" cy="5202620"/>
          </a:xfrm>
          <a:prstGeom prst="rect">
            <a:avLst/>
          </a:prstGeom>
          <a:noFill/>
        </p:spPr>
      </p:pic>
    </p:spTree>
    <p:extLst>
      <p:ext uri="{BB962C8B-B14F-4D97-AF65-F5344CB8AC3E}">
        <p14:creationId xmlns:p14="http://schemas.microsoft.com/office/powerpoint/2010/main" val="2993529387"/>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266</TotalTime>
  <Words>3833</Words>
  <Application>Microsoft Office PowerPoint</Application>
  <PresentationFormat>宽屏</PresentationFormat>
  <Paragraphs>729</Paragraphs>
  <Slides>38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等线</vt:lpstr>
      <vt:lpstr>宋体</vt:lpstr>
      <vt:lpstr>幼圆</vt:lpstr>
      <vt:lpstr>Arial</vt:lpstr>
      <vt:lpstr>Calibri</vt:lpstr>
      <vt:lpstr>Century Gothic</vt:lpstr>
      <vt:lpstr>Times New Roman</vt:lpstr>
      <vt:lpstr>Wingdings</vt:lpstr>
      <vt:lpstr>Wingdings 3</vt:lpstr>
      <vt:lpstr>丝状</vt:lpstr>
      <vt:lpstr>D组_软件工程综合实验总结报告</vt:lpstr>
      <vt:lpstr>概述</vt:lpstr>
      <vt:lpstr>实验重点</vt:lpstr>
      <vt:lpstr>软件项目计划</vt:lpstr>
      <vt:lpstr>PowerPoint 演示文稿</vt:lpstr>
      <vt:lpstr>PowerPoint 演示文稿</vt:lpstr>
      <vt:lpstr>PowerPoint 演示文稿</vt:lpstr>
      <vt:lpstr>软件需求分析</vt:lpstr>
      <vt:lpstr>PowerPoint 演示文稿</vt:lpstr>
      <vt:lpstr>PowerPoint 演示文稿</vt:lpstr>
      <vt:lpstr>PowerPoint 演示文稿</vt:lpstr>
      <vt:lpstr>软件需求评审</vt:lpstr>
      <vt:lpstr>PowerPoint 演示文稿</vt:lpstr>
      <vt:lpstr>软件产品改进与展示</vt:lpstr>
      <vt:lpstr>改进方案</vt:lpstr>
      <vt:lpstr>PowerPoint 演示文稿</vt:lpstr>
      <vt:lpstr>具体实现</vt:lpstr>
      <vt:lpstr>PowerPoint 演示文稿</vt:lpstr>
      <vt:lpstr>软件测试</vt:lpstr>
      <vt:lpstr>PowerPoint 演示文稿</vt:lpstr>
      <vt:lpstr>测试结果</vt:lpstr>
      <vt:lpstr>PowerPoint 演示文稿</vt:lpstr>
      <vt:lpstr>PowerPoint 演示文稿</vt:lpstr>
      <vt:lpstr>发现问题</vt:lpstr>
      <vt:lpstr>软件测试需求评审</vt:lpstr>
      <vt:lpstr>PowerPoint 演示文稿</vt:lpstr>
      <vt:lpstr>PowerPoint 演示文稿</vt:lpstr>
      <vt:lpstr>PowerPoint 演示文稿</vt:lpstr>
      <vt:lpstr>软件进度计划与控制</vt:lpstr>
      <vt:lpstr>PowerPoint 演示文稿</vt:lpstr>
      <vt:lpstr>PowerPoint 演示文稿</vt:lpstr>
      <vt:lpstr>PowerPoint 演示文稿</vt:lpstr>
      <vt:lpstr>PowerPoint 演示文稿</vt:lpstr>
      <vt:lpstr>PowerPoint 演示文稿</vt:lpstr>
      <vt:lpstr>配置管理</vt:lpstr>
      <vt:lpstr>工作量估计与统计分析</vt:lpstr>
      <vt:lpstr>PowerPoint 演示文稿</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ACT-LKR</dc:creator>
  <cp:lastModifiedBy>ACT-LKR</cp:lastModifiedBy>
  <cp:revision>16</cp:revision>
  <dcterms:created xsi:type="dcterms:W3CDTF">2016-06-22T02:43:10Z</dcterms:created>
  <dcterms:modified xsi:type="dcterms:W3CDTF">2016-06-23T02:45:41Z</dcterms:modified>
</cp:coreProperties>
</file>