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780108"/>
          </a:xfrm>
        </p:spPr>
        <p:txBody>
          <a:bodyPr/>
          <a:lstStyle/>
          <a:p>
            <a:r>
              <a:rPr lang="zh-CN" altLang="en-US" dirty="0" smtClean="0"/>
              <a:t>软件工程实验：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软件需求规格说明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9792" y="3717032"/>
            <a:ext cx="5904656" cy="1473200"/>
          </a:xfrm>
        </p:spPr>
        <p:txBody>
          <a:bodyPr/>
          <a:lstStyle/>
          <a:p>
            <a:r>
              <a:rPr lang="en-US" altLang="zh-CN" sz="2400" dirty="0" smtClean="0"/>
              <a:t>		D</a:t>
            </a:r>
            <a:r>
              <a:rPr lang="zh-CN" altLang="en-US" sz="2400" dirty="0" smtClean="0"/>
              <a:t>组：刘克瑞、陈阳、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		</a:t>
            </a:r>
            <a:r>
              <a:rPr lang="zh-CN" altLang="en-US" sz="2400" dirty="0" smtClean="0"/>
              <a:t>彭柯宾、詹鹏飞</a:t>
            </a:r>
            <a:endParaRPr lang="en-US" altLang="zh-CN" sz="2400" dirty="0" smtClean="0"/>
          </a:p>
          <a:p>
            <a:pPr algn="r"/>
            <a:r>
              <a:rPr lang="en-US" altLang="zh-CN" sz="2400" dirty="0" smtClean="0"/>
              <a:t>2016/03/25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93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7" y="2708920"/>
            <a:ext cx="341571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 N D</a:t>
            </a:r>
            <a:endParaRPr lang="zh-CN" altLang="en-US" sz="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9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536504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项目名称：基于</a:t>
            </a:r>
            <a:r>
              <a:rPr lang="en-US" altLang="zh-CN" dirty="0"/>
              <a:t>MPXJ</a:t>
            </a:r>
            <a:r>
              <a:rPr lang="zh-CN" altLang="zh-CN" dirty="0"/>
              <a:t>的</a:t>
            </a:r>
            <a:r>
              <a:rPr lang="en-US" altLang="zh-CN" dirty="0" err="1"/>
              <a:t>mpp</a:t>
            </a:r>
            <a:r>
              <a:rPr lang="zh-CN" altLang="zh-CN" dirty="0"/>
              <a:t>文件信息读取的</a:t>
            </a:r>
            <a:r>
              <a:rPr lang="en-US" altLang="zh-CN" dirty="0"/>
              <a:t>JAVA</a:t>
            </a:r>
            <a:r>
              <a:rPr lang="zh-CN" altLang="zh-CN" dirty="0"/>
              <a:t>桌面应用项目计划书</a:t>
            </a:r>
          </a:p>
          <a:p>
            <a:r>
              <a:rPr lang="zh-CN" altLang="zh-CN" dirty="0"/>
              <a:t>分析系统名称：</a:t>
            </a:r>
            <a:r>
              <a:rPr lang="en-US" altLang="zh-CN" dirty="0" smtClean="0"/>
              <a:t>MPXJ</a:t>
            </a:r>
          </a:p>
          <a:p>
            <a:r>
              <a:rPr lang="zh-CN" altLang="en-US" dirty="0"/>
              <a:t>参考</a:t>
            </a:r>
            <a:r>
              <a:rPr lang="zh-CN" altLang="en-US" dirty="0" smtClean="0"/>
              <a:t>材料：</a:t>
            </a:r>
            <a:endParaRPr lang="en-US" altLang="zh-CN" dirty="0" smtClean="0"/>
          </a:p>
          <a:p>
            <a:pPr marL="868680" lvl="3" indent="0">
              <a:buNone/>
            </a:pPr>
            <a:r>
              <a:rPr lang="en-US" altLang="zh-CN" sz="2400" dirty="0" smtClean="0"/>
              <a:t>1</a:t>
            </a:r>
            <a:r>
              <a:rPr lang="en-US" altLang="zh-CN" sz="2400" dirty="0"/>
              <a:t>. </a:t>
            </a:r>
            <a:r>
              <a:rPr lang="zh-CN" altLang="zh-CN" sz="2400" dirty="0"/>
              <a:t>《软件工程基础》</a:t>
            </a:r>
            <a:r>
              <a:rPr lang="en-US" altLang="zh-CN" sz="2400" dirty="0"/>
              <a:t>  </a:t>
            </a:r>
            <a:r>
              <a:rPr lang="zh-CN" altLang="zh-CN" sz="2400" dirty="0"/>
              <a:t>赵一丁</a:t>
            </a:r>
            <a:r>
              <a:rPr lang="en-US" altLang="zh-CN" sz="2400" dirty="0"/>
              <a:t> </a:t>
            </a:r>
            <a:r>
              <a:rPr lang="zh-CN" altLang="zh-CN" sz="2400" dirty="0"/>
              <a:t>北京邮电大学出版社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868680" lvl="3" indent="0">
              <a:buNone/>
            </a:pPr>
            <a:r>
              <a:rPr lang="en-US" altLang="zh-CN" sz="2400" dirty="0"/>
              <a:t>2. </a:t>
            </a:r>
            <a:r>
              <a:rPr lang="zh-CN" altLang="zh-CN" sz="2400" dirty="0"/>
              <a:t>《软件需求》</a:t>
            </a:r>
            <a:r>
              <a:rPr lang="en-US" altLang="zh-CN" sz="2400" dirty="0"/>
              <a:t>  </a:t>
            </a:r>
            <a:r>
              <a:rPr lang="zh-CN" altLang="zh-CN" sz="2400" dirty="0"/>
              <a:t>劳森</a:t>
            </a:r>
            <a:r>
              <a:rPr lang="en-US" altLang="zh-CN" sz="2400" dirty="0"/>
              <a:t> (</a:t>
            </a:r>
            <a:r>
              <a:rPr lang="zh-CN" altLang="zh-CN" sz="2400" dirty="0"/>
              <a:t>作者</a:t>
            </a:r>
            <a:r>
              <a:rPr lang="en-US" altLang="zh-CN" sz="2400" dirty="0"/>
              <a:t>), </a:t>
            </a:r>
            <a:r>
              <a:rPr lang="zh-CN" altLang="zh-CN" sz="2400" dirty="0"/>
              <a:t>刘晓晖</a:t>
            </a:r>
            <a:r>
              <a:rPr lang="en-US" altLang="zh-CN" sz="2400" dirty="0"/>
              <a:t> (</a:t>
            </a:r>
            <a:r>
              <a:rPr lang="zh-CN" altLang="zh-CN" sz="2400" dirty="0"/>
              <a:t>译者</a:t>
            </a:r>
            <a:r>
              <a:rPr lang="en-US" altLang="zh-CN" sz="2400" dirty="0"/>
              <a:t>) </a:t>
            </a:r>
            <a:r>
              <a:rPr lang="zh-CN" altLang="zh-CN" sz="2400" dirty="0"/>
              <a:t>电子工业出版社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868680" lvl="3" indent="0">
              <a:buNone/>
            </a:pPr>
            <a:r>
              <a:rPr lang="en-US" altLang="zh-CN" sz="2400" dirty="0"/>
              <a:t>3. </a:t>
            </a:r>
            <a:r>
              <a:rPr lang="zh-CN" altLang="zh-CN" sz="2400" dirty="0"/>
              <a:t>《软件需求工程：原理和方法》</a:t>
            </a:r>
            <a:r>
              <a:rPr lang="en-US" altLang="zh-CN" sz="2400" dirty="0"/>
              <a:t>  </a:t>
            </a:r>
            <a:r>
              <a:rPr lang="zh-CN" altLang="zh-CN" sz="2400" dirty="0"/>
              <a:t>金芝，刘璘，金英</a:t>
            </a:r>
            <a:r>
              <a:rPr lang="en-US" altLang="zh-CN" sz="2400" dirty="0"/>
              <a:t>  </a:t>
            </a:r>
            <a:r>
              <a:rPr lang="zh-CN" altLang="zh-CN" sz="2400" dirty="0"/>
              <a:t>科学出版社</a:t>
            </a:r>
            <a:r>
              <a:rPr lang="en-US" altLang="zh-CN" sz="2400" dirty="0"/>
              <a:t> </a:t>
            </a:r>
            <a:endParaRPr lang="zh-CN" altLang="zh-CN" sz="2400" dirty="0"/>
          </a:p>
          <a:p>
            <a:pPr marL="868680" lvl="3" indent="0">
              <a:buNone/>
            </a:pPr>
            <a:r>
              <a:rPr lang="en-US" altLang="zh-CN" sz="2400" dirty="0"/>
              <a:t>4. </a:t>
            </a:r>
            <a:r>
              <a:rPr lang="zh-CN" altLang="zh-CN" sz="2400" dirty="0"/>
              <a:t>《实用软件工程》第三版</a:t>
            </a:r>
            <a:r>
              <a:rPr lang="en-US" altLang="zh-CN" sz="2400" dirty="0"/>
              <a:t>  </a:t>
            </a:r>
            <a:r>
              <a:rPr lang="zh-CN" altLang="zh-CN" sz="2400" dirty="0"/>
              <a:t>殷人昆</a:t>
            </a:r>
            <a:r>
              <a:rPr lang="en-US" altLang="zh-CN" sz="2400" dirty="0"/>
              <a:t> </a:t>
            </a:r>
            <a:r>
              <a:rPr lang="zh-CN" altLang="zh-CN" sz="2400" dirty="0" smtClean="0"/>
              <a:t>清华大学出版社</a:t>
            </a:r>
            <a:endParaRPr lang="zh-CN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一、引言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2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/>
          <a:lstStyle/>
          <a:p>
            <a:r>
              <a:rPr lang="zh-CN" altLang="en-US" sz="2800" dirty="0" smtClean="0"/>
              <a:t>产品描述：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Microsoft Project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MSP)</a:t>
            </a:r>
            <a:r>
              <a:rPr lang="zh-CN" altLang="en-US" dirty="0" smtClean="0"/>
              <a:t>是由微软开发销售的项目管理程序，目的在于协助项目经理发展计划、</a:t>
            </a:r>
            <a:r>
              <a:rPr lang="zh-CN" altLang="zh-CN" dirty="0"/>
              <a:t>为任务分配资源、跟踪进度、管理预算和分析</a:t>
            </a:r>
            <a:r>
              <a:rPr lang="zh-CN" altLang="zh-CN" dirty="0" smtClean="0"/>
              <a:t>工作量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本</a:t>
            </a:r>
            <a:r>
              <a:rPr lang="zh-CN" altLang="en-US" dirty="0" smtClean="0"/>
              <a:t>软件是</a:t>
            </a:r>
            <a:r>
              <a:rPr lang="en-US" altLang="zh-CN" dirty="0" smtClean="0"/>
              <a:t>Microsoft Project</a:t>
            </a:r>
            <a:r>
              <a:rPr lang="zh-CN" altLang="en-US" dirty="0" smtClean="0"/>
              <a:t>的一个轻量级实现。</a:t>
            </a:r>
            <a:endParaRPr lang="en-US" altLang="zh-CN" dirty="0" smtClean="0"/>
          </a:p>
          <a:p>
            <a:r>
              <a:rPr lang="zh-CN" altLang="en-US" sz="2800" dirty="0"/>
              <a:t>新增</a:t>
            </a:r>
            <a:r>
              <a:rPr lang="zh-CN" altLang="en-US" sz="2800" dirty="0" smtClean="0"/>
              <a:t>需求：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提醒功能，设置提醒时间后将提醒用户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用户可以根据图表拽动自行改变计划表的相应数值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将任务量，任务时间等图形化，用图表表现出来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二、总体概述（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9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43924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运行环境：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目标及架构：</a:t>
            </a:r>
            <a:endParaRPr lang="en-US" altLang="zh-CN" sz="2800" dirty="0" smtClean="0"/>
          </a:p>
          <a:p>
            <a:pPr marL="581343" lvl="2" indent="0">
              <a:buNone/>
            </a:pPr>
            <a:r>
              <a:rPr lang="en-US" altLang="zh-CN" dirty="0" smtClean="0"/>
              <a:t>ARM</a:t>
            </a:r>
            <a:r>
              <a:rPr lang="zh-CN" altLang="zh-CN" dirty="0"/>
              <a:t>：</a:t>
            </a:r>
            <a:r>
              <a:rPr lang="en-US" altLang="zh-CN" dirty="0"/>
              <a:t>ARM9, ARM11, ARM11 </a:t>
            </a:r>
            <a:r>
              <a:rPr lang="en-US" altLang="zh-CN" dirty="0" err="1"/>
              <a:t>MPCore</a:t>
            </a:r>
            <a:r>
              <a:rPr lang="en-US" altLang="zh-CN" dirty="0"/>
              <a:t>, ARM Cortex A8, ARM Cortex A9</a:t>
            </a:r>
            <a:endParaRPr lang="zh-CN" altLang="zh-CN" sz="1200" dirty="0"/>
          </a:p>
          <a:p>
            <a:pPr marL="581343" lvl="2" indent="0">
              <a:buNone/>
            </a:pPr>
            <a:r>
              <a:rPr lang="en-US" altLang="zh-CN" dirty="0" err="1"/>
              <a:t>ColdFire</a:t>
            </a:r>
            <a:r>
              <a:rPr lang="zh-CN" altLang="zh-CN" dirty="0"/>
              <a:t>：</a:t>
            </a:r>
            <a:r>
              <a:rPr lang="en-US" altLang="zh-CN" dirty="0" err="1"/>
              <a:t>ColdFire</a:t>
            </a:r>
            <a:r>
              <a:rPr lang="en-US" altLang="zh-CN" dirty="0"/>
              <a:t> v2, </a:t>
            </a:r>
            <a:r>
              <a:rPr lang="en-US" altLang="zh-CN" dirty="0" err="1"/>
              <a:t>ColdFire</a:t>
            </a:r>
            <a:r>
              <a:rPr lang="en-US" altLang="zh-CN" dirty="0"/>
              <a:t> v3, </a:t>
            </a:r>
            <a:r>
              <a:rPr lang="en-US" altLang="zh-CN" dirty="0" err="1"/>
              <a:t>ColdFire</a:t>
            </a:r>
            <a:r>
              <a:rPr lang="en-US" altLang="zh-CN" dirty="0"/>
              <a:t> v4e </a:t>
            </a:r>
            <a:br>
              <a:rPr lang="en-US" altLang="zh-CN" dirty="0"/>
            </a:br>
            <a:r>
              <a:rPr lang="en-US" altLang="zh-CN" dirty="0"/>
              <a:t>Intel</a:t>
            </a:r>
            <a:r>
              <a:rPr lang="zh-CN" altLang="zh-CN" dirty="0"/>
              <a:t>：</a:t>
            </a:r>
            <a:r>
              <a:rPr lang="en-US" altLang="zh-CN" dirty="0"/>
              <a:t>Pentium family </a:t>
            </a:r>
            <a:r>
              <a:rPr lang="en-US" altLang="zh-CN" dirty="0" smtClean="0"/>
              <a:t>,Xeon</a:t>
            </a:r>
            <a:r>
              <a:rPr lang="en-US" altLang="zh-CN" dirty="0"/>
              <a:t>, Xeon LV, Core, Core 2 Duo, </a:t>
            </a:r>
            <a:r>
              <a:rPr lang="en-US" altLang="zh-CN" dirty="0" smtClean="0"/>
              <a:t>Atom</a:t>
            </a:r>
            <a:endParaRPr lang="zh-CN" altLang="zh-CN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主机：</a:t>
            </a:r>
            <a:endParaRPr lang="en-US" altLang="zh-CN" sz="2800" dirty="0" smtClean="0"/>
          </a:p>
          <a:p>
            <a:pPr marL="581343" lvl="2" indent="0">
              <a:buNone/>
            </a:pPr>
            <a:r>
              <a:rPr lang="en-US" altLang="zh-CN" dirty="0"/>
              <a:t>Windows Vista </a:t>
            </a:r>
            <a:r>
              <a:rPr lang="zh-CN" altLang="zh-CN" dirty="0"/>
              <a:t>（商用和企业版</a:t>
            </a:r>
            <a:r>
              <a:rPr lang="en-US" altLang="zh-CN" dirty="0"/>
              <a:t> ) SP2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 </a:t>
            </a:r>
            <a:r>
              <a:rPr lang="en-US" altLang="zh-CN" dirty="0"/>
              <a:t>7 </a:t>
            </a:r>
            <a:br>
              <a:rPr lang="en-US" altLang="zh-CN" dirty="0"/>
            </a:br>
            <a:r>
              <a:rPr lang="en-US" altLang="zh-CN" dirty="0"/>
              <a:t>Red Hat Enterprise Linux Workstation 4, </a:t>
            </a:r>
            <a:r>
              <a:rPr lang="en-US" altLang="zh-CN" dirty="0" smtClean="0"/>
              <a:t>x86 </a:t>
            </a:r>
            <a:r>
              <a:rPr lang="en-US" altLang="zh-CN" dirty="0"/>
              <a:t>(32-bit) </a:t>
            </a:r>
            <a:br>
              <a:rPr lang="en-US" altLang="zh-CN" dirty="0"/>
            </a:br>
            <a:r>
              <a:rPr lang="en-US" altLang="zh-CN" dirty="0"/>
              <a:t>Red Hat Enterprise Linux Workstation 5, </a:t>
            </a:r>
            <a:r>
              <a:rPr lang="en-US" altLang="zh-CN" dirty="0" smtClean="0"/>
              <a:t>x86 </a:t>
            </a:r>
            <a:r>
              <a:rPr lang="en-US" altLang="zh-CN" dirty="0"/>
              <a:t>(32-bit/64-bit) </a:t>
            </a:r>
            <a:endParaRPr lang="en-US" altLang="zh-CN" dirty="0"/>
          </a:p>
          <a:p>
            <a:pPr marL="581343" lvl="2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二、总体概述（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三、功能需求（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19872" y="3645205"/>
            <a:ext cx="1656184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用户</a:t>
            </a:r>
            <a:endParaRPr lang="zh-CN" altLang="en-US" sz="3600" b="1" dirty="0"/>
          </a:p>
        </p:txBody>
      </p:sp>
      <p:sp>
        <p:nvSpPr>
          <p:cNvPr id="13" name="椭圆 12"/>
          <p:cNvSpPr/>
          <p:nvPr/>
        </p:nvSpPr>
        <p:spPr>
          <a:xfrm>
            <a:off x="5910307" y="4725325"/>
            <a:ext cx="2374145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修改前置任务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347864" y="5229743"/>
            <a:ext cx="1800200" cy="7200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生成任务甘特图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23528" y="2815294"/>
            <a:ext cx="1968602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保存至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559569" y="5957597"/>
            <a:ext cx="2304831" cy="7200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设定提醒时间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7121191" y="3645205"/>
            <a:ext cx="196860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修改任务结束时间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997976" y="1500808"/>
            <a:ext cx="2198810" cy="7200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修改任务模式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461744" y="5809456"/>
            <a:ext cx="2448847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修改资源名称</a:t>
            </a:r>
            <a:endParaRPr lang="en-US" altLang="zh-CN" dirty="0" smtClean="0"/>
          </a:p>
        </p:txBody>
      </p:sp>
      <p:sp>
        <p:nvSpPr>
          <p:cNvPr id="20" name="椭圆 19"/>
          <p:cNvSpPr/>
          <p:nvPr/>
        </p:nvSpPr>
        <p:spPr>
          <a:xfrm>
            <a:off x="3084218" y="1844824"/>
            <a:ext cx="2377526" cy="7200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修改任务名称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31315" y="5085365"/>
            <a:ext cx="196860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甘特图拖拽及数据同步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43383" y="3895414"/>
            <a:ext cx="196860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生成任务量饼状图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539552" y="1484784"/>
            <a:ext cx="2376264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089269" y="2765307"/>
            <a:ext cx="2016223" cy="7200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修改任务开始时间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23" idx="5"/>
          </p:cNvCxnSpPr>
          <p:nvPr/>
        </p:nvCxnSpPr>
        <p:spPr>
          <a:xfrm flipH="1" flipV="1">
            <a:off x="2567820" y="2099411"/>
            <a:ext cx="1068076" cy="15457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067944" y="2564904"/>
            <a:ext cx="102518" cy="10803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5" idx="0"/>
            <a:endCxn id="18" idx="3"/>
          </p:cNvCxnSpPr>
          <p:nvPr/>
        </p:nvCxnSpPr>
        <p:spPr>
          <a:xfrm flipV="1">
            <a:off x="4247964" y="2115435"/>
            <a:ext cx="2072020" cy="15297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4" idx="2"/>
          </p:cNvCxnSpPr>
          <p:nvPr/>
        </p:nvCxnSpPr>
        <p:spPr>
          <a:xfrm flipV="1">
            <a:off x="4932040" y="3125347"/>
            <a:ext cx="1157229" cy="5198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5" idx="3"/>
            <a:endCxn id="17" idx="2"/>
          </p:cNvCxnSpPr>
          <p:nvPr/>
        </p:nvCxnSpPr>
        <p:spPr>
          <a:xfrm>
            <a:off x="5076056" y="4005245"/>
            <a:ext cx="204513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3" idx="1"/>
          </p:cNvCxnSpPr>
          <p:nvPr/>
        </p:nvCxnSpPr>
        <p:spPr>
          <a:xfrm>
            <a:off x="5076056" y="4255454"/>
            <a:ext cx="1181936" cy="5753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19" idx="1"/>
          </p:cNvCxnSpPr>
          <p:nvPr/>
        </p:nvCxnSpPr>
        <p:spPr>
          <a:xfrm>
            <a:off x="4716016" y="4365285"/>
            <a:ext cx="1104353" cy="15496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5" idx="2"/>
            <a:endCxn id="14" idx="0"/>
          </p:cNvCxnSpPr>
          <p:nvPr/>
        </p:nvCxnSpPr>
        <p:spPr>
          <a:xfrm>
            <a:off x="4247964" y="4365285"/>
            <a:ext cx="0" cy="8644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6" idx="0"/>
          </p:cNvCxnSpPr>
          <p:nvPr/>
        </p:nvCxnSpPr>
        <p:spPr>
          <a:xfrm flipH="1">
            <a:off x="2711985" y="4365285"/>
            <a:ext cx="923912" cy="15923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21" idx="7"/>
          </p:cNvCxnSpPr>
          <p:nvPr/>
        </p:nvCxnSpPr>
        <p:spPr>
          <a:xfrm flipH="1">
            <a:off x="1811622" y="4255454"/>
            <a:ext cx="1608250" cy="9353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" idx="1"/>
            <a:endCxn id="22" idx="6"/>
          </p:cNvCxnSpPr>
          <p:nvPr/>
        </p:nvCxnSpPr>
        <p:spPr>
          <a:xfrm flipH="1">
            <a:off x="2711985" y="4005245"/>
            <a:ext cx="707887" cy="250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15" idx="6"/>
          </p:cNvCxnSpPr>
          <p:nvPr/>
        </p:nvCxnSpPr>
        <p:spPr>
          <a:xfrm flipH="1" flipV="1">
            <a:off x="2292130" y="3175334"/>
            <a:ext cx="1199750" cy="4698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3924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用例说明： 读取</a:t>
            </a:r>
            <a:r>
              <a:rPr lang="en-US" altLang="zh-CN" sz="2800" dirty="0" smtClean="0"/>
              <a:t>.</a:t>
            </a:r>
            <a:r>
              <a:rPr lang="en-US" altLang="zh-CN" sz="2800" dirty="0" err="1" smtClean="0"/>
              <a:t>mpp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Use Case Name                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Use Case ID                         101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Brief Description                </a:t>
            </a:r>
            <a:r>
              <a:rPr lang="zh-CN" altLang="en-US" dirty="0" smtClean="0"/>
              <a:t>用户读取计划表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Precondition                       </a:t>
            </a:r>
            <a:r>
              <a:rPr lang="zh-CN" altLang="en-US" dirty="0" smtClean="0"/>
              <a:t>系统正常打开运行，无异常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Primary Actor                      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Secondary Actor          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Dependency                  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Generalization               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zh-CN" altLang="en-US" dirty="0" smtClean="0"/>
              <a:t>（未完，见下页）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三、功能需求（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r>
              <a:rPr lang="zh-CN" altLang="en-US" dirty="0" smtClean="0"/>
              <a:t>（接上页）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Basic Flow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 smtClean="0"/>
              <a:t>                 Step1                       </a:t>
            </a:r>
            <a:r>
              <a:rPr lang="zh-CN" altLang="en-US" dirty="0" smtClean="0"/>
              <a:t>用户使用本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桌面应用打</a:t>
            </a:r>
            <a:r>
              <a:rPr lang="en-US" altLang="zh-CN" dirty="0" smtClean="0"/>
              <a:t>			          </a:t>
            </a:r>
            <a:r>
              <a:rPr lang="zh-CN" altLang="en-US" dirty="0" smtClean="0"/>
              <a:t>开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Step2                      </a:t>
            </a:r>
            <a:r>
              <a:rPr lang="zh-CN" altLang="en-US" dirty="0" smtClean="0"/>
              <a:t>系统显示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计划表</a:t>
            </a:r>
            <a:endParaRPr lang="en-US" altLang="zh-CN" dirty="0" smtClean="0"/>
          </a:p>
          <a:p>
            <a:pPr marL="30194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PostCondition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文件内容的视图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Specific Alternative Flows   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Global Alternative Flows     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Bounded Alternative Flows       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三、功能需求（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硬件接口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暂</a:t>
            </a:r>
            <a:r>
              <a:rPr lang="zh-CN" altLang="en-US" sz="2400" dirty="0" smtClean="0"/>
              <a:t>无</a:t>
            </a:r>
            <a:endParaRPr lang="en-US" altLang="zh-CN" sz="2400" dirty="0" smtClean="0"/>
          </a:p>
          <a:p>
            <a:r>
              <a:rPr lang="zh-CN" altLang="en-US" sz="2800" dirty="0" smtClean="0"/>
              <a:t>软件接口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操作系统：</a:t>
            </a:r>
            <a:r>
              <a:rPr lang="en-US" altLang="zh-CN" sz="2400" dirty="0" smtClean="0"/>
              <a:t>Windows Vista</a:t>
            </a:r>
            <a:r>
              <a:rPr lang="zh-CN" altLang="en-US" sz="2400" dirty="0" smtClean="0"/>
              <a:t>（商用和企业版）</a:t>
            </a:r>
            <a:r>
              <a:rPr lang="en-US" altLang="zh-CN" sz="2400" dirty="0" smtClean="0"/>
              <a:t>SP2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Windows 7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Windows 8.1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主要</a:t>
            </a:r>
            <a:r>
              <a:rPr lang="zh-CN" altLang="en-US" sz="2400" dirty="0" smtClean="0"/>
              <a:t>工具：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提供的</a:t>
            </a:r>
            <a:r>
              <a:rPr lang="en-US" altLang="zh-CN" sz="2400" dirty="0" smtClean="0"/>
              <a:t>MPXJ</a:t>
            </a:r>
            <a:r>
              <a:rPr lang="zh-CN" altLang="en-US" sz="2400" dirty="0" smtClean="0"/>
              <a:t>类包</a:t>
            </a:r>
            <a:endParaRPr lang="en-US" altLang="zh-CN" sz="2400" dirty="0" smtClean="0"/>
          </a:p>
          <a:p>
            <a:r>
              <a:rPr lang="zh-CN" altLang="en-US" sz="2800" dirty="0"/>
              <a:t>用户</a:t>
            </a:r>
            <a:r>
              <a:rPr lang="zh-CN" altLang="en-US" sz="2800" dirty="0" smtClean="0"/>
              <a:t>界面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/>
              <a:t>待</a:t>
            </a:r>
            <a:r>
              <a:rPr lang="zh-CN" altLang="en-US" sz="2400" dirty="0" smtClean="0"/>
              <a:t>定</a:t>
            </a: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四、外部接口需求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1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性能需求</a:t>
            </a:r>
            <a:endParaRPr lang="en-US" altLang="zh-CN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PE-1</a:t>
            </a:r>
            <a:r>
              <a:rPr lang="zh-CN" altLang="en-US" sz="2800" dirty="0" smtClean="0"/>
              <a:t>：系统开始读取文件到显示给用户的响应时间控制在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秒内。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PE-2</a:t>
            </a:r>
            <a:r>
              <a:rPr lang="zh-CN" altLang="en-US" sz="2800" dirty="0" smtClean="0"/>
              <a:t>：用户点击生成甘特图后，系统响应时间控制在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秒内。</a:t>
            </a:r>
            <a:endParaRPr lang="en-US" altLang="zh-CN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PE-3</a:t>
            </a:r>
            <a:r>
              <a:rPr lang="zh-CN" altLang="en-US" sz="2800" dirty="0" smtClean="0"/>
              <a:t>：用户点击生成任务量饼状图后，系统响应时间控制在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秒内。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五、非功能性需求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1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</TotalTime>
  <Words>405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波形</vt:lpstr>
      <vt:lpstr>软件工程实验： 软件需求规格说明</vt:lpstr>
      <vt:lpstr>一、引言</vt:lpstr>
      <vt:lpstr>二、总体概述（1）</vt:lpstr>
      <vt:lpstr>二、总体概述（2）</vt:lpstr>
      <vt:lpstr>三、功能需求（1）</vt:lpstr>
      <vt:lpstr>三、功能需求（2）</vt:lpstr>
      <vt:lpstr>三、功能需求（3）</vt:lpstr>
      <vt:lpstr>四、外部接口需求</vt:lpstr>
      <vt:lpstr>五、非功能性需求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软件工程实验： 软件需求规格说明</dc:title>
  <dc:creator>PENGFEI ZHAN</dc:creator>
  <cp:lastModifiedBy>PENGFEI ZHAN</cp:lastModifiedBy>
  <cp:revision>7</cp:revision>
  <dcterms:created xsi:type="dcterms:W3CDTF">2016-03-25T05:24:54Z</dcterms:created>
  <dcterms:modified xsi:type="dcterms:W3CDTF">2016-03-25T06:29:19Z</dcterms:modified>
</cp:coreProperties>
</file>