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59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9DD3E-1012-4457-8AE1-8FC9FCEB31C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79384-4061-48A3-8121-458A2A2D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1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79384-4061-48A3-8121-458A2A2D21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8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01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0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508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69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5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7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1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4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3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8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6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2ACC-3490-462A-BF1E-A2A3372C5020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6469" y="1663262"/>
            <a:ext cx="7195918" cy="2262781"/>
          </a:xfrm>
        </p:spPr>
        <p:txBody>
          <a:bodyPr/>
          <a:lstStyle/>
          <a:p>
            <a:pPr algn="ctr"/>
            <a:r>
              <a:rPr lang="zh-CN" altLang="en-US" dirty="0"/>
              <a:t>项目计划与配置管理总结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92744" y="4735338"/>
            <a:ext cx="4137408" cy="1875669"/>
          </a:xfrm>
        </p:spPr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组组员：</a:t>
            </a:r>
            <a:r>
              <a:rPr lang="en-US" altLang="zh-CN" dirty="0"/>
              <a:t>SY1506104   </a:t>
            </a:r>
            <a:r>
              <a:rPr lang="zh-CN" altLang="en-US" dirty="0"/>
              <a:t>刘克瑞</a:t>
            </a:r>
            <a:endParaRPr lang="en-US" altLang="zh-CN" dirty="0"/>
          </a:p>
          <a:p>
            <a:r>
              <a:rPr lang="en-US" altLang="zh-CN" dirty="0"/>
              <a:t>                 SY1506115   </a:t>
            </a:r>
            <a:r>
              <a:rPr lang="zh-CN" altLang="en-US" dirty="0"/>
              <a:t>彭柯宾</a:t>
            </a:r>
            <a:endParaRPr lang="en-US" altLang="zh-CN" dirty="0"/>
          </a:p>
          <a:p>
            <a:r>
              <a:rPr lang="en-US" altLang="zh-CN" dirty="0"/>
              <a:t>                 SY1506106   </a:t>
            </a:r>
            <a:r>
              <a:rPr lang="zh-CN" altLang="en-US" dirty="0"/>
              <a:t>詹鹏飞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           SY1506114   </a:t>
            </a:r>
            <a:r>
              <a:rPr lang="zh-CN" altLang="en-US" dirty="0"/>
              <a:t>陈阳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572" y="704193"/>
            <a:ext cx="9907040" cy="5207029"/>
          </a:xfrm>
        </p:spPr>
        <p:txBody>
          <a:bodyPr/>
          <a:lstStyle/>
          <a:p>
            <a:r>
              <a:rPr lang="zh-CN" altLang="en-US" dirty="0" smtClean="0"/>
              <a:t>问题清单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1175"/>
              </p:ext>
            </p:extLst>
          </p:nvPr>
        </p:nvGraphicFramePr>
        <p:xfrm>
          <a:off x="1723697" y="1250733"/>
          <a:ext cx="7894134" cy="445191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74310"/>
                <a:gridCol w="3507447"/>
                <a:gridCol w="1754675"/>
                <a:gridCol w="1557702"/>
              </a:tblGrid>
              <a:tr h="593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文档名称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Commit</a:t>
                      </a:r>
                      <a:r>
                        <a:rPr lang="zh-CN" sz="1600" kern="100">
                          <a:effectLst/>
                        </a:rPr>
                        <a:t>时间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提交人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58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项目计划问题清单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58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需求分析问题清单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58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需求分析复评审问题清单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20160412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58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测试说明书自查问题清单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20160519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詹鹏飞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58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测试说明书自查问题清单</a:t>
                      </a:r>
                      <a:r>
                        <a:rPr lang="en-US" sz="1600" kern="100">
                          <a:effectLst/>
                        </a:rPr>
                        <a:t>v2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20160522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詹鹏飞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58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测试说明书互评问题清单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20160519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詹鹏飞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795">
                <a:tc grid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共</a:t>
                      </a:r>
                      <a:r>
                        <a:rPr lang="en-US" sz="1600" kern="100" dirty="0">
                          <a:effectLst/>
                        </a:rPr>
                        <a:t>6</a:t>
                      </a:r>
                      <a:r>
                        <a:rPr lang="zh-CN" sz="1600" kern="100" dirty="0">
                          <a:effectLst/>
                        </a:rPr>
                        <a:t>次</a:t>
                      </a:r>
                      <a:r>
                        <a:rPr lang="en-US" sz="1600" kern="100" dirty="0">
                          <a:effectLst/>
                        </a:rPr>
                        <a:t>commit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2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572" y="704193"/>
            <a:ext cx="9907040" cy="5207029"/>
          </a:xfrm>
        </p:spPr>
        <p:txBody>
          <a:bodyPr/>
          <a:lstStyle/>
          <a:p>
            <a:r>
              <a:rPr lang="zh-CN" altLang="en-US" dirty="0" smtClean="0"/>
              <a:t>展示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每次的展示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都有提交，但是在命名格式上没有进行统一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04008"/>
              </p:ext>
            </p:extLst>
          </p:nvPr>
        </p:nvGraphicFramePr>
        <p:xfrm>
          <a:off x="1597572" y="1441726"/>
          <a:ext cx="7274572" cy="37319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89994"/>
                <a:gridCol w="3232169"/>
                <a:gridCol w="1616961"/>
                <a:gridCol w="1435448"/>
              </a:tblGrid>
              <a:tr h="2870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文档名称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Commit</a:t>
                      </a:r>
                      <a:r>
                        <a:rPr lang="zh-CN" sz="1600" kern="100">
                          <a:effectLst/>
                        </a:rPr>
                        <a:t>时间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提交人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0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项目需求规格说明书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20160330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彭柯宾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0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项目需求规格说明书</a:t>
                      </a:r>
                      <a:r>
                        <a:rPr lang="en-US" sz="1600" kern="100">
                          <a:effectLst/>
                        </a:rPr>
                        <a:t>v2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20160408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詹鹏飞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0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项目简洁</a:t>
                      </a:r>
                      <a:r>
                        <a:rPr lang="en-US" sz="1600" kern="100">
                          <a:effectLst/>
                        </a:rPr>
                        <a:t>PPT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414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</a:t>
                      </a:r>
                      <a:r>
                        <a:rPr lang="zh-CN" sz="1600" kern="100" dirty="0">
                          <a:effectLst/>
                        </a:rPr>
                        <a:t>组</a:t>
                      </a:r>
                      <a:r>
                        <a:rPr lang="en-US" sz="1600" kern="100" dirty="0">
                          <a:effectLst/>
                        </a:rPr>
                        <a:t>_</a:t>
                      </a:r>
                      <a:r>
                        <a:rPr lang="zh-CN" sz="1600" kern="100" dirty="0">
                          <a:effectLst/>
                        </a:rPr>
                        <a:t>需求规格说明书</a:t>
                      </a:r>
                      <a:r>
                        <a:rPr lang="en-US" sz="1600" kern="100" dirty="0">
                          <a:effectLst/>
                        </a:rPr>
                        <a:t>PPT_20160325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詹鹏飞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0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20160422_</a:t>
                      </a:r>
                      <a:r>
                        <a:rPr lang="zh-CN" sz="1600" kern="100">
                          <a:effectLst/>
                        </a:rPr>
                        <a:t>改进计划展示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20160422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0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r>
                        <a:rPr lang="zh-CN" sz="1600" kern="100">
                          <a:effectLst/>
                        </a:rPr>
                        <a:t>组</a:t>
                      </a:r>
                      <a:r>
                        <a:rPr lang="en-US" sz="1600" kern="100">
                          <a:effectLst/>
                        </a:rPr>
                        <a:t>_</a:t>
                      </a:r>
                      <a:r>
                        <a:rPr lang="zh-CN" sz="1600" kern="100">
                          <a:effectLst/>
                        </a:rPr>
                        <a:t>实验</a:t>
                      </a:r>
                      <a:r>
                        <a:rPr lang="en-US" sz="1600" kern="100">
                          <a:effectLst/>
                        </a:rPr>
                        <a:t>6-8</a:t>
                      </a:r>
                      <a:r>
                        <a:rPr lang="zh-CN" sz="1600" kern="100">
                          <a:effectLst/>
                        </a:rPr>
                        <a:t>汇报与展示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20160506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0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20160506</a:t>
                      </a:r>
                      <a:r>
                        <a:rPr lang="zh-CN" sz="1600" kern="100">
                          <a:effectLst/>
                        </a:rPr>
                        <a:t>改进与展示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20160506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詹鹏飞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0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测试需求规格说明书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20160512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詹鹏飞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0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2016.5.20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20160520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陈阳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0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20160527</a:t>
                      </a:r>
                      <a:r>
                        <a:rPr lang="zh-CN" sz="1600" kern="100">
                          <a:effectLst/>
                        </a:rPr>
                        <a:t>软件测试报告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20160527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詹鹏飞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074">
                <a:tc grid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共</a:t>
                      </a:r>
                      <a:r>
                        <a:rPr lang="en-US" sz="1600" kern="100" dirty="0">
                          <a:effectLst/>
                        </a:rPr>
                        <a:t>10</a:t>
                      </a:r>
                      <a:r>
                        <a:rPr lang="zh-CN" sz="1600" kern="100" dirty="0">
                          <a:effectLst/>
                        </a:rPr>
                        <a:t>次</a:t>
                      </a:r>
                      <a:r>
                        <a:rPr lang="en-US" sz="1600" kern="100" dirty="0">
                          <a:effectLst/>
                        </a:rPr>
                        <a:t>commit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21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572" y="231228"/>
            <a:ext cx="9907040" cy="5207029"/>
          </a:xfrm>
        </p:spPr>
        <p:txBody>
          <a:bodyPr/>
          <a:lstStyle/>
          <a:p>
            <a:r>
              <a:rPr lang="zh-CN" altLang="en-US" dirty="0" smtClean="0"/>
              <a:t>项目提交文档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55871"/>
              </p:ext>
            </p:extLst>
          </p:nvPr>
        </p:nvGraphicFramePr>
        <p:xfrm>
          <a:off x="1597572" y="627867"/>
          <a:ext cx="9522373" cy="609566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95898"/>
                <a:gridCol w="4230889"/>
                <a:gridCol w="2116594"/>
                <a:gridCol w="1878992"/>
              </a:tblGrid>
              <a:tr h="171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Commit</a:t>
                      </a:r>
                      <a:r>
                        <a:rPr lang="zh-CN" sz="1200" kern="100">
                          <a:effectLst/>
                        </a:rPr>
                        <a:t>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提交人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改进实验方案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20160420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测试报告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20160526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陈阳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测试报告</a:t>
                      </a:r>
                      <a:r>
                        <a:rPr lang="en-US" sz="1200" kern="100">
                          <a:effectLst/>
                        </a:rPr>
                        <a:t>v2.0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陈阳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测试用例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20160526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詹鹏飞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30475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测试需求规格说明书修改版</a:t>
                      </a:r>
                      <a:r>
                        <a:rPr lang="en-US" sz="1200" kern="100">
                          <a:effectLst/>
                        </a:rPr>
                        <a:t>v1.0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陈阳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30475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测试需求规格说明书修改版</a:t>
                      </a:r>
                      <a:r>
                        <a:rPr lang="en-US" sz="1200" kern="100">
                          <a:effectLst/>
                        </a:rPr>
                        <a:t>v2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詹鹏飞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30475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测试需求规格说明书修改版</a:t>
                      </a:r>
                      <a:r>
                        <a:rPr lang="en-US" sz="1200" kern="100">
                          <a:effectLst/>
                        </a:rPr>
                        <a:t>v3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20160526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詹鹏飞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30475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测试需求规格说明书初稿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20160509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詹鹏飞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30475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测试需求规格说明书初稿</a:t>
                      </a:r>
                      <a:r>
                        <a:rPr lang="en-US" sz="1200" kern="100">
                          <a:effectLst/>
                        </a:rPr>
                        <a:t>v2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詹鹏飞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需求规格说明书初稿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20160323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需求规格说明书初稿</a:t>
                      </a:r>
                      <a:r>
                        <a:rPr lang="en-US" sz="1200" kern="100">
                          <a:effectLst/>
                        </a:rPr>
                        <a:t>v2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20160406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陈阳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需求规格说明书初稿</a:t>
                      </a:r>
                      <a:r>
                        <a:rPr lang="en-US" sz="1200" kern="100">
                          <a:effectLst/>
                        </a:rPr>
                        <a:t>v3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20160408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詹鹏飞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30475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需求规格说明书提交版</a:t>
                      </a:r>
                      <a:r>
                        <a:rPr lang="en-US" sz="1200" kern="100">
                          <a:effectLst/>
                        </a:rPr>
                        <a:t>v1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30475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需求规格说明书提交版</a:t>
                      </a:r>
                      <a:r>
                        <a:rPr lang="en-US" sz="1200" kern="100">
                          <a:effectLst/>
                        </a:rPr>
                        <a:t>v2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20160526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30475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需求规格说明书提交版</a:t>
                      </a:r>
                      <a:r>
                        <a:rPr lang="en-US" sz="1200" kern="100">
                          <a:effectLst/>
                        </a:rPr>
                        <a:t>v3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20160526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</a:t>
                      </a:r>
                      <a:r>
                        <a:rPr lang="en-US" sz="1200" kern="100">
                          <a:effectLst/>
                        </a:rPr>
                        <a:t>v1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20160320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</a:t>
                      </a:r>
                      <a:r>
                        <a:rPr lang="en-US" sz="1200" kern="100">
                          <a:effectLst/>
                        </a:rPr>
                        <a:t>v2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20160322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</a:t>
                      </a:r>
                      <a:r>
                        <a:rPr lang="en-US" sz="1200" kern="100">
                          <a:effectLst/>
                        </a:rPr>
                        <a:t>v3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20160329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</a:t>
                      </a:r>
                      <a:r>
                        <a:rPr lang="en-US" sz="1200" kern="100">
                          <a:effectLst/>
                        </a:rPr>
                        <a:t>v4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20160412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</a:t>
                      </a:r>
                      <a:r>
                        <a:rPr lang="en-US" sz="1200" kern="100">
                          <a:effectLst/>
                        </a:rPr>
                        <a:t>v5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20160420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</a:t>
                      </a:r>
                      <a:r>
                        <a:rPr lang="en-US" sz="1200" kern="100">
                          <a:effectLst/>
                        </a:rPr>
                        <a:t>v6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20160505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</a:t>
                      </a:r>
                      <a:r>
                        <a:rPr lang="en-US" sz="1200" kern="100">
                          <a:effectLst/>
                        </a:rPr>
                        <a:t>v7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20160526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项目计划书</a:t>
                      </a:r>
                      <a:r>
                        <a:rPr lang="en-US" sz="1200" kern="100">
                          <a:effectLst/>
                        </a:rPr>
                        <a:t>v1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20160318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项目计划书</a:t>
                      </a:r>
                      <a:r>
                        <a:rPr lang="en-US" sz="1200" kern="100">
                          <a:effectLst/>
                        </a:rPr>
                        <a:t>v2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20160322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项目计划书</a:t>
                      </a:r>
                      <a:r>
                        <a:rPr lang="en-US" sz="1200" kern="100">
                          <a:effectLst/>
                        </a:rPr>
                        <a:t>v3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20160329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项目计划书</a:t>
                      </a:r>
                      <a:r>
                        <a:rPr lang="en-US" sz="1200" kern="100">
                          <a:effectLst/>
                        </a:rPr>
                        <a:t>v4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20160403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</a:tr>
              <a:tr h="171473">
                <a:tc grid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共</a:t>
                      </a:r>
                      <a:r>
                        <a:rPr lang="en-US" sz="1200" kern="100" dirty="0">
                          <a:effectLst/>
                        </a:rPr>
                        <a:t>26</a:t>
                      </a:r>
                      <a:r>
                        <a:rPr lang="zh-CN" sz="1200" kern="100" dirty="0">
                          <a:effectLst/>
                        </a:rPr>
                        <a:t>次</a:t>
                      </a:r>
                      <a:r>
                        <a:rPr lang="en-US" sz="1200" kern="100" dirty="0">
                          <a:effectLst/>
                        </a:rPr>
                        <a:t>commit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698" marR="34698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42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1957" y="1597573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计划、需求、测试三个阶段都有管理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文档</a:t>
            </a:r>
            <a:r>
              <a:rPr lang="zh-CN" altLang="en-US" dirty="0" smtClean="0"/>
              <a:t>命名大体上能够统一，只有极少数命名没有按照约定的规范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没有进行设计和实现阶段的文档编写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项目计划书需要跟项目计划同步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48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7947" y="2799752"/>
            <a:ext cx="3860426" cy="128089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75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项目计划总结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配置管理总结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6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项目计划总结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2154621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工具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用</a:t>
            </a:r>
            <a:r>
              <a:rPr lang="en-US" altLang="zh-CN" dirty="0" err="1" smtClean="0"/>
              <a:t>MicroSoft</a:t>
            </a:r>
            <a:r>
              <a:rPr lang="en-US" altLang="zh-CN" dirty="0" smtClean="0"/>
              <a:t> Project</a:t>
            </a:r>
            <a:r>
              <a:rPr lang="zh-CN" altLang="en-US" dirty="0" smtClean="0"/>
              <a:t>来进行项目进度计划的更新与控制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，不同的项目阶段对应不同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的版本。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726410"/>
            <a:ext cx="8605749" cy="17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529" y="378372"/>
            <a:ext cx="8915400" cy="5654566"/>
          </a:xfrm>
        </p:spPr>
        <p:txBody>
          <a:bodyPr/>
          <a:lstStyle/>
          <a:p>
            <a:r>
              <a:rPr lang="zh-CN" altLang="en-US" dirty="0" smtClean="0"/>
              <a:t>项目计划变更情况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92126"/>
              </p:ext>
            </p:extLst>
          </p:nvPr>
        </p:nvGraphicFramePr>
        <p:xfrm>
          <a:off x="1786759" y="914401"/>
          <a:ext cx="8597461" cy="588012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478298"/>
                <a:gridCol w="2478298"/>
                <a:gridCol w="2171244"/>
                <a:gridCol w="1469621"/>
              </a:tblGrid>
              <a:tr h="219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项目计划版本号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变更情况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变更原因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时间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</a:tr>
              <a:tr h="406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初步确定项目计划，无变更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20160320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</a:tr>
              <a:tr h="438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修改了资源分配的情况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老师提出资源分配需要细化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20160322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</a:tr>
              <a:tr h="609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修改了需求评审部分的计划，延后了需求评审的时间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老师在课程上安排的变动对项目进度的影响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20160329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</a:tr>
              <a:tr h="10154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修改了项目计划表，增加了实际工时、实际开始时间和实际完成时间，表明了和更新了项目进度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老师根据通过对项目计划表的审查，提出了改进和完善意见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20160403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</a:tr>
              <a:tr h="10637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更新了项目进度，完成了需求分析复评审任务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需求分析复评审结束，项目计划需要与实际项目进度保持一致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20160412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</a:tr>
              <a:tr h="657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修改了需求分析到改进与展示阶段的计划方案，更新了项目进度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实际的安排情况与项目计划不符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20160420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</a:tr>
              <a:tr h="812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更新了项目展示与改进部分的进度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项目展示与改进完成，项目计划与实际情况需要保持一致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20160505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</a:tr>
              <a:tr h="657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更新了项目计划的测试部分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软件测试部分完成，项目计划与实际情况需要保持一致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20160526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236" marR="442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34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3186" y="630621"/>
            <a:ext cx="9791426" cy="52806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分析总结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0"/>
            <a:r>
              <a:rPr lang="zh-CN" altLang="zh-CN" dirty="0"/>
              <a:t>根据统计的数据情况来看，项目计划的变更次数较多，除了老师课程安排的变动之外，</a:t>
            </a:r>
            <a:r>
              <a:rPr lang="zh-CN" altLang="zh-CN" dirty="0" smtClean="0"/>
              <a:t>小组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在</a:t>
            </a:r>
            <a:r>
              <a:rPr lang="zh-CN" altLang="zh-CN" dirty="0"/>
              <a:t>项目执行上的滞后使得项目计划不得不按照实际情况做出改变。这表明小组的在项目的执行</a:t>
            </a:r>
            <a:r>
              <a:rPr lang="zh-CN" altLang="zh-CN" dirty="0" smtClean="0"/>
              <a:t>力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方面</a:t>
            </a:r>
            <a:r>
              <a:rPr lang="zh-CN" altLang="zh-CN" dirty="0"/>
              <a:t>还需要加强。</a:t>
            </a:r>
          </a:p>
          <a:p>
            <a:endParaRPr lang="en-US" altLang="zh-CN" dirty="0" smtClean="0"/>
          </a:p>
          <a:p>
            <a:r>
              <a:rPr lang="zh-CN" altLang="zh-CN" dirty="0"/>
              <a:t>项目的更新周期不确定，没有准确的按照项目实际的进度进行更新，忽略了项目计划跟进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实时</a:t>
            </a:r>
            <a:r>
              <a:rPr lang="zh-CN" altLang="zh-CN" dirty="0"/>
              <a:t>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lvl="0"/>
            <a:r>
              <a:rPr lang="zh-CN" altLang="zh-CN" dirty="0"/>
              <a:t>项目计划大部分的变更是依据老师的意见和建议，小组本身在项目计划的变更上没有做出</a:t>
            </a:r>
            <a:r>
              <a:rPr lang="zh-CN" altLang="zh-CN" dirty="0" smtClean="0"/>
              <a:t>及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时</a:t>
            </a:r>
            <a:r>
              <a:rPr lang="zh-CN" altLang="zh-CN" dirty="0"/>
              <a:t>的反应，项目计划的负责人员在这一点上需要提升。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54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配置管理总结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9310" y="1576552"/>
            <a:ext cx="9665302" cy="43346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小组</a:t>
            </a:r>
            <a:r>
              <a:rPr lang="zh-CN" altLang="zh-CN" dirty="0"/>
              <a:t>一共在</a:t>
            </a:r>
            <a:r>
              <a:rPr lang="en-US" altLang="zh-CN" dirty="0"/>
              <a:t>GitHub</a:t>
            </a:r>
            <a:r>
              <a:rPr lang="zh-CN" altLang="zh-CN" dirty="0"/>
              <a:t>上有</a:t>
            </a:r>
            <a:r>
              <a:rPr lang="en-US" altLang="zh-CN" dirty="0"/>
              <a:t>114</a:t>
            </a:r>
            <a:r>
              <a:rPr lang="zh-CN" altLang="zh-CN" dirty="0"/>
              <a:t>次</a:t>
            </a:r>
            <a:r>
              <a:rPr lang="en-US" altLang="zh-CN" dirty="0"/>
              <a:t>commit</a:t>
            </a:r>
            <a:r>
              <a:rPr lang="zh-CN" altLang="zh-CN" dirty="0"/>
              <a:t>。与项目实际相关的</a:t>
            </a:r>
            <a:r>
              <a:rPr lang="en-US" altLang="zh-CN" dirty="0"/>
              <a:t>commit</a:t>
            </a:r>
            <a:r>
              <a:rPr lang="zh-CN" altLang="zh-CN" dirty="0"/>
              <a:t>统计如下（按照</a:t>
            </a:r>
            <a:r>
              <a:rPr lang="zh-CN" altLang="zh-CN" dirty="0" smtClean="0"/>
              <a:t>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GitHub</a:t>
            </a:r>
            <a:r>
              <a:rPr lang="zh-CN" altLang="zh-CN" dirty="0"/>
              <a:t>上的文件夹顺序依次进行统计）。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管理方法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60278"/>
              </p:ext>
            </p:extLst>
          </p:nvPr>
        </p:nvGraphicFramePr>
        <p:xfrm>
          <a:off x="1942049" y="3662067"/>
          <a:ext cx="8421153" cy="2108112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289708"/>
                <a:gridCol w="3455118"/>
                <a:gridCol w="2014217"/>
                <a:gridCol w="1662110"/>
              </a:tblGrid>
              <a:tr h="702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序号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文档名称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Commit</a:t>
                      </a:r>
                      <a:r>
                        <a:rPr lang="zh-CN" sz="1800" kern="100">
                          <a:effectLst/>
                        </a:rPr>
                        <a:t>时间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提交人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2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GitHub</a:t>
                      </a:r>
                      <a:r>
                        <a:rPr lang="zh-CN" sz="1800" kern="100" dirty="0">
                          <a:effectLst/>
                        </a:rPr>
                        <a:t>管理方法改进计划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20160417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刘克瑞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2704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共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次</a:t>
                      </a:r>
                      <a:r>
                        <a:rPr lang="en-US" sz="1800" kern="100" dirty="0">
                          <a:effectLst/>
                        </a:rPr>
                        <a:t>commit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2676" y="620110"/>
            <a:ext cx="9801936" cy="570711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会议记录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在项目开始阶段，小组组会一周一次，因此会议记录提交集中在项目的开始阶段，主要是因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为目标不明确，待定的事情较多。而后期随着项目的进行，目标逐渐明确，需要讨论的事情较少，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开会次数较少，主要专注在项目的完成上，而忽略了会议记录的跟进。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9196"/>
              </p:ext>
            </p:extLst>
          </p:nvPr>
        </p:nvGraphicFramePr>
        <p:xfrm>
          <a:off x="1954925" y="1376857"/>
          <a:ext cx="8271642" cy="317544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25686"/>
                <a:gridCol w="3675177"/>
                <a:gridCol w="1838586"/>
                <a:gridCol w="1632193"/>
              </a:tblGrid>
              <a:tr h="418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文档名称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Commit</a:t>
                      </a:r>
                      <a:r>
                        <a:rPr lang="zh-CN" sz="1600" kern="100">
                          <a:effectLst/>
                        </a:rPr>
                        <a:t>时间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提交人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80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会议模板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20160406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80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20160313_</a:t>
                      </a:r>
                      <a:r>
                        <a:rPr lang="zh-CN" sz="1600" kern="100" dirty="0">
                          <a:effectLst/>
                        </a:rPr>
                        <a:t>会议记录</a:t>
                      </a:r>
                      <a:r>
                        <a:rPr lang="en-US" sz="1600" kern="100" dirty="0">
                          <a:effectLst/>
                        </a:rPr>
                        <a:t>_</a:t>
                      </a:r>
                      <a:r>
                        <a:rPr lang="zh-CN" sz="1600" kern="100" dirty="0">
                          <a:effectLst/>
                        </a:rPr>
                        <a:t>刘克瑞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20160313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80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20160320_</a:t>
                      </a:r>
                      <a:r>
                        <a:rPr lang="zh-CN" sz="1600" kern="100">
                          <a:effectLst/>
                        </a:rPr>
                        <a:t>会议记录</a:t>
                      </a:r>
                      <a:r>
                        <a:rPr lang="en-US" sz="1600" kern="100">
                          <a:effectLst/>
                        </a:rPr>
                        <a:t>_</a:t>
                      </a:r>
                      <a:r>
                        <a:rPr lang="zh-CN" sz="1600" kern="100">
                          <a:effectLst/>
                        </a:rPr>
                        <a:t>彭柯宾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彭柯宾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80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20160330_</a:t>
                      </a:r>
                      <a:r>
                        <a:rPr lang="zh-CN" sz="1600" kern="100">
                          <a:effectLst/>
                        </a:rPr>
                        <a:t>会议记录</a:t>
                      </a:r>
                      <a:r>
                        <a:rPr lang="en-US" sz="1600" kern="100">
                          <a:effectLst/>
                        </a:rPr>
                        <a:t>_</a:t>
                      </a:r>
                      <a:r>
                        <a:rPr lang="zh-CN" sz="1600" kern="100">
                          <a:effectLst/>
                        </a:rPr>
                        <a:t>彭柯宾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20160330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彭柯宾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80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20160403_</a:t>
                      </a:r>
                      <a:r>
                        <a:rPr lang="zh-CN" sz="1600" kern="100">
                          <a:effectLst/>
                        </a:rPr>
                        <a:t>会议记录</a:t>
                      </a:r>
                      <a:r>
                        <a:rPr lang="en-US" sz="1600" kern="100">
                          <a:effectLst/>
                        </a:rPr>
                        <a:t>_</a:t>
                      </a:r>
                      <a:r>
                        <a:rPr lang="zh-CN" sz="1600" kern="100">
                          <a:effectLst/>
                        </a:rPr>
                        <a:t>彭柯宾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20160403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彭柯宾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80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20160408_</a:t>
                      </a:r>
                      <a:r>
                        <a:rPr lang="zh-CN" sz="1600" kern="100">
                          <a:effectLst/>
                        </a:rPr>
                        <a:t>会议记录</a:t>
                      </a:r>
                      <a:r>
                        <a:rPr lang="en-US" sz="1600" kern="100">
                          <a:effectLst/>
                        </a:rPr>
                        <a:t>_</a:t>
                      </a:r>
                      <a:r>
                        <a:rPr lang="zh-CN" sz="1600" kern="100">
                          <a:effectLst/>
                        </a:rPr>
                        <a:t>彭柯宾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20160408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彭柯宾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494">
                <a:tc grid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共</a:t>
                      </a:r>
                      <a:r>
                        <a:rPr lang="en-US" sz="1600" kern="100" dirty="0">
                          <a:effectLst/>
                        </a:rPr>
                        <a:t>6</a:t>
                      </a:r>
                      <a:r>
                        <a:rPr lang="zh-CN" sz="1600" kern="100" dirty="0">
                          <a:effectLst/>
                        </a:rPr>
                        <a:t>次</a:t>
                      </a:r>
                      <a:r>
                        <a:rPr lang="en-US" sz="1600" kern="100" dirty="0">
                          <a:effectLst/>
                        </a:rPr>
                        <a:t>commit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3186" y="704193"/>
            <a:ext cx="9791426" cy="5207029"/>
          </a:xfrm>
        </p:spPr>
        <p:txBody>
          <a:bodyPr/>
          <a:lstStyle/>
          <a:p>
            <a:r>
              <a:rPr lang="zh-CN" altLang="en-US" dirty="0" smtClean="0"/>
              <a:t>工作日志和周报告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工作</a:t>
            </a:r>
            <a:r>
              <a:rPr lang="zh-CN" altLang="en-US" dirty="0" smtClean="0"/>
              <a:t>日志和周报告只有</a:t>
            </a:r>
            <a:r>
              <a:rPr lang="en-US" altLang="zh-CN" dirty="0" smtClean="0"/>
              <a:t>12</a:t>
            </a:r>
            <a:r>
              <a:rPr lang="zh-CN" altLang="en-US" dirty="0" smtClean="0"/>
              <a:t>提交，说明小组成员只是做东西，没有养成工作汇报和计划的习惯，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这也是项目不能很好地按照计划进行的关键原因。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34736"/>
              </p:ext>
            </p:extLst>
          </p:nvPr>
        </p:nvGraphicFramePr>
        <p:xfrm>
          <a:off x="2027085" y="1191873"/>
          <a:ext cx="7610901" cy="34137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765"/>
                <a:gridCol w="3381603"/>
                <a:gridCol w="1691719"/>
                <a:gridCol w="150181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序号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文档名称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Commit</a:t>
                      </a:r>
                      <a:r>
                        <a:rPr lang="zh-CN" sz="1600" kern="100">
                          <a:effectLst/>
                        </a:rPr>
                        <a:t>时间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提交人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工作周报告模板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工作日志模板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20160322_</a:t>
                      </a:r>
                      <a:r>
                        <a:rPr lang="zh-CN" sz="1600" kern="100">
                          <a:effectLst/>
                        </a:rPr>
                        <a:t>工作日志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20160323_</a:t>
                      </a:r>
                      <a:r>
                        <a:rPr lang="zh-CN" sz="1600" kern="100">
                          <a:effectLst/>
                        </a:rPr>
                        <a:t>工作日志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20160323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陈阳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20160412_</a:t>
                      </a:r>
                      <a:r>
                        <a:rPr lang="zh-CN" sz="1600" kern="100">
                          <a:effectLst/>
                        </a:rPr>
                        <a:t>工作日志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20160412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20160425_</a:t>
                      </a:r>
                      <a:r>
                        <a:rPr lang="zh-CN" sz="1600" kern="100">
                          <a:effectLst/>
                        </a:rPr>
                        <a:t>工作日志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20160425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彭柯宾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20160425_</a:t>
                      </a:r>
                      <a:r>
                        <a:rPr lang="zh-CN" sz="1600" kern="100">
                          <a:effectLst/>
                        </a:rPr>
                        <a:t>工作周报告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20160425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彭柯宾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20160426_</a:t>
                      </a:r>
                      <a:r>
                        <a:rPr lang="zh-CN" sz="1600" kern="100">
                          <a:effectLst/>
                        </a:rPr>
                        <a:t>工作日志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20160426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20160427_</a:t>
                      </a:r>
                      <a:r>
                        <a:rPr lang="zh-CN" sz="1600" kern="100">
                          <a:effectLst/>
                        </a:rPr>
                        <a:t>工作日志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20160427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20160502_</a:t>
                      </a:r>
                      <a:r>
                        <a:rPr lang="zh-CN" sz="1600" kern="100">
                          <a:effectLst/>
                        </a:rPr>
                        <a:t>工作周报告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20160502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陈阳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20160509_</a:t>
                      </a:r>
                      <a:r>
                        <a:rPr lang="zh-CN" sz="1600" kern="100">
                          <a:effectLst/>
                        </a:rPr>
                        <a:t>工作周报告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20160509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陈阳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20160510_</a:t>
                      </a:r>
                      <a:r>
                        <a:rPr lang="zh-CN" sz="1600" kern="100">
                          <a:effectLst/>
                        </a:rPr>
                        <a:t>工作日志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20160510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陈阳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共</a:t>
                      </a:r>
                      <a:r>
                        <a:rPr lang="en-US" sz="1600" kern="100" dirty="0">
                          <a:effectLst/>
                        </a:rPr>
                        <a:t>12</a:t>
                      </a:r>
                      <a:r>
                        <a:rPr lang="zh-CN" sz="1600" kern="100" dirty="0">
                          <a:effectLst/>
                        </a:rPr>
                        <a:t>次</a:t>
                      </a:r>
                      <a:r>
                        <a:rPr lang="en-US" sz="1600" kern="100" dirty="0">
                          <a:effectLst/>
                        </a:rPr>
                        <a:t>commit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9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572" y="704193"/>
            <a:ext cx="9907040" cy="5207029"/>
          </a:xfrm>
        </p:spPr>
        <p:txBody>
          <a:bodyPr/>
          <a:lstStyle/>
          <a:p>
            <a:r>
              <a:rPr lang="zh-CN" altLang="en-US" dirty="0" smtClean="0"/>
              <a:t>统计分析记录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03708"/>
              </p:ext>
            </p:extLst>
          </p:nvPr>
        </p:nvGraphicFramePr>
        <p:xfrm>
          <a:off x="1776248" y="1178182"/>
          <a:ext cx="8534399" cy="523687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61444"/>
                <a:gridCol w="3791925"/>
                <a:gridCol w="1896989"/>
                <a:gridCol w="1684041"/>
              </a:tblGrid>
              <a:tr h="2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文档名称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Commit</a:t>
                      </a:r>
                      <a:r>
                        <a:rPr lang="zh-CN" sz="1400" kern="100">
                          <a:effectLst/>
                        </a:rPr>
                        <a:t>时间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提交人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42789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20160412_</a:t>
                      </a:r>
                      <a:r>
                        <a:rPr lang="zh-CN" sz="1400" kern="100">
                          <a:effectLst/>
                        </a:rPr>
                        <a:t>组员任务完成追踪表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20160412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42789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20160503_</a:t>
                      </a:r>
                      <a:r>
                        <a:rPr lang="zh-CN" sz="1400" kern="100">
                          <a:effectLst/>
                        </a:rPr>
                        <a:t>组员任务完成追踪表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20160503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42789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20160527_</a:t>
                      </a:r>
                      <a:r>
                        <a:rPr lang="zh-CN" sz="1400" kern="100">
                          <a:effectLst/>
                        </a:rPr>
                        <a:t>组员任务完成追踪表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20160527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42789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测试评审意见统计和修改记录表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20160531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陈阳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21395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测试需求分析表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20160531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陈阳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42789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测试需求分析工作量统计表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20160531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陈阳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42789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改进与展示工作量统计表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20160506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42789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任务量统计和修改记录表</a:t>
                      </a:r>
                      <a:r>
                        <a:rPr lang="en-US" sz="1400" kern="100">
                          <a:effectLst/>
                        </a:rPr>
                        <a:t>v1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20160505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42789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任务量统计和修改记录表</a:t>
                      </a:r>
                      <a:r>
                        <a:rPr lang="en-US" sz="1400" kern="100">
                          <a:effectLst/>
                        </a:rPr>
                        <a:t>v2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20160601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21395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提交情况统计表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20160412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21395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统计分析报告</a:t>
                      </a:r>
                      <a:r>
                        <a:rPr lang="en-US" sz="1400" kern="100">
                          <a:effectLst/>
                        </a:rPr>
                        <a:t>v1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20160505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21395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统计分析实验设计初稿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20160412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21395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需求分析工作量统计表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20160417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刘克瑞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31602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需求评审意见统计和修改记录表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20160412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刘克瑞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</a:tr>
              <a:tr h="213950">
                <a:tc grid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共</a:t>
                      </a:r>
                      <a:r>
                        <a:rPr lang="en-US" sz="1400" kern="100" dirty="0">
                          <a:effectLst/>
                        </a:rPr>
                        <a:t>14</a:t>
                      </a:r>
                      <a:r>
                        <a:rPr lang="zh-CN" sz="1400" kern="100" dirty="0">
                          <a:effectLst/>
                        </a:rPr>
                        <a:t>次</a:t>
                      </a:r>
                      <a:r>
                        <a:rPr lang="en-US" sz="1400" kern="100" dirty="0">
                          <a:effectLst/>
                        </a:rPr>
                        <a:t>commit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965" marR="4996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4124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1281</Words>
  <Application>Microsoft Office PowerPoint</Application>
  <PresentationFormat>宽屏</PresentationFormat>
  <Paragraphs>477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项目计划与配置管理总结</vt:lpstr>
      <vt:lpstr>主要内容</vt:lpstr>
      <vt:lpstr>项目计划总结  </vt:lpstr>
      <vt:lpstr>PowerPoint 演示文稿</vt:lpstr>
      <vt:lpstr>PowerPoint 演示文稿</vt:lpstr>
      <vt:lpstr>配置管理总结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实验6-8汇报与展示</dc:title>
  <dc:creator>ACT-LKR</dc:creator>
  <cp:lastModifiedBy>ACT-LKR</cp:lastModifiedBy>
  <cp:revision>11</cp:revision>
  <dcterms:created xsi:type="dcterms:W3CDTF">2016-05-06T08:52:10Z</dcterms:created>
  <dcterms:modified xsi:type="dcterms:W3CDTF">2016-06-03T07:19:13Z</dcterms:modified>
</cp:coreProperties>
</file>