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01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07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508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569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5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4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3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5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6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B2ACC-3490-462A-BF1E-A2A3372C5020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68F49D-2F12-4819-AEFB-9F470061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356469" y="1663262"/>
            <a:ext cx="7195918" cy="2262781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6-8</a:t>
            </a:r>
            <a:r>
              <a:rPr lang="zh-CN" altLang="en-US" dirty="0" smtClean="0"/>
              <a:t>汇报与展示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92744" y="4735338"/>
            <a:ext cx="4137408" cy="1875669"/>
          </a:xfrm>
        </p:spPr>
        <p:txBody>
          <a:bodyPr>
            <a:normAutofit/>
          </a:bodyPr>
          <a:lstStyle/>
          <a:p>
            <a:r>
              <a:rPr lang="en-US" altLang="zh-CN" dirty="0"/>
              <a:t>D</a:t>
            </a:r>
            <a:r>
              <a:rPr lang="zh-CN" altLang="en-US" dirty="0"/>
              <a:t>组组员：</a:t>
            </a:r>
            <a:r>
              <a:rPr lang="en-US" altLang="zh-CN" dirty="0"/>
              <a:t>SY1506104   </a:t>
            </a:r>
            <a:r>
              <a:rPr lang="zh-CN" altLang="en-US" dirty="0"/>
              <a:t>刘克瑞</a:t>
            </a:r>
            <a:endParaRPr lang="en-US" altLang="zh-CN" dirty="0"/>
          </a:p>
          <a:p>
            <a:r>
              <a:rPr lang="en-US" altLang="zh-CN" dirty="0"/>
              <a:t>                 SY1506115   </a:t>
            </a:r>
            <a:r>
              <a:rPr lang="zh-CN" altLang="en-US" dirty="0"/>
              <a:t>彭柯宾</a:t>
            </a:r>
            <a:endParaRPr lang="en-US" altLang="zh-CN" dirty="0"/>
          </a:p>
          <a:p>
            <a:r>
              <a:rPr lang="en-US" altLang="zh-CN" dirty="0"/>
              <a:t>                 SY1506106   </a:t>
            </a:r>
            <a:r>
              <a:rPr lang="zh-CN" altLang="en-US" dirty="0"/>
              <a:t>詹鹏飞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         SY1506114   </a:t>
            </a:r>
            <a:r>
              <a:rPr lang="zh-CN" altLang="en-US" dirty="0"/>
              <a:t>陈阳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87062"/>
            <a:ext cx="8915400" cy="3777622"/>
          </a:xfrm>
        </p:spPr>
        <p:txBody>
          <a:bodyPr/>
          <a:lstStyle/>
          <a:p>
            <a:r>
              <a:rPr lang="zh-CN" altLang="en-US" sz="2000" dirty="0" smtClean="0"/>
              <a:t>数据统计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96079"/>
              </p:ext>
            </p:extLst>
          </p:nvPr>
        </p:nvGraphicFramePr>
        <p:xfrm>
          <a:off x="2942898" y="2633731"/>
          <a:ext cx="7546426" cy="3932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395"/>
                <a:gridCol w="1829658"/>
                <a:gridCol w="1369213"/>
                <a:gridCol w="1454031"/>
                <a:gridCol w="2210129"/>
              </a:tblGrid>
              <a:tr h="3526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任务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变更时间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变更原因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变更情况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500774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确定项目计划及人员分工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58158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软件需求分析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2016.04.01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老师在课程安排上有变动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需求分析增加一周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51179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软件需求评审及复评审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705246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软件改进及展示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2016.04.22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开发难度过高，组员能力有限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放弃从零开始的开发方式，寻找现有的软件项目，在其基础上进行改进和展示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528935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软件测试需求分析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2016.04.29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软件改进与展示部分未能如期完成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测试需求分析向后延伸一周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352623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软件测试展示及评审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17631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分析和总结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  <a:tr h="17631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统计分析实验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暂无</a:t>
                      </a:r>
                      <a:endParaRPr lang="zh-CN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暂无</a:t>
                      </a:r>
                      <a:endParaRPr lang="zh-CN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117" marR="66117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5335" y="1941234"/>
            <a:ext cx="572461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2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任务量统计和修改记录表</a:t>
            </a:r>
            <a:endParaRPr kumimoji="0" lang="zh-CN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计划任务个数：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___8____             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变更个数：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___3____   </a:t>
            </a:r>
            <a:endParaRPr kumimoji="0" lang="en-US" altLang="zh-CN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任务变更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44566"/>
            <a:ext cx="8915400" cy="4403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数据分析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lvl="0"/>
            <a:r>
              <a:rPr lang="zh-CN" altLang="zh-CN" dirty="0"/>
              <a:t>小组在计划上没有做好充分的准备，对计划之外可能发生的状况没有进行考虑和</a:t>
            </a:r>
            <a:r>
              <a:rPr lang="zh-CN" altLang="zh-CN" dirty="0" smtClean="0"/>
              <a:t>预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备</a:t>
            </a:r>
            <a:r>
              <a:rPr lang="zh-CN" altLang="zh-CN" dirty="0"/>
              <a:t>，导致有状况发生时不能及时的应对，使得计划的执行出现问题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小组没有正确的评估小组的能力和项目的开发难度，导致开发过程中由于难度过</a:t>
            </a:r>
            <a:r>
              <a:rPr lang="zh-CN" altLang="zh-CN" dirty="0" smtClean="0"/>
              <a:t>大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而</a:t>
            </a:r>
            <a:r>
              <a:rPr lang="zh-CN" altLang="zh-CN" dirty="0"/>
              <a:t>改变原有的计划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lvl="0" indent="0">
              <a:buNone/>
            </a:pPr>
            <a:endParaRPr lang="zh-CN" altLang="zh-CN" dirty="0"/>
          </a:p>
          <a:p>
            <a:pPr lvl="0"/>
            <a:r>
              <a:rPr lang="zh-CN" altLang="zh-CN" dirty="0"/>
              <a:t>小组在编码之前研究和准备不足，导致编码过程中出现问题时，用了大量的时间</a:t>
            </a:r>
            <a:r>
              <a:rPr lang="zh-CN" altLang="zh-CN" dirty="0" smtClean="0"/>
              <a:t>去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处理</a:t>
            </a:r>
            <a:r>
              <a:rPr lang="zh-CN" altLang="zh-CN" dirty="0"/>
              <a:t>，影响了项目原有的计划。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9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来进行配置管理，对项目的各类文档进行维护和更新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3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497" y="998481"/>
            <a:ext cx="7948951" cy="51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0918" y="2617076"/>
            <a:ext cx="595569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400" dirty="0" smtClean="0"/>
              <a:t>THANK YOU</a:t>
            </a:r>
            <a:r>
              <a:rPr lang="zh-CN" altLang="en-US" sz="5400" dirty="0" smtClean="0"/>
              <a:t>！！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24489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项目进度计划与控制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工作量估计与统计分析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配置管理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6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项目进度计划与控制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2925" y="2154621"/>
            <a:ext cx="8915400" cy="3777622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MicroSoft Project</a:t>
            </a:r>
            <a:r>
              <a:rPr lang="zh-CN" altLang="en-US"/>
              <a:t>来进行项目进度计划的更新与控制</a:t>
            </a:r>
            <a:r>
              <a:rPr lang="en-US" altLang="zh-CN"/>
              <a:t> </a:t>
            </a:r>
            <a:r>
              <a:rPr lang="zh-CN" altLang="en-US"/>
              <a:t>，每周更新项目进度，不同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的项目阶段对应不同的版本。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37" y="3405995"/>
            <a:ext cx="8885475" cy="16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工作量估计与统计分析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需求分析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需求</a:t>
            </a:r>
            <a:r>
              <a:rPr lang="zh-CN" altLang="en-US" dirty="0" smtClean="0"/>
              <a:t>评审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任务变更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07009"/>
              </p:ext>
            </p:extLst>
          </p:nvPr>
        </p:nvGraphicFramePr>
        <p:xfrm>
          <a:off x="3493430" y="3750175"/>
          <a:ext cx="7353245" cy="2389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1893"/>
                <a:gridCol w="1426420"/>
                <a:gridCol w="1147571"/>
                <a:gridCol w="1404970"/>
                <a:gridCol w="1415694"/>
                <a:gridCol w="986697"/>
              </a:tblGrid>
              <a:tr h="52433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完成图表个数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完成报告字数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完成相关文档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完成报告修订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总耗时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433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刘克瑞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用例图</a:t>
                      </a:r>
                      <a:r>
                        <a:rPr lang="en-US" sz="1200" kern="100">
                          <a:effectLst/>
                        </a:rPr>
                        <a:t>1</a:t>
                      </a:r>
                      <a:r>
                        <a:rPr lang="zh-CN" sz="12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完成最终版的修订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60min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62170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彭柯宾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1000</a:t>
                      </a:r>
                      <a:r>
                        <a:rPr lang="zh-CN" sz="12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90min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433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陈阳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用例表</a:t>
                      </a:r>
                      <a:r>
                        <a:rPr lang="en-US" sz="1200" kern="100">
                          <a:effectLst/>
                        </a:rPr>
                        <a:t>12</a:t>
                      </a:r>
                      <a:r>
                        <a:rPr lang="zh-CN" sz="1200" kern="100">
                          <a:effectLst/>
                        </a:rPr>
                        <a:t>个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2100</a:t>
                      </a:r>
                      <a:r>
                        <a:rPr lang="zh-CN" sz="12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需求评审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完成</a:t>
                      </a:r>
                      <a:r>
                        <a:rPr lang="en-US" sz="1200" kern="100">
                          <a:effectLst/>
                        </a:rPr>
                        <a:t>v2</a:t>
                      </a:r>
                      <a:r>
                        <a:rPr lang="zh-CN" sz="1200" kern="100">
                          <a:effectLst/>
                        </a:rPr>
                        <a:t>版的修订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180min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54459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詹鹏飞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r>
                        <a:rPr lang="zh-CN" sz="1200" kern="100">
                          <a:effectLst/>
                        </a:rPr>
                        <a:t>左右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需求复评审</a:t>
                      </a:r>
                      <a:r>
                        <a:rPr lang="en-US" sz="1200" kern="100">
                          <a:effectLst/>
                        </a:rPr>
                        <a:t>ppt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</a:t>
                      </a:r>
                      <a:r>
                        <a:rPr lang="en-US" sz="1200" kern="100" dirty="0">
                          <a:effectLst/>
                        </a:rPr>
                        <a:t>v3</a:t>
                      </a:r>
                      <a:r>
                        <a:rPr lang="zh-CN" sz="1200" kern="100" dirty="0">
                          <a:effectLst/>
                        </a:rPr>
                        <a:t>版的修订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120min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30897" y="2727846"/>
            <a:ext cx="55179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8921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需求分析工作量统计表</a:t>
            </a:r>
            <a:endParaRPr lang="en-US" altLang="zh-CN" sz="1000" dirty="0"/>
          </a:p>
          <a:p>
            <a:pPr marL="0" marR="0" lvl="0" indent="8921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8921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需求个数：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___12____     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报告字数：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__3389____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892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905000"/>
            <a:ext cx="8993188" cy="40062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zh-CN" altLang="zh-CN" dirty="0"/>
              <a:t>需求分析的工作量比较分散，但是各小组成员的工作量差异较大，分配不够均衡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报告的修订由多个人完成，说明小组的每个成员对于项目需求有比较好的了解，</a:t>
            </a:r>
            <a:r>
              <a:rPr lang="zh-CN" altLang="zh-CN" dirty="0" smtClean="0"/>
              <a:t>每</a:t>
            </a:r>
            <a:endParaRPr lang="en-US" altLang="zh-CN" dirty="0" smtClean="0"/>
          </a:p>
          <a:p>
            <a:pPr marL="0" lvl="0" indent="0">
              <a:buNone/>
            </a:pPr>
            <a:r>
              <a:rPr lang="zh-CN" altLang="zh-CN" dirty="0" smtClean="0"/>
              <a:t>个人</a:t>
            </a:r>
            <a:r>
              <a:rPr lang="zh-CN" altLang="zh-CN" dirty="0"/>
              <a:t>都能提出建议和改进。</a:t>
            </a:r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相关</a:t>
            </a:r>
            <a:r>
              <a:rPr lang="zh-CN" altLang="zh-CN" dirty="0"/>
              <a:t>的展示文档没有集中在一个人，说明团队成员都具有一定的表达和展示能力。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1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需求评审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853762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数据统计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10714"/>
              </p:ext>
            </p:extLst>
          </p:nvPr>
        </p:nvGraphicFramePr>
        <p:xfrm>
          <a:off x="3195145" y="3134655"/>
          <a:ext cx="7252137" cy="3350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2107"/>
                <a:gridCol w="1778708"/>
                <a:gridCol w="1975954"/>
                <a:gridCol w="2805368"/>
              </a:tblGrid>
              <a:tr h="446697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序号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需求分析评审对象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评审意见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修改情况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软件名称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软件命名不够统一，定义不清晰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接受建议，已在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r>
                        <a:rPr lang="zh-CN" sz="1200" kern="100">
                          <a:effectLst/>
                        </a:rPr>
                        <a:t>版中修改，确定名称为</a:t>
                      </a:r>
                      <a:r>
                        <a:rPr lang="en-US" sz="1200" kern="100">
                          <a:effectLst/>
                        </a:rPr>
                        <a:t>MiniProject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用例图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用户类型的分析和定义不够明确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接受建议，已在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r>
                        <a:rPr lang="zh-CN" sz="1200" kern="100">
                          <a:effectLst/>
                        </a:rPr>
                        <a:t>版中重新定义用户类型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提问环节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提前准备不足，没有针对性的建议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接受建议，在论坛上多多互动，提前阅读其他组的文档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项目计划需要不断更新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接受建议，已在项目计划</a:t>
                      </a:r>
                      <a:r>
                        <a:rPr lang="en-US" sz="1200" kern="100">
                          <a:effectLst/>
                        </a:rPr>
                        <a:t>v4</a:t>
                      </a:r>
                      <a:r>
                        <a:rPr lang="zh-CN" sz="1200" kern="100">
                          <a:effectLst/>
                        </a:rPr>
                        <a:t>版中根据项目进度和实验安排进一步修改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引言软件需求分析理论部分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描述过于口语化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接受建议，已在</a:t>
                      </a:r>
                      <a:r>
                        <a:rPr lang="en-US" sz="1200" kern="100">
                          <a:effectLst/>
                        </a:rPr>
                        <a:t>v3</a:t>
                      </a:r>
                      <a:r>
                        <a:rPr lang="zh-CN" sz="1200" kern="100">
                          <a:effectLst/>
                        </a:rPr>
                        <a:t>版中进行修改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6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用户类型分析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用户类型与用例图不符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接受建议，已在最终版中删除用户类型分析一节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233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用例</a:t>
                      </a:r>
                      <a:r>
                        <a:rPr lang="en-US" sz="1200" kern="100">
                          <a:effectLst/>
                        </a:rPr>
                        <a:t>101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没有异常流的说明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接受建议，已在</a:t>
                      </a:r>
                      <a:r>
                        <a:rPr lang="en-US" sz="1200" kern="100" dirty="0">
                          <a:effectLst/>
                        </a:rPr>
                        <a:t>v3</a:t>
                      </a:r>
                      <a:r>
                        <a:rPr lang="zh-CN" sz="1200" kern="100" dirty="0">
                          <a:effectLst/>
                        </a:rPr>
                        <a:t>版中进行说明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90346" y="2351297"/>
            <a:ext cx="714374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意见统计和修改记录表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意见个数：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_7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   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修改个数：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__7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      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百分比：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_100_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需求评审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0536" y="1650123"/>
            <a:ext cx="9094076" cy="487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0"/>
            <a:r>
              <a:rPr lang="zh-CN" altLang="zh-CN" dirty="0"/>
              <a:t>负责编写需求文档的组员在语言的规范上略有不足，文档经验不足。（序号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5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将需求转化为具体的用例时，对用户的把握不准确，思考上有所欠缺。（序号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6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对于每个用例的具体场景和情况的分析能力不足。（序号</a:t>
            </a:r>
            <a:r>
              <a:rPr lang="en-US" altLang="zh-CN" dirty="0"/>
              <a:t>7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8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负责项目计划的组员在更新项目计划上表现不足，还没有形成良好的文档和项目跟进习惯。（序号</a:t>
            </a:r>
            <a:r>
              <a:rPr lang="en-US" altLang="zh-CN" dirty="0"/>
              <a:t>4</a:t>
            </a:r>
            <a:r>
              <a:rPr lang="zh-CN" altLang="zh-CN" dirty="0"/>
              <a:t>）</a:t>
            </a:r>
            <a:endParaRPr lang="en-US" altLang="zh-CN" dirty="0"/>
          </a:p>
          <a:p>
            <a:pPr lvl="0"/>
            <a:endParaRPr lang="zh-CN" altLang="zh-CN" dirty="0"/>
          </a:p>
          <a:p>
            <a:pPr lvl="0"/>
            <a:r>
              <a:rPr lang="zh-CN" altLang="zh-CN" dirty="0"/>
              <a:t>小组成员在与其他小组的联系和沟通上十分欠缺，没有养成积极主动的习惯和学习态度。（序号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</a:p>
          <a:p>
            <a:endParaRPr lang="en-US" altLang="zh-CN" dirty="0" smtClean="0"/>
          </a:p>
          <a:p>
            <a:r>
              <a:rPr lang="zh-CN" altLang="en-US" dirty="0"/>
              <a:t>小组</a:t>
            </a:r>
            <a:r>
              <a:rPr lang="zh-CN" altLang="en-US" dirty="0" smtClean="0"/>
              <a:t>成员虽然有很多不足，但是愿意接受别人的意见和建议，虚心求教，这一点是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值得肯定的。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7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849</Words>
  <Application>Microsoft Office PowerPoint</Application>
  <PresentationFormat>宽屏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幼圆</vt:lpstr>
      <vt:lpstr>Arial</vt:lpstr>
      <vt:lpstr>Calibri</vt:lpstr>
      <vt:lpstr>Century Gothic</vt:lpstr>
      <vt:lpstr>Times New Roman</vt:lpstr>
      <vt:lpstr>Wingdings 3</vt:lpstr>
      <vt:lpstr>丝状</vt:lpstr>
      <vt:lpstr>实验6-8汇报与展示</vt:lpstr>
      <vt:lpstr>主要内容</vt:lpstr>
      <vt:lpstr>项目进度计划与控制 </vt:lpstr>
      <vt:lpstr>工作量估计与统计分析</vt:lpstr>
      <vt:lpstr>需求分析</vt:lpstr>
      <vt:lpstr>需求分析</vt:lpstr>
      <vt:lpstr>需求评审</vt:lpstr>
      <vt:lpstr>需求评审</vt:lpstr>
      <vt:lpstr>PowerPoint 演示文稿</vt:lpstr>
      <vt:lpstr>任务变更</vt:lpstr>
      <vt:lpstr>任务变更</vt:lpstr>
      <vt:lpstr>配置管理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实验6-8汇报与展示</dc:title>
  <dc:creator>ACT-LKR</dc:creator>
  <cp:lastModifiedBy>ACT-LKR</cp:lastModifiedBy>
  <cp:revision>5</cp:revision>
  <dcterms:created xsi:type="dcterms:W3CDTF">2016-05-06T08:52:10Z</dcterms:created>
  <dcterms:modified xsi:type="dcterms:W3CDTF">2016-05-06T09:34:07Z</dcterms:modified>
</cp:coreProperties>
</file>